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2.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9"/>
  </p:notesMasterIdLst>
  <p:sldIdLst>
    <p:sldId id="274" r:id="rId2"/>
    <p:sldId id="289" r:id="rId3"/>
    <p:sldId id="290" r:id="rId4"/>
    <p:sldId id="291" r:id="rId5"/>
    <p:sldId id="292" r:id="rId6"/>
    <p:sldId id="293" r:id="rId7"/>
    <p:sldId id="273" r:id="rId8"/>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1719" autoAdjust="0"/>
  </p:normalViewPr>
  <p:slideViewPr>
    <p:cSldViewPr snapToGrid="0">
      <p:cViewPr varScale="1">
        <p:scale>
          <a:sx n="23" d="100"/>
          <a:sy n="23" d="100"/>
        </p:scale>
        <p:origin x="94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look at upgrading laptop storage.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0FA64-5260-E05A-B1AB-9DDEE5686D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F98604-9046-D230-4AB6-F6C73141EF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3D9DA-B25E-B30E-03DA-00FEFE108AB0}"/>
              </a:ext>
            </a:extLst>
          </p:cNvPr>
          <p:cNvSpPr>
            <a:spLocks noGrp="1"/>
          </p:cNvSpPr>
          <p:nvPr>
            <p:ph type="body" idx="1"/>
          </p:nvPr>
        </p:nvSpPr>
        <p:spPr/>
        <p:txBody>
          <a:bodyPr/>
          <a:lstStyle/>
          <a:p>
            <a:r>
              <a:rPr lang="en-GB"/>
              <a:t>00:02 Depending on the laptop, it may support only one internal storage device, with additional storage requiring an external drive or network solution.</a:t>
            </a:r>
          </a:p>
          <a:p>
            <a:endParaRPr lang="en-GB"/>
          </a:p>
          <a:p>
            <a:r>
              <a:rPr lang="en-GB"/>
              <a:t>In this example, the laptop has a single storage slot, meaning you can’t simply add more storage. Instead, you’ll need to replace the existing drive with a larger one or use external storage options.</a:t>
            </a:r>
          </a:p>
          <a:p>
            <a:endParaRPr lang="en-GB"/>
          </a:p>
          <a:p>
            <a:r>
              <a:rPr lang="en-GB"/>
              <a:t>Upgrading your fixed disk—whether a hard disk or SSD—requires a plan of what to do with your existing data. Later in the video, I will cover the process of installing storage in a laptop, but first, I will focus on managing the existing data before upgrading.</a:t>
            </a:r>
            <a:endParaRPr lang="en-US"/>
          </a:p>
        </p:txBody>
      </p:sp>
      <p:sp>
        <p:nvSpPr>
          <p:cNvPr id="4" name="Slide Number Placeholder 3">
            <a:extLst>
              <a:ext uri="{FF2B5EF4-FFF2-40B4-BE49-F238E27FC236}">
                <a16:creationId xmlns:a16="http://schemas.microsoft.com/office/drawing/2014/main" id="{8C824B81-81FB-586F-6C25-03E10B171B0D}"/>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908582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9008D-BC3E-A987-3143-8D8CB8D38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9A624-EA02-132E-D160-C29FCBE2A2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763127-63E3-58D1-7622-67E20064B5CA}"/>
              </a:ext>
            </a:extLst>
          </p:cNvPr>
          <p:cNvSpPr>
            <a:spLocks noGrp="1"/>
          </p:cNvSpPr>
          <p:nvPr>
            <p:ph type="body" idx="1"/>
          </p:nvPr>
        </p:nvSpPr>
        <p:spPr/>
        <p:txBody>
          <a:bodyPr/>
          <a:lstStyle/>
          <a:p>
            <a:r>
              <a:rPr lang="en-GB"/>
              <a:t>00:41 When upgrading storage or the operating system on a computer, CompTIA describes "migration" as a bit-for-bit copy of the storage. However, other vendors may use "migration" to mean copying only user data and settings. Essentially, what CompTIA calls migration is often referred to as cloning or imaging. To avoid confusion in the workplace, I recommend using the terms cloning or imaging. For the rest of this video, I will refer to this process as imaging.</a:t>
            </a:r>
          </a:p>
          <a:p>
            <a:endParaRPr lang="en-GB"/>
          </a:p>
          <a:p>
            <a:r>
              <a:rPr lang="en-GB"/>
              <a:t>Imaging typically requires the new storage to be the same size or larger than the original. Some imaging software can shrink the image to fit a smaller drive, usually by reducing the partition size. This process requires the drive to be defragmented first so that all free space is consolidated at the end of the partition.</a:t>
            </a:r>
          </a:p>
          <a:p>
            <a:endParaRPr lang="en-GB"/>
          </a:p>
          <a:p>
            <a:r>
              <a:rPr lang="en-GB"/>
              <a:t>To understand the process better, let’s consider a laptop we want to upgrade by increasing its storage capacity. In this example, because the laptop supports only one storage device, the only option is to replace the existing drive.</a:t>
            </a:r>
          </a:p>
          <a:p>
            <a:endParaRPr lang="en-GB"/>
          </a:p>
          <a:p>
            <a:r>
              <a:rPr lang="en-GB"/>
              <a:t>The first step is to create an image of the laptop's storage on temporary media. Many software options are available for this purpose, both free and paid. A popular free option is Clonezilla. If you have been in IT for a while, you might remember Ghost, a well-known imaging tool from earlier days. Clonezilla offers the same kind of features of the original Ghost.</a:t>
            </a:r>
          </a:p>
          <a:p>
            <a:endParaRPr lang="en-GB"/>
          </a:p>
          <a:p>
            <a:r>
              <a:rPr lang="en-GB"/>
              <a:t>The next step is to remove the old storage device from the laptop.</a:t>
            </a:r>
          </a:p>
          <a:p>
            <a:endParaRPr lang="en-GB"/>
          </a:p>
          <a:p>
            <a:r>
              <a:rPr lang="en-GB"/>
              <a:t>Once the old storage is removed, install the new storage into the laptop. The new drive may be blank or preloaded with data, but I usually erase it first unless it is brand new to ensure no residual data from the previous user remains.</a:t>
            </a:r>
          </a:p>
          <a:p>
            <a:endParaRPr lang="en-GB"/>
          </a:p>
          <a:p>
            <a:r>
              <a:rPr lang="en-GB"/>
              <a:t>The final step is to image the new storage in the laptop using the image file saved on temporary storage. Depending on your options, the imaging process may delete any existing data on the drive. For faster imaging, areas filled with zeros might be skipped, leaving any preexisting data intact. This is another reason why I prefer to erase the new storage before imaging.</a:t>
            </a:r>
            <a:endParaRPr lang="en-US" dirty="0"/>
          </a:p>
        </p:txBody>
      </p:sp>
      <p:sp>
        <p:nvSpPr>
          <p:cNvPr id="4" name="Slide Number Placeholder 3">
            <a:extLst>
              <a:ext uri="{FF2B5EF4-FFF2-40B4-BE49-F238E27FC236}">
                <a16:creationId xmlns:a16="http://schemas.microsoft.com/office/drawing/2014/main" id="{B2C70A61-CE51-3BC2-4E06-8EFD39F0F870}"/>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80778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1B074-ED6A-D897-EF6F-A30008A600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C49C64-5A38-99A3-D1B9-BB5742B5D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2E8E05-E656-11AA-3ECD-58B28A09BEBA}"/>
              </a:ext>
            </a:extLst>
          </p:cNvPr>
          <p:cNvSpPr>
            <a:spLocks noGrp="1"/>
          </p:cNvSpPr>
          <p:nvPr>
            <p:ph type="body" idx="1"/>
          </p:nvPr>
        </p:nvSpPr>
        <p:spPr/>
        <p:txBody>
          <a:bodyPr/>
          <a:lstStyle/>
          <a:p>
            <a:r>
              <a:rPr lang="en-GB"/>
              <a:t>03:05 In the CompTIA official guide, transferring only user data is referred to as "replacement."</a:t>
            </a:r>
          </a:p>
          <a:p>
            <a:endParaRPr lang="en-GB"/>
          </a:p>
          <a:p>
            <a:r>
              <a:rPr lang="en-GB"/>
              <a:t>This process involves combining user data with a new operating system instead of retaining the old one.</a:t>
            </a:r>
          </a:p>
          <a:p>
            <a:endParaRPr lang="en-GB"/>
          </a:p>
          <a:p>
            <a:r>
              <a:rPr lang="en-GB"/>
              <a:t>This creates a fresh start and ideally resolves previous issues with the old operating system. You will need to install any additional applications that you require. However, some settings and configurations may not transfer and will need to be set up again on the new OS. If your old system was crashing, unstable, or sluggish, this approach can help you start afresh with a new operating system and hopefully leave those problems behind. However, if the issues are caused by the user data, they may be transferred to the new operating system. This method won't resolve problems originating from the user data.</a:t>
            </a:r>
          </a:p>
          <a:p>
            <a:endParaRPr lang="en-GB"/>
          </a:p>
          <a:p>
            <a:r>
              <a:rPr lang="en-GB"/>
              <a:t>Most vendors call this process "migration" rather than "replacement." CompTIA sometimes uses different terminology from what is common in the industry. Be aware of these differences: in the workplace, use industry terminology, but on the exam, use CompTIA's. However, it's unlikely that you will see exam questions asking directly about the term’s "migration" or "replacement"—you will most likely be tested on the underlying concepts.</a:t>
            </a:r>
            <a:endParaRPr lang="en-US"/>
          </a:p>
        </p:txBody>
      </p:sp>
      <p:sp>
        <p:nvSpPr>
          <p:cNvPr id="4" name="Slide Number Placeholder 3">
            <a:extLst>
              <a:ext uri="{FF2B5EF4-FFF2-40B4-BE49-F238E27FC236}">
                <a16:creationId xmlns:a16="http://schemas.microsoft.com/office/drawing/2014/main" id="{03FBD8B6-E5B1-1260-4610-B2BF4C68CA72}"/>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558290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9B31F-3192-A63B-FA12-04F273D8F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75D4D0-6085-506D-BC83-42CA38FB69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1B12BE-2F37-AC39-61FD-E552F44F98C7}"/>
              </a:ext>
            </a:extLst>
          </p:cNvPr>
          <p:cNvSpPr>
            <a:spLocks noGrp="1"/>
          </p:cNvSpPr>
          <p:nvPr>
            <p:ph type="body" idx="1"/>
          </p:nvPr>
        </p:nvSpPr>
        <p:spPr/>
        <p:txBody>
          <a:bodyPr/>
          <a:lstStyle/>
          <a:p>
            <a:r>
              <a:rPr lang="en-GB"/>
              <a:t>04:31 Laptops use various storage form factors, which define both the storage dimensions and connector placements. This standardization ensures compatibility with any device that supports the form factor. For example, the 2.5-inch form factor has long been a popular choice in laptops.</a:t>
            </a:r>
          </a:p>
          <a:p>
            <a:endParaRPr lang="en-GB"/>
          </a:p>
          <a:p>
            <a:r>
              <a:rPr lang="en-GB"/>
              <a:t>This form factor was widely used before the introduction of M.2 storage, which will be discussed next.</a:t>
            </a:r>
          </a:p>
          <a:p>
            <a:endParaRPr lang="en-GB"/>
          </a:p>
          <a:p>
            <a:r>
              <a:rPr lang="en-GB"/>
              <a:t>There was also a 1.8-inch form factor, though it was rarely used. This smaller size was primarily found in compact devices rather than laptops, and it was overshadowed by more popular form factors, making devices that use it very rare.</a:t>
            </a:r>
          </a:p>
          <a:p>
            <a:endParaRPr lang="en-GB"/>
          </a:p>
          <a:p>
            <a:r>
              <a:rPr lang="en-GB"/>
              <a:t>All these devices use the SATA interface, which supports speeds of up to 6 gigabits per second. Notably, both hard disk drives and solid-state drives can utilize this interface.</a:t>
            </a:r>
          </a:p>
          <a:p>
            <a:endParaRPr lang="en-GB"/>
          </a:p>
          <a:p>
            <a:r>
              <a:rPr lang="en-GB"/>
              <a:t>There are also mSATA and Mini PCIe devices. SATA was released in 2000, and mSATA was introduced in 2009 as a more compact alternative to the 2.5-inch form factor. However, mSATA did not gain widespread popularity, and in 2013, M.2 was introduced and quickly became the preferred option. As a result, mSATA was short-lived in the marketplace and is rarely encountered today. Mini PCIe, released in 2005, predates mSATA. It gained little market adoption, and since mSATA was designed to replace it, you are even less likely to come across Mini PCIe devices today.</a:t>
            </a:r>
            <a:endParaRPr lang="en-US"/>
          </a:p>
        </p:txBody>
      </p:sp>
      <p:sp>
        <p:nvSpPr>
          <p:cNvPr id="4" name="Slide Number Placeholder 3">
            <a:extLst>
              <a:ext uri="{FF2B5EF4-FFF2-40B4-BE49-F238E27FC236}">
                <a16:creationId xmlns:a16="http://schemas.microsoft.com/office/drawing/2014/main" id="{E8A69D54-9567-F98C-B130-59E2380F965A}"/>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170318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3F310-CA3C-3998-6FB4-4FEDC84CCC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9770A-E619-1622-2095-419927A1E3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35DB11-B125-9473-178C-DC8D0184B30C}"/>
              </a:ext>
            </a:extLst>
          </p:cNvPr>
          <p:cNvSpPr>
            <a:spLocks noGrp="1"/>
          </p:cNvSpPr>
          <p:nvPr>
            <p:ph type="body" idx="1"/>
          </p:nvPr>
        </p:nvSpPr>
        <p:spPr/>
        <p:txBody>
          <a:bodyPr/>
          <a:lstStyle/>
          <a:p>
            <a:r>
              <a:rPr lang="en-GB"/>
              <a:t>06:08 In 2013, the M.2 form factor was introduced, quickly becoming the preferred storage option in laptops due to its compact size and lower storage costs. Unlike the previous storage devices that relied solely on the SATA protocol, M.2 drives support multiple protocols, offering greater versatility.</a:t>
            </a:r>
          </a:p>
          <a:p>
            <a:endParaRPr lang="en-GB"/>
          </a:p>
          <a:p>
            <a:r>
              <a:rPr lang="en-GB"/>
              <a:t>For M.2 storage devices, the two primary protocols used are SATA and NVMe.</a:t>
            </a:r>
          </a:p>
          <a:p>
            <a:endParaRPr lang="en-GB"/>
          </a:p>
          <a:p>
            <a:r>
              <a:rPr lang="en-GB"/>
              <a:t>The official M.2 standard allows for a maximum of two notches in the connector. Each notch reduces the pin count, which in turn limits the data transmission capacity. The placement of these notches indicates the supported protocols and prevents the device from being inserted into an incompatible slot.</a:t>
            </a:r>
          </a:p>
          <a:p>
            <a:endParaRPr lang="en-GB"/>
          </a:p>
          <a:p>
            <a:r>
              <a:rPr lang="en-GB"/>
              <a:t>Currently, SATA M.2 drives feature two notches, known as the B+M key. The position of these notches indicates the key type. Although SATA M.2 drives with only a single B key have existed, they were very rare and are no longer available on the market.</a:t>
            </a:r>
          </a:p>
          <a:p>
            <a:endParaRPr lang="en-GB"/>
          </a:p>
          <a:p>
            <a:r>
              <a:rPr lang="en-GB"/>
              <a:t>M.2 SATA is limited to 6 gigabits per second due to the protocol's constraints. This explains why the market favors having two notches. Given that 6 gigabits per second is relatively low by today's standards, removing one or both notches does not affect the maximum speed; instead, it broadens compatibility with a wider range of devices. Manufacturers aim to sell their storage solutions to as many customers as possible, so not restricting storage to a single M.2 slot type makes sense.</a:t>
            </a:r>
          </a:p>
          <a:p>
            <a:endParaRPr lang="en-GB"/>
          </a:p>
          <a:p>
            <a:r>
              <a:rPr lang="en-GB"/>
              <a:t>NVMe devices currently feature a single notch, known as the M key.</a:t>
            </a:r>
          </a:p>
          <a:p>
            <a:endParaRPr lang="en-GB"/>
          </a:p>
          <a:p>
            <a:r>
              <a:rPr lang="en-GB"/>
              <a:t>NVMe uses PCIe for communication and supports up to four PCIe lanes. Although some early NVMe devices had two notches, this configuration reduces the lane count to two. Modern computers are designed to use only the M slot, ensuring broad compatibility with single-notch NVMe devices and SATA storage. Consequently, there is no need for a second notch.</a:t>
            </a:r>
          </a:p>
          <a:p>
            <a:endParaRPr lang="en-GB"/>
          </a:p>
          <a:p>
            <a:r>
              <a:rPr lang="en-GB"/>
              <a:t>Before purchasing storage, check your laptop's supported storage types. In the past, only SATA was supported, then both SATA and NVMe became available, and now many high-speed slots support only NVMe. Always verify your laptop's compatibility before buying. Given that NVMe uses a more efficient protocol than SATA, I recommend choosing NVMe when possible.</a:t>
            </a:r>
            <a:endParaRPr lang="en-US" dirty="0"/>
          </a:p>
        </p:txBody>
      </p:sp>
      <p:sp>
        <p:nvSpPr>
          <p:cNvPr id="4" name="Slide Number Placeholder 3">
            <a:extLst>
              <a:ext uri="{FF2B5EF4-FFF2-40B4-BE49-F238E27FC236}">
                <a16:creationId xmlns:a16="http://schemas.microsoft.com/office/drawing/2014/main" id="{0774DCE4-099A-1230-B32D-15260E974496}"/>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863128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08:54 I hope this video has given you insight into the various form factors, interfaces, and approaches you can use. Thanks for watching, and I’ll see you in the next video. Until then, happy upgrading!</a:t>
            </a:r>
          </a:p>
          <a:p>
            <a:endParaRPr lang="en-GB"/>
          </a:p>
          <a:p>
            <a:r>
              <a:rPr lang="en-GB"/>
              <a:t>References</a:t>
            </a:r>
          </a:p>
          <a:p>
            <a:r>
              <a:rPr lang="en-GB"/>
              <a:t>“The Official CompTIA A+ Core Study Guide (Exam 220-1101)” pages 279 to 280</a:t>
            </a:r>
          </a:p>
          <a:p>
            <a:r>
              <a:rPr lang="en-GB"/>
              <a:t>“License CC BY 4.0” https://creativecommons.org/licenses/by/4.0/</a:t>
            </a:r>
          </a:p>
          <a:p>
            <a:endParaRPr lang="en-GB"/>
          </a:p>
          <a:p>
            <a:r>
              <a:rPr lang="en-GB"/>
              <a:t>Credits</a:t>
            </a:r>
          </a:p>
          <a:p>
            <a:r>
              <a:rPr lang="en-GB"/>
              <a:t>Trainer: Austin Mason https://ITFreeTraining.com</a:t>
            </a:r>
          </a:p>
          <a:p>
            <a:r>
              <a:rPr lang="en-GB"/>
              <a:t>Voice Talent: HP Lewis http://hplewis.com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pic>
        <p:nvPicPr>
          <p:cNvPr id="14" name="0_CC Logo">
            <a:extLst>
              <a:ext uri="{FF2B5EF4-FFF2-40B4-BE49-F238E27FC236}">
                <a16:creationId xmlns:a16="http://schemas.microsoft.com/office/drawing/2014/main" id="{E3E3CE4C-18B0-8F97-E6A8-AB1E711F58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78576" y="18217945"/>
            <a:ext cx="1792577" cy="1792577"/>
          </a:xfrm>
          <a:prstGeom prst="rect">
            <a:avLst/>
          </a:prstGeom>
        </p:spPr>
      </p:pic>
      <p:pic>
        <p:nvPicPr>
          <p:cNvPr id="16" name="0_CC Person logo">
            <a:extLst>
              <a:ext uri="{FF2B5EF4-FFF2-40B4-BE49-F238E27FC236}">
                <a16:creationId xmlns:a16="http://schemas.microsoft.com/office/drawing/2014/main" id="{53BFBB04-3C33-9487-A1F0-B59AA08FB3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37600" y="18217945"/>
            <a:ext cx="1792577" cy="179257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8A4E5-9B66-B5B1-1A08-6789B305B7A2}"/>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323A2225-B4F3-31AD-2ACD-E7F551E6B08A}"/>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BB559A2B-3887-F950-1254-4D900C2181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FA79EA7F-5D45-A02D-694B-0FBF22183D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pic>
        <p:nvPicPr>
          <p:cNvPr id="21" name="0_Graphics" descr="The inside of a computer&#10;&#10;AI-generated content may be incorrect.">
            <a:extLst>
              <a:ext uri="{FF2B5EF4-FFF2-40B4-BE49-F238E27FC236}">
                <a16:creationId xmlns:a16="http://schemas.microsoft.com/office/drawing/2014/main" id="{D3B39501-2500-AAAB-0AAC-C6860F77932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927317" y="6853180"/>
            <a:ext cx="18356402" cy="12522671"/>
          </a:xfrm>
          <a:prstGeom prst="rect">
            <a:avLst/>
          </a:prstGeom>
        </p:spPr>
      </p:pic>
      <p:sp>
        <p:nvSpPr>
          <p:cNvPr id="9" name="0_Point 1">
            <a:extLst>
              <a:ext uri="{FF2B5EF4-FFF2-40B4-BE49-F238E27FC236}">
                <a16:creationId xmlns:a16="http://schemas.microsoft.com/office/drawing/2014/main" id="{DA7080C9-0722-FAA0-0932-70692D021F94}"/>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Laptop may only support single storage</a:t>
            </a:r>
          </a:p>
        </p:txBody>
      </p:sp>
      <p:sp>
        <p:nvSpPr>
          <p:cNvPr id="18" name="1_highlight text">
            <a:extLst>
              <a:ext uri="{FF2B5EF4-FFF2-40B4-BE49-F238E27FC236}">
                <a16:creationId xmlns:a16="http://schemas.microsoft.com/office/drawing/2014/main" id="{FCBE3916-FD1E-FB96-32F3-3B992A209D4E}"/>
              </a:ext>
            </a:extLst>
          </p:cNvPr>
          <p:cNvSpPr txBox="1"/>
          <p:nvPr/>
        </p:nvSpPr>
        <p:spPr>
          <a:xfrm>
            <a:off x="1529740" y="11240624"/>
            <a:ext cx="8072352"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Single slot</a:t>
            </a:r>
          </a:p>
        </p:txBody>
      </p:sp>
      <p:sp>
        <p:nvSpPr>
          <p:cNvPr id="26" name="1_highlight">
            <a:extLst>
              <a:ext uri="{FF2B5EF4-FFF2-40B4-BE49-F238E27FC236}">
                <a16:creationId xmlns:a16="http://schemas.microsoft.com/office/drawing/2014/main" id="{473936BC-1816-A4F8-AFB8-BEB488B8C757}"/>
              </a:ext>
            </a:extLst>
          </p:cNvPr>
          <p:cNvSpPr/>
          <p:nvPr/>
        </p:nvSpPr>
        <p:spPr>
          <a:xfrm>
            <a:off x="1351026" y="12861062"/>
            <a:ext cx="14342055" cy="2298357"/>
          </a:xfrm>
          <a:custGeom>
            <a:avLst/>
            <a:gdLst>
              <a:gd name="connsiteX0" fmla="*/ 8772248 w 14342055"/>
              <a:gd name="connsiteY0" fmla="*/ 287295 h 2298357"/>
              <a:gd name="connsiteX1" fmla="*/ 8772248 w 14342055"/>
              <a:gd name="connsiteY1" fmla="*/ 2011062 h 2298357"/>
              <a:gd name="connsiteX2" fmla="*/ 14054760 w 14342055"/>
              <a:gd name="connsiteY2" fmla="*/ 2011062 h 2298357"/>
              <a:gd name="connsiteX3" fmla="*/ 14054760 w 14342055"/>
              <a:gd name="connsiteY3" fmla="*/ 287295 h 2298357"/>
              <a:gd name="connsiteX4" fmla="*/ 0 w 14342055"/>
              <a:gd name="connsiteY4" fmla="*/ 0 h 2298357"/>
              <a:gd name="connsiteX5" fmla="*/ 8484953 w 14342055"/>
              <a:gd name="connsiteY5" fmla="*/ 0 h 2298357"/>
              <a:gd name="connsiteX6" fmla="*/ 8729440 w 14342055"/>
              <a:gd name="connsiteY6" fmla="*/ 0 h 2298357"/>
              <a:gd name="connsiteX7" fmla="*/ 14342055 w 14342055"/>
              <a:gd name="connsiteY7" fmla="*/ 0 h 2298357"/>
              <a:gd name="connsiteX8" fmla="*/ 14342055 w 14342055"/>
              <a:gd name="connsiteY8" fmla="*/ 2298357 h 2298357"/>
              <a:gd name="connsiteX9" fmla="*/ 8484953 w 14342055"/>
              <a:gd name="connsiteY9" fmla="*/ 2298357 h 2298357"/>
              <a:gd name="connsiteX10" fmla="*/ 8484953 w 14342055"/>
              <a:gd name="connsiteY10" fmla="*/ 300406 h 2298357"/>
              <a:gd name="connsiteX11" fmla="*/ 0 w 14342055"/>
              <a:gd name="connsiteY11" fmla="*/ 300406 h 22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42055" h="2298357">
                <a:moveTo>
                  <a:pt x="8772248" y="287295"/>
                </a:moveTo>
                <a:lnTo>
                  <a:pt x="8772248" y="2011062"/>
                </a:lnTo>
                <a:lnTo>
                  <a:pt x="14054760" y="2011062"/>
                </a:lnTo>
                <a:lnTo>
                  <a:pt x="14054760" y="287295"/>
                </a:lnTo>
                <a:close/>
                <a:moveTo>
                  <a:pt x="0" y="0"/>
                </a:moveTo>
                <a:lnTo>
                  <a:pt x="8484953" y="0"/>
                </a:lnTo>
                <a:lnTo>
                  <a:pt x="8729440" y="0"/>
                </a:lnTo>
                <a:lnTo>
                  <a:pt x="14342055" y="0"/>
                </a:lnTo>
                <a:lnTo>
                  <a:pt x="14342055" y="2298357"/>
                </a:lnTo>
                <a:lnTo>
                  <a:pt x="8484953" y="2298357"/>
                </a:lnTo>
                <a:lnTo>
                  <a:pt x="8484953" y="300406"/>
                </a:lnTo>
                <a:lnTo>
                  <a:pt x="0" y="300406"/>
                </a:lnTo>
                <a:close/>
              </a:path>
            </a:pathLst>
          </a:cu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14" name="2_Point 2">
            <a:extLst>
              <a:ext uri="{FF2B5EF4-FFF2-40B4-BE49-F238E27FC236}">
                <a16:creationId xmlns:a16="http://schemas.microsoft.com/office/drawing/2014/main" id="{8BFA735F-F151-4D3E-6516-C44C43BB2D13}"/>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Requires plan of what to do with existing data</a:t>
            </a:r>
          </a:p>
        </p:txBody>
      </p:sp>
      <p:sp>
        <p:nvSpPr>
          <p:cNvPr id="22" name="0_WebSite">
            <a:extLst>
              <a:ext uri="{FF2B5EF4-FFF2-40B4-BE49-F238E27FC236}">
                <a16:creationId xmlns:a16="http://schemas.microsoft.com/office/drawing/2014/main" id="{DE4E04C7-99B7-D2BD-4D77-FC7B84035F0F}"/>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CDB2DA4E-6B7C-FCE2-4C40-69C6A5980D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7F3C2FBE-891A-2846-5C4E-9836B98E2FF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Upgrading Laptop Storage</a:t>
            </a:r>
          </a:p>
        </p:txBody>
      </p:sp>
    </p:spTree>
    <p:extLst>
      <p:ext uri="{BB962C8B-B14F-4D97-AF65-F5344CB8AC3E}">
        <p14:creationId xmlns:p14="http://schemas.microsoft.com/office/powerpoint/2010/main" val="2515576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6824A-1773-F2C9-8EA0-B2222B2E9E40}"/>
            </a:ext>
          </a:extLst>
        </p:cNvPr>
        <p:cNvGrpSpPr/>
        <p:nvPr/>
      </p:nvGrpSpPr>
      <p:grpSpPr>
        <a:xfrm>
          <a:off x="0" y="0"/>
          <a:ext cx="0" cy="0"/>
          <a:chOff x="0" y="0"/>
          <a:chExt cx="0" cy="0"/>
        </a:xfrm>
      </p:grpSpPr>
      <p:grpSp>
        <p:nvGrpSpPr>
          <p:cNvPr id="40" name="0_Background">
            <a:extLst>
              <a:ext uri="{FF2B5EF4-FFF2-40B4-BE49-F238E27FC236}">
                <a16:creationId xmlns:a16="http://schemas.microsoft.com/office/drawing/2014/main" id="{445E5A8D-41F7-A275-AE4B-413EDBB88636}"/>
              </a:ext>
            </a:extLst>
          </p:cNvPr>
          <p:cNvGrpSpPr/>
          <p:nvPr/>
        </p:nvGrpSpPr>
        <p:grpSpPr>
          <a:xfrm>
            <a:off x="0" y="1587"/>
            <a:ext cx="36576000" cy="20573999"/>
            <a:chOff x="0" y="1587"/>
            <a:chExt cx="36576000" cy="20573999"/>
          </a:xfrm>
        </p:grpSpPr>
        <p:pic>
          <p:nvPicPr>
            <p:cNvPr id="41" name="0_Background">
              <a:extLst>
                <a:ext uri="{FF2B5EF4-FFF2-40B4-BE49-F238E27FC236}">
                  <a16:creationId xmlns:a16="http://schemas.microsoft.com/office/drawing/2014/main" id="{AE1B3453-2343-7D2C-4DAA-BB71BB6E945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42" name="0_Header">
              <a:extLst>
                <a:ext uri="{FF2B5EF4-FFF2-40B4-BE49-F238E27FC236}">
                  <a16:creationId xmlns:a16="http://schemas.microsoft.com/office/drawing/2014/main" id="{2283922F-DD11-C244-220F-24C63B3ECB8F}"/>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43" name="2_White Background" descr="A picture containing white, design&#10;&#10;Description automatically generated">
            <a:extLst>
              <a:ext uri="{FF2B5EF4-FFF2-40B4-BE49-F238E27FC236}">
                <a16:creationId xmlns:a16="http://schemas.microsoft.com/office/drawing/2014/main" id="{B240CF0E-1408-1119-EC29-35889D89455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9" name="0_Point 1">
            <a:extLst>
              <a:ext uri="{FF2B5EF4-FFF2-40B4-BE49-F238E27FC236}">
                <a16:creationId xmlns:a16="http://schemas.microsoft.com/office/drawing/2014/main" id="{7C0521B3-8173-7421-E9D1-A96E999F08B1}"/>
              </a:ext>
            </a:extLst>
          </p:cNvPr>
          <p:cNvSpPr txBox="1"/>
          <p:nvPr/>
        </p:nvSpPr>
        <p:spPr>
          <a:xfrm>
            <a:off x="854965" y="3461267"/>
            <a:ext cx="23376636"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Process of creating a bit for bit copy</a:t>
            </a:r>
          </a:p>
        </p:txBody>
      </p:sp>
      <p:sp>
        <p:nvSpPr>
          <p:cNvPr id="44" name="1_Point 2">
            <a:extLst>
              <a:ext uri="{FF2B5EF4-FFF2-40B4-BE49-F238E27FC236}">
                <a16:creationId xmlns:a16="http://schemas.microsoft.com/office/drawing/2014/main" id="{21ADE8EA-7CE8-F9DF-05AF-C9A01F2FB0CE}"/>
              </a:ext>
            </a:extLst>
          </p:cNvPr>
          <p:cNvSpPr txBox="1"/>
          <p:nvPr/>
        </p:nvSpPr>
        <p:spPr>
          <a:xfrm>
            <a:off x="854963" y="5137372"/>
            <a:ext cx="33476601"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Requires new storage to be same size or larger, unless shrinking is supported</a:t>
            </a:r>
          </a:p>
        </p:txBody>
      </p:sp>
      <p:pic>
        <p:nvPicPr>
          <p:cNvPr id="16" name="2_Laptop left" descr="A computer with a mountain landscape on the screen&#10;&#10;AI-generated content may be incorrect.">
            <a:extLst>
              <a:ext uri="{FF2B5EF4-FFF2-40B4-BE49-F238E27FC236}">
                <a16:creationId xmlns:a16="http://schemas.microsoft.com/office/drawing/2014/main" id="{11EA6318-A241-5ACA-6929-D1811887A4C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08532" y="12708628"/>
            <a:ext cx="9151882" cy="7667297"/>
          </a:xfrm>
          <a:prstGeom prst="rect">
            <a:avLst/>
          </a:prstGeom>
        </p:spPr>
      </p:pic>
      <p:sp>
        <p:nvSpPr>
          <p:cNvPr id="23" name="3_Arrow left">
            <a:extLst>
              <a:ext uri="{FF2B5EF4-FFF2-40B4-BE49-F238E27FC236}">
                <a16:creationId xmlns:a16="http://schemas.microsoft.com/office/drawing/2014/main" id="{72E070F9-94D4-2EB1-0886-3228E283AAB6}"/>
              </a:ext>
            </a:extLst>
          </p:cNvPr>
          <p:cNvSpPr/>
          <p:nvPr/>
        </p:nvSpPr>
        <p:spPr>
          <a:xfrm>
            <a:off x="6027285" y="8046805"/>
            <a:ext cx="7060163" cy="4660237"/>
          </a:xfrm>
          <a:prstGeom prst="bentArrow">
            <a:avLst>
              <a:gd name="adj1" fmla="val 14910"/>
              <a:gd name="adj2" fmla="val 25000"/>
              <a:gd name="adj3" fmla="val 24531"/>
              <a:gd name="adj4" fmla="val 56656"/>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7" name="3_Arrow left text">
            <a:extLst>
              <a:ext uri="{FF2B5EF4-FFF2-40B4-BE49-F238E27FC236}">
                <a16:creationId xmlns:a16="http://schemas.microsoft.com/office/drawing/2014/main" id="{5A519B38-DB27-2AAC-E22F-7C6ACC77067C}"/>
              </a:ext>
            </a:extLst>
          </p:cNvPr>
          <p:cNvSpPr txBox="1"/>
          <p:nvPr/>
        </p:nvSpPr>
        <p:spPr>
          <a:xfrm>
            <a:off x="3278053" y="10547950"/>
            <a:ext cx="8874783"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Step 1: Image to temp storage</a:t>
            </a:r>
          </a:p>
        </p:txBody>
      </p:sp>
      <p:pic>
        <p:nvPicPr>
          <p:cNvPr id="25" name="3_Arrow left graphic" descr="A two dinosaurs in a blue circle&#10;&#10;AI-generated content may be incorrect.">
            <a:extLst>
              <a:ext uri="{FF2B5EF4-FFF2-40B4-BE49-F238E27FC236}">
                <a16:creationId xmlns:a16="http://schemas.microsoft.com/office/drawing/2014/main" id="{743C0082-888B-9B0A-5AF7-312B01B4839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202708" y="6880100"/>
            <a:ext cx="3898413" cy="3834920"/>
          </a:xfrm>
          <a:prstGeom prst="rect">
            <a:avLst/>
          </a:prstGeom>
        </p:spPr>
      </p:pic>
      <p:sp>
        <p:nvSpPr>
          <p:cNvPr id="37" name="6_Arrorw image">
            <a:extLst>
              <a:ext uri="{FF2B5EF4-FFF2-40B4-BE49-F238E27FC236}">
                <a16:creationId xmlns:a16="http://schemas.microsoft.com/office/drawing/2014/main" id="{DAA6DCAB-DCCD-A6FD-1C34-FFD5FF0BE835}"/>
              </a:ext>
            </a:extLst>
          </p:cNvPr>
          <p:cNvSpPr/>
          <p:nvPr/>
        </p:nvSpPr>
        <p:spPr>
          <a:xfrm rot="5400000">
            <a:off x="22358288" y="3168714"/>
            <a:ext cx="4019673" cy="14700250"/>
          </a:xfrm>
          <a:prstGeom prst="bentArrow">
            <a:avLst>
              <a:gd name="adj1" fmla="val 14910"/>
              <a:gd name="adj2" fmla="val 25000"/>
              <a:gd name="adj3" fmla="val 24531"/>
              <a:gd name="adj4" fmla="val 56656"/>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8" name="3_USB hard disk" descr="A black hard drive with clear cover&#10;&#10;AI-generated content may be incorrect.">
            <a:extLst>
              <a:ext uri="{FF2B5EF4-FFF2-40B4-BE49-F238E27FC236}">
                <a16:creationId xmlns:a16="http://schemas.microsoft.com/office/drawing/2014/main" id="{8E52DD4D-8057-1956-B251-FE84004BCB6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087448" y="6307146"/>
            <a:ext cx="6281401" cy="6640719"/>
          </a:xfrm>
          <a:prstGeom prst="rect">
            <a:avLst/>
          </a:prstGeom>
        </p:spPr>
      </p:pic>
      <p:pic>
        <p:nvPicPr>
          <p:cNvPr id="32" name="4_Trash can" descr="A silver can with a black lid&#10;&#10;AI-generated content may be incorrect.">
            <a:extLst>
              <a:ext uri="{FF2B5EF4-FFF2-40B4-BE49-F238E27FC236}">
                <a16:creationId xmlns:a16="http://schemas.microsoft.com/office/drawing/2014/main" id="{C8760113-F4FD-C48E-667B-E10814FA9D2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451834" y="17705076"/>
            <a:ext cx="1711752" cy="2670849"/>
          </a:xfrm>
          <a:prstGeom prst="rect">
            <a:avLst/>
          </a:prstGeom>
        </p:spPr>
      </p:pic>
      <p:sp>
        <p:nvSpPr>
          <p:cNvPr id="30" name="4_Trash arrrow">
            <a:extLst>
              <a:ext uri="{FF2B5EF4-FFF2-40B4-BE49-F238E27FC236}">
                <a16:creationId xmlns:a16="http://schemas.microsoft.com/office/drawing/2014/main" id="{E81D0252-9479-03D0-9FD2-4B94D4F0FC2D}"/>
              </a:ext>
            </a:extLst>
          </p:cNvPr>
          <p:cNvSpPr/>
          <p:nvPr/>
        </p:nvSpPr>
        <p:spPr>
          <a:xfrm rot="5400000">
            <a:off x="11102196" y="13833974"/>
            <a:ext cx="2623980" cy="5118227"/>
          </a:xfrm>
          <a:prstGeom prst="bentArrow">
            <a:avLst>
              <a:gd name="adj1" fmla="val 14910"/>
              <a:gd name="adj2" fmla="val 25000"/>
              <a:gd name="adj3" fmla="val 24531"/>
              <a:gd name="adj4" fmla="val 56656"/>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34" name="4_Trash graphic" descr="A close-up of a card&#10;&#10;AI-generated content may be incorrect.">
            <a:extLst>
              <a:ext uri="{FF2B5EF4-FFF2-40B4-BE49-F238E27FC236}">
                <a16:creationId xmlns:a16="http://schemas.microsoft.com/office/drawing/2014/main" id="{C0821399-D66B-9621-267F-2246F6C07A1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974313" y="14835807"/>
            <a:ext cx="4370556" cy="1200446"/>
          </a:xfrm>
          <a:prstGeom prst="rect">
            <a:avLst/>
          </a:prstGeom>
        </p:spPr>
      </p:pic>
      <p:sp>
        <p:nvSpPr>
          <p:cNvPr id="35" name="4_Trash text">
            <a:extLst>
              <a:ext uri="{FF2B5EF4-FFF2-40B4-BE49-F238E27FC236}">
                <a16:creationId xmlns:a16="http://schemas.microsoft.com/office/drawing/2014/main" id="{B9C62B23-426F-C071-60DB-470F889A7301}"/>
              </a:ext>
            </a:extLst>
          </p:cNvPr>
          <p:cNvSpPr txBox="1"/>
          <p:nvPr/>
        </p:nvSpPr>
        <p:spPr>
          <a:xfrm>
            <a:off x="9855073" y="15949585"/>
            <a:ext cx="8604378"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Step 2: Remove storage</a:t>
            </a:r>
          </a:p>
        </p:txBody>
      </p:sp>
      <p:pic>
        <p:nvPicPr>
          <p:cNvPr id="21" name="5_New laptop" descr="A computer with a mountain landscape on the screen&#10;&#10;AI-generated content may be incorrect.">
            <a:extLst>
              <a:ext uri="{FF2B5EF4-FFF2-40B4-BE49-F238E27FC236}">
                <a16:creationId xmlns:a16="http://schemas.microsoft.com/office/drawing/2014/main" id="{9B90E52A-F58E-A4BE-55E0-63CF1F35A08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856575" y="12589705"/>
            <a:ext cx="9151882" cy="7667297"/>
          </a:xfrm>
          <a:prstGeom prst="rect">
            <a:avLst/>
          </a:prstGeom>
        </p:spPr>
      </p:pic>
      <p:sp>
        <p:nvSpPr>
          <p:cNvPr id="26" name="5_Arrow new">
            <a:extLst>
              <a:ext uri="{FF2B5EF4-FFF2-40B4-BE49-F238E27FC236}">
                <a16:creationId xmlns:a16="http://schemas.microsoft.com/office/drawing/2014/main" id="{4C446E80-ABCA-64E7-F0E8-0097B9D7E999}"/>
              </a:ext>
            </a:extLst>
          </p:cNvPr>
          <p:cNvSpPr/>
          <p:nvPr/>
        </p:nvSpPr>
        <p:spPr>
          <a:xfrm>
            <a:off x="9855072" y="12353695"/>
            <a:ext cx="17106845" cy="3163863"/>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29" name="5_Arrow new graphic" descr="A black rectangular object with white text&#10;&#10;AI-generated content may be incorrect.">
            <a:extLst>
              <a:ext uri="{FF2B5EF4-FFF2-40B4-BE49-F238E27FC236}">
                <a16:creationId xmlns:a16="http://schemas.microsoft.com/office/drawing/2014/main" id="{2CDD6D9B-149A-2190-517B-2955C85428F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889964" y="13337530"/>
            <a:ext cx="4313190" cy="1196191"/>
          </a:xfrm>
          <a:prstGeom prst="rect">
            <a:avLst/>
          </a:prstGeom>
        </p:spPr>
      </p:pic>
      <p:sp>
        <p:nvSpPr>
          <p:cNvPr id="36" name="5_Arrow new text">
            <a:extLst>
              <a:ext uri="{FF2B5EF4-FFF2-40B4-BE49-F238E27FC236}">
                <a16:creationId xmlns:a16="http://schemas.microsoft.com/office/drawing/2014/main" id="{5D922B48-99BB-282C-47BB-04125E26D216}"/>
              </a:ext>
            </a:extLst>
          </p:cNvPr>
          <p:cNvSpPr txBox="1"/>
          <p:nvPr/>
        </p:nvSpPr>
        <p:spPr>
          <a:xfrm>
            <a:off x="17739947" y="14655782"/>
            <a:ext cx="8207483"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Step 3: Install new storage</a:t>
            </a:r>
          </a:p>
        </p:txBody>
      </p:sp>
      <p:pic>
        <p:nvPicPr>
          <p:cNvPr id="38" name="6_Arrorw image graphic" descr="A two dinosaurs in a blue circle&#10;&#10;AI-generated content may be incorrect.">
            <a:extLst>
              <a:ext uri="{FF2B5EF4-FFF2-40B4-BE49-F238E27FC236}">
                <a16:creationId xmlns:a16="http://schemas.microsoft.com/office/drawing/2014/main" id="{56D0EE4E-0795-BC14-6A48-DC0D38AE95E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8706169" y="6713030"/>
            <a:ext cx="3898413" cy="3834920"/>
          </a:xfrm>
          <a:prstGeom prst="rect">
            <a:avLst/>
          </a:prstGeom>
        </p:spPr>
      </p:pic>
      <p:sp>
        <p:nvSpPr>
          <p:cNvPr id="39" name="6_Arrorw image text">
            <a:extLst>
              <a:ext uri="{FF2B5EF4-FFF2-40B4-BE49-F238E27FC236}">
                <a16:creationId xmlns:a16="http://schemas.microsoft.com/office/drawing/2014/main" id="{0CD2B74B-75CE-A4FE-383E-9F18CB312B18}"/>
              </a:ext>
            </a:extLst>
          </p:cNvPr>
          <p:cNvSpPr txBox="1"/>
          <p:nvPr/>
        </p:nvSpPr>
        <p:spPr>
          <a:xfrm>
            <a:off x="26238994" y="10288587"/>
            <a:ext cx="8832764"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Step 4: Image to new storage</a:t>
            </a:r>
          </a:p>
        </p:txBody>
      </p:sp>
      <p:sp>
        <p:nvSpPr>
          <p:cNvPr id="17" name="0_WebSite">
            <a:extLst>
              <a:ext uri="{FF2B5EF4-FFF2-40B4-BE49-F238E27FC236}">
                <a16:creationId xmlns:a16="http://schemas.microsoft.com/office/drawing/2014/main" id="{991EEAC4-F769-3E31-3500-DBE8AEEDF137}"/>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3B5653EB-5791-0EDE-BC39-FF54353C52F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9E097CD2-EA64-0403-12DF-35DEF2F62794}"/>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Migration (Cloning or Imaging)</a:t>
            </a:r>
          </a:p>
        </p:txBody>
      </p:sp>
    </p:spTree>
    <p:extLst>
      <p:ext uri="{BB962C8B-B14F-4D97-AF65-F5344CB8AC3E}">
        <p14:creationId xmlns:p14="http://schemas.microsoft.com/office/powerpoint/2010/main" val="238718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7E55A-4FFE-B628-9789-3C809B6BE9AA}"/>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BAF97D6E-7F38-DDD5-803F-2A516D718ED9}"/>
              </a:ext>
            </a:extLst>
          </p:cNvPr>
          <p:cNvGrpSpPr/>
          <p:nvPr/>
        </p:nvGrpSpPr>
        <p:grpSpPr>
          <a:xfrm>
            <a:off x="0" y="-9677"/>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C4644C8A-3D0C-E3C4-2905-3AD22B6953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9EF08EA7-B872-1B2A-1140-24D74874289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grpSp>
        <p:nvGrpSpPr>
          <p:cNvPr id="26" name="0_Graphic">
            <a:extLst>
              <a:ext uri="{FF2B5EF4-FFF2-40B4-BE49-F238E27FC236}">
                <a16:creationId xmlns:a16="http://schemas.microsoft.com/office/drawing/2014/main" id="{357A84FA-6927-9B44-5FE4-6DBCCD21F2EA}"/>
              </a:ext>
            </a:extLst>
          </p:cNvPr>
          <p:cNvGrpSpPr/>
          <p:nvPr/>
        </p:nvGrpSpPr>
        <p:grpSpPr>
          <a:xfrm>
            <a:off x="6483525" y="9327672"/>
            <a:ext cx="24422407" cy="12074665"/>
            <a:chOff x="6483525" y="9327672"/>
            <a:chExt cx="24422407" cy="12074665"/>
          </a:xfrm>
        </p:grpSpPr>
        <p:pic>
          <p:nvPicPr>
            <p:cNvPr id="23" name="Picture 22" descr="A blue arrow pointing up&#10;&#10;AI-generated content may be incorrect.">
              <a:extLst>
                <a:ext uri="{FF2B5EF4-FFF2-40B4-BE49-F238E27FC236}">
                  <a16:creationId xmlns:a16="http://schemas.microsoft.com/office/drawing/2014/main" id="{C80C21FB-7824-A539-E53D-BA98C7E0747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518487">
              <a:off x="11184820" y="10471559"/>
              <a:ext cx="12073062" cy="10930778"/>
            </a:xfrm>
            <a:prstGeom prst="rect">
              <a:avLst/>
            </a:prstGeom>
          </p:spPr>
        </p:pic>
        <p:pic>
          <p:nvPicPr>
            <p:cNvPr id="8" name="Picture 7" descr="A rotten apple with a bite taken out of it&#10;&#10;AI-generated content may be incorrect.">
              <a:extLst>
                <a:ext uri="{FF2B5EF4-FFF2-40B4-BE49-F238E27FC236}">
                  <a16:creationId xmlns:a16="http://schemas.microsoft.com/office/drawing/2014/main" id="{8706DE70-1F6E-A314-BF8D-723E5AC63B3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83525" y="12205739"/>
              <a:ext cx="6970246" cy="7462419"/>
            </a:xfrm>
            <a:prstGeom prst="rect">
              <a:avLst/>
            </a:prstGeom>
          </p:spPr>
        </p:pic>
        <p:pic>
          <p:nvPicPr>
            <p:cNvPr id="16" name="Picture 15" descr="A close up of a red apple&#10;&#10;AI-generated content may be incorrect.">
              <a:extLst>
                <a:ext uri="{FF2B5EF4-FFF2-40B4-BE49-F238E27FC236}">
                  <a16:creationId xmlns:a16="http://schemas.microsoft.com/office/drawing/2014/main" id="{6B1670C8-7D9C-2F1D-E0F2-08F892A7B13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4485832" y="11217109"/>
              <a:ext cx="6420100" cy="8105537"/>
            </a:xfrm>
            <a:prstGeom prst="rect">
              <a:avLst/>
            </a:prstGeom>
          </p:spPr>
        </p:pic>
        <p:pic>
          <p:nvPicPr>
            <p:cNvPr id="25" name="Picture 24" descr="A black and white sign with a person in a suit and tie&#10;&#10;AI-generated content may be incorrect.">
              <a:extLst>
                <a:ext uri="{FF2B5EF4-FFF2-40B4-BE49-F238E27FC236}">
                  <a16:creationId xmlns:a16="http://schemas.microsoft.com/office/drawing/2014/main" id="{7DEE3C12-3984-43EC-4494-779A5201F61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522660" y="9327672"/>
              <a:ext cx="5307937" cy="3853968"/>
            </a:xfrm>
            <a:prstGeom prst="rect">
              <a:avLst/>
            </a:prstGeom>
          </p:spPr>
        </p:pic>
      </p:grpSp>
      <p:sp>
        <p:nvSpPr>
          <p:cNvPr id="9" name="0_Point 1">
            <a:extLst>
              <a:ext uri="{FF2B5EF4-FFF2-40B4-BE49-F238E27FC236}">
                <a16:creationId xmlns:a16="http://schemas.microsoft.com/office/drawing/2014/main" id="{BBD45745-85A2-A298-6CD4-EB8F8C988E8E}"/>
              </a:ext>
            </a:extLst>
          </p:cNvPr>
          <p:cNvSpPr txBox="1"/>
          <p:nvPr/>
        </p:nvSpPr>
        <p:spPr>
          <a:xfrm>
            <a:off x="854963" y="3613667"/>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Only user data is copied from the old drive</a:t>
            </a:r>
          </a:p>
        </p:txBody>
      </p:sp>
      <p:sp>
        <p:nvSpPr>
          <p:cNvPr id="14" name="1_Point 2">
            <a:extLst>
              <a:ext uri="{FF2B5EF4-FFF2-40B4-BE49-F238E27FC236}">
                <a16:creationId xmlns:a16="http://schemas.microsoft.com/office/drawing/2014/main" id="{B2E14995-AC05-B6DC-4464-3591B1714FEE}"/>
              </a:ext>
            </a:extLst>
          </p:cNvPr>
          <p:cNvSpPr txBox="1"/>
          <p:nvPr/>
        </p:nvSpPr>
        <p:spPr>
          <a:xfrm>
            <a:off x="854963" y="5410585"/>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The user data is combined with a new OS rather than using the old OS</a:t>
            </a:r>
          </a:p>
        </p:txBody>
      </p:sp>
      <p:sp>
        <p:nvSpPr>
          <p:cNvPr id="11" name="2_Point 3">
            <a:extLst>
              <a:ext uri="{FF2B5EF4-FFF2-40B4-BE49-F238E27FC236}">
                <a16:creationId xmlns:a16="http://schemas.microsoft.com/office/drawing/2014/main" id="{265BB2B6-149A-FE2A-C46D-D1A69E86A424}"/>
              </a:ext>
            </a:extLst>
          </p:cNvPr>
          <p:cNvSpPr txBox="1"/>
          <p:nvPr/>
        </p:nvSpPr>
        <p:spPr>
          <a:xfrm>
            <a:off x="854963" y="6745898"/>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Creates a fresh start and hopefully leaves old problems behind</a:t>
            </a:r>
          </a:p>
        </p:txBody>
      </p:sp>
      <p:sp>
        <p:nvSpPr>
          <p:cNvPr id="12" name="3_Point 4">
            <a:extLst>
              <a:ext uri="{FF2B5EF4-FFF2-40B4-BE49-F238E27FC236}">
                <a16:creationId xmlns:a16="http://schemas.microsoft.com/office/drawing/2014/main" id="{9702DBA3-484B-B313-A512-3D476FCCA42C}"/>
              </a:ext>
            </a:extLst>
          </p:cNvPr>
          <p:cNvSpPr txBox="1"/>
          <p:nvPr/>
        </p:nvSpPr>
        <p:spPr>
          <a:xfrm>
            <a:off x="854963" y="8081211"/>
            <a:ext cx="34840059"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Most vendors refer to this as migration rather than replacement</a:t>
            </a:r>
            <a:endParaRPr lang="en-US" sz="7500" dirty="0">
              <a:latin typeface="Arial" panose="020B0604020202020204" pitchFamily="34" charset="0"/>
              <a:cs typeface="Arial" panose="020B0604020202020204" pitchFamily="34" charset="0"/>
            </a:endParaRPr>
          </a:p>
        </p:txBody>
      </p:sp>
      <p:sp>
        <p:nvSpPr>
          <p:cNvPr id="17" name="0_WebSite">
            <a:extLst>
              <a:ext uri="{FF2B5EF4-FFF2-40B4-BE49-F238E27FC236}">
                <a16:creationId xmlns:a16="http://schemas.microsoft.com/office/drawing/2014/main" id="{84FC1EBE-59EC-9B58-4E84-EC9FD9ED13BE}"/>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E01EE8DD-07FA-ECA8-893E-C3A61C59AB2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5F4D8BAE-554D-58AA-8279-D1032A290ED2}"/>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Replacement</a:t>
            </a:r>
          </a:p>
        </p:txBody>
      </p:sp>
    </p:spTree>
    <p:extLst>
      <p:ext uri="{BB962C8B-B14F-4D97-AF65-F5344CB8AC3E}">
        <p14:creationId xmlns:p14="http://schemas.microsoft.com/office/powerpoint/2010/main" val="1030992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305CB-0C16-6875-82BA-CB0FAFBFDED4}"/>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E3A19CE9-AC88-9E7F-A76A-107B0B3AA99D}"/>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7948EE60-144E-BA18-B6E1-325490C10A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320793E9-347C-D835-F30B-023096A457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8" name="0_25 HHD2" descr="A close-up of a black rectangular object&#10;&#10;AI-generated content may be incorrect.">
            <a:extLst>
              <a:ext uri="{FF2B5EF4-FFF2-40B4-BE49-F238E27FC236}">
                <a16:creationId xmlns:a16="http://schemas.microsoft.com/office/drawing/2014/main" id="{69B9EDF2-DDA2-C62E-9C81-9F7252A170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39642" y="12551678"/>
            <a:ext cx="5863483" cy="4083707"/>
          </a:xfrm>
          <a:prstGeom prst="rect">
            <a:avLst/>
          </a:prstGeom>
        </p:spPr>
      </p:pic>
      <p:pic>
        <p:nvPicPr>
          <p:cNvPr id="24" name="0_25 HHD1" descr="A close up of a hard drive&#10;&#10;AI-generated content may be incorrect.">
            <a:extLst>
              <a:ext uri="{FF2B5EF4-FFF2-40B4-BE49-F238E27FC236}">
                <a16:creationId xmlns:a16="http://schemas.microsoft.com/office/drawing/2014/main" id="{422DCFE3-C419-C36C-A790-7A10A27CEA8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36053" y="6859778"/>
            <a:ext cx="6967072" cy="5546155"/>
          </a:xfrm>
          <a:prstGeom prst="rect">
            <a:avLst/>
          </a:prstGeom>
        </p:spPr>
      </p:pic>
      <p:sp>
        <p:nvSpPr>
          <p:cNvPr id="9" name="0_Form 25 inch text">
            <a:extLst>
              <a:ext uri="{FF2B5EF4-FFF2-40B4-BE49-F238E27FC236}">
                <a16:creationId xmlns:a16="http://schemas.microsoft.com/office/drawing/2014/main" id="{BDE1388B-6324-3E6E-3E4F-6F483BA442F1}"/>
              </a:ext>
            </a:extLst>
          </p:cNvPr>
          <p:cNvSpPr txBox="1"/>
          <p:nvPr/>
        </p:nvSpPr>
        <p:spPr>
          <a:xfrm>
            <a:off x="4623400" y="3532304"/>
            <a:ext cx="677972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2.5-inch</a:t>
            </a:r>
          </a:p>
        </p:txBody>
      </p:sp>
      <p:sp>
        <p:nvSpPr>
          <p:cNvPr id="14" name="1_25 inch Point 2">
            <a:extLst>
              <a:ext uri="{FF2B5EF4-FFF2-40B4-BE49-F238E27FC236}">
                <a16:creationId xmlns:a16="http://schemas.microsoft.com/office/drawing/2014/main" id="{8DA4D4F4-34B3-2BD8-CDAF-5CE946A909BA}"/>
              </a:ext>
            </a:extLst>
          </p:cNvPr>
          <p:cNvSpPr txBox="1"/>
          <p:nvPr/>
        </p:nvSpPr>
        <p:spPr>
          <a:xfrm>
            <a:off x="3210234" y="5467572"/>
            <a:ext cx="1288874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Common before M.2 storage</a:t>
            </a:r>
          </a:p>
        </p:txBody>
      </p:sp>
      <p:pic>
        <p:nvPicPr>
          <p:cNvPr id="16" name="2_18 graphic 2" descr="A close-up of a computer chip&#10;&#10;AI-generated content may be incorrect.">
            <a:extLst>
              <a:ext uri="{FF2B5EF4-FFF2-40B4-BE49-F238E27FC236}">
                <a16:creationId xmlns:a16="http://schemas.microsoft.com/office/drawing/2014/main" id="{CA136D41-8684-CB8D-1B86-B6CD31221C9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577819" y="12927436"/>
            <a:ext cx="5475223" cy="2967663"/>
          </a:xfrm>
          <a:prstGeom prst="rect">
            <a:avLst/>
          </a:prstGeom>
        </p:spPr>
      </p:pic>
      <p:pic>
        <p:nvPicPr>
          <p:cNvPr id="21" name="2_18 graphic 1" descr="A close up of a computer hard drive&#10;&#10;AI-generated content may be incorrect.">
            <a:extLst>
              <a:ext uri="{FF2B5EF4-FFF2-40B4-BE49-F238E27FC236}">
                <a16:creationId xmlns:a16="http://schemas.microsoft.com/office/drawing/2014/main" id="{FD1F8D96-7D30-A831-E562-6A0C265AC3E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200000">
            <a:off x="17905630" y="7329695"/>
            <a:ext cx="3215763" cy="4554071"/>
          </a:xfrm>
          <a:prstGeom prst="rect">
            <a:avLst/>
          </a:prstGeom>
        </p:spPr>
      </p:pic>
      <p:sp>
        <p:nvSpPr>
          <p:cNvPr id="26" name="2_Text rarely used">
            <a:extLst>
              <a:ext uri="{FF2B5EF4-FFF2-40B4-BE49-F238E27FC236}">
                <a16:creationId xmlns:a16="http://schemas.microsoft.com/office/drawing/2014/main" id="{34A605E6-5E27-5428-EF49-F81AE4FEE952}"/>
              </a:ext>
            </a:extLst>
          </p:cNvPr>
          <p:cNvSpPr txBox="1"/>
          <p:nvPr/>
        </p:nvSpPr>
        <p:spPr>
          <a:xfrm>
            <a:off x="17134055" y="5467572"/>
            <a:ext cx="655721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Rarely used</a:t>
            </a:r>
          </a:p>
        </p:txBody>
      </p:sp>
      <p:sp>
        <p:nvSpPr>
          <p:cNvPr id="25" name="2_18 heading">
            <a:extLst>
              <a:ext uri="{FF2B5EF4-FFF2-40B4-BE49-F238E27FC236}">
                <a16:creationId xmlns:a16="http://schemas.microsoft.com/office/drawing/2014/main" id="{94852120-A385-71C9-16E2-4B200C67F55F}"/>
              </a:ext>
            </a:extLst>
          </p:cNvPr>
          <p:cNvSpPr txBox="1"/>
          <p:nvPr/>
        </p:nvSpPr>
        <p:spPr>
          <a:xfrm>
            <a:off x="17236476" y="3532304"/>
            <a:ext cx="6779725"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1.8-inch</a:t>
            </a:r>
          </a:p>
        </p:txBody>
      </p:sp>
      <p:sp>
        <p:nvSpPr>
          <p:cNvPr id="34" name="3_Bottom point">
            <a:extLst>
              <a:ext uri="{FF2B5EF4-FFF2-40B4-BE49-F238E27FC236}">
                <a16:creationId xmlns:a16="http://schemas.microsoft.com/office/drawing/2014/main" id="{3FB16693-FDA3-B968-AD0C-9E193447E723}"/>
              </a:ext>
            </a:extLst>
          </p:cNvPr>
          <p:cNvSpPr txBox="1"/>
          <p:nvPr/>
        </p:nvSpPr>
        <p:spPr>
          <a:xfrm>
            <a:off x="640863" y="16963508"/>
            <a:ext cx="3369407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All uses SATA interface making maximum speed 6 Gb/s</a:t>
            </a:r>
          </a:p>
        </p:txBody>
      </p:sp>
      <p:sp>
        <p:nvSpPr>
          <p:cNvPr id="30" name="4_Mini PCIe text">
            <a:extLst>
              <a:ext uri="{FF2B5EF4-FFF2-40B4-BE49-F238E27FC236}">
                <a16:creationId xmlns:a16="http://schemas.microsoft.com/office/drawing/2014/main" id="{E6234D08-2680-6453-7F0F-74785107942E}"/>
              </a:ext>
            </a:extLst>
          </p:cNvPr>
          <p:cNvSpPr txBox="1"/>
          <p:nvPr/>
        </p:nvSpPr>
        <p:spPr>
          <a:xfrm>
            <a:off x="27491003" y="9360546"/>
            <a:ext cx="6942893"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Mini PCIe</a:t>
            </a:r>
          </a:p>
        </p:txBody>
      </p:sp>
      <p:sp>
        <p:nvSpPr>
          <p:cNvPr id="33" name="4_Mini PCIe even older text">
            <a:extLst>
              <a:ext uri="{FF2B5EF4-FFF2-40B4-BE49-F238E27FC236}">
                <a16:creationId xmlns:a16="http://schemas.microsoft.com/office/drawing/2014/main" id="{C176E2A3-22AA-5412-3804-78734F97A995}"/>
              </a:ext>
            </a:extLst>
          </p:cNvPr>
          <p:cNvSpPr txBox="1"/>
          <p:nvPr/>
        </p:nvSpPr>
        <p:spPr>
          <a:xfrm>
            <a:off x="27227736" y="14032212"/>
            <a:ext cx="671104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Older laptops</a:t>
            </a:r>
          </a:p>
        </p:txBody>
      </p:sp>
      <p:pic>
        <p:nvPicPr>
          <p:cNvPr id="28" name="4_PCIe mini" descr="A close-up of a computer chip&#10;&#10;AI-generated content may be incorrect.">
            <a:extLst>
              <a:ext uri="{FF2B5EF4-FFF2-40B4-BE49-F238E27FC236}">
                <a16:creationId xmlns:a16="http://schemas.microsoft.com/office/drawing/2014/main" id="{DB463F76-2ACE-DDB8-81FD-5F4050BD820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480684" y="10877722"/>
            <a:ext cx="3208337" cy="2880865"/>
          </a:xfrm>
          <a:prstGeom prst="rect">
            <a:avLst/>
          </a:prstGeom>
        </p:spPr>
      </p:pic>
      <p:sp>
        <p:nvSpPr>
          <p:cNvPr id="32" name="4_mSATA Old text">
            <a:extLst>
              <a:ext uri="{FF2B5EF4-FFF2-40B4-BE49-F238E27FC236}">
                <a16:creationId xmlns:a16="http://schemas.microsoft.com/office/drawing/2014/main" id="{595CF05A-F042-7B81-23AF-07EB8CB8A9D5}"/>
              </a:ext>
            </a:extLst>
          </p:cNvPr>
          <p:cNvSpPr txBox="1"/>
          <p:nvPr/>
        </p:nvSpPr>
        <p:spPr>
          <a:xfrm>
            <a:off x="27623898" y="8183988"/>
            <a:ext cx="671104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Old laptops</a:t>
            </a:r>
          </a:p>
        </p:txBody>
      </p:sp>
      <p:pic>
        <p:nvPicPr>
          <p:cNvPr id="29" name="4_mSATA graphic" descr="A close-up of a computer chip&#10;&#10;AI-generated content may be incorrect.">
            <a:extLst>
              <a:ext uri="{FF2B5EF4-FFF2-40B4-BE49-F238E27FC236}">
                <a16:creationId xmlns:a16="http://schemas.microsoft.com/office/drawing/2014/main" id="{231AB0AC-6FB1-04F0-8C80-5AF147159CB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024694" y="5164185"/>
            <a:ext cx="4542813" cy="2683288"/>
          </a:xfrm>
          <a:prstGeom prst="rect">
            <a:avLst/>
          </a:prstGeom>
        </p:spPr>
      </p:pic>
      <p:sp>
        <p:nvSpPr>
          <p:cNvPr id="31" name="4_mSATA text">
            <a:extLst>
              <a:ext uri="{FF2B5EF4-FFF2-40B4-BE49-F238E27FC236}">
                <a16:creationId xmlns:a16="http://schemas.microsoft.com/office/drawing/2014/main" id="{36AA0A9C-7919-CD65-C534-5C7BE14BE4D4}"/>
              </a:ext>
            </a:extLst>
          </p:cNvPr>
          <p:cNvSpPr txBox="1"/>
          <p:nvPr/>
        </p:nvSpPr>
        <p:spPr>
          <a:xfrm>
            <a:off x="27722853" y="3532304"/>
            <a:ext cx="5850635"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mSATA</a:t>
            </a:r>
          </a:p>
        </p:txBody>
      </p:sp>
      <p:sp>
        <p:nvSpPr>
          <p:cNvPr id="22" name="0_WebSite">
            <a:extLst>
              <a:ext uri="{FF2B5EF4-FFF2-40B4-BE49-F238E27FC236}">
                <a16:creationId xmlns:a16="http://schemas.microsoft.com/office/drawing/2014/main" id="{EBA8F137-9D9A-A869-EC40-A17A429547DB}"/>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92B91881-0492-2E2F-E093-2A80F2A069F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2A9911A0-63E5-572D-F88D-050E5B439188}"/>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SATA Form Factors</a:t>
            </a:r>
          </a:p>
        </p:txBody>
      </p:sp>
    </p:spTree>
    <p:extLst>
      <p:ext uri="{BB962C8B-B14F-4D97-AF65-F5344CB8AC3E}">
        <p14:creationId xmlns:p14="http://schemas.microsoft.com/office/powerpoint/2010/main" val="2391450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2F2D-80FF-7A57-4141-E9ADA12A3C4C}"/>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F4F88870-3575-AB74-240D-A3E9BBE71A67}"/>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097AA1FA-19CC-A116-5AA2-22989D78CC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1FD17577-B2B7-7545-3803-8DFC09FF81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pic>
        <p:nvPicPr>
          <p:cNvPr id="16" name="0_M2 graphic 2" descr="A close-up of a computer chip&#10;&#10;AI-generated content may be incorrect.">
            <a:extLst>
              <a:ext uri="{FF2B5EF4-FFF2-40B4-BE49-F238E27FC236}">
                <a16:creationId xmlns:a16="http://schemas.microsoft.com/office/drawing/2014/main" id="{A34FAC92-2AB1-D3D3-CD2D-83B22FEE9A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79430" y="12814715"/>
            <a:ext cx="13703866" cy="3809675"/>
          </a:xfrm>
          <a:prstGeom prst="rect">
            <a:avLst/>
          </a:prstGeom>
        </p:spPr>
      </p:pic>
      <p:pic>
        <p:nvPicPr>
          <p:cNvPr id="8" name="0_M2 graphic 1" descr="A black and orange rectangular object with white text&#10;&#10;AI-generated content may be incorrect.">
            <a:extLst>
              <a:ext uri="{FF2B5EF4-FFF2-40B4-BE49-F238E27FC236}">
                <a16:creationId xmlns:a16="http://schemas.microsoft.com/office/drawing/2014/main" id="{FD606EF3-39A2-E15F-D6F5-D1AB296D818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52027" y="8340541"/>
            <a:ext cx="13655587" cy="3809674"/>
          </a:xfrm>
          <a:prstGeom prst="rect">
            <a:avLst/>
          </a:prstGeom>
        </p:spPr>
      </p:pic>
      <p:sp>
        <p:nvSpPr>
          <p:cNvPr id="21" name="0_Point 1">
            <a:extLst>
              <a:ext uri="{FF2B5EF4-FFF2-40B4-BE49-F238E27FC236}">
                <a16:creationId xmlns:a16="http://schemas.microsoft.com/office/drawing/2014/main" id="{180F0802-07A9-79EC-B0FD-A59D64E47520}"/>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M.2 supports multiple protocols</a:t>
            </a:r>
          </a:p>
        </p:txBody>
      </p:sp>
      <p:sp>
        <p:nvSpPr>
          <p:cNvPr id="18" name="1_Point 7">
            <a:extLst>
              <a:ext uri="{FF2B5EF4-FFF2-40B4-BE49-F238E27FC236}">
                <a16:creationId xmlns:a16="http://schemas.microsoft.com/office/drawing/2014/main" id="{26F0DD4F-99D3-88C3-6425-6088C3418DF7}"/>
              </a:ext>
            </a:extLst>
          </p:cNvPr>
          <p:cNvSpPr txBox="1"/>
          <p:nvPr/>
        </p:nvSpPr>
        <p:spPr>
          <a:xfrm>
            <a:off x="14906459" y="12637240"/>
            <a:ext cx="19294820" cy="1708066"/>
          </a:xfrm>
          <a:prstGeom prst="rect">
            <a:avLst/>
          </a:prstGeom>
          <a:noFill/>
        </p:spPr>
        <p:txBody>
          <a:bodyPr wrap="square">
            <a:spAutoFit/>
          </a:bodyPr>
          <a:lstStyle/>
          <a:p>
            <a:r>
              <a:rPr lang="en-US" sz="10500" b="1" dirty="0" err="1">
                <a:solidFill>
                  <a:srgbClr val="1884C7"/>
                </a:solidFill>
                <a:latin typeface="Arial" panose="020B0604020202020204" pitchFamily="34" charset="0"/>
                <a:cs typeface="Arial" panose="020B0604020202020204" pitchFamily="34" charset="0"/>
              </a:rPr>
              <a:t>NVMe</a:t>
            </a:r>
            <a:endParaRPr lang="en-US" sz="10500" b="1" dirty="0">
              <a:solidFill>
                <a:srgbClr val="1884C7"/>
              </a:solidFill>
              <a:latin typeface="Arial" panose="020B0604020202020204" pitchFamily="34" charset="0"/>
              <a:cs typeface="Arial" panose="020B0604020202020204" pitchFamily="34" charset="0"/>
            </a:endParaRPr>
          </a:p>
        </p:txBody>
      </p:sp>
      <p:sp>
        <p:nvSpPr>
          <p:cNvPr id="9" name="1_Point 4">
            <a:extLst>
              <a:ext uri="{FF2B5EF4-FFF2-40B4-BE49-F238E27FC236}">
                <a16:creationId xmlns:a16="http://schemas.microsoft.com/office/drawing/2014/main" id="{14DAAD54-6CBA-CA3B-626D-C6CC4AADF2E8}"/>
              </a:ext>
            </a:extLst>
          </p:cNvPr>
          <p:cNvSpPr txBox="1"/>
          <p:nvPr/>
        </p:nvSpPr>
        <p:spPr>
          <a:xfrm>
            <a:off x="14906458" y="7998858"/>
            <a:ext cx="202527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SATA</a:t>
            </a:r>
          </a:p>
        </p:txBody>
      </p:sp>
      <p:sp>
        <p:nvSpPr>
          <p:cNvPr id="23" name="2_Point 2">
            <a:extLst>
              <a:ext uri="{FF2B5EF4-FFF2-40B4-BE49-F238E27FC236}">
                <a16:creationId xmlns:a16="http://schemas.microsoft.com/office/drawing/2014/main" id="{66B01B1D-06E1-2DA1-975F-976740770BD0}"/>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One or two notches on M.2 connector determine what protocols are supported</a:t>
            </a:r>
          </a:p>
        </p:txBody>
      </p:sp>
      <p:pic>
        <p:nvPicPr>
          <p:cNvPr id="17" name="3_SATA cut out" descr="A black and orange rectangular object with white text&#10;&#10;AI-generated content may be incorrect.">
            <a:extLst>
              <a:ext uri="{FF2B5EF4-FFF2-40B4-BE49-F238E27FC236}">
                <a16:creationId xmlns:a16="http://schemas.microsoft.com/office/drawing/2014/main" id="{1CA0B591-6D9D-4A1C-E4F7-06AF37BF0CE0}"/>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rot="5400000">
            <a:off x="21818446" y="4996102"/>
            <a:ext cx="1910555" cy="8146450"/>
          </a:xfrm>
          <a:prstGeom prst="rect">
            <a:avLst/>
          </a:prstGeom>
        </p:spPr>
      </p:pic>
      <p:sp>
        <p:nvSpPr>
          <p:cNvPr id="14" name="3_Point 5">
            <a:extLst>
              <a:ext uri="{FF2B5EF4-FFF2-40B4-BE49-F238E27FC236}">
                <a16:creationId xmlns:a16="http://schemas.microsoft.com/office/drawing/2014/main" id="{12ACD974-5086-E4AD-CEFF-E0349000F709}"/>
              </a:ext>
            </a:extLst>
          </p:cNvPr>
          <p:cNvSpPr txBox="1"/>
          <p:nvPr/>
        </p:nvSpPr>
        <p:spPr>
          <a:xfrm>
            <a:off x="14906456" y="9852763"/>
            <a:ext cx="1893196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Current market. Two notches (B+M key)</a:t>
            </a:r>
          </a:p>
        </p:txBody>
      </p:sp>
      <p:sp>
        <p:nvSpPr>
          <p:cNvPr id="11" name="4_Point 6">
            <a:extLst>
              <a:ext uri="{FF2B5EF4-FFF2-40B4-BE49-F238E27FC236}">
                <a16:creationId xmlns:a16="http://schemas.microsoft.com/office/drawing/2014/main" id="{C3460349-07D5-F74C-B57C-CE1166611D94}"/>
              </a:ext>
            </a:extLst>
          </p:cNvPr>
          <p:cNvSpPr txBox="1"/>
          <p:nvPr/>
        </p:nvSpPr>
        <p:spPr>
          <a:xfrm>
            <a:off x="14906457" y="11245002"/>
            <a:ext cx="1967219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Maximum speed limited to 6 Gb/s</a:t>
            </a:r>
          </a:p>
        </p:txBody>
      </p:sp>
      <p:sp>
        <p:nvSpPr>
          <p:cNvPr id="12" name="5_Point 8">
            <a:extLst>
              <a:ext uri="{FF2B5EF4-FFF2-40B4-BE49-F238E27FC236}">
                <a16:creationId xmlns:a16="http://schemas.microsoft.com/office/drawing/2014/main" id="{CC84DFEE-82CB-02B4-58DB-92C5BE5A3A36}"/>
              </a:ext>
            </a:extLst>
          </p:cNvPr>
          <p:cNvSpPr txBox="1"/>
          <p:nvPr/>
        </p:nvSpPr>
        <p:spPr>
          <a:xfrm>
            <a:off x="14906456" y="14491145"/>
            <a:ext cx="1836590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Current market. One notch (M key)</a:t>
            </a:r>
          </a:p>
        </p:txBody>
      </p:sp>
      <p:pic>
        <p:nvPicPr>
          <p:cNvPr id="25" name="5_NVME close up" descr="A close-up of a computer chip&#10;&#10;AI-generated content may be incorrect.">
            <a:extLst>
              <a:ext uri="{FF2B5EF4-FFF2-40B4-BE49-F238E27FC236}">
                <a16:creationId xmlns:a16="http://schemas.microsoft.com/office/drawing/2014/main" id="{4A06BE75-712F-D113-22A8-F0A7ABCB03D4}"/>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rot="5400000">
            <a:off x="22393170" y="9121915"/>
            <a:ext cx="1617186" cy="8500739"/>
          </a:xfrm>
          <a:prstGeom prst="rect">
            <a:avLst/>
          </a:prstGeom>
        </p:spPr>
      </p:pic>
      <p:sp>
        <p:nvSpPr>
          <p:cNvPr id="15" name="6_Point 9">
            <a:extLst>
              <a:ext uri="{FF2B5EF4-FFF2-40B4-BE49-F238E27FC236}">
                <a16:creationId xmlns:a16="http://schemas.microsoft.com/office/drawing/2014/main" id="{32939655-8AC0-CD81-0B19-179A30BD9FC1}"/>
              </a:ext>
            </a:extLst>
          </p:cNvPr>
          <p:cNvSpPr txBox="1"/>
          <p:nvPr/>
        </p:nvSpPr>
        <p:spPr>
          <a:xfrm>
            <a:off x="14906456" y="15883385"/>
            <a:ext cx="2105011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PCIe for communication (Up to four lanes)</a:t>
            </a:r>
          </a:p>
        </p:txBody>
      </p:sp>
      <p:sp>
        <p:nvSpPr>
          <p:cNvPr id="26" name="7_Point 3">
            <a:extLst>
              <a:ext uri="{FF2B5EF4-FFF2-40B4-BE49-F238E27FC236}">
                <a16:creationId xmlns:a16="http://schemas.microsoft.com/office/drawing/2014/main" id="{B091A4BF-2DAF-B756-1A6A-F377456AFD47}"/>
              </a:ext>
            </a:extLst>
          </p:cNvPr>
          <p:cNvSpPr txBox="1"/>
          <p:nvPr/>
        </p:nvSpPr>
        <p:spPr>
          <a:xfrm>
            <a:off x="854963" y="6859811"/>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Check laptop to make sure it supports SATA/</a:t>
            </a:r>
            <a:r>
              <a:rPr lang="en-US" sz="7500" dirty="0" err="1">
                <a:latin typeface="Arial" panose="020B0604020202020204" pitchFamily="34" charset="0"/>
                <a:cs typeface="Arial" panose="020B0604020202020204" pitchFamily="34" charset="0"/>
              </a:rPr>
              <a:t>NVMe</a:t>
            </a:r>
            <a:r>
              <a:rPr lang="en-US" sz="7500" dirty="0">
                <a:latin typeface="Arial" panose="020B0604020202020204" pitchFamily="34" charset="0"/>
                <a:cs typeface="Arial" panose="020B0604020202020204" pitchFamily="34" charset="0"/>
              </a:rPr>
              <a:t> or both</a:t>
            </a:r>
          </a:p>
        </p:txBody>
      </p:sp>
      <p:sp>
        <p:nvSpPr>
          <p:cNvPr id="22" name="0_WebSite">
            <a:extLst>
              <a:ext uri="{FF2B5EF4-FFF2-40B4-BE49-F238E27FC236}">
                <a16:creationId xmlns:a16="http://schemas.microsoft.com/office/drawing/2014/main" id="{AAC10B97-91A6-1AAB-DAA3-B3D717FADBA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F936374A-6C42-500B-4269-52F50FCD3C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BEF7F14F-8E0F-6F1C-709E-210CD350CFB5}"/>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M.2 Form Factor</a:t>
            </a:r>
          </a:p>
        </p:txBody>
      </p:sp>
    </p:spTree>
    <p:extLst>
      <p:ext uri="{BB962C8B-B14F-4D97-AF65-F5344CB8AC3E}">
        <p14:creationId xmlns:p14="http://schemas.microsoft.com/office/powerpoint/2010/main" val="4095202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https://ITFreeTraining.com/ap11/8c30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1823</Words>
  <Application>Microsoft Office PowerPoint</Application>
  <PresentationFormat>Custom</PresentationFormat>
  <Paragraphs>111</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2025-12-28T07:29:46Z</dcterms:modified>
</cp:coreProperties>
</file>