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3"/>
  </p:notesMasterIdLst>
  <p:sldIdLst>
    <p:sldId id="274" r:id="rId2"/>
    <p:sldId id="289" r:id="rId3"/>
    <p:sldId id="290" r:id="rId4"/>
    <p:sldId id="291" r:id="rId5"/>
    <p:sldId id="292" r:id="rId6"/>
    <p:sldId id="293" r:id="rId7"/>
    <p:sldId id="294" r:id="rId8"/>
    <p:sldId id="295" r:id="rId9"/>
    <p:sldId id="296" r:id="rId10"/>
    <p:sldId id="297" r:id="rId11"/>
    <p:sldId id="273" r:id="rId12"/>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9D47"/>
    <a:srgbClr val="FFFFFF"/>
    <a:srgbClr val="B00303"/>
    <a:srgbClr val="EE7546"/>
    <a:srgbClr val="A7A7A7"/>
    <a:srgbClr val="1884C7"/>
    <a:srgbClr val="DDE9EF"/>
    <a:srgbClr val="19270F"/>
    <a:srgbClr val="CBDEE7"/>
    <a:srgbClr val="8AB4CA"/>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59286" autoAdjust="0"/>
  </p:normalViewPr>
  <p:slideViewPr>
    <p:cSldViewPr snapToGrid="0">
      <p:cViewPr varScale="1">
        <p:scale>
          <a:sx n="22" d="100"/>
          <a:sy n="22" d="100"/>
        </p:scale>
        <p:origin x="1104"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look at location services.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10:21 Using location services does come with some privacy concerns. To help protect you, Apps on your device need access to your location data in order to access your location. Your device will be able to provide you a list of Apps that have access to location services. You can see in this example the Apps that have access to location services.</a:t>
            </a:r>
          </a:p>
          <a:p>
            <a:endParaRPr lang="en-GB"/>
          </a:p>
          <a:p>
            <a:r>
              <a:rPr lang="en-GB"/>
              <a:t>It is important to understand that these Apps, when running, can store your location data. It is a good idea to review which Apps have access, and remove unwanted Apps. Depending on the device, you may also be able to prevent the App from accessing location services, unless you are accessing using the App.</a:t>
            </a:r>
          </a:p>
          <a:p>
            <a:endParaRPr lang="en-GB"/>
          </a:p>
          <a:p>
            <a:r>
              <a:rPr lang="en-GB"/>
              <a:t>I am going to give you a real world example of something that happened to me. It is not to scare you but just help you understand what some of these Apps are capable of doing. I was driving to a store and it was about 15 minutes to closing time. Since the store was about to close, the doors to the entrance to the car park were closed.</a:t>
            </a:r>
          </a:p>
          <a:p>
            <a:endParaRPr lang="en-GB"/>
          </a:p>
          <a:p>
            <a:r>
              <a:rPr lang="en-GB"/>
              <a:t>There was some parking outside the carpark, but everyone had also decided to turn up to the store before it closed, so all those car spots were taken. I noticed the exit of the carpark was still open, so I drove through the exit to park my car. I am not recommending you do this and obey the laws and rules in your country, but by doing this I was able to find a spot to park my car.</a:t>
            </a:r>
          </a:p>
          <a:p>
            <a:endParaRPr lang="en-GB"/>
          </a:p>
          <a:p>
            <a:r>
              <a:rPr lang="en-GB"/>
              <a:t>I finished my shopping and drove home. When I got home I got a message asking me has the entrance to the carpark moved. If it has, please move the pin to its new location. I don’t tell you this to scare you into putting on a tin foil hat, but more so you are aware of what these Apps are capable of. If you are concerned about your privacy, make sure only the Apps you want to have access to location services have access. If you have the option, set security on the App to limit its access to location services to only when you are using it.</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080565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12:23 I hope this video has helped you navigate and get correct directions. Speaking of directions, make sure you don’t drive through the exit of the carpark you may get a ticket. Until the next video, thanks for watching.</a:t>
            </a:r>
          </a:p>
          <a:p>
            <a:endParaRPr lang="en-GB"/>
          </a:p>
          <a:p>
            <a:r>
              <a:rPr lang="en-GB"/>
              <a:t>References</a:t>
            </a:r>
          </a:p>
          <a:p>
            <a:r>
              <a:rPr lang="en-GB"/>
              <a:t>“The Official CompTIA A+ Core Study Guide (Exam 220-1101)” page 272</a:t>
            </a:r>
          </a:p>
          <a:p>
            <a:r>
              <a:rPr lang="en-GB"/>
              <a:t>“License CC BY 4.0” https://creativecommons.org/licenses/by/4.0/</a:t>
            </a:r>
          </a:p>
          <a:p>
            <a:r>
              <a:rPr lang="en-GB"/>
              <a:t>“Video: GPS Satellites licensed under CC” https://commons.wikimedia.org/wiki/File:GPS24goldenSML.gif</a:t>
            </a:r>
          </a:p>
          <a:p>
            <a:r>
              <a:rPr lang="en-GB"/>
              <a:t>“Picture: A-GPS picture” https://commons.wikimedia.org/wiki/File:A-GPS.svg</a:t>
            </a:r>
          </a:p>
          <a:p>
            <a:endParaRPr lang="en-GB"/>
          </a:p>
          <a:p>
            <a:r>
              <a:rPr lang="en-GB"/>
              <a:t>Credits</a:t>
            </a:r>
          </a:p>
          <a:p>
            <a:r>
              <a:rPr lang="en-GB"/>
              <a:t>Trainer: Austin Mason https://ITFreeTraining.com</a:t>
            </a:r>
          </a:p>
          <a:p>
            <a:r>
              <a:rPr lang="en-GB"/>
              <a:t>Voice Talent: HP Lewis http://hplewis.com</a:t>
            </a:r>
          </a:p>
          <a:p>
            <a:r>
              <a:rPr lang="en-GB"/>
              <a:t>Quality Assurance: Brett Batson https://www.pbb-proofreading.uk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00:04 Location services is the technology and features that allow devices, applications, and services to determine the geographic position of a device. These services are widely used across smartphones, computers, tablets, and other connected devices. They enable a wide range of functionalities, from navigation and mapping to location-based reminders and geotagging.</a:t>
            </a:r>
          </a:p>
          <a:p>
            <a:endParaRPr lang="en-GB"/>
          </a:p>
          <a:p>
            <a:r>
              <a:rPr lang="en-GB"/>
              <a:t>So, what are location services? Any service that helps find your geographic location. They work by using network attributes to identify or estimate the physical location of the device. It is important to understand that location services can get it wrong and have some limitations. To understand how they work, let’s have a look at some.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14458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00:50 Global Positioning System or GPS is the most commonly used trilateration system used for determining location. You don’t need to understand how GPS works in detail, but I mention it uses trilateration here because CompTIA refers to it as using Triangulation in their official study guide which is incorrect. If you don’t remember the name, don’t worry, you won’t get asked which technology GPS uses in the exam.</a:t>
            </a:r>
          </a:p>
          <a:p>
            <a:endParaRPr lang="en-GB"/>
          </a:p>
          <a:p>
            <a:r>
              <a:rPr lang="en-GB"/>
              <a:t>There are other systems that use the same methods. These are used in countries like Russia and China. But it should be pointed out these systems are worldwide systems so you could use GPS in any country. A lot of the other systems will also support GPS.</a:t>
            </a:r>
          </a:p>
          <a:p>
            <a:endParaRPr lang="en-GB"/>
          </a:p>
          <a:p>
            <a:r>
              <a:rPr lang="en-GB"/>
              <a:t>The other systems may give better accuracy than GPS, however GPS is also being upgraded to give better results. Let’s use GPS as an example to understand how these systems work.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6303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01:50 This is a very simple explanation of how GPS works since you don’t really need to know it for the exam, but having a little understanding of it helps you support it better and understand its limitations.</a:t>
            </a:r>
          </a:p>
          <a:p>
            <a:endParaRPr lang="en-GB"/>
          </a:p>
          <a:p>
            <a:r>
              <a:rPr lang="en-GB"/>
              <a:t>GPS works by measuring the time differences between different satellites called trilateration. If angles were measured this would be called triangulation. GPS is commonly mistaken for using triangulation.</a:t>
            </a:r>
          </a:p>
          <a:p>
            <a:endParaRPr lang="en-GB"/>
          </a:p>
          <a:p>
            <a:r>
              <a:rPr lang="en-GB"/>
              <a:t>This is a very simple explanation of how GPS works. Essentially a GPS satellite sends out a signal. The signal contains the exact time the signal was sent and the location of the satellite. This is received by the GPS device, however it is not very useful when you have nothing to compare it to.</a:t>
            </a:r>
          </a:p>
          <a:p>
            <a:endParaRPr lang="en-GB"/>
          </a:p>
          <a:p>
            <a:r>
              <a:rPr lang="en-GB"/>
              <a:t>Another GPS satellite also sends out a signal. The GPS device works out the time difference between the two signals. You can use this to work out your position but there is a problem. If you only know the distance between two points, it tells you the possible locations in a single plane, but not your exact position. This means you could be in multiple places along that plane.</a:t>
            </a:r>
          </a:p>
          <a:p>
            <a:endParaRPr lang="en-GB"/>
          </a:p>
          <a:p>
            <a:r>
              <a:rPr lang="en-GB"/>
              <a:t>To solve this problem, two more satellites are required. I will spare you all the theory, but essentially having four satellites allows you to work out a 3D position. Thus, GPS requires a minimum of four satellites.</a:t>
            </a:r>
          </a:p>
          <a:p>
            <a:endParaRPr lang="en-GB"/>
          </a:p>
          <a:p>
            <a:r>
              <a:rPr lang="en-GB"/>
              <a:t>In this example the satellites are in optimal positions to get the best results. Essentially you want them all around the GPS device to get the best results. If the satellites are close to each other, you start losing accuracy.</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176589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03:37 GPS does have its limitations. As we have seen, it requires at least four satellites to work out your position. The GPS signal can be blocked. In this example, we have four satellites in good positions; however, the building is blocking one of the satellites. Obstacles like hills and mountains can block GPS signals. Atmospheric conditions like heavy rain, snow and fog can affect GPS signals. Some GPS devices are more sensitive to others so may work better with weaker signals.</a:t>
            </a:r>
          </a:p>
          <a:p>
            <a:endParaRPr lang="en-GB"/>
          </a:p>
          <a:p>
            <a:r>
              <a:rPr lang="en-GB"/>
              <a:t>In this case there was another satellite that was not blocked. This makes up the minimum of four satellites we need, but the satellite is not in the best position so the accuracy and reliability may be reduced.</a:t>
            </a:r>
          </a:p>
          <a:p>
            <a:endParaRPr lang="en-GB"/>
          </a:p>
          <a:p>
            <a:r>
              <a:rPr lang="en-GB"/>
              <a:t>You may find that if you move to another location you will get better results; however, there is something else you should be aware of. GPS satellites orbit around the earth. Thus, you may find one day you get a good signal and another day in the same location you get a poor signal. It just depends on where the satellites were at the time.</a:t>
            </a:r>
          </a:p>
          <a:p>
            <a:endParaRPr lang="en-GB"/>
          </a:p>
          <a:p>
            <a:r>
              <a:rPr lang="en-GB"/>
              <a:t>The orbits are designed to give good coverage. So, if your signal is not blocked, you should be able to receive signals from at least four satellites.</a:t>
            </a:r>
          </a:p>
          <a:p>
            <a:endParaRPr lang="en-GB"/>
          </a:p>
          <a:p>
            <a:r>
              <a:rPr lang="en-GB"/>
              <a:t>The key point to remember is that GPS accuracy depends on the strength of the signal and the position of the satellites. This means that just because you had a strong signal in a particular location one day, it does not guarantee you’ll get the same quality signal in that spot on another day. There are some ways that modern devices get around a weak GPS signal.</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089250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05:18 Modern devices use multiple techniques, data sources and technologies to work out where you are. One system is called assisted GPS. Essentially what occurs is the GPS device uses Wi-Fi or cellular to improve speed and accuracy.</a:t>
            </a:r>
          </a:p>
          <a:p>
            <a:endParaRPr lang="en-GB"/>
          </a:p>
          <a:p>
            <a:r>
              <a:rPr lang="en-GB"/>
              <a:t>For example, if your GPS device has a weak signal to a satellite or the signal is blocked, it can download the satellite data. Essentially the data it would have got from the satellite is downloaded from another source. Assisted GPS can also help obtain the initial data for the GPS device which can take a while to download from the satellite.</a:t>
            </a:r>
          </a:p>
          <a:p>
            <a:endParaRPr lang="en-GB"/>
          </a:p>
          <a:p>
            <a:r>
              <a:rPr lang="en-GB"/>
              <a:t>Using a multi-layer approach improves accuracy, reliability and robustness of location services. There are, however, times when your GPS device will not be able to get an exact location. When this occurs, your device may estimate its location. The device essentially takes an educated guess.</a:t>
            </a:r>
          </a:p>
          <a:p>
            <a:endParaRPr lang="en-GB"/>
          </a:p>
          <a:p>
            <a:r>
              <a:rPr lang="en-GB"/>
              <a:t>For the A+ exam you won’t get tested on GPS reliability, but I think it does help to have a little knowledge when supporting the devices with GPS, as you will probably get asked how accurate they are.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877860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06:31 In the real world your accuracy from GPS can vary. Shown here are the optimal, indoor and when you have no GPS signal and only have assisted GPS. When you have no GPS signal, your location will attempt to be determined using cell tower locations and other technology but the accuracy is significantly less.</a:t>
            </a:r>
          </a:p>
          <a:p>
            <a:endParaRPr lang="en-GB"/>
          </a:p>
          <a:p>
            <a:r>
              <a:rPr lang="en-GB"/>
              <a:t>Many factors can impact GPS accuracy, such as buildings, trees, mountains, weather conditions, solar activity, and satellite positions. I once worked on a site where staff used portable radios equipped with GPS. We had software to track their locations, and while it was often precise, there were times when it would show a staff member suddenly jumping to a different location hundreds of meters away and then snapping back to their actual position. Other times it could not tell us where they were.</a:t>
            </a:r>
          </a:p>
          <a:p>
            <a:endParaRPr lang="en-GB"/>
          </a:p>
          <a:p>
            <a:r>
              <a:rPr lang="en-GB"/>
              <a:t>GPS technology has improved a lot, but like many technologies, it works best under the right conditions. Keep in mind that your device will often provide a location, even if it’s only an estimate. There are also a few things you can do to improve accuracy.</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162774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07:40 Your device may have a compass which helps the device determine facing direction. However, the compass sometimes may need calibration. In this example I am facing the water on the left; however, you will notice my direction is shown as facing more downwards.</a:t>
            </a:r>
          </a:p>
          <a:p>
            <a:endParaRPr lang="en-GB"/>
          </a:p>
          <a:p>
            <a:r>
              <a:rPr lang="en-GB"/>
              <a:t>I will now turn to face north. On the map, you can see that I am shown as facing the water, which means my compass is about 90 degrees off.</a:t>
            </a:r>
          </a:p>
          <a:p>
            <a:endParaRPr lang="en-GB"/>
          </a:p>
          <a:p>
            <a:r>
              <a:rPr lang="en-GB"/>
              <a:t>Google maps has an option to calibrate the compass. To do this I will swipe up from the bottom to reveal the calibrate button. Once selected, I will be asked to turn on the camera. Once I turn the camera on, a warning screen will appear reminding you to be aware of your surroundings and stay safe.</a:t>
            </a:r>
          </a:p>
          <a:p>
            <a:endParaRPr lang="en-GB"/>
          </a:p>
          <a:p>
            <a:r>
              <a:rPr lang="en-GB"/>
              <a:t>I will then move the camera around and you will notice that it will work out from the camera which direction you are facing. You will notice once finished, I am facing North and I am shown as facing North as well.</a:t>
            </a:r>
          </a:p>
          <a:p>
            <a:endParaRPr lang="en-GB"/>
          </a:p>
          <a:p>
            <a:r>
              <a:rPr lang="en-GB"/>
              <a:t>Having the compass calibrated correctly helps reduce drift errors. Many devices also include sensors such as accelerometers, gyroscopes, and magnetometers. These technologies track movement and adjust your location to improve accuracy. For example, if GPS determines your position and then you take a few steps, the accelerometer and compass can estimate the direction and distance moved, updating your position until GPS refreshes again. Without these sensors, the location may drift or respond slowly when you move.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140610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09:16 Your device may have settings to boost accuracy. On this device, in the settings, I need to scroll down to location. In location to access the settings, select location services. You will notice that I have two settings at the bottom for Wi-Fi scanning and Bluetooth scanning.</a:t>
            </a:r>
          </a:p>
          <a:p>
            <a:endParaRPr lang="en-GB"/>
          </a:p>
          <a:p>
            <a:r>
              <a:rPr lang="en-GB"/>
              <a:t>When these settings are enabled, they consume more battery power because Wi-Fi and Bluetooth are used to enhance the accuracy of location services. Even if you manually turn off Wi-Fi and Bluetooth, they will still be utilized to improve location accuracy if these options remain enabled.</a:t>
            </a:r>
          </a:p>
          <a:p>
            <a:endParaRPr lang="en-GB"/>
          </a:p>
          <a:p>
            <a:r>
              <a:rPr lang="en-GB"/>
              <a:t>If you want to save power, switch off these settings. Keep in mind these settings work with GPS to improve accuracy. Depending on your needs, GPS by itself may meet your needs. To save even more power, disable location services. Location services enable the GPS which uses a lot of power.</a:t>
            </a:r>
          </a:p>
          <a:p>
            <a:endParaRPr lang="en-GB"/>
          </a:p>
          <a:p>
            <a:r>
              <a:rPr lang="en-GB"/>
              <a:t>Depending on your device, the settings may have different names and be located in different places.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516566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12/28/2025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6.pn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6.png"/><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8" y="2874"/>
            <a:ext cx="36571425" cy="20571427"/>
          </a:xfrm>
          <a:prstGeom prst="rect">
            <a:avLst/>
          </a:prstGeom>
        </p:spPr>
      </p:pic>
      <p:pic>
        <p:nvPicPr>
          <p:cNvPr id="14" name="0_CC Logo">
            <a:extLst>
              <a:ext uri="{FF2B5EF4-FFF2-40B4-BE49-F238E27FC236}">
                <a16:creationId xmlns:a16="http://schemas.microsoft.com/office/drawing/2014/main" id="{E3E3CE4C-18B0-8F97-E6A8-AB1E711F58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978576" y="18217945"/>
            <a:ext cx="1792577" cy="1792577"/>
          </a:xfrm>
          <a:prstGeom prst="rect">
            <a:avLst/>
          </a:prstGeom>
        </p:spPr>
      </p:pic>
      <p:pic>
        <p:nvPicPr>
          <p:cNvPr id="16" name="0_CC Person logo">
            <a:extLst>
              <a:ext uri="{FF2B5EF4-FFF2-40B4-BE49-F238E27FC236}">
                <a16:creationId xmlns:a16="http://schemas.microsoft.com/office/drawing/2014/main" id="{53BFBB04-3C33-9487-A1F0-B59AA08FB3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137600" y="18217945"/>
            <a:ext cx="1792577" cy="179257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D74EEC8E-ED83-B369-A109-A9D65061059D}"/>
              </a:ext>
            </a:extLst>
          </p:cNvPr>
          <p:cNvGrpSpPr/>
          <p:nvPr/>
        </p:nvGrpSpPr>
        <p:grpSpPr>
          <a:xfrm>
            <a:off x="0" y="3175"/>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DB04D351-F575-87B1-E3BA-BAE7D36556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E44B54EB-6F44-7BCB-7E44-DA8F81E0BF0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587"/>
              <a:ext cx="36576000" cy="3208337"/>
            </a:xfrm>
            <a:prstGeom prst="rect">
              <a:avLst/>
            </a:prstGeom>
          </p:spPr>
        </p:pic>
      </p:grpSp>
      <p:pic>
        <p:nvPicPr>
          <p:cNvPr id="8" name="0_Privacy image" descr="A screenshot of a phone&#10;&#10;Description automatically generated">
            <a:extLst>
              <a:ext uri="{FF2B5EF4-FFF2-40B4-BE49-F238E27FC236}">
                <a16:creationId xmlns:a16="http://schemas.microsoft.com/office/drawing/2014/main" id="{25B09B5B-4976-5D07-D64A-A86245A4C2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535" y="3664702"/>
            <a:ext cx="7300355" cy="15411860"/>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752060" y="3613667"/>
            <a:ext cx="27352891"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Apps need access to location services</a:t>
            </a:r>
          </a:p>
        </p:txBody>
      </p:sp>
      <p:sp>
        <p:nvSpPr>
          <p:cNvPr id="14" name="1_Point 2">
            <a:extLst>
              <a:ext uri="{FF2B5EF4-FFF2-40B4-BE49-F238E27FC236}">
                <a16:creationId xmlns:a16="http://schemas.microsoft.com/office/drawing/2014/main" id="{F7302874-6FF6-4F12-9408-F903772FAD68}"/>
              </a:ext>
            </a:extLst>
          </p:cNvPr>
          <p:cNvSpPr txBox="1"/>
          <p:nvPr/>
        </p:nvSpPr>
        <p:spPr>
          <a:xfrm>
            <a:off x="8752060" y="5467572"/>
            <a:ext cx="27359731"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Apps can store your location data</a:t>
            </a:r>
          </a:p>
        </p:txBody>
      </p:sp>
      <p:sp>
        <p:nvSpPr>
          <p:cNvPr id="11" name="2_Point 3">
            <a:extLst>
              <a:ext uri="{FF2B5EF4-FFF2-40B4-BE49-F238E27FC236}">
                <a16:creationId xmlns:a16="http://schemas.microsoft.com/office/drawing/2014/main" id="{E64035EB-538E-4765-9879-52C9E87B8C6B}"/>
              </a:ext>
            </a:extLst>
          </p:cNvPr>
          <p:cNvSpPr txBox="1"/>
          <p:nvPr/>
        </p:nvSpPr>
        <p:spPr>
          <a:xfrm>
            <a:off x="8752060" y="6859811"/>
            <a:ext cx="27359731"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Review and remove unwanted Apps</a:t>
            </a:r>
          </a:p>
        </p:txBody>
      </p:sp>
      <p:sp>
        <p:nvSpPr>
          <p:cNvPr id="10" name="3_Point 4">
            <a:extLst>
              <a:ext uri="{FF2B5EF4-FFF2-40B4-BE49-F238E27FC236}">
                <a16:creationId xmlns:a16="http://schemas.microsoft.com/office/drawing/2014/main" id="{90ECDA43-A31E-F4FE-C484-24E4645AEF94}"/>
              </a:ext>
            </a:extLst>
          </p:cNvPr>
          <p:cNvSpPr txBox="1"/>
          <p:nvPr/>
        </p:nvSpPr>
        <p:spPr>
          <a:xfrm>
            <a:off x="8752060" y="7907278"/>
            <a:ext cx="26466199"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Real world example</a:t>
            </a:r>
          </a:p>
        </p:txBody>
      </p:sp>
      <p:pic>
        <p:nvPicPr>
          <p:cNvPr id="23" name="4_Image 1" descr="Cartoon car in front of a closed garage&#10;&#10;Description automatically generated">
            <a:extLst>
              <a:ext uri="{FF2B5EF4-FFF2-40B4-BE49-F238E27FC236}">
                <a16:creationId xmlns:a16="http://schemas.microsoft.com/office/drawing/2014/main" id="{4C7FC617-5885-096C-7A4C-521E0D0DA094}"/>
              </a:ext>
            </a:extLst>
          </p:cNvPr>
          <p:cNvPicPr>
            <a:picLocks noChangeAspect="1"/>
          </p:cNvPicPr>
          <p:nvPr/>
        </p:nvPicPr>
        <p:blipFill>
          <a:blip r:embed="rId6"/>
          <a:stretch>
            <a:fillRect/>
          </a:stretch>
        </p:blipFill>
        <p:spPr>
          <a:xfrm>
            <a:off x="8752060" y="9735199"/>
            <a:ext cx="8582400" cy="8582400"/>
          </a:xfrm>
          <a:prstGeom prst="rect">
            <a:avLst/>
          </a:prstGeom>
        </p:spPr>
      </p:pic>
      <p:pic>
        <p:nvPicPr>
          <p:cNvPr id="25" name="5_Image 2" descr="A cartoon of a child driving a car&#10;&#10;Description automatically generated">
            <a:extLst>
              <a:ext uri="{FF2B5EF4-FFF2-40B4-BE49-F238E27FC236}">
                <a16:creationId xmlns:a16="http://schemas.microsoft.com/office/drawing/2014/main" id="{B34479B9-2E3F-452B-FC7E-E346BFDA1DC8}"/>
              </a:ext>
            </a:extLst>
          </p:cNvPr>
          <p:cNvPicPr>
            <a:picLocks noChangeAspect="1"/>
          </p:cNvPicPr>
          <p:nvPr/>
        </p:nvPicPr>
        <p:blipFill>
          <a:blip r:embed="rId7"/>
          <a:stretch>
            <a:fillRect/>
          </a:stretch>
        </p:blipFill>
        <p:spPr>
          <a:xfrm>
            <a:off x="17786359" y="9735199"/>
            <a:ext cx="8582400" cy="8582400"/>
          </a:xfrm>
          <a:prstGeom prst="rect">
            <a:avLst/>
          </a:prstGeom>
        </p:spPr>
      </p:pic>
      <p:pic>
        <p:nvPicPr>
          <p:cNvPr id="17" name="6_Image 3" descr="A cartoon of a child sitting on a couch looking at a cell phone&#10;&#10;Description automatically generated">
            <a:extLst>
              <a:ext uri="{FF2B5EF4-FFF2-40B4-BE49-F238E27FC236}">
                <a16:creationId xmlns:a16="http://schemas.microsoft.com/office/drawing/2014/main" id="{6115B8EB-09A4-ABA6-8E1F-5EF921E379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20658" y="9735199"/>
            <a:ext cx="8632688" cy="8582400"/>
          </a:xfrm>
          <a:prstGeom prst="rect">
            <a:avLst/>
          </a:prstGeom>
        </p:spPr>
      </p:pic>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73B22AE8-BBB2-A4A8-8E57-25F5374C44D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Privacy Concerns</a:t>
            </a:r>
          </a:p>
        </p:txBody>
      </p:sp>
    </p:spTree>
    <p:extLst>
      <p:ext uri="{BB962C8B-B14F-4D97-AF65-F5344CB8AC3E}">
        <p14:creationId xmlns:p14="http://schemas.microsoft.com/office/powerpoint/2010/main" val="4059211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8" y="2874"/>
            <a:ext cx="36571425" cy="20571427"/>
          </a:xfrm>
          <a:prstGeom prst="rect">
            <a:avLst/>
          </a:prstGeom>
        </p:spPr>
      </p:pic>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https://ITFreeTraining.com/ap11/8b35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_Background" descr="A picture containing white, design&#10;&#10;Description automatically generated">
            <a:extLst>
              <a:ext uri="{FF2B5EF4-FFF2-40B4-BE49-F238E27FC236}">
                <a16:creationId xmlns:a16="http://schemas.microsoft.com/office/drawing/2014/main" id="{5C6A4029-69CC-F9D5-025E-3539EDBB6E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7"/>
            <a:ext cx="36576000" cy="20574000"/>
          </a:xfrm>
          <a:prstGeom prst="rect">
            <a:avLst/>
          </a:prstGeom>
        </p:spPr>
      </p:pic>
      <p:pic>
        <p:nvPicPr>
          <p:cNvPr id="8" name="1_ZoomIn_V ZoomIn_D -2.0" descr="A balloon on a dock&#10;&#10;Description automatically generated with medium confidence">
            <a:extLst>
              <a:ext uri="{FF2B5EF4-FFF2-40B4-BE49-F238E27FC236}">
                <a16:creationId xmlns:a16="http://schemas.microsoft.com/office/drawing/2014/main" id="{4B590826-287C-C5F8-D79D-4C5B4B14F4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87"/>
            <a:ext cx="36576000" cy="20574000"/>
          </a:xfrm>
          <a:prstGeom prst="rect">
            <a:avLst/>
          </a:prstGeom>
        </p:spPr>
      </p:pic>
      <p:grpSp>
        <p:nvGrpSpPr>
          <p:cNvPr id="27" name="2_devices">
            <a:extLst>
              <a:ext uri="{FF2B5EF4-FFF2-40B4-BE49-F238E27FC236}">
                <a16:creationId xmlns:a16="http://schemas.microsoft.com/office/drawing/2014/main" id="{3B1A9A53-F981-55B8-0FC5-A3BA4B79F25C}"/>
              </a:ext>
            </a:extLst>
          </p:cNvPr>
          <p:cNvGrpSpPr/>
          <p:nvPr/>
        </p:nvGrpSpPr>
        <p:grpSpPr>
          <a:xfrm>
            <a:off x="0" y="0"/>
            <a:ext cx="36576000" cy="20574000"/>
            <a:chOff x="0" y="0"/>
            <a:chExt cx="36576000" cy="20574000"/>
          </a:xfrm>
        </p:grpSpPr>
        <p:pic>
          <p:nvPicPr>
            <p:cNvPr id="16" name="0_Background" descr="A picture containing white, design&#10;&#10;Description automatically generated">
              <a:extLst>
                <a:ext uri="{FF2B5EF4-FFF2-40B4-BE49-F238E27FC236}">
                  <a16:creationId xmlns:a16="http://schemas.microsoft.com/office/drawing/2014/main" id="{40C231BB-0333-5C7A-2EAE-1E0B3C1799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6576000" cy="20574000"/>
            </a:xfrm>
            <a:prstGeom prst="rect">
              <a:avLst/>
            </a:prstGeom>
          </p:spPr>
        </p:pic>
        <p:pic>
          <p:nvPicPr>
            <p:cNvPr id="21" name="Picture 20" descr="A cell phone with a map and a pin on it&#10;&#10;Description automatically generated">
              <a:extLst>
                <a:ext uri="{FF2B5EF4-FFF2-40B4-BE49-F238E27FC236}">
                  <a16:creationId xmlns:a16="http://schemas.microsoft.com/office/drawing/2014/main" id="{CB826466-AD6A-9D90-69A9-52240F240B3A}"/>
                </a:ext>
              </a:extLst>
            </p:cNvPr>
            <p:cNvPicPr>
              <a:picLocks noChangeAspect="1"/>
            </p:cNvPicPr>
            <p:nvPr/>
          </p:nvPicPr>
          <p:blipFill>
            <a:blip r:embed="rId5"/>
            <a:stretch>
              <a:fillRect/>
            </a:stretch>
          </p:blipFill>
          <p:spPr>
            <a:xfrm>
              <a:off x="320169" y="6090802"/>
              <a:ext cx="13663492" cy="10120635"/>
            </a:xfrm>
            <a:prstGeom prst="rect">
              <a:avLst/>
            </a:prstGeom>
          </p:spPr>
        </p:pic>
        <p:pic>
          <p:nvPicPr>
            <p:cNvPr id="24" name="Picture 23" descr="A computer with a location on the screen&#10;&#10;Description automatically generated">
              <a:extLst>
                <a:ext uri="{FF2B5EF4-FFF2-40B4-BE49-F238E27FC236}">
                  <a16:creationId xmlns:a16="http://schemas.microsoft.com/office/drawing/2014/main" id="{0DE8D9BD-982B-381A-0955-20872989C942}"/>
                </a:ext>
              </a:extLst>
            </p:cNvPr>
            <p:cNvPicPr>
              <a:picLocks noChangeAspect="1"/>
            </p:cNvPicPr>
            <p:nvPr/>
          </p:nvPicPr>
          <p:blipFill>
            <a:blip r:embed="rId6"/>
            <a:srcRect l="22098" r="23652" b="19972"/>
            <a:stretch/>
          </p:blipFill>
          <p:spPr>
            <a:xfrm>
              <a:off x="14518455" y="6372782"/>
              <a:ext cx="9601200" cy="9556673"/>
            </a:xfrm>
            <a:prstGeom prst="rect">
              <a:avLst/>
            </a:prstGeom>
          </p:spPr>
        </p:pic>
        <p:pic>
          <p:nvPicPr>
            <p:cNvPr id="26" name="Picture 25" descr="A gps device with a road on it&#10;&#10;Description automatically generated">
              <a:extLst>
                <a:ext uri="{FF2B5EF4-FFF2-40B4-BE49-F238E27FC236}">
                  <a16:creationId xmlns:a16="http://schemas.microsoft.com/office/drawing/2014/main" id="{632B3EEE-887D-7619-0AE3-274D67F6E173}"/>
                </a:ext>
              </a:extLst>
            </p:cNvPr>
            <p:cNvPicPr>
              <a:picLocks noChangeAspect="1"/>
            </p:cNvPicPr>
            <p:nvPr/>
          </p:nvPicPr>
          <p:blipFill>
            <a:blip r:embed="rId7"/>
            <a:stretch>
              <a:fillRect/>
            </a:stretch>
          </p:blipFill>
          <p:spPr>
            <a:xfrm>
              <a:off x="25641563" y="5509296"/>
              <a:ext cx="10184127" cy="11022222"/>
            </a:xfrm>
            <a:prstGeom prst="rect">
              <a:avLst/>
            </a:prstGeom>
          </p:spPr>
        </p:pic>
      </p:grpSp>
      <p:pic>
        <p:nvPicPr>
          <p:cNvPr id="10" name="3_White Background" descr="A picture containing white, design&#10;&#10;Description automatically generated">
            <a:extLst>
              <a:ext uri="{FF2B5EF4-FFF2-40B4-BE49-F238E27FC236}">
                <a16:creationId xmlns:a16="http://schemas.microsoft.com/office/drawing/2014/main" id="{C3D01F72-A61A-43F0-59C3-D1180B1E6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6576000" cy="20574000"/>
          </a:xfrm>
          <a:prstGeom prst="rect">
            <a:avLst/>
          </a:prstGeom>
        </p:spPr>
      </p:pic>
      <p:pic>
        <p:nvPicPr>
          <p:cNvPr id="29" name="3_Theft Background" descr="A cartoon of a person in a trash can with a pin point above his head&#10;&#10;Description automatically generated">
            <a:extLst>
              <a:ext uri="{FF2B5EF4-FFF2-40B4-BE49-F238E27FC236}">
                <a16:creationId xmlns:a16="http://schemas.microsoft.com/office/drawing/2014/main" id="{8BE961B8-6655-F59D-C583-B75D44E41F1A}"/>
              </a:ext>
            </a:extLst>
          </p:cNvPr>
          <p:cNvPicPr>
            <a:picLocks noChangeAspect="1"/>
          </p:cNvPicPr>
          <p:nvPr/>
        </p:nvPicPr>
        <p:blipFill>
          <a:blip r:embed="rId8"/>
          <a:srcRect t="15518"/>
          <a:stretch/>
        </p:blipFill>
        <p:spPr>
          <a:xfrm>
            <a:off x="0" y="3194135"/>
            <a:ext cx="36576000" cy="17381452"/>
          </a:xfrm>
          <a:prstGeom prst="rect">
            <a:avLst/>
          </a:prstGeom>
        </p:spPr>
      </p:pic>
      <p:sp>
        <p:nvSpPr>
          <p:cNvPr id="9" name="4_Point 1">
            <a:extLst>
              <a:ext uri="{FF2B5EF4-FFF2-40B4-BE49-F238E27FC236}">
                <a16:creationId xmlns:a16="http://schemas.microsoft.com/office/drawing/2014/main" id="{9AB0CD40-3F8C-4AD7-ABD2-0365709E7B83}"/>
              </a:ext>
            </a:extLst>
          </p:cNvPr>
          <p:cNvSpPr txBox="1"/>
          <p:nvPr/>
        </p:nvSpPr>
        <p:spPr>
          <a:xfrm>
            <a:off x="854965" y="3613667"/>
            <a:ext cx="27001578" cy="1708066"/>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Service that find your geographic location</a:t>
            </a:r>
          </a:p>
        </p:txBody>
      </p:sp>
      <p:sp>
        <p:nvSpPr>
          <p:cNvPr id="14" name="5_Point 2">
            <a:extLst>
              <a:ext uri="{FF2B5EF4-FFF2-40B4-BE49-F238E27FC236}">
                <a16:creationId xmlns:a16="http://schemas.microsoft.com/office/drawing/2014/main" id="{F7302874-6FF6-4F12-9408-F903772FAD68}"/>
              </a:ext>
            </a:extLst>
          </p:cNvPr>
          <p:cNvSpPr txBox="1"/>
          <p:nvPr/>
        </p:nvSpPr>
        <p:spPr>
          <a:xfrm>
            <a:off x="854964" y="5467572"/>
            <a:ext cx="33728950"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Use network attributes to identify or estimate the physical location of the device</a:t>
            </a: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3_Header">
            <a:extLst>
              <a:ext uri="{FF2B5EF4-FFF2-40B4-BE49-F238E27FC236}">
                <a16:creationId xmlns:a16="http://schemas.microsoft.com/office/drawing/2014/main" id="{EA4F2873-A965-C3A7-2074-73F7F4768E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36576000" cy="3208337"/>
          </a:xfrm>
          <a:prstGeom prst="rect">
            <a:avLst/>
          </a:prstGeom>
        </p:spPr>
      </p:pic>
      <p:sp>
        <p:nvSpPr>
          <p:cNvPr id="7" name="3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What Are Location Services?</a:t>
            </a:r>
          </a:p>
        </p:txBody>
      </p:sp>
    </p:spTree>
    <p:extLst>
      <p:ext uri="{BB962C8B-B14F-4D97-AF65-F5344CB8AC3E}">
        <p14:creationId xmlns:p14="http://schemas.microsoft.com/office/powerpoint/2010/main" val="2621656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44C68885-C2DD-9492-85C9-4A4FD9419642}"/>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ED3770D6-31FE-6E26-809D-F9A8850C48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587"/>
              <a:ext cx="36576000" cy="3208337"/>
            </a:xfrm>
            <a:prstGeom prst="rect">
              <a:avLst/>
            </a:prstGeom>
          </p:spPr>
        </p:pic>
      </p:grpSp>
      <p:pic>
        <p:nvPicPr>
          <p:cNvPr id="8" name="1_GPS_V GPS_D -2.0" descr="A diagram of a planet earth&#10;&#10;Description automatically generated">
            <a:extLst>
              <a:ext uri="{FF2B5EF4-FFF2-40B4-BE49-F238E27FC236}">
                <a16:creationId xmlns:a16="http://schemas.microsoft.com/office/drawing/2014/main" id="{3D509D09-5EF4-9EC1-5234-14864A9DD2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25669" y="8550695"/>
            <a:ext cx="9608260" cy="10481739"/>
          </a:xfrm>
          <a:prstGeom prst="rect">
            <a:avLst/>
          </a:prstGeom>
        </p:spPr>
      </p:pic>
      <p:sp>
        <p:nvSpPr>
          <p:cNvPr id="9" name="2_Point 1">
            <a:extLst>
              <a:ext uri="{FF2B5EF4-FFF2-40B4-BE49-F238E27FC236}">
                <a16:creationId xmlns:a16="http://schemas.microsoft.com/office/drawing/2014/main" id="{9AB0CD40-3F8C-4AD7-ABD2-0365709E7B83}"/>
              </a:ext>
            </a:extLst>
          </p:cNvPr>
          <p:cNvSpPr txBox="1"/>
          <p:nvPr/>
        </p:nvSpPr>
        <p:spPr>
          <a:xfrm>
            <a:off x="854964" y="3613667"/>
            <a:ext cx="34781921"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Most commonly used trilateration system</a:t>
            </a:r>
          </a:p>
        </p:txBody>
      </p:sp>
      <p:sp>
        <p:nvSpPr>
          <p:cNvPr id="10" name="3_Point 2">
            <a:extLst>
              <a:ext uri="{FF2B5EF4-FFF2-40B4-BE49-F238E27FC236}">
                <a16:creationId xmlns:a16="http://schemas.microsoft.com/office/drawing/2014/main" id="{9B987B6C-D310-E15C-4959-FC855A9D48F3}"/>
              </a:ext>
            </a:extLst>
          </p:cNvPr>
          <p:cNvSpPr txBox="1"/>
          <p:nvPr/>
        </p:nvSpPr>
        <p:spPr>
          <a:xfrm>
            <a:off x="854963" y="5467572"/>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There are other systems that use the same methods</a:t>
            </a:r>
          </a:p>
        </p:txBody>
      </p:sp>
      <p:sp>
        <p:nvSpPr>
          <p:cNvPr id="16" name="4_Point 3">
            <a:extLst>
              <a:ext uri="{FF2B5EF4-FFF2-40B4-BE49-F238E27FC236}">
                <a16:creationId xmlns:a16="http://schemas.microsoft.com/office/drawing/2014/main" id="{2EB6F0E7-1E7B-6525-A5B7-2622F465A4B3}"/>
              </a:ext>
            </a:extLst>
          </p:cNvPr>
          <p:cNvSpPr txBox="1"/>
          <p:nvPr/>
        </p:nvSpPr>
        <p:spPr>
          <a:xfrm>
            <a:off x="854963" y="6859811"/>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 lot of the other systems will also support GPS</a:t>
            </a: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EC0383C2-D4E3-E14B-F7D1-9EDEC8EF39D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Global Positioning System (GPS)</a:t>
            </a:r>
          </a:p>
        </p:txBody>
      </p:sp>
    </p:spTree>
    <p:extLst>
      <p:ext uri="{BB962C8B-B14F-4D97-AF65-F5344CB8AC3E}">
        <p14:creationId xmlns:p14="http://schemas.microsoft.com/office/powerpoint/2010/main" val="758133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0_Background">
            <a:extLst>
              <a:ext uri="{FF2B5EF4-FFF2-40B4-BE49-F238E27FC236}">
                <a16:creationId xmlns:a16="http://schemas.microsoft.com/office/drawing/2014/main" id="{011429C1-01AB-4658-892E-29FC4CCF29BD}"/>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A91F6329-6E85-3E91-B4C9-E49B38CAE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DE4DA208-D6DA-79E3-72D0-BB7B15B840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587"/>
              <a:ext cx="36576000" cy="3208337"/>
            </a:xfrm>
            <a:prstGeom prst="rect">
              <a:avLst/>
            </a:prstGeom>
          </p:spPr>
        </p:pic>
      </p:grpSp>
      <p:pic>
        <p:nvPicPr>
          <p:cNvPr id="17" name="0_Earth" descr="A green screen with a black background&#10;&#10;Description automatically generated">
            <a:extLst>
              <a:ext uri="{FF2B5EF4-FFF2-40B4-BE49-F238E27FC236}">
                <a16:creationId xmlns:a16="http://schemas.microsoft.com/office/drawing/2014/main" id="{016D0B83-9AB0-6107-36BB-F21AB0EED6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5278303"/>
            <a:ext cx="36576000" cy="5306532"/>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459545" y="3613667"/>
            <a:ext cx="35894033" cy="1631216"/>
          </a:xfrm>
          <a:prstGeom prst="rect">
            <a:avLst/>
          </a:prstGeom>
          <a:noFill/>
        </p:spPr>
        <p:txBody>
          <a:bodyPr wrap="square">
            <a:spAutoFit/>
          </a:bodyPr>
          <a:lstStyle/>
          <a:p>
            <a:r>
              <a:rPr lang="en-US" sz="10000" b="1" dirty="0">
                <a:solidFill>
                  <a:srgbClr val="FF0000"/>
                </a:solidFill>
                <a:latin typeface="Arial" panose="020B0604020202020204" pitchFamily="34" charset="0"/>
                <a:cs typeface="Arial" panose="020B0604020202020204" pitchFamily="34" charset="0"/>
              </a:rPr>
              <a:t>Measures the time difference between difference satellites</a:t>
            </a:r>
          </a:p>
        </p:txBody>
      </p:sp>
      <p:pic>
        <p:nvPicPr>
          <p:cNvPr id="26" name="2_S1" descr="A cartoon of a satellite&#10;&#10;Description automatically generated">
            <a:extLst>
              <a:ext uri="{FF2B5EF4-FFF2-40B4-BE49-F238E27FC236}">
                <a16:creationId xmlns:a16="http://schemas.microsoft.com/office/drawing/2014/main" id="{E8E502C6-41E6-7CA9-7B89-0CABA28BC3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729" y="6942069"/>
            <a:ext cx="3876945" cy="4007044"/>
          </a:xfrm>
          <a:prstGeom prst="rect">
            <a:avLst/>
          </a:prstGeom>
        </p:spPr>
      </p:pic>
      <p:cxnSp>
        <p:nvCxnSpPr>
          <p:cNvPr id="29" name="3_S1 line">
            <a:extLst>
              <a:ext uri="{FF2B5EF4-FFF2-40B4-BE49-F238E27FC236}">
                <a16:creationId xmlns:a16="http://schemas.microsoft.com/office/drawing/2014/main" id="{02042617-BBD3-5898-1120-DD6C6318905C}"/>
              </a:ext>
            </a:extLst>
          </p:cNvPr>
          <p:cNvCxnSpPr>
            <a:cxnSpLocks/>
          </p:cNvCxnSpPr>
          <p:nvPr/>
        </p:nvCxnSpPr>
        <p:spPr>
          <a:xfrm>
            <a:off x="3451860" y="9540603"/>
            <a:ext cx="13865297" cy="3067368"/>
          </a:xfrm>
          <a:prstGeom prst="line">
            <a:avLst/>
          </a:prstGeom>
          <a:ln w="127000">
            <a:prstDash val="dash"/>
          </a:ln>
        </p:spPr>
        <p:style>
          <a:lnRef idx="1">
            <a:schemeClr val="dk1"/>
          </a:lnRef>
          <a:fillRef idx="0">
            <a:schemeClr val="dk1"/>
          </a:fillRef>
          <a:effectRef idx="0">
            <a:schemeClr val="dk1"/>
          </a:effectRef>
          <a:fontRef idx="minor">
            <a:schemeClr val="tx1"/>
          </a:fontRef>
        </p:style>
      </p:cxnSp>
      <p:pic>
        <p:nvPicPr>
          <p:cNvPr id="24" name="4_S2" descr="A satellite with solar panels&#10;&#10;Description automatically generated">
            <a:extLst>
              <a:ext uri="{FF2B5EF4-FFF2-40B4-BE49-F238E27FC236}">
                <a16:creationId xmlns:a16="http://schemas.microsoft.com/office/drawing/2014/main" id="{9749DD75-9D02-8B07-21ED-505D8A6808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114758" y="5632433"/>
            <a:ext cx="4085104" cy="3908170"/>
          </a:xfrm>
          <a:prstGeom prst="rect">
            <a:avLst/>
          </a:prstGeom>
        </p:spPr>
      </p:pic>
      <p:cxnSp>
        <p:nvCxnSpPr>
          <p:cNvPr id="32" name="5_S2 line">
            <a:extLst>
              <a:ext uri="{FF2B5EF4-FFF2-40B4-BE49-F238E27FC236}">
                <a16:creationId xmlns:a16="http://schemas.microsoft.com/office/drawing/2014/main" id="{B348B56C-A36A-90EA-B44A-5E58B6E1FE5C}"/>
              </a:ext>
            </a:extLst>
          </p:cNvPr>
          <p:cNvCxnSpPr>
            <a:cxnSpLocks/>
          </p:cNvCxnSpPr>
          <p:nvPr/>
        </p:nvCxnSpPr>
        <p:spPr>
          <a:xfrm flipV="1">
            <a:off x="17868604" y="7271887"/>
            <a:ext cx="12426912" cy="5325503"/>
          </a:xfrm>
          <a:prstGeom prst="line">
            <a:avLst/>
          </a:prstGeom>
          <a:ln w="127000">
            <a:prstDash val="dash"/>
          </a:ln>
        </p:spPr>
        <p:style>
          <a:lnRef idx="1">
            <a:schemeClr val="dk1"/>
          </a:lnRef>
          <a:fillRef idx="0">
            <a:schemeClr val="dk1"/>
          </a:fillRef>
          <a:effectRef idx="0">
            <a:schemeClr val="dk1"/>
          </a:effectRef>
          <a:fontRef idx="minor">
            <a:schemeClr val="tx1"/>
          </a:fontRef>
        </p:style>
      </p:cxnSp>
      <p:pic>
        <p:nvPicPr>
          <p:cNvPr id="6" name="6_S3" descr="A satellite with solar panels&#10;&#10;Description automatically generated">
            <a:extLst>
              <a:ext uri="{FF2B5EF4-FFF2-40B4-BE49-F238E27FC236}">
                <a16:creationId xmlns:a16="http://schemas.microsoft.com/office/drawing/2014/main" id="{FCDD3DD7-A223-84A4-263C-8D9B8617F4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0729" y="14603875"/>
            <a:ext cx="4267242" cy="4324486"/>
          </a:xfrm>
          <a:prstGeom prst="rect">
            <a:avLst/>
          </a:prstGeom>
        </p:spPr>
      </p:pic>
      <p:pic>
        <p:nvPicPr>
          <p:cNvPr id="16" name="6_S4" descr="A satellite with solar panels&#10;&#10;Description automatically generated">
            <a:extLst>
              <a:ext uri="{FF2B5EF4-FFF2-40B4-BE49-F238E27FC236}">
                <a16:creationId xmlns:a16="http://schemas.microsoft.com/office/drawing/2014/main" id="{39866552-0A0E-1A48-570A-DB709A302C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101748" y="15184193"/>
            <a:ext cx="4298466" cy="4366118"/>
          </a:xfrm>
          <a:prstGeom prst="rect">
            <a:avLst/>
          </a:prstGeom>
        </p:spPr>
      </p:pic>
      <p:cxnSp>
        <p:nvCxnSpPr>
          <p:cNvPr id="36" name="6_S3 line_D 1.0">
            <a:extLst>
              <a:ext uri="{FF2B5EF4-FFF2-40B4-BE49-F238E27FC236}">
                <a16:creationId xmlns:a16="http://schemas.microsoft.com/office/drawing/2014/main" id="{E53A5D57-1CA4-8775-763B-CB6B527CC29C}"/>
              </a:ext>
            </a:extLst>
          </p:cNvPr>
          <p:cNvCxnSpPr>
            <a:cxnSpLocks/>
          </p:cNvCxnSpPr>
          <p:nvPr/>
        </p:nvCxnSpPr>
        <p:spPr>
          <a:xfrm flipV="1">
            <a:off x="3796393" y="13065268"/>
            <a:ext cx="13714367" cy="2844761"/>
          </a:xfrm>
          <a:prstGeom prst="line">
            <a:avLst/>
          </a:prstGeom>
          <a:ln w="127000">
            <a:prstDash val="dash"/>
          </a:ln>
        </p:spPr>
        <p:style>
          <a:lnRef idx="1">
            <a:schemeClr val="dk1"/>
          </a:lnRef>
          <a:fillRef idx="0">
            <a:schemeClr val="dk1"/>
          </a:fillRef>
          <a:effectRef idx="0">
            <a:schemeClr val="dk1"/>
          </a:effectRef>
          <a:fontRef idx="minor">
            <a:schemeClr val="tx1"/>
          </a:fontRef>
        </p:style>
      </p:cxnSp>
      <p:cxnSp>
        <p:nvCxnSpPr>
          <p:cNvPr id="39" name="6_S4 line_D 1.0">
            <a:extLst>
              <a:ext uri="{FF2B5EF4-FFF2-40B4-BE49-F238E27FC236}">
                <a16:creationId xmlns:a16="http://schemas.microsoft.com/office/drawing/2014/main" id="{4F2AC3EA-E678-0B1E-0D06-5FBBA26A8933}"/>
              </a:ext>
            </a:extLst>
          </p:cNvPr>
          <p:cNvCxnSpPr>
            <a:cxnSpLocks/>
          </p:cNvCxnSpPr>
          <p:nvPr/>
        </p:nvCxnSpPr>
        <p:spPr>
          <a:xfrm>
            <a:off x="18375684" y="13186503"/>
            <a:ext cx="12781626" cy="3777005"/>
          </a:xfrm>
          <a:prstGeom prst="line">
            <a:avLst/>
          </a:prstGeom>
          <a:ln w="127000">
            <a:prstDash val="dash"/>
          </a:ln>
        </p:spPr>
        <p:style>
          <a:lnRef idx="1">
            <a:schemeClr val="dk1"/>
          </a:lnRef>
          <a:fillRef idx="0">
            <a:schemeClr val="dk1"/>
          </a:fillRef>
          <a:effectRef idx="0">
            <a:schemeClr val="dk1"/>
          </a:effectRef>
          <a:fontRef idx="minor">
            <a:schemeClr val="tx1"/>
          </a:fontRef>
        </p:style>
      </p:cxnSp>
      <p:sp>
        <p:nvSpPr>
          <p:cNvPr id="14" name="7_Point 2">
            <a:extLst>
              <a:ext uri="{FF2B5EF4-FFF2-40B4-BE49-F238E27FC236}">
                <a16:creationId xmlns:a16="http://schemas.microsoft.com/office/drawing/2014/main" id="{F7302874-6FF6-4F12-9408-F903772FAD68}"/>
              </a:ext>
            </a:extLst>
          </p:cNvPr>
          <p:cNvSpPr txBox="1"/>
          <p:nvPr/>
        </p:nvSpPr>
        <p:spPr>
          <a:xfrm>
            <a:off x="459545" y="5238972"/>
            <a:ext cx="3455401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Requires a minimum of four satellites</a:t>
            </a:r>
          </a:p>
        </p:txBody>
      </p:sp>
      <p:pic>
        <p:nvPicPr>
          <p:cNvPr id="35" name="0_Hiker" descr="A person with a backpack and walking sticks&#10;&#10;Description automatically generated">
            <a:extLst>
              <a:ext uri="{FF2B5EF4-FFF2-40B4-BE49-F238E27FC236}">
                <a16:creationId xmlns:a16="http://schemas.microsoft.com/office/drawing/2014/main" id="{B313CEFD-6EE5-0BD3-3CF3-F2E72BA589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275876" y="10752044"/>
            <a:ext cx="4199616" cy="6884736"/>
          </a:xfrm>
          <a:prstGeom prst="rect">
            <a:avLst/>
          </a:prstGeom>
        </p:spPr>
      </p:pic>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5" name="0_Header_D 3.0">
            <a:extLst>
              <a:ext uri="{FF2B5EF4-FFF2-40B4-BE49-F238E27FC236}">
                <a16:creationId xmlns:a16="http://schemas.microsoft.com/office/drawing/2014/main" id="{ABAF5E29-1DEF-B5FB-AF03-25F776238E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How GPS Works</a:t>
            </a:r>
          </a:p>
        </p:txBody>
      </p:sp>
    </p:spTree>
    <p:extLst>
      <p:ext uri="{BB962C8B-B14F-4D97-AF65-F5344CB8AC3E}">
        <p14:creationId xmlns:p14="http://schemas.microsoft.com/office/powerpoint/2010/main" val="1439603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91D9DEF8-C045-6D33-1891-7A03F766FEBC}"/>
              </a:ext>
            </a:extLst>
          </p:cNvPr>
          <p:cNvGrpSpPr/>
          <p:nvPr/>
        </p:nvGrpSpPr>
        <p:grpSpPr>
          <a:xfrm>
            <a:off x="0" y="0"/>
            <a:ext cx="36576000" cy="20577175"/>
            <a:chOff x="0" y="1587"/>
            <a:chExt cx="36576000" cy="20577175"/>
          </a:xfrm>
        </p:grpSpPr>
        <p:pic>
          <p:nvPicPr>
            <p:cNvPr id="3" name="0_Background">
              <a:extLst>
                <a:ext uri="{FF2B5EF4-FFF2-40B4-BE49-F238E27FC236}">
                  <a16:creationId xmlns:a16="http://schemas.microsoft.com/office/drawing/2014/main" id="{AC413211-1AD9-9A55-CB0B-FF4D9921A151}"/>
                </a:ext>
              </a:extLst>
            </p:cNvPr>
            <p:cNvPicPr>
              <a:picLocks noChangeAspect="1"/>
            </p:cNvPicPr>
            <p:nvPr/>
          </p:nvPicPr>
          <p:blipFill>
            <a:blip r:embed="rId3">
              <a:extLst>
                <a:ext uri="{28A0092B-C50C-407E-A947-70E740481C1C}">
                  <a14:useLocalDpi xmlns:a14="http://schemas.microsoft.com/office/drawing/2010/main" val="0"/>
                </a:ext>
              </a:extLst>
            </a:blip>
            <a:srcRect b="6436"/>
            <a:stretch/>
          </p:blipFill>
          <p:spPr>
            <a:xfrm>
              <a:off x="0" y="1328945"/>
              <a:ext cx="36576000" cy="19249817"/>
            </a:xfrm>
            <a:prstGeom prst="rect">
              <a:avLst/>
            </a:prstGeom>
          </p:spPr>
        </p:pic>
        <p:pic>
          <p:nvPicPr>
            <p:cNvPr id="4" name="0_Header">
              <a:extLst>
                <a:ext uri="{FF2B5EF4-FFF2-40B4-BE49-F238E27FC236}">
                  <a16:creationId xmlns:a16="http://schemas.microsoft.com/office/drawing/2014/main" id="{65ADFE69-2C88-EF6C-2681-EB1845304C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587"/>
              <a:ext cx="36576000" cy="3208337"/>
            </a:xfrm>
            <a:prstGeom prst="rect">
              <a:avLst/>
            </a:prstGeom>
          </p:spPr>
        </p:pic>
      </p:grpSp>
      <p:pic>
        <p:nvPicPr>
          <p:cNvPr id="35" name="1_White Background" descr="A picture containing white, design&#10;&#10;Description automatically generated">
            <a:extLst>
              <a:ext uri="{FF2B5EF4-FFF2-40B4-BE49-F238E27FC236}">
                <a16:creationId xmlns:a16="http://schemas.microsoft.com/office/drawing/2014/main" id="{A4CAA1DF-1F82-282B-9EDA-B68BDC64D8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6576000" cy="20574000"/>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14579000"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Signal can be blocked</a:t>
            </a:r>
          </a:p>
        </p:txBody>
      </p:sp>
      <p:pic>
        <p:nvPicPr>
          <p:cNvPr id="28" name="1_Buiildng" descr="A building with air conditioning&#10;&#10;Description automatically generated">
            <a:extLst>
              <a:ext uri="{FF2B5EF4-FFF2-40B4-BE49-F238E27FC236}">
                <a16:creationId xmlns:a16="http://schemas.microsoft.com/office/drawing/2014/main" id="{023F09F0-7C6C-966C-6A29-8D945E8507A3}"/>
              </a:ext>
            </a:extLst>
          </p:cNvPr>
          <p:cNvPicPr>
            <a:picLocks noChangeAspect="1"/>
          </p:cNvPicPr>
          <p:nvPr/>
        </p:nvPicPr>
        <p:blipFill>
          <a:blip r:embed="rId6"/>
          <a:stretch>
            <a:fillRect/>
          </a:stretch>
        </p:blipFill>
        <p:spPr>
          <a:xfrm>
            <a:off x="9392395" y="6671315"/>
            <a:ext cx="5442128" cy="4649537"/>
          </a:xfrm>
          <a:prstGeom prst="rect">
            <a:avLst/>
          </a:prstGeom>
        </p:spPr>
      </p:pic>
      <p:pic>
        <p:nvPicPr>
          <p:cNvPr id="26" name="1_S4" descr="A satellite on a black background&#10;&#10;Description automatically generated">
            <a:extLst>
              <a:ext uri="{FF2B5EF4-FFF2-40B4-BE49-F238E27FC236}">
                <a16:creationId xmlns:a16="http://schemas.microsoft.com/office/drawing/2014/main" id="{1B70300F-1423-96A1-90CD-B98DB72317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06353" y="13573756"/>
            <a:ext cx="2781647" cy="2441236"/>
          </a:xfrm>
          <a:prstGeom prst="rect">
            <a:avLst/>
          </a:prstGeom>
        </p:spPr>
      </p:pic>
      <p:pic>
        <p:nvPicPr>
          <p:cNvPr id="24" name="1_S3" descr="A satellite on a black background&#10;&#10;Description automatically generated">
            <a:extLst>
              <a:ext uri="{FF2B5EF4-FFF2-40B4-BE49-F238E27FC236}">
                <a16:creationId xmlns:a16="http://schemas.microsoft.com/office/drawing/2014/main" id="{DA300BF3-D55D-7AC0-1BA1-7F15BB1965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4963" y="13454574"/>
            <a:ext cx="2781647" cy="2441236"/>
          </a:xfrm>
          <a:prstGeom prst="rect">
            <a:avLst/>
          </a:prstGeom>
        </p:spPr>
      </p:pic>
      <p:pic>
        <p:nvPicPr>
          <p:cNvPr id="25" name="1_S2" descr="A satellite on a black background&#10;&#10;Description automatically generated">
            <a:extLst>
              <a:ext uri="{FF2B5EF4-FFF2-40B4-BE49-F238E27FC236}">
                <a16:creationId xmlns:a16="http://schemas.microsoft.com/office/drawing/2014/main" id="{395FBD9B-713D-2FD8-38BC-F019F4A380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06353" y="6644585"/>
            <a:ext cx="2781647" cy="2441236"/>
          </a:xfrm>
          <a:prstGeom prst="rect">
            <a:avLst/>
          </a:prstGeom>
        </p:spPr>
      </p:pic>
      <p:pic>
        <p:nvPicPr>
          <p:cNvPr id="23" name="1_S1" descr="A satellite on a black background&#10;&#10;Description automatically generated">
            <a:extLst>
              <a:ext uri="{FF2B5EF4-FFF2-40B4-BE49-F238E27FC236}">
                <a16:creationId xmlns:a16="http://schemas.microsoft.com/office/drawing/2014/main" id="{BF92251A-87F4-DDDC-7563-16EED071DD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872" y="6765785"/>
            <a:ext cx="2781647" cy="2441236"/>
          </a:xfrm>
          <a:prstGeom prst="rect">
            <a:avLst/>
          </a:prstGeom>
        </p:spPr>
      </p:pic>
      <p:sp>
        <p:nvSpPr>
          <p:cNvPr id="31" name="2_Cross text">
            <a:extLst>
              <a:ext uri="{FF2B5EF4-FFF2-40B4-BE49-F238E27FC236}">
                <a16:creationId xmlns:a16="http://schemas.microsoft.com/office/drawing/2014/main" id="{C7E56D85-CDF5-0CE2-FC68-59C4C7C6D432}"/>
              </a:ext>
            </a:extLst>
          </p:cNvPr>
          <p:cNvSpPr txBox="1"/>
          <p:nvPr/>
        </p:nvSpPr>
        <p:spPr>
          <a:xfrm>
            <a:off x="10910552" y="10739769"/>
            <a:ext cx="9726095"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Building blocking one</a:t>
            </a:r>
          </a:p>
          <a:p>
            <a:r>
              <a:rPr lang="en-US" sz="7500" dirty="0">
                <a:latin typeface="Arial" panose="020B0604020202020204" pitchFamily="34" charset="0"/>
                <a:cs typeface="Arial" panose="020B0604020202020204" pitchFamily="34" charset="0"/>
              </a:rPr>
              <a:t>satellite</a:t>
            </a:r>
          </a:p>
        </p:txBody>
      </p:sp>
      <p:sp>
        <p:nvSpPr>
          <p:cNvPr id="30" name="2_Cross">
            <a:extLst>
              <a:ext uri="{FF2B5EF4-FFF2-40B4-BE49-F238E27FC236}">
                <a16:creationId xmlns:a16="http://schemas.microsoft.com/office/drawing/2014/main" id="{95EDD633-DBF0-F3FB-1ECD-0BB981ED6862}"/>
              </a:ext>
            </a:extLst>
          </p:cNvPr>
          <p:cNvSpPr/>
          <p:nvPr/>
        </p:nvSpPr>
        <p:spPr>
          <a:xfrm>
            <a:off x="9680159" y="9426197"/>
            <a:ext cx="1514957" cy="1638609"/>
          </a:xfrm>
          <a:prstGeom prst="mathMultiply">
            <a:avLst/>
          </a:prstGeom>
          <a:solidFill>
            <a:srgbClr val="269D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4" name="3_S5 text 2">
            <a:extLst>
              <a:ext uri="{FF2B5EF4-FFF2-40B4-BE49-F238E27FC236}">
                <a16:creationId xmlns:a16="http://schemas.microsoft.com/office/drawing/2014/main" id="{1F05BA5B-69CE-4992-81A5-FB58ED611AA7}"/>
              </a:ext>
            </a:extLst>
          </p:cNvPr>
          <p:cNvSpPr txBox="1"/>
          <p:nvPr/>
        </p:nvSpPr>
        <p:spPr>
          <a:xfrm>
            <a:off x="5093923" y="16966461"/>
            <a:ext cx="1494782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Reduced accuracy due to position</a:t>
            </a:r>
          </a:p>
        </p:txBody>
      </p:sp>
      <p:sp>
        <p:nvSpPr>
          <p:cNvPr id="33" name="3_S5 text 1">
            <a:extLst>
              <a:ext uri="{FF2B5EF4-FFF2-40B4-BE49-F238E27FC236}">
                <a16:creationId xmlns:a16="http://schemas.microsoft.com/office/drawing/2014/main" id="{8A30C9CB-6D19-487F-322D-4EE3C7157940}"/>
              </a:ext>
            </a:extLst>
          </p:cNvPr>
          <p:cNvSpPr txBox="1"/>
          <p:nvPr/>
        </p:nvSpPr>
        <p:spPr>
          <a:xfrm>
            <a:off x="5111817" y="15803093"/>
            <a:ext cx="1142243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Can use another satellite</a:t>
            </a:r>
          </a:p>
        </p:txBody>
      </p:sp>
      <p:pic>
        <p:nvPicPr>
          <p:cNvPr id="32" name="3_S5" descr="A satellite on a black background&#10;&#10;Description automatically generated">
            <a:extLst>
              <a:ext uri="{FF2B5EF4-FFF2-40B4-BE49-F238E27FC236}">
                <a16:creationId xmlns:a16="http://schemas.microsoft.com/office/drawing/2014/main" id="{A412386D-EE78-DE07-8BEE-6B837F3420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01571" y="13722065"/>
            <a:ext cx="2781647" cy="2441236"/>
          </a:xfrm>
          <a:prstGeom prst="rect">
            <a:avLst/>
          </a:prstGeom>
        </p:spPr>
      </p:pic>
      <p:sp>
        <p:nvSpPr>
          <p:cNvPr id="14" name="4_Point left 2">
            <a:extLst>
              <a:ext uri="{FF2B5EF4-FFF2-40B4-BE49-F238E27FC236}">
                <a16:creationId xmlns:a16="http://schemas.microsoft.com/office/drawing/2014/main" id="{F7302874-6FF6-4F12-9408-F903772FAD68}"/>
              </a:ext>
            </a:extLst>
          </p:cNvPr>
          <p:cNvSpPr txBox="1"/>
          <p:nvPr/>
        </p:nvSpPr>
        <p:spPr>
          <a:xfrm>
            <a:off x="854963" y="5467572"/>
            <a:ext cx="1491863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Different places give better results</a:t>
            </a:r>
          </a:p>
        </p:txBody>
      </p:sp>
      <p:pic>
        <p:nvPicPr>
          <p:cNvPr id="6" name="5_GPS_V GPS_F 100" descr="A diagram of a planet earth&#10;&#10;Description automatically generated">
            <a:extLst>
              <a:ext uri="{FF2B5EF4-FFF2-40B4-BE49-F238E27FC236}">
                <a16:creationId xmlns:a16="http://schemas.microsoft.com/office/drawing/2014/main" id="{DF69B8C5-6B51-259D-1F71-1976862867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11854" y="7138893"/>
            <a:ext cx="11226200" cy="12246765"/>
          </a:xfrm>
          <a:prstGeom prst="rect">
            <a:avLst/>
          </a:prstGeom>
        </p:spPr>
      </p:pic>
      <p:sp>
        <p:nvSpPr>
          <p:cNvPr id="8" name="5_Point right">
            <a:extLst>
              <a:ext uri="{FF2B5EF4-FFF2-40B4-BE49-F238E27FC236}">
                <a16:creationId xmlns:a16="http://schemas.microsoft.com/office/drawing/2014/main" id="{9CBF2E2F-E2D6-8FC4-97D5-CCF9077F8B2E}"/>
              </a:ext>
            </a:extLst>
          </p:cNvPr>
          <p:cNvSpPr txBox="1"/>
          <p:nvPr/>
        </p:nvSpPr>
        <p:spPr>
          <a:xfrm>
            <a:off x="19655585" y="3613667"/>
            <a:ext cx="15673507" cy="1708160"/>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Satellites orbit the earth</a:t>
            </a:r>
          </a:p>
        </p:txBody>
      </p:sp>
      <p:sp>
        <p:nvSpPr>
          <p:cNvPr id="17" name="6_Point right 2">
            <a:extLst>
              <a:ext uri="{FF2B5EF4-FFF2-40B4-BE49-F238E27FC236}">
                <a16:creationId xmlns:a16="http://schemas.microsoft.com/office/drawing/2014/main" id="{4877BD61-2337-89D6-1B2E-59B628BB0CAF}"/>
              </a:ext>
            </a:extLst>
          </p:cNvPr>
          <p:cNvSpPr txBox="1"/>
          <p:nvPr/>
        </p:nvSpPr>
        <p:spPr>
          <a:xfrm>
            <a:off x="19655585" y="5467572"/>
            <a:ext cx="1672398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Orbits designed to give good coverage </a:t>
            </a: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1E879725-7458-7EA3-7F05-C38FA41073F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GPS Limitations</a:t>
            </a:r>
          </a:p>
        </p:txBody>
      </p:sp>
    </p:spTree>
    <p:extLst>
      <p:ext uri="{BB962C8B-B14F-4D97-AF65-F5344CB8AC3E}">
        <p14:creationId xmlns:p14="http://schemas.microsoft.com/office/powerpoint/2010/main" val="4021478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0_Background">
            <a:extLst>
              <a:ext uri="{FF2B5EF4-FFF2-40B4-BE49-F238E27FC236}">
                <a16:creationId xmlns:a16="http://schemas.microsoft.com/office/drawing/2014/main" id="{011429C1-01AB-4658-892E-29FC4CCF29BD}"/>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A91F6329-6E85-3E91-B4C9-E49B38CAE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DE4DA208-D6DA-79E3-72D0-BB7B15B840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587"/>
              <a:ext cx="36576000" cy="3208337"/>
            </a:xfrm>
            <a:prstGeom prst="rect">
              <a:avLst/>
            </a:prstGeom>
          </p:spPr>
        </p:pic>
      </p:grpSp>
      <p:sp>
        <p:nvSpPr>
          <p:cNvPr id="9" name="0_Point 1">
            <a:extLst>
              <a:ext uri="{FF2B5EF4-FFF2-40B4-BE49-F238E27FC236}">
                <a16:creationId xmlns:a16="http://schemas.microsoft.com/office/drawing/2014/main" id="{9AB0CD40-3F8C-4AD7-ABD2-0365709E7B83}"/>
              </a:ext>
            </a:extLst>
          </p:cNvPr>
          <p:cNvSpPr txBox="1"/>
          <p:nvPr/>
        </p:nvSpPr>
        <p:spPr>
          <a:xfrm>
            <a:off x="854963" y="3613667"/>
            <a:ext cx="35305401" cy="1631216"/>
          </a:xfrm>
          <a:prstGeom prst="rect">
            <a:avLst/>
          </a:prstGeom>
          <a:noFill/>
        </p:spPr>
        <p:txBody>
          <a:bodyPr wrap="square">
            <a:spAutoFit/>
          </a:bodyPr>
          <a:lstStyle/>
          <a:p>
            <a:r>
              <a:rPr lang="en-US" sz="10000" b="1" dirty="0">
                <a:solidFill>
                  <a:srgbClr val="FF0000"/>
                </a:solidFill>
                <a:latin typeface="Arial" panose="020B0604020202020204" pitchFamily="34" charset="0"/>
                <a:cs typeface="Arial" panose="020B0604020202020204" pitchFamily="34" charset="0"/>
              </a:rPr>
              <a:t>Uses multiple techniques, data sources and technology</a:t>
            </a:r>
          </a:p>
        </p:txBody>
      </p:sp>
      <p:sp>
        <p:nvSpPr>
          <p:cNvPr id="6" name="1_Assisted GPS text">
            <a:extLst>
              <a:ext uri="{FF2B5EF4-FFF2-40B4-BE49-F238E27FC236}">
                <a16:creationId xmlns:a16="http://schemas.microsoft.com/office/drawing/2014/main" id="{732E9927-3FD0-EAEC-B2B8-359B0C794ECA}"/>
              </a:ext>
            </a:extLst>
          </p:cNvPr>
          <p:cNvSpPr txBox="1"/>
          <p:nvPr/>
        </p:nvSpPr>
        <p:spPr>
          <a:xfrm>
            <a:off x="3875253" y="14719645"/>
            <a:ext cx="13193545"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Assisted GPS</a:t>
            </a:r>
          </a:p>
        </p:txBody>
      </p:sp>
      <p:pic>
        <p:nvPicPr>
          <p:cNvPr id="24" name="1_Assisted GPS">
            <a:extLst>
              <a:ext uri="{FF2B5EF4-FFF2-40B4-BE49-F238E27FC236}">
                <a16:creationId xmlns:a16="http://schemas.microsoft.com/office/drawing/2014/main" id="{19EC1371-AD06-993E-7F99-55E16E27CE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18400" y="6699288"/>
            <a:ext cx="12410770" cy="8300501"/>
          </a:xfrm>
          <a:prstGeom prst="rect">
            <a:avLst/>
          </a:prstGeom>
        </p:spPr>
      </p:pic>
      <p:sp>
        <p:nvSpPr>
          <p:cNvPr id="10" name="2_Assisted GPS text 2">
            <a:extLst>
              <a:ext uri="{FF2B5EF4-FFF2-40B4-BE49-F238E27FC236}">
                <a16:creationId xmlns:a16="http://schemas.microsoft.com/office/drawing/2014/main" id="{9B7A2245-3116-B761-95E0-FE40F563E468}"/>
              </a:ext>
            </a:extLst>
          </p:cNvPr>
          <p:cNvSpPr txBox="1"/>
          <p:nvPr/>
        </p:nvSpPr>
        <p:spPr>
          <a:xfrm>
            <a:off x="3875253" y="16351878"/>
            <a:ext cx="1020096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Uses Wi-Fi/cellular</a:t>
            </a:r>
          </a:p>
        </p:txBody>
      </p:sp>
      <p:sp>
        <p:nvSpPr>
          <p:cNvPr id="21" name="3_Assisted GPS text 3">
            <a:extLst>
              <a:ext uri="{FF2B5EF4-FFF2-40B4-BE49-F238E27FC236}">
                <a16:creationId xmlns:a16="http://schemas.microsoft.com/office/drawing/2014/main" id="{056CF33C-7E97-61CE-993B-22BEA927480C}"/>
              </a:ext>
            </a:extLst>
          </p:cNvPr>
          <p:cNvSpPr txBox="1"/>
          <p:nvPr/>
        </p:nvSpPr>
        <p:spPr>
          <a:xfrm>
            <a:off x="3875252" y="17598906"/>
            <a:ext cx="14745255"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E.g., download GPS satellite data</a:t>
            </a:r>
            <a:endParaRPr lang="en-US" sz="7500" dirty="0">
              <a:latin typeface="Arial" panose="020B0604020202020204" pitchFamily="34" charset="0"/>
              <a:cs typeface="Arial" panose="020B0604020202020204" pitchFamily="34" charset="0"/>
            </a:endParaRPr>
          </a:p>
        </p:txBody>
      </p:sp>
      <p:sp>
        <p:nvSpPr>
          <p:cNvPr id="14" name="4_Point 2">
            <a:extLst>
              <a:ext uri="{FF2B5EF4-FFF2-40B4-BE49-F238E27FC236}">
                <a16:creationId xmlns:a16="http://schemas.microsoft.com/office/drawing/2014/main" id="{F7302874-6FF6-4F12-9408-F903772FAD68}"/>
              </a:ext>
            </a:extLst>
          </p:cNvPr>
          <p:cNvSpPr txBox="1"/>
          <p:nvPr/>
        </p:nvSpPr>
        <p:spPr>
          <a:xfrm>
            <a:off x="854963" y="5162773"/>
            <a:ext cx="33615145"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Improves accuracy, reliability and robustness of locations services</a:t>
            </a:r>
          </a:p>
        </p:txBody>
      </p:sp>
      <p:sp>
        <p:nvSpPr>
          <p:cNvPr id="16" name="6_GPS guess text 1">
            <a:extLst>
              <a:ext uri="{FF2B5EF4-FFF2-40B4-BE49-F238E27FC236}">
                <a16:creationId xmlns:a16="http://schemas.microsoft.com/office/drawing/2014/main" id="{07FE6A17-FC22-9685-E915-600319BFFADB}"/>
              </a:ext>
            </a:extLst>
          </p:cNvPr>
          <p:cNvSpPr txBox="1"/>
          <p:nvPr/>
        </p:nvSpPr>
        <p:spPr>
          <a:xfrm>
            <a:off x="19461865" y="14719645"/>
            <a:ext cx="13401117"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Estimate's location</a:t>
            </a:r>
          </a:p>
        </p:txBody>
      </p:sp>
      <p:pic>
        <p:nvPicPr>
          <p:cNvPr id="26" name="6_GPS guess" descr="A cartoon character holding a dart in a room with a map&#10;&#10;Description automatically generated">
            <a:extLst>
              <a:ext uri="{FF2B5EF4-FFF2-40B4-BE49-F238E27FC236}">
                <a16:creationId xmlns:a16="http://schemas.microsoft.com/office/drawing/2014/main" id="{2C2EC4C2-7C55-1D1D-81EB-11BFB337A6EB}"/>
              </a:ext>
            </a:extLst>
          </p:cNvPr>
          <p:cNvPicPr>
            <a:picLocks noChangeAspect="1"/>
          </p:cNvPicPr>
          <p:nvPr/>
        </p:nvPicPr>
        <p:blipFill>
          <a:blip r:embed="rId7"/>
          <a:stretch>
            <a:fillRect/>
          </a:stretch>
        </p:blipFill>
        <p:spPr>
          <a:xfrm>
            <a:off x="18842188" y="6595309"/>
            <a:ext cx="14020794" cy="8011883"/>
          </a:xfrm>
          <a:prstGeom prst="rect">
            <a:avLst/>
          </a:prstGeom>
        </p:spPr>
      </p:pic>
      <p:sp>
        <p:nvSpPr>
          <p:cNvPr id="17" name="7_GPS guess text 2">
            <a:extLst>
              <a:ext uri="{FF2B5EF4-FFF2-40B4-BE49-F238E27FC236}">
                <a16:creationId xmlns:a16="http://schemas.microsoft.com/office/drawing/2014/main" id="{521CB1BF-7D70-DBB4-4BAE-1C1F8933D6F5}"/>
              </a:ext>
            </a:extLst>
          </p:cNvPr>
          <p:cNvSpPr txBox="1"/>
          <p:nvPr/>
        </p:nvSpPr>
        <p:spPr>
          <a:xfrm>
            <a:off x="19461865" y="16351878"/>
            <a:ext cx="12995567"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Takes an educated guess </a:t>
            </a: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5" name="0_Header_D 3.0">
            <a:extLst>
              <a:ext uri="{FF2B5EF4-FFF2-40B4-BE49-F238E27FC236}">
                <a16:creationId xmlns:a16="http://schemas.microsoft.com/office/drawing/2014/main" id="{ABAF5E29-1DEF-B5FB-AF03-25F776238E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Multi-Layer Approach</a:t>
            </a:r>
          </a:p>
        </p:txBody>
      </p:sp>
    </p:spTree>
    <p:extLst>
      <p:ext uri="{BB962C8B-B14F-4D97-AF65-F5344CB8AC3E}">
        <p14:creationId xmlns:p14="http://schemas.microsoft.com/office/powerpoint/2010/main" val="1846494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2C1DF64A-1E65-1A41-942A-48BB995BA501}"/>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593F9503-CE15-86E7-2796-BBA9A1F15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6799E79B-4678-30A9-6AD2-4CE3A746DFD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18283428"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 The Real World</a:t>
              </a:r>
            </a:p>
          </p:txBody>
        </p:sp>
      </p:grpSp>
      <p:sp>
        <p:nvSpPr>
          <p:cNvPr id="22" name="0_WebSite">
            <a:extLst>
              <a:ext uri="{FF2B5EF4-FFF2-40B4-BE49-F238E27FC236}">
                <a16:creationId xmlns:a16="http://schemas.microsoft.com/office/drawing/2014/main" id="{AC8D8712-DBC2-444D-9F04-03AD501BCC26}"/>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16" name="1_World_V World1_D -2.0">
            <a:extLst>
              <a:ext uri="{FF2B5EF4-FFF2-40B4-BE49-F238E27FC236}">
                <a16:creationId xmlns:a16="http://schemas.microsoft.com/office/drawing/2014/main" id="{0422A619-46F5-4F67-8CEC-D8CAD06727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21606" y="-415499"/>
            <a:ext cx="22950139" cy="12909452"/>
          </a:xfrm>
          <a:prstGeom prst="rect">
            <a:avLst/>
          </a:prstGeom>
        </p:spPr>
      </p:pic>
      <p:sp>
        <p:nvSpPr>
          <p:cNvPr id="17" name="0_World Dimmer">
            <a:extLst>
              <a:ext uri="{FF2B5EF4-FFF2-40B4-BE49-F238E27FC236}">
                <a16:creationId xmlns:a16="http://schemas.microsoft.com/office/drawing/2014/main" id="{0585BD67-9AF2-4F56-ABBB-F49DB4B63090}"/>
              </a:ext>
            </a:extLst>
          </p:cNvPr>
          <p:cNvSpPr/>
          <p:nvPr/>
        </p:nvSpPr>
        <p:spPr>
          <a:xfrm>
            <a:off x="23454360" y="3220274"/>
            <a:ext cx="13121640" cy="9065374"/>
          </a:xfrm>
          <a:prstGeom prst="rect">
            <a:avLst/>
          </a:prstGeom>
          <a:solidFill>
            <a:schemeClr val="lt1">
              <a:alpha val="9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a:p>
        </p:txBody>
      </p:sp>
      <p:grpSp>
        <p:nvGrpSpPr>
          <p:cNvPr id="34" name="2_Bottom graphic">
            <a:extLst>
              <a:ext uri="{FF2B5EF4-FFF2-40B4-BE49-F238E27FC236}">
                <a16:creationId xmlns:a16="http://schemas.microsoft.com/office/drawing/2014/main" id="{4BC31FA0-491D-F366-8A92-4CD1684E2567}"/>
              </a:ext>
            </a:extLst>
          </p:cNvPr>
          <p:cNvGrpSpPr/>
          <p:nvPr/>
        </p:nvGrpSpPr>
        <p:grpSpPr>
          <a:xfrm>
            <a:off x="440872" y="6740326"/>
            <a:ext cx="35694256" cy="10953368"/>
            <a:chOff x="440872" y="7300764"/>
            <a:chExt cx="35694256" cy="10953368"/>
          </a:xfrm>
        </p:grpSpPr>
        <p:sp>
          <p:nvSpPr>
            <p:cNvPr id="9" name="_Point 1">
              <a:extLst>
                <a:ext uri="{FF2B5EF4-FFF2-40B4-BE49-F238E27FC236}">
                  <a16:creationId xmlns:a16="http://schemas.microsoft.com/office/drawing/2014/main" id="{9AB0CD40-3F8C-4AD7-ABD2-0365709E7B83}"/>
                </a:ext>
              </a:extLst>
            </p:cNvPr>
            <p:cNvSpPr txBox="1"/>
            <p:nvPr/>
          </p:nvSpPr>
          <p:spPr>
            <a:xfrm>
              <a:off x="854964" y="7300764"/>
              <a:ext cx="7345139"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Optimal</a:t>
              </a:r>
            </a:p>
          </p:txBody>
        </p:sp>
        <p:sp>
          <p:nvSpPr>
            <p:cNvPr id="14" name="_Point 2">
              <a:extLst>
                <a:ext uri="{FF2B5EF4-FFF2-40B4-BE49-F238E27FC236}">
                  <a16:creationId xmlns:a16="http://schemas.microsoft.com/office/drawing/2014/main" id="{F7302874-6FF6-4F12-9408-F903772FAD68}"/>
                </a:ext>
              </a:extLst>
            </p:cNvPr>
            <p:cNvSpPr txBox="1"/>
            <p:nvPr/>
          </p:nvSpPr>
          <p:spPr>
            <a:xfrm>
              <a:off x="589491" y="15702959"/>
              <a:ext cx="1008834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5-10 meters</a:t>
              </a:r>
            </a:p>
          </p:txBody>
        </p:sp>
        <p:pic>
          <p:nvPicPr>
            <p:cNvPr id="5" name="Picture 4" descr="A cartoon of a child holding a gps device in a field&#10;&#10;Description automatically generated">
              <a:extLst>
                <a:ext uri="{FF2B5EF4-FFF2-40B4-BE49-F238E27FC236}">
                  <a16:creationId xmlns:a16="http://schemas.microsoft.com/office/drawing/2014/main" id="{3E18F137-D702-A72B-5B53-DC0BEEBD1D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872" y="9144504"/>
              <a:ext cx="11176200" cy="6386400"/>
            </a:xfrm>
            <a:prstGeom prst="rect">
              <a:avLst/>
            </a:prstGeom>
          </p:spPr>
        </p:pic>
        <p:pic>
          <p:nvPicPr>
            <p:cNvPr id="10" name="Picture 9" descr="A cartoon of a person using a gps device&#10;&#10;Description automatically generated">
              <a:extLst>
                <a:ext uri="{FF2B5EF4-FFF2-40B4-BE49-F238E27FC236}">
                  <a16:creationId xmlns:a16="http://schemas.microsoft.com/office/drawing/2014/main" id="{EC4F1740-6C6B-556C-01E4-2B380F0949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89792" y="9144504"/>
              <a:ext cx="11175316" cy="6385895"/>
            </a:xfrm>
            <a:prstGeom prst="rect">
              <a:avLst/>
            </a:prstGeom>
          </p:spPr>
        </p:pic>
        <p:pic>
          <p:nvPicPr>
            <p:cNvPr id="23" name="Picture 22" descr="A cartoon of a child holding a paper&#10;&#10;Description automatically generated">
              <a:extLst>
                <a:ext uri="{FF2B5EF4-FFF2-40B4-BE49-F238E27FC236}">
                  <a16:creationId xmlns:a16="http://schemas.microsoft.com/office/drawing/2014/main" id="{805D8BB7-5A3D-6920-7722-397954180530}"/>
                </a:ext>
              </a:extLst>
            </p:cNvPr>
            <p:cNvPicPr>
              <a:picLocks noChangeAspect="1"/>
            </p:cNvPicPr>
            <p:nvPr/>
          </p:nvPicPr>
          <p:blipFill>
            <a:blip r:embed="rId8"/>
            <a:stretch>
              <a:fillRect/>
            </a:stretch>
          </p:blipFill>
          <p:spPr>
            <a:xfrm>
              <a:off x="24737828" y="9291989"/>
              <a:ext cx="10254766" cy="5859866"/>
            </a:xfrm>
            <a:prstGeom prst="rect">
              <a:avLst/>
            </a:prstGeom>
          </p:spPr>
        </p:pic>
        <p:sp>
          <p:nvSpPr>
            <p:cNvPr id="25" name="_Point 1">
              <a:extLst>
                <a:ext uri="{FF2B5EF4-FFF2-40B4-BE49-F238E27FC236}">
                  <a16:creationId xmlns:a16="http://schemas.microsoft.com/office/drawing/2014/main" id="{B92130F8-B6E2-0899-E6BE-B072E2DC7F4E}"/>
                </a:ext>
              </a:extLst>
            </p:cNvPr>
            <p:cNvSpPr txBox="1"/>
            <p:nvPr/>
          </p:nvSpPr>
          <p:spPr>
            <a:xfrm>
              <a:off x="15661658" y="7485258"/>
              <a:ext cx="601125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Indoor</a:t>
              </a:r>
            </a:p>
          </p:txBody>
        </p:sp>
        <p:sp>
          <p:nvSpPr>
            <p:cNvPr id="26" name="_Point 1">
              <a:extLst>
                <a:ext uri="{FF2B5EF4-FFF2-40B4-BE49-F238E27FC236}">
                  <a16:creationId xmlns:a16="http://schemas.microsoft.com/office/drawing/2014/main" id="{D7FFE70B-3CD2-27BD-8916-4A706A9D5622}"/>
                </a:ext>
              </a:extLst>
            </p:cNvPr>
            <p:cNvSpPr txBox="1"/>
            <p:nvPr/>
          </p:nvSpPr>
          <p:spPr>
            <a:xfrm>
              <a:off x="23454360" y="7543904"/>
              <a:ext cx="12680768"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No GPS/AGPS only</a:t>
              </a:r>
            </a:p>
          </p:txBody>
        </p:sp>
        <p:sp>
          <p:nvSpPr>
            <p:cNvPr id="27" name="_Point 2">
              <a:extLst>
                <a:ext uri="{FF2B5EF4-FFF2-40B4-BE49-F238E27FC236}">
                  <a16:creationId xmlns:a16="http://schemas.microsoft.com/office/drawing/2014/main" id="{541FA696-94A2-0527-5627-408AC194ADB2}"/>
                </a:ext>
              </a:extLst>
            </p:cNvPr>
            <p:cNvSpPr txBox="1"/>
            <p:nvPr/>
          </p:nvSpPr>
          <p:spPr>
            <a:xfrm>
              <a:off x="589491" y="17007671"/>
              <a:ext cx="1008834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16-32 feet</a:t>
              </a:r>
            </a:p>
          </p:txBody>
        </p:sp>
        <p:sp>
          <p:nvSpPr>
            <p:cNvPr id="28" name="_Point 2">
              <a:extLst>
                <a:ext uri="{FF2B5EF4-FFF2-40B4-BE49-F238E27FC236}">
                  <a16:creationId xmlns:a16="http://schemas.microsoft.com/office/drawing/2014/main" id="{6511D426-01D0-212F-599C-117FD7489EFC}"/>
                </a:ext>
              </a:extLst>
            </p:cNvPr>
            <p:cNvSpPr txBox="1"/>
            <p:nvPr/>
          </p:nvSpPr>
          <p:spPr>
            <a:xfrm>
              <a:off x="12777436" y="15702959"/>
              <a:ext cx="1008834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20-50 meters</a:t>
              </a:r>
            </a:p>
          </p:txBody>
        </p:sp>
        <p:sp>
          <p:nvSpPr>
            <p:cNvPr id="29" name="_Point 2">
              <a:extLst>
                <a:ext uri="{FF2B5EF4-FFF2-40B4-BE49-F238E27FC236}">
                  <a16:creationId xmlns:a16="http://schemas.microsoft.com/office/drawing/2014/main" id="{C85100B4-650B-A7E0-D1D9-50C58F0BFD70}"/>
                </a:ext>
              </a:extLst>
            </p:cNvPr>
            <p:cNvSpPr txBox="1"/>
            <p:nvPr/>
          </p:nvSpPr>
          <p:spPr>
            <a:xfrm>
              <a:off x="12777436" y="17007671"/>
              <a:ext cx="1008834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65-165 feet</a:t>
              </a:r>
            </a:p>
          </p:txBody>
        </p:sp>
        <p:sp>
          <p:nvSpPr>
            <p:cNvPr id="30" name="_Point 2">
              <a:extLst>
                <a:ext uri="{FF2B5EF4-FFF2-40B4-BE49-F238E27FC236}">
                  <a16:creationId xmlns:a16="http://schemas.microsoft.com/office/drawing/2014/main" id="{0ED484C9-80D0-E20F-52FD-983EE31ADB1B}"/>
                </a:ext>
              </a:extLst>
            </p:cNvPr>
            <p:cNvSpPr txBox="1"/>
            <p:nvPr/>
          </p:nvSpPr>
          <p:spPr>
            <a:xfrm>
              <a:off x="24911856" y="15702959"/>
              <a:ext cx="9171218"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100-500 meters</a:t>
              </a:r>
            </a:p>
          </p:txBody>
        </p:sp>
        <p:sp>
          <p:nvSpPr>
            <p:cNvPr id="31" name="_Point 2">
              <a:extLst>
                <a:ext uri="{FF2B5EF4-FFF2-40B4-BE49-F238E27FC236}">
                  <a16:creationId xmlns:a16="http://schemas.microsoft.com/office/drawing/2014/main" id="{9AF4C7B7-4A5C-AEC0-E250-421766022C7C}"/>
                </a:ext>
              </a:extLst>
            </p:cNvPr>
            <p:cNvSpPr txBox="1"/>
            <p:nvPr/>
          </p:nvSpPr>
          <p:spPr>
            <a:xfrm>
              <a:off x="24911856" y="17007671"/>
              <a:ext cx="1008834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330-1640 feet</a:t>
              </a:r>
            </a:p>
          </p:txBody>
        </p:sp>
      </p:grpSp>
      <p:sp>
        <p:nvSpPr>
          <p:cNvPr id="32" name="3_Point 1">
            <a:extLst>
              <a:ext uri="{FF2B5EF4-FFF2-40B4-BE49-F238E27FC236}">
                <a16:creationId xmlns:a16="http://schemas.microsoft.com/office/drawing/2014/main" id="{CFE23424-66A2-C74A-9C3D-4FB5ED8B1F25}"/>
              </a:ext>
            </a:extLst>
          </p:cNvPr>
          <p:cNvSpPr txBox="1"/>
          <p:nvPr/>
        </p:nvSpPr>
        <p:spPr>
          <a:xfrm>
            <a:off x="854965" y="3613667"/>
            <a:ext cx="3442732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A lot of factors can affect accuracy</a:t>
            </a:r>
          </a:p>
        </p:txBody>
      </p:sp>
      <p:sp>
        <p:nvSpPr>
          <p:cNvPr id="33" name="4_Point 2">
            <a:extLst>
              <a:ext uri="{FF2B5EF4-FFF2-40B4-BE49-F238E27FC236}">
                <a16:creationId xmlns:a16="http://schemas.microsoft.com/office/drawing/2014/main" id="{3950843A-F612-DA3B-D282-5B4231DB4CCC}"/>
              </a:ext>
            </a:extLst>
          </p:cNvPr>
          <p:cNvSpPr txBox="1"/>
          <p:nvPr/>
        </p:nvSpPr>
        <p:spPr>
          <a:xfrm>
            <a:off x="854963" y="5467572"/>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E.g., buildings, trees, mountains, weather, solar activity and satellite positions</a:t>
            </a:r>
          </a:p>
        </p:txBody>
      </p:sp>
    </p:spTree>
    <p:extLst>
      <p:ext uri="{BB962C8B-B14F-4D97-AF65-F5344CB8AC3E}">
        <p14:creationId xmlns:p14="http://schemas.microsoft.com/office/powerpoint/2010/main" val="2179489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91D9DEF8-C045-6D33-1891-7A03F766FEBC}"/>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AC413211-1AD9-9A55-CB0B-FF4D9921A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65ADFE69-2C88-EF6C-2681-EB1845304C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587"/>
              <a:ext cx="36576000" cy="3208337"/>
            </a:xfrm>
            <a:prstGeom prst="rect">
              <a:avLst/>
            </a:prstGeom>
          </p:spPr>
        </p:pic>
      </p:grpSp>
      <p:sp>
        <p:nvSpPr>
          <p:cNvPr id="9" name="2_Point 1">
            <a:extLst>
              <a:ext uri="{FF2B5EF4-FFF2-40B4-BE49-F238E27FC236}">
                <a16:creationId xmlns:a16="http://schemas.microsoft.com/office/drawing/2014/main" id="{9AB0CD40-3F8C-4AD7-ABD2-0365709E7B83}"/>
              </a:ext>
            </a:extLst>
          </p:cNvPr>
          <p:cNvSpPr txBox="1"/>
          <p:nvPr/>
        </p:nvSpPr>
        <p:spPr>
          <a:xfrm>
            <a:off x="7850124" y="3613667"/>
            <a:ext cx="26919935" cy="1708160"/>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Helps device determine facing direction</a:t>
            </a:r>
          </a:p>
        </p:txBody>
      </p:sp>
      <p:pic>
        <p:nvPicPr>
          <p:cNvPr id="8" name="1_Compass" descr="A map of a city&#10;&#10;Description automatically generated">
            <a:extLst>
              <a:ext uri="{FF2B5EF4-FFF2-40B4-BE49-F238E27FC236}">
                <a16:creationId xmlns:a16="http://schemas.microsoft.com/office/drawing/2014/main" id="{88A8F543-1CBE-4F91-94FF-5984CA3553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292" y="3611936"/>
            <a:ext cx="7285808" cy="15381149"/>
          </a:xfrm>
          <a:prstGeom prst="rect">
            <a:avLst/>
          </a:prstGeom>
        </p:spPr>
      </p:pic>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1E879725-7458-7EA3-7F05-C38FA41073F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Compass Calibration</a:t>
            </a:r>
          </a:p>
        </p:txBody>
      </p:sp>
      <p:pic>
        <p:nvPicPr>
          <p:cNvPr id="17" name="3_Compass_V Compass 01-06_F 100" descr="A black background with a black square&#10;&#10;Description automatically generated with medium confidence">
            <a:extLst>
              <a:ext uri="{FF2B5EF4-FFF2-40B4-BE49-F238E27FC236}">
                <a16:creationId xmlns:a16="http://schemas.microsoft.com/office/drawing/2014/main" id="{537E8D9F-64C8-53C9-7745-62EA166810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14458" y="0"/>
            <a:ext cx="9747083" cy="20577175"/>
          </a:xfrm>
          <a:prstGeom prst="rect">
            <a:avLst/>
          </a:prstGeom>
        </p:spPr>
      </p:pic>
      <p:pic>
        <p:nvPicPr>
          <p:cNvPr id="23" name="9_Compass 2" descr="A screenshot of a map&#10;&#10;Description automatically generated">
            <a:extLst>
              <a:ext uri="{FF2B5EF4-FFF2-40B4-BE49-F238E27FC236}">
                <a16:creationId xmlns:a16="http://schemas.microsoft.com/office/drawing/2014/main" id="{2BB8F4FD-3C19-6C1C-2FE9-54E55F5BE2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292" y="3611936"/>
            <a:ext cx="7286590" cy="15382800"/>
          </a:xfrm>
          <a:prstGeom prst="rect">
            <a:avLst/>
          </a:prstGeom>
        </p:spPr>
      </p:pic>
      <p:sp>
        <p:nvSpPr>
          <p:cNvPr id="14" name="10_Point 2">
            <a:extLst>
              <a:ext uri="{FF2B5EF4-FFF2-40B4-BE49-F238E27FC236}">
                <a16:creationId xmlns:a16="http://schemas.microsoft.com/office/drawing/2014/main" id="{F7302874-6FF6-4F12-9408-F903772FAD68}"/>
              </a:ext>
            </a:extLst>
          </p:cNvPr>
          <p:cNvSpPr txBox="1"/>
          <p:nvPr/>
        </p:nvSpPr>
        <p:spPr>
          <a:xfrm>
            <a:off x="7850124" y="5467572"/>
            <a:ext cx="28353584" cy="1169551"/>
          </a:xfrm>
          <a:prstGeom prst="rect">
            <a:avLst/>
          </a:prstGeom>
          <a:noFill/>
        </p:spPr>
        <p:txBody>
          <a:bodyPr wrap="square">
            <a:spAutoFit/>
          </a:bodyPr>
          <a:lstStyle/>
          <a:p>
            <a:r>
              <a:rPr lang="en-US" sz="7000" dirty="0">
                <a:latin typeface="Arial" panose="020B0604020202020204" pitchFamily="34" charset="0"/>
                <a:cs typeface="Arial" panose="020B0604020202020204" pitchFamily="34" charset="0"/>
              </a:rPr>
              <a:t>Reduces drift errors (Gradual deviation from true position over time)</a:t>
            </a:r>
          </a:p>
        </p:txBody>
      </p:sp>
      <p:sp>
        <p:nvSpPr>
          <p:cNvPr id="11" name="11_Point 3">
            <a:extLst>
              <a:ext uri="{FF2B5EF4-FFF2-40B4-BE49-F238E27FC236}">
                <a16:creationId xmlns:a16="http://schemas.microsoft.com/office/drawing/2014/main" id="{E64035EB-538E-4765-9879-52C9E87B8C6B}"/>
              </a:ext>
            </a:extLst>
          </p:cNvPr>
          <p:cNvSpPr txBox="1"/>
          <p:nvPr/>
        </p:nvSpPr>
        <p:spPr>
          <a:xfrm>
            <a:off x="7850124" y="6859811"/>
            <a:ext cx="27308556" cy="1169551"/>
          </a:xfrm>
          <a:prstGeom prst="rect">
            <a:avLst/>
          </a:prstGeom>
          <a:noFill/>
        </p:spPr>
        <p:txBody>
          <a:bodyPr wrap="square">
            <a:spAutoFit/>
          </a:bodyPr>
          <a:lstStyle/>
          <a:p>
            <a:r>
              <a:rPr lang="en-US" sz="7000" dirty="0">
                <a:latin typeface="Arial" panose="020B0604020202020204" pitchFamily="34" charset="0"/>
                <a:cs typeface="Arial" panose="020B0604020202020204" pitchFamily="34" charset="0"/>
              </a:rPr>
              <a:t>Devices also use accelerometers, gyroscopes and magnetometers</a:t>
            </a:r>
          </a:p>
        </p:txBody>
      </p:sp>
    </p:spTree>
    <p:extLst>
      <p:ext uri="{BB962C8B-B14F-4D97-AF65-F5344CB8AC3E}">
        <p14:creationId xmlns:p14="http://schemas.microsoft.com/office/powerpoint/2010/main" val="3061466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7A24346A-2724-39C9-56CF-4603D93D6F25}"/>
              </a:ext>
            </a:extLst>
          </p:cNvPr>
          <p:cNvGrpSpPr/>
          <p:nvPr/>
        </p:nvGrpSpPr>
        <p:grpSpPr>
          <a:xfrm>
            <a:off x="0" y="3175"/>
            <a:ext cx="36576000" cy="20574000"/>
            <a:chOff x="0" y="-967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6E96CA92-5DE2-5A3E-3620-3437651BE1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77"/>
              <a:ext cx="36576000" cy="20574000"/>
            </a:xfrm>
            <a:prstGeom prst="rect">
              <a:avLst/>
            </a:prstGeom>
          </p:spPr>
        </p:pic>
        <p:pic>
          <p:nvPicPr>
            <p:cNvPr id="2" name="0_Header">
              <a:extLst>
                <a:ext uri="{FF2B5EF4-FFF2-40B4-BE49-F238E27FC236}">
                  <a16:creationId xmlns:a16="http://schemas.microsoft.com/office/drawing/2014/main" id="{8513669A-11CE-D0A2-0EC5-6FCF4A0B14A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587"/>
              <a:ext cx="36576000" cy="3208337"/>
            </a:xfrm>
            <a:prstGeom prst="rect">
              <a:avLst/>
            </a:prstGeom>
          </p:spPr>
        </p:pic>
      </p:grpSp>
      <p:pic>
        <p:nvPicPr>
          <p:cNvPr id="8" name="1_GPSPower_V GPSPower 01-08_F 100_D -2.0" descr="A screenshot of a phone&#10;&#10;Description automatically generated">
            <a:extLst>
              <a:ext uri="{FF2B5EF4-FFF2-40B4-BE49-F238E27FC236}">
                <a16:creationId xmlns:a16="http://schemas.microsoft.com/office/drawing/2014/main" id="{634C1625-F879-ED01-15B1-97236F46DF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467" y="3549968"/>
            <a:ext cx="7468710" cy="15767277"/>
          </a:xfrm>
          <a:prstGeom prst="rect">
            <a:avLst/>
          </a:prstGeom>
        </p:spPr>
      </p:pic>
      <p:sp>
        <p:nvSpPr>
          <p:cNvPr id="9" name="1_Point 1_D -2.0">
            <a:extLst>
              <a:ext uri="{FF2B5EF4-FFF2-40B4-BE49-F238E27FC236}">
                <a16:creationId xmlns:a16="http://schemas.microsoft.com/office/drawing/2014/main" id="{9AB0CD40-3F8C-4AD7-ABD2-0365709E7B83}"/>
              </a:ext>
            </a:extLst>
          </p:cNvPr>
          <p:cNvSpPr txBox="1"/>
          <p:nvPr/>
        </p:nvSpPr>
        <p:spPr>
          <a:xfrm>
            <a:off x="8434857" y="3469289"/>
            <a:ext cx="27672676" cy="1631216"/>
          </a:xfrm>
          <a:prstGeom prst="rect">
            <a:avLst/>
          </a:prstGeom>
          <a:noFill/>
        </p:spPr>
        <p:txBody>
          <a:bodyPr wrap="square">
            <a:spAutoFit/>
          </a:bodyPr>
          <a:lstStyle/>
          <a:p>
            <a:r>
              <a:rPr lang="en-GB" sz="10000" b="1" dirty="0">
                <a:solidFill>
                  <a:srgbClr val="1884C7"/>
                </a:solidFill>
                <a:latin typeface="Arial" panose="020B0604020202020204" pitchFamily="34" charset="0"/>
                <a:cs typeface="Arial" panose="020B0604020202020204" pitchFamily="34" charset="0"/>
              </a:rPr>
              <a:t>Devices may have options to boost accuracy</a:t>
            </a:r>
            <a:endParaRPr lang="en-US" sz="10000" b="1" dirty="0">
              <a:solidFill>
                <a:srgbClr val="1884C7"/>
              </a:solidFill>
              <a:latin typeface="Arial" panose="020B0604020202020204" pitchFamily="34" charset="0"/>
              <a:cs typeface="Arial" panose="020B0604020202020204" pitchFamily="34" charset="0"/>
            </a:endParaRPr>
          </a:p>
        </p:txBody>
      </p:sp>
      <p:sp>
        <p:nvSpPr>
          <p:cNvPr id="14" name="5_Point 2">
            <a:extLst>
              <a:ext uri="{FF2B5EF4-FFF2-40B4-BE49-F238E27FC236}">
                <a16:creationId xmlns:a16="http://schemas.microsoft.com/office/drawing/2014/main" id="{F7302874-6FF6-4F12-9408-F903772FAD68}"/>
              </a:ext>
            </a:extLst>
          </p:cNvPr>
          <p:cNvSpPr txBox="1"/>
          <p:nvPr/>
        </p:nvSpPr>
        <p:spPr>
          <a:xfrm>
            <a:off x="8434855" y="5323194"/>
            <a:ext cx="27679595"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Settings will drain more battery power</a:t>
            </a:r>
          </a:p>
        </p:txBody>
      </p:sp>
      <p:sp>
        <p:nvSpPr>
          <p:cNvPr id="18" name="7_Point 4">
            <a:extLst>
              <a:ext uri="{FF2B5EF4-FFF2-40B4-BE49-F238E27FC236}">
                <a16:creationId xmlns:a16="http://schemas.microsoft.com/office/drawing/2014/main" id="{885F3228-611E-4537-915F-A671698DC49F}"/>
              </a:ext>
            </a:extLst>
          </p:cNvPr>
          <p:cNvSpPr txBox="1"/>
          <p:nvPr/>
        </p:nvSpPr>
        <p:spPr>
          <a:xfrm>
            <a:off x="8434857" y="8107671"/>
            <a:ext cx="27672676"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To save power</a:t>
            </a:r>
          </a:p>
        </p:txBody>
      </p:sp>
      <p:sp>
        <p:nvSpPr>
          <p:cNvPr id="11" name="6_Point 3">
            <a:extLst>
              <a:ext uri="{FF2B5EF4-FFF2-40B4-BE49-F238E27FC236}">
                <a16:creationId xmlns:a16="http://schemas.microsoft.com/office/drawing/2014/main" id="{E64035EB-538E-4765-9879-52C9E87B8C6B}"/>
              </a:ext>
            </a:extLst>
          </p:cNvPr>
          <p:cNvSpPr txBox="1"/>
          <p:nvPr/>
        </p:nvSpPr>
        <p:spPr>
          <a:xfrm>
            <a:off x="8434855" y="6715433"/>
            <a:ext cx="2767959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Wi-Fi/Bluetooth are still used even if Wi-Fi/Bluetooth is switch off</a:t>
            </a:r>
          </a:p>
        </p:txBody>
      </p:sp>
      <p:sp>
        <p:nvSpPr>
          <p:cNvPr id="12" name="8_Point 5">
            <a:extLst>
              <a:ext uri="{FF2B5EF4-FFF2-40B4-BE49-F238E27FC236}">
                <a16:creationId xmlns:a16="http://schemas.microsoft.com/office/drawing/2014/main" id="{97EAF12F-B867-4C15-8390-FCF105AAB49B}"/>
              </a:ext>
            </a:extLst>
          </p:cNvPr>
          <p:cNvSpPr txBox="1"/>
          <p:nvPr/>
        </p:nvSpPr>
        <p:spPr>
          <a:xfrm>
            <a:off x="8434855" y="9961576"/>
            <a:ext cx="27679595"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Switch off settings</a:t>
            </a:r>
          </a:p>
        </p:txBody>
      </p:sp>
      <p:sp>
        <p:nvSpPr>
          <p:cNvPr id="15" name="9_Point 6">
            <a:extLst>
              <a:ext uri="{FF2B5EF4-FFF2-40B4-BE49-F238E27FC236}">
                <a16:creationId xmlns:a16="http://schemas.microsoft.com/office/drawing/2014/main" id="{93BDC196-68A7-4B13-AEC2-DA960367EDBF}"/>
              </a:ext>
            </a:extLst>
          </p:cNvPr>
          <p:cNvSpPr txBox="1"/>
          <p:nvPr/>
        </p:nvSpPr>
        <p:spPr>
          <a:xfrm>
            <a:off x="8434855" y="11353816"/>
            <a:ext cx="27679595"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Disable location services</a:t>
            </a: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Header_D 3.0">
            <a:extLst>
              <a:ext uri="{FF2B5EF4-FFF2-40B4-BE49-F238E27FC236}">
                <a16:creationId xmlns:a16="http://schemas.microsoft.com/office/drawing/2014/main" id="{07380A02-D9A7-A99E-79A4-9D4D17BDB3D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Accuracy And Power</a:t>
            </a:r>
          </a:p>
        </p:txBody>
      </p:sp>
    </p:spTree>
    <p:extLst>
      <p:ext uri="{BB962C8B-B14F-4D97-AF65-F5344CB8AC3E}">
        <p14:creationId xmlns:p14="http://schemas.microsoft.com/office/powerpoint/2010/main" val="15872299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2689</Words>
  <Application>Microsoft Office PowerPoint</Application>
  <PresentationFormat>Custom</PresentationFormat>
  <Paragraphs>156</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2025-12-28T07:23:46Z</dcterms:modified>
</cp:coreProperties>
</file>