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1208" autoAdjust="0"/>
  </p:normalViewPr>
  <p:slideViewPr>
    <p:cSldViewPr snapToGrid="0">
      <p:cViewPr varScale="1">
        <p:scale>
          <a:sx n="26" d="100"/>
          <a:sy n="26" d="100"/>
        </p:scale>
        <p:origin x="624"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Enterprise Mobility management.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D1E5B-B1A2-1AB3-5383-8F4B1B56C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65D9C-12B9-F9D5-A3EF-0C0B5338D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6DECE-C1BB-23C6-0382-EA30D28F65A9}"/>
              </a:ext>
            </a:extLst>
          </p:cNvPr>
          <p:cNvSpPr>
            <a:spLocks noGrp="1"/>
          </p:cNvSpPr>
          <p:nvPr>
            <p:ph type="body" idx="1"/>
          </p:nvPr>
        </p:nvSpPr>
        <p:spPr/>
        <p:txBody>
          <a:bodyPr/>
          <a:lstStyle/>
          <a:p>
            <a:r>
              <a:rPr lang="en-GB"/>
              <a:t>00:04 To manage our mobile devices in our organization, Mobile Device Management or MDM refers to the software and policies used by organizations to manage these devices. To use an MDM, the device first needs to enrol in the MDM.</a:t>
            </a:r>
          </a:p>
          <a:p>
            <a:endParaRPr lang="en-GB"/>
          </a:p>
          <a:p>
            <a:r>
              <a:rPr lang="en-GB"/>
              <a:t>Once enrolled, the mobile phone can be configured. This allows the device to be secured as per company polices. The device can also be monitored, for example the device location.</a:t>
            </a:r>
          </a:p>
          <a:p>
            <a:endParaRPr lang="en-GB"/>
          </a:p>
          <a:p>
            <a:r>
              <a:rPr lang="en-GB"/>
              <a:t>Lastly, the MDM can collect information about the device. For example, statistical information about how many times an application has been run and for how long.</a:t>
            </a:r>
          </a:p>
          <a:p>
            <a:endParaRPr lang="en-GB"/>
          </a:p>
          <a:p>
            <a:r>
              <a:rPr lang="en-GB"/>
              <a:t>MDMs have become essential in today's workplaces where mobile devices are becoming integral to everyday tasks. MDM helps ensure the security of company data, streamlines device management, and enhances productivity by enabling remote management and policy enforcement.</a:t>
            </a:r>
            <a:endParaRPr lang="en-US" dirty="0"/>
          </a:p>
        </p:txBody>
      </p:sp>
      <p:sp>
        <p:nvSpPr>
          <p:cNvPr id="4" name="Slide Number Placeholder 3">
            <a:extLst>
              <a:ext uri="{FF2B5EF4-FFF2-40B4-BE49-F238E27FC236}">
                <a16:creationId xmlns:a16="http://schemas.microsoft.com/office/drawing/2014/main" id="{8D59C2E4-6CBC-B1F3-D424-EC79416AA2D3}"/>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4041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1035-6219-8410-77C6-0C0A30B91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DD48E-6921-B841-847E-0FCC96BB3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24B0C-4681-5C87-1660-69F91665DE74}"/>
              </a:ext>
            </a:extLst>
          </p:cNvPr>
          <p:cNvSpPr>
            <a:spLocks noGrp="1"/>
          </p:cNvSpPr>
          <p:nvPr>
            <p:ph type="body" idx="1"/>
          </p:nvPr>
        </p:nvSpPr>
        <p:spPr/>
        <p:txBody>
          <a:bodyPr/>
          <a:lstStyle/>
          <a:p>
            <a:r>
              <a:rPr lang="en-GB"/>
              <a:t>00:59 Bring Your Own Device or BYOD refers to employees using their personal devices, such as smartphones and tablets for work purposes. Nowadays, BYOD has become increasingly popular as it offers flexibility and cost savings for both employees and organizations. Employees prefer using familiar devices, which can enhance productivity and satisfaction, while companies save on hardware costs.</a:t>
            </a:r>
          </a:p>
          <a:p>
            <a:endParaRPr lang="en-GB"/>
          </a:p>
          <a:p>
            <a:r>
              <a:rPr lang="en-GB"/>
              <a:t>However, with BYOD, security and data management are critical concerns. Essentially, company data is on a device the company did not purchase or control. To address this, organizations typically implement an MDM for mobile devices. When a device enrolls in an MDM, it is effectively controlled by that MDM. How much control the user has on the device is dependent on what settings have been configured on the MDM.</a:t>
            </a:r>
          </a:p>
          <a:p>
            <a:endParaRPr lang="en-GB"/>
          </a:p>
          <a:p>
            <a:r>
              <a:rPr lang="en-GB"/>
              <a:t>A device can only be enrolled in one MDM at a time. When you use your own personal device, enrolling it in an MDM usually means it is managed only for that purpose. In other words, while the device is enrolled in the MDM, it is effectively treated as the company’s device. Now, let’s take a closer look at what an MDM is and why companies use them.</a:t>
            </a:r>
            <a:endParaRPr lang="en-US"/>
          </a:p>
        </p:txBody>
      </p:sp>
      <p:sp>
        <p:nvSpPr>
          <p:cNvPr id="4" name="Slide Number Placeholder 3">
            <a:extLst>
              <a:ext uri="{FF2B5EF4-FFF2-40B4-BE49-F238E27FC236}">
                <a16:creationId xmlns:a16="http://schemas.microsoft.com/office/drawing/2014/main" id="{CCE2AC5F-D672-97EC-A90E-7865235BD559}"/>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7013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11BD-E845-C5DE-B9DE-DA674C9F0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AE983-1FE2-9DAF-0686-F2148E23B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8746F-7B03-28AF-353C-38A66945E50F}"/>
              </a:ext>
            </a:extLst>
          </p:cNvPr>
          <p:cNvSpPr>
            <a:spLocks noGrp="1"/>
          </p:cNvSpPr>
          <p:nvPr>
            <p:ph type="body" idx="1"/>
          </p:nvPr>
        </p:nvSpPr>
        <p:spPr/>
        <p:txBody>
          <a:bodyPr/>
          <a:lstStyle/>
          <a:p>
            <a:r>
              <a:rPr lang="en-GB"/>
              <a:t>02:18 One of the key reasons for using MDM is ensuring compliance. When a company allows a device, especially a personal one, onto its network, MDM ensures it won’t compromise security or introduce threats.</a:t>
            </a:r>
          </a:p>
          <a:p>
            <a:endParaRPr lang="en-GB"/>
          </a:p>
          <a:p>
            <a:r>
              <a:rPr lang="en-GB"/>
              <a:t>Once the device has been enrolled in an MDM, the MDM can enforce configuration like complex passwords, restricting unauthorized Apps, encryption and updates applied. The MDM will automatically configure settings where possible, such as enabling encryption. If it cannot perform an action, for example installing an update, it can quarantine the device until compliance is met, depending on the MDM's configuration.</a:t>
            </a:r>
          </a:p>
          <a:p>
            <a:endParaRPr lang="en-GB"/>
          </a:p>
          <a:p>
            <a:r>
              <a:rPr lang="en-GB"/>
              <a:t>This is why some companies are allowing their staff to support their own devices, because essentially the company has control of the device. But what happens when the company no-longer has control over the device? For example, the device is lost or the staff member quits the company?</a:t>
            </a:r>
            <a:endParaRPr lang="en-US"/>
          </a:p>
        </p:txBody>
      </p:sp>
      <p:sp>
        <p:nvSpPr>
          <p:cNvPr id="4" name="Slide Number Placeholder 3">
            <a:extLst>
              <a:ext uri="{FF2B5EF4-FFF2-40B4-BE49-F238E27FC236}">
                <a16:creationId xmlns:a16="http://schemas.microsoft.com/office/drawing/2014/main" id="{106254DB-3B59-ADFD-15B2-5E4FBCCF727C}"/>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1862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99CCC-A70C-EBE6-70D8-21B6CAD08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05A98-9250-59E6-80B9-F44D67F09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205A5-E974-407E-E60E-6E1C43031825}"/>
              </a:ext>
            </a:extLst>
          </p:cNvPr>
          <p:cNvSpPr>
            <a:spLocks noGrp="1"/>
          </p:cNvSpPr>
          <p:nvPr>
            <p:ph type="body" idx="1"/>
          </p:nvPr>
        </p:nvSpPr>
        <p:spPr/>
        <p:txBody>
          <a:bodyPr/>
          <a:lstStyle/>
          <a:p>
            <a:r>
              <a:rPr lang="en-GB"/>
              <a:t>03:18 MDM also adds the ability to remotely wipe the device. This critical functionality allows organisations to remotely erase all data on a mobile device if it is lost or stolen. Initiated from the MDM, the remote wipe ensures data security even when physical access to the device is not possible.</a:t>
            </a:r>
          </a:p>
          <a:p>
            <a:endParaRPr lang="en-GB"/>
          </a:p>
          <a:p>
            <a:r>
              <a:rPr lang="en-GB"/>
              <a:t>A remote wipe can be a factory reset of the device. Factory reset removes all data from the device and resets the configuration back to the way it was when the device was first purchased. The MDM can also be configured to require authorization before re-use. Upon restart, the device will enter the initial setup wizard and prompt for the credentials to authorize its use. This feature means that in the event of theft, the data is erased, and the device becomes unusable without authentication, making it less appealing to steal.</a:t>
            </a:r>
          </a:p>
          <a:p>
            <a:endParaRPr lang="en-GB"/>
          </a:p>
          <a:p>
            <a:r>
              <a:rPr lang="en-GB"/>
              <a:t>In some cases, the MDM manages network access rather than fully controlling the device, focusing on security and removing confidential data when the device is no longer needed on the network. In such instances, the MDM can remove only company data and configurations instead of performing a full factory reset. This is often used for colleges and other training centres rather than companies.</a:t>
            </a:r>
            <a:endParaRPr lang="en-US"/>
          </a:p>
        </p:txBody>
      </p:sp>
      <p:sp>
        <p:nvSpPr>
          <p:cNvPr id="4" name="Slide Number Placeholder 3">
            <a:extLst>
              <a:ext uri="{FF2B5EF4-FFF2-40B4-BE49-F238E27FC236}">
                <a16:creationId xmlns:a16="http://schemas.microsoft.com/office/drawing/2014/main" id="{689E8A5F-6061-0345-0388-FA0A14F1F1CD}"/>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5255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694A-D98F-0DD5-1AC4-1A14CC702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C892F-E8B8-85A5-25B8-DB2A7C7CD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9EF17-BA7C-9C4B-6585-4AF809A4F0BA}"/>
              </a:ext>
            </a:extLst>
          </p:cNvPr>
          <p:cNvSpPr>
            <a:spLocks noGrp="1"/>
          </p:cNvSpPr>
          <p:nvPr>
            <p:ph type="body" idx="1"/>
          </p:nvPr>
        </p:nvSpPr>
        <p:spPr/>
        <p:txBody>
          <a:bodyPr/>
          <a:lstStyle/>
          <a:p>
            <a:r>
              <a:rPr lang="en-GB"/>
              <a:t>04:37 The increasing prevalence of mobile devices in the workplace necessitates robust MDM solutions to ensure data security, manage applications, and control device functionality. There are many different solutions on the market, shown here is Microsoft Endpoint Manager/InTune.</a:t>
            </a:r>
          </a:p>
          <a:p>
            <a:endParaRPr lang="en-GB"/>
          </a:p>
          <a:p>
            <a:r>
              <a:rPr lang="en-GB"/>
              <a:t>This cloud-based solution enables organisations to manage and secure mobile devices and applications across various platforms, including iOS, Android, Windows, and Mac. It offers features like device configuration, application management, data protection, and compliance reporting.</a:t>
            </a:r>
          </a:p>
          <a:p>
            <a:endParaRPr lang="en-GB"/>
          </a:p>
          <a:p>
            <a:r>
              <a:rPr lang="en-GB"/>
              <a:t>This is only one of the MDM solutions on the market. If you are planning on implementing an MDM in your organization, it is worth having a look at what is available on the market.</a:t>
            </a:r>
            <a:endParaRPr lang="en-US"/>
          </a:p>
        </p:txBody>
      </p:sp>
      <p:sp>
        <p:nvSpPr>
          <p:cNvPr id="4" name="Slide Number Placeholder 3">
            <a:extLst>
              <a:ext uri="{FF2B5EF4-FFF2-40B4-BE49-F238E27FC236}">
                <a16:creationId xmlns:a16="http://schemas.microsoft.com/office/drawing/2014/main" id="{7AA07C30-009D-9878-6658-1CE88D5D1A20}"/>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4015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05:27 That concludes this video from ITFreeTraining on Enterprise Mobile Management. I hope you found it informative. Until the next video, thank you for watching.</a:t>
            </a:r>
          </a:p>
          <a:p>
            <a:endParaRPr lang="en-GB"/>
          </a:p>
          <a:p>
            <a:r>
              <a:rPr lang="en-GB"/>
              <a:t>References</a:t>
            </a:r>
          </a:p>
          <a:p>
            <a:r>
              <a:rPr lang="en-GB"/>
              <a:t>“The Official CompTIA A+ Core Study Guide (Exam 220-1101)” pages 270 to 271</a:t>
            </a:r>
          </a:p>
          <a:p>
            <a:r>
              <a:rPr lang="en-GB"/>
              <a:t>“License CC BY 4.0” https://creativecommons.org/licenses/by/4.0/</a:t>
            </a:r>
          </a:p>
          <a:p>
            <a:r>
              <a:rPr lang="en-GB"/>
              <a:t>“Picture: Intune” https://learn.microsoft.com/en-us/mem/intune/fundamentals/media/tutorial-walkthrough-endpoint-manager/tutorial-walkthrough-mem-02.png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3AA1-52BC-385A-8C80-0CD16268AC2F}"/>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27573A8-38B5-512F-D6A8-83238AEF76F2}"/>
              </a:ext>
            </a:extLst>
          </p:cNvPr>
          <p:cNvGrpSpPr/>
          <p:nvPr/>
        </p:nvGrpSpPr>
        <p:grpSpPr>
          <a:xfrm>
            <a:off x="0" y="0"/>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0C51274C-709D-F6A4-F305-0B651E8A55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8EBEB3E5-E9E3-A9CF-6FDC-8025D303F3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B23C2DBA-25E1-5B03-519F-9AF8E42E3339}"/>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Software solution to manage mobile devices</a:t>
            </a:r>
          </a:p>
        </p:txBody>
      </p:sp>
      <p:grpSp>
        <p:nvGrpSpPr>
          <p:cNvPr id="23" name="0_Mobile phone">
            <a:extLst>
              <a:ext uri="{FF2B5EF4-FFF2-40B4-BE49-F238E27FC236}">
                <a16:creationId xmlns:a16="http://schemas.microsoft.com/office/drawing/2014/main" id="{00EB8A9E-482B-CBE0-981B-65C5544DECA7}"/>
              </a:ext>
            </a:extLst>
          </p:cNvPr>
          <p:cNvGrpSpPr/>
          <p:nvPr/>
        </p:nvGrpSpPr>
        <p:grpSpPr>
          <a:xfrm>
            <a:off x="12377261" y="7909404"/>
            <a:ext cx="10914539" cy="10997145"/>
            <a:chOff x="12377261" y="6341862"/>
            <a:chExt cx="10914539" cy="10997145"/>
          </a:xfrm>
        </p:grpSpPr>
        <p:sp>
          <p:nvSpPr>
            <p:cNvPr id="10" name="Oval 9">
              <a:extLst>
                <a:ext uri="{FF2B5EF4-FFF2-40B4-BE49-F238E27FC236}">
                  <a16:creationId xmlns:a16="http://schemas.microsoft.com/office/drawing/2014/main" id="{AF10E8FA-C405-F559-D4D9-D57F9089A6CE}"/>
                </a:ext>
              </a:extLst>
            </p:cNvPr>
            <p:cNvSpPr/>
            <p:nvPr/>
          </p:nvSpPr>
          <p:spPr>
            <a:xfrm>
              <a:off x="12377261" y="6341862"/>
              <a:ext cx="10914539" cy="10997145"/>
            </a:xfrm>
            <a:prstGeom prst="ellips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6" name="Oval 15">
              <a:extLst>
                <a:ext uri="{FF2B5EF4-FFF2-40B4-BE49-F238E27FC236}">
                  <a16:creationId xmlns:a16="http://schemas.microsoft.com/office/drawing/2014/main" id="{6E2C793B-F8B5-72DC-7030-F438F4670323}"/>
                </a:ext>
              </a:extLst>
            </p:cNvPr>
            <p:cNvSpPr/>
            <p:nvPr/>
          </p:nvSpPr>
          <p:spPr>
            <a:xfrm>
              <a:off x="13301468" y="7250479"/>
              <a:ext cx="9066126" cy="9134742"/>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descr="A black screen with a white border&#10;&#10;Description automatically generated">
              <a:extLst>
                <a:ext uri="{FF2B5EF4-FFF2-40B4-BE49-F238E27FC236}">
                  <a16:creationId xmlns:a16="http://schemas.microsoft.com/office/drawing/2014/main" id="{F2129B7C-34B8-CBAA-10FF-2FA150DC18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00219" y="8179060"/>
              <a:ext cx="3668622" cy="7003733"/>
            </a:xfrm>
            <a:prstGeom prst="rect">
              <a:avLst/>
            </a:prstGeom>
          </p:spPr>
        </p:pic>
      </p:grpSp>
      <p:sp>
        <p:nvSpPr>
          <p:cNvPr id="14" name="1_Enroll text">
            <a:extLst>
              <a:ext uri="{FF2B5EF4-FFF2-40B4-BE49-F238E27FC236}">
                <a16:creationId xmlns:a16="http://schemas.microsoft.com/office/drawing/2014/main" id="{4EE3E625-666B-700B-105E-BBF2D890A984}"/>
              </a:ext>
            </a:extLst>
          </p:cNvPr>
          <p:cNvSpPr txBox="1"/>
          <p:nvPr/>
        </p:nvSpPr>
        <p:spPr>
          <a:xfrm>
            <a:off x="25049868" y="5399504"/>
            <a:ext cx="33552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Enroll</a:t>
            </a:r>
          </a:p>
        </p:txBody>
      </p:sp>
      <p:grpSp>
        <p:nvGrpSpPr>
          <p:cNvPr id="48" name="1_Enroll">
            <a:extLst>
              <a:ext uri="{FF2B5EF4-FFF2-40B4-BE49-F238E27FC236}">
                <a16:creationId xmlns:a16="http://schemas.microsoft.com/office/drawing/2014/main" id="{C8AEC992-0B4B-7A87-B4C8-D1EC1590E85C}"/>
              </a:ext>
            </a:extLst>
          </p:cNvPr>
          <p:cNvGrpSpPr/>
          <p:nvPr/>
        </p:nvGrpSpPr>
        <p:grpSpPr>
          <a:xfrm>
            <a:off x="17100911" y="6744004"/>
            <a:ext cx="10380381" cy="2352332"/>
            <a:chOff x="17100911" y="6744004"/>
            <a:chExt cx="10380381" cy="2352332"/>
          </a:xfrm>
        </p:grpSpPr>
        <p:sp>
          <p:nvSpPr>
            <p:cNvPr id="17" name="Rectangle: Rounded Corners 16">
              <a:extLst>
                <a:ext uri="{FF2B5EF4-FFF2-40B4-BE49-F238E27FC236}">
                  <a16:creationId xmlns:a16="http://schemas.microsoft.com/office/drawing/2014/main" id="{C927D1CD-5A2E-FAF0-4B10-04D2A45D226A}"/>
                </a:ext>
              </a:extLst>
            </p:cNvPr>
            <p:cNvSpPr/>
            <p:nvPr/>
          </p:nvSpPr>
          <p:spPr>
            <a:xfrm>
              <a:off x="17100911" y="7145564"/>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9" name="Rectangle 28">
              <a:extLst>
                <a:ext uri="{FF2B5EF4-FFF2-40B4-BE49-F238E27FC236}">
                  <a16:creationId xmlns:a16="http://schemas.microsoft.com/office/drawing/2014/main" id="{CEECCACE-C7E4-A4F3-1B6C-DFA6B741A8E6}"/>
                </a:ext>
              </a:extLst>
            </p:cNvPr>
            <p:cNvSpPr/>
            <p:nvPr/>
          </p:nvSpPr>
          <p:spPr>
            <a:xfrm>
              <a:off x="17852071" y="6744004"/>
              <a:ext cx="289545" cy="170806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0" name="Rectangle 29">
              <a:extLst>
                <a:ext uri="{FF2B5EF4-FFF2-40B4-BE49-F238E27FC236}">
                  <a16:creationId xmlns:a16="http://schemas.microsoft.com/office/drawing/2014/main" id="{378418A8-9E04-3A24-BC3A-1210F4E8B525}"/>
                </a:ext>
              </a:extLst>
            </p:cNvPr>
            <p:cNvSpPr/>
            <p:nvPr/>
          </p:nvSpPr>
          <p:spPr>
            <a:xfrm rot="5400000">
              <a:off x="22539799" y="2099327"/>
              <a:ext cx="288000" cy="95949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44" name="2_Configure text">
            <a:extLst>
              <a:ext uri="{FF2B5EF4-FFF2-40B4-BE49-F238E27FC236}">
                <a16:creationId xmlns:a16="http://schemas.microsoft.com/office/drawing/2014/main" id="{20C1CD94-C8E7-55B1-3E80-C73197659E69}"/>
              </a:ext>
            </a:extLst>
          </p:cNvPr>
          <p:cNvSpPr txBox="1"/>
          <p:nvPr/>
        </p:nvSpPr>
        <p:spPr>
          <a:xfrm>
            <a:off x="29204860" y="10623880"/>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Configure</a:t>
            </a:r>
          </a:p>
        </p:txBody>
      </p:sp>
      <p:grpSp>
        <p:nvGrpSpPr>
          <p:cNvPr id="49" name="2_Configure">
            <a:extLst>
              <a:ext uri="{FF2B5EF4-FFF2-40B4-BE49-F238E27FC236}">
                <a16:creationId xmlns:a16="http://schemas.microsoft.com/office/drawing/2014/main" id="{0A3866E2-FEB3-6560-3DEA-23C19BFDB200}"/>
              </a:ext>
            </a:extLst>
          </p:cNvPr>
          <p:cNvGrpSpPr/>
          <p:nvPr/>
        </p:nvGrpSpPr>
        <p:grpSpPr>
          <a:xfrm>
            <a:off x="21592588" y="11637741"/>
            <a:ext cx="11899431" cy="891183"/>
            <a:chOff x="21592588" y="11637741"/>
            <a:chExt cx="11899431" cy="891183"/>
          </a:xfrm>
        </p:grpSpPr>
        <p:sp>
          <p:nvSpPr>
            <p:cNvPr id="24" name="Rectangle: Rounded Corners 23">
              <a:extLst>
                <a:ext uri="{FF2B5EF4-FFF2-40B4-BE49-F238E27FC236}">
                  <a16:creationId xmlns:a16="http://schemas.microsoft.com/office/drawing/2014/main" id="{C334AD3B-6F60-0E0D-D779-B710F7BB0282}"/>
                </a:ext>
              </a:extLst>
            </p:cNvPr>
            <p:cNvSpPr/>
            <p:nvPr/>
          </p:nvSpPr>
          <p:spPr>
            <a:xfrm rot="4516048">
              <a:off x="22201164" y="11029165"/>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1" name="Rectangle 30">
              <a:extLst>
                <a:ext uri="{FF2B5EF4-FFF2-40B4-BE49-F238E27FC236}">
                  <a16:creationId xmlns:a16="http://schemas.microsoft.com/office/drawing/2014/main" id="{E1A8FFA6-5D3E-BAF6-F2F0-610899925FC7}"/>
                </a:ext>
              </a:extLst>
            </p:cNvPr>
            <p:cNvSpPr/>
            <p:nvPr/>
          </p:nvSpPr>
          <p:spPr>
            <a:xfrm rot="4518680">
              <a:off x="23066109" y="11530119"/>
              <a:ext cx="289545" cy="170806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2" name="Rectangle 31">
              <a:extLst>
                <a:ext uri="{FF2B5EF4-FFF2-40B4-BE49-F238E27FC236}">
                  <a16:creationId xmlns:a16="http://schemas.microsoft.com/office/drawing/2014/main" id="{6F17B79B-E26D-327E-599D-A7A8AD26AA3F}"/>
                </a:ext>
              </a:extLst>
            </p:cNvPr>
            <p:cNvSpPr/>
            <p:nvPr/>
          </p:nvSpPr>
          <p:spPr>
            <a:xfrm rot="5400000">
              <a:off x="28550526" y="7378861"/>
              <a:ext cx="288000" cy="95949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45" name="3_Secure text">
            <a:extLst>
              <a:ext uri="{FF2B5EF4-FFF2-40B4-BE49-F238E27FC236}">
                <a16:creationId xmlns:a16="http://schemas.microsoft.com/office/drawing/2014/main" id="{940D0D07-EE05-E5FD-D931-14373C43C0CB}"/>
              </a:ext>
            </a:extLst>
          </p:cNvPr>
          <p:cNvSpPr txBox="1"/>
          <p:nvPr/>
        </p:nvSpPr>
        <p:spPr>
          <a:xfrm>
            <a:off x="28608878" y="16559832"/>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a:t>
            </a:r>
          </a:p>
        </p:txBody>
      </p:sp>
      <p:grpSp>
        <p:nvGrpSpPr>
          <p:cNvPr id="50" name="3_Secure">
            <a:extLst>
              <a:ext uri="{FF2B5EF4-FFF2-40B4-BE49-F238E27FC236}">
                <a16:creationId xmlns:a16="http://schemas.microsoft.com/office/drawing/2014/main" id="{E170042C-FD8A-A101-385C-5ED0B1CE813A}"/>
              </a:ext>
            </a:extLst>
          </p:cNvPr>
          <p:cNvGrpSpPr/>
          <p:nvPr/>
        </p:nvGrpSpPr>
        <p:grpSpPr>
          <a:xfrm>
            <a:off x="20483120" y="16745420"/>
            <a:ext cx="11041891" cy="1376065"/>
            <a:chOff x="20483120" y="16745420"/>
            <a:chExt cx="11041891" cy="1376065"/>
          </a:xfrm>
        </p:grpSpPr>
        <p:sp>
          <p:nvSpPr>
            <p:cNvPr id="26" name="Rectangle: Rounded Corners 25">
              <a:extLst>
                <a:ext uri="{FF2B5EF4-FFF2-40B4-BE49-F238E27FC236}">
                  <a16:creationId xmlns:a16="http://schemas.microsoft.com/office/drawing/2014/main" id="{67F45C78-A112-F221-FDC5-5580738317EB}"/>
                </a:ext>
              </a:extLst>
            </p:cNvPr>
            <p:cNvSpPr/>
            <p:nvPr/>
          </p:nvSpPr>
          <p:spPr>
            <a:xfrm rot="18143823" flipV="1">
              <a:off x="21298595" y="16136844"/>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3" name="Rectangle 32">
              <a:extLst>
                <a:ext uri="{FF2B5EF4-FFF2-40B4-BE49-F238E27FC236}">
                  <a16:creationId xmlns:a16="http://schemas.microsoft.com/office/drawing/2014/main" id="{65E2A1EB-5316-4FE4-AAEB-919B6BF9B648}"/>
                </a:ext>
              </a:extLst>
            </p:cNvPr>
            <p:cNvSpPr/>
            <p:nvPr/>
          </p:nvSpPr>
          <p:spPr>
            <a:xfrm rot="7477154">
              <a:off x="21192380" y="16678898"/>
              <a:ext cx="289545" cy="170806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4" name="Rectangle 33">
              <a:extLst>
                <a:ext uri="{FF2B5EF4-FFF2-40B4-BE49-F238E27FC236}">
                  <a16:creationId xmlns:a16="http://schemas.microsoft.com/office/drawing/2014/main" id="{56B4D3B2-0D3E-F2F0-7F06-E622825D0AF4}"/>
                </a:ext>
              </a:extLst>
            </p:cNvPr>
            <p:cNvSpPr/>
            <p:nvPr/>
          </p:nvSpPr>
          <p:spPr>
            <a:xfrm rot="5400000">
              <a:off x="26583518" y="13179992"/>
              <a:ext cx="288000" cy="95949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46" name="4_Monitor text">
            <a:extLst>
              <a:ext uri="{FF2B5EF4-FFF2-40B4-BE49-F238E27FC236}">
                <a16:creationId xmlns:a16="http://schemas.microsoft.com/office/drawing/2014/main" id="{8E55DBFD-8E04-DBEE-80BA-0C9EDDB1DF77}"/>
              </a:ext>
            </a:extLst>
          </p:cNvPr>
          <p:cNvSpPr txBox="1"/>
          <p:nvPr/>
        </p:nvSpPr>
        <p:spPr>
          <a:xfrm>
            <a:off x="3796393" y="16095084"/>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Monitor</a:t>
            </a:r>
          </a:p>
        </p:txBody>
      </p:sp>
      <p:grpSp>
        <p:nvGrpSpPr>
          <p:cNvPr id="51" name="4_Monitor">
            <a:extLst>
              <a:ext uri="{FF2B5EF4-FFF2-40B4-BE49-F238E27FC236}">
                <a16:creationId xmlns:a16="http://schemas.microsoft.com/office/drawing/2014/main" id="{71DEEB13-E28F-285E-826E-6DA1985AE5EC}"/>
              </a:ext>
            </a:extLst>
          </p:cNvPr>
          <p:cNvGrpSpPr/>
          <p:nvPr/>
        </p:nvGrpSpPr>
        <p:grpSpPr>
          <a:xfrm>
            <a:off x="3812435" y="16777319"/>
            <a:ext cx="12100268" cy="1029008"/>
            <a:chOff x="3812435" y="16777319"/>
            <a:chExt cx="12100268" cy="1029008"/>
          </a:xfrm>
        </p:grpSpPr>
        <p:sp>
          <p:nvSpPr>
            <p:cNvPr id="28" name="1_Enroll">
              <a:extLst>
                <a:ext uri="{FF2B5EF4-FFF2-40B4-BE49-F238E27FC236}">
                  <a16:creationId xmlns:a16="http://schemas.microsoft.com/office/drawing/2014/main" id="{456B57E7-EB6B-4062-0E63-EBE379B229EF}"/>
                </a:ext>
              </a:extLst>
            </p:cNvPr>
            <p:cNvSpPr/>
            <p:nvPr/>
          </p:nvSpPr>
          <p:spPr>
            <a:xfrm rot="3456177" flipH="1" flipV="1">
              <a:off x="14570507" y="16168743"/>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0" name="Rectangle 39">
              <a:extLst>
                <a:ext uri="{FF2B5EF4-FFF2-40B4-BE49-F238E27FC236}">
                  <a16:creationId xmlns:a16="http://schemas.microsoft.com/office/drawing/2014/main" id="{FA854C59-613E-D64A-A4C0-30613ED4CFDD}"/>
                </a:ext>
              </a:extLst>
            </p:cNvPr>
            <p:cNvSpPr/>
            <p:nvPr/>
          </p:nvSpPr>
          <p:spPr>
            <a:xfrm rot="14122846" flipH="1">
              <a:off x="13848818" y="16364003"/>
              <a:ext cx="289545" cy="170806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1" name="Rectangle 40">
              <a:extLst>
                <a:ext uri="{FF2B5EF4-FFF2-40B4-BE49-F238E27FC236}">
                  <a16:creationId xmlns:a16="http://schemas.microsoft.com/office/drawing/2014/main" id="{B37A022A-CF6B-69C0-0F2E-CBAB910F7EDC}"/>
                </a:ext>
              </a:extLst>
            </p:cNvPr>
            <p:cNvSpPr/>
            <p:nvPr/>
          </p:nvSpPr>
          <p:spPr>
            <a:xfrm rot="5400000">
              <a:off x="8465928" y="12864834"/>
              <a:ext cx="288000" cy="95949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47" name="5_Collect text">
            <a:extLst>
              <a:ext uri="{FF2B5EF4-FFF2-40B4-BE49-F238E27FC236}">
                <a16:creationId xmlns:a16="http://schemas.microsoft.com/office/drawing/2014/main" id="{6A88DB8B-EA11-27E9-AE3A-51B70861D603}"/>
              </a:ext>
            </a:extLst>
          </p:cNvPr>
          <p:cNvSpPr txBox="1"/>
          <p:nvPr/>
        </p:nvSpPr>
        <p:spPr>
          <a:xfrm>
            <a:off x="2459541" y="9548245"/>
            <a:ext cx="53035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Collect</a:t>
            </a:r>
          </a:p>
        </p:txBody>
      </p:sp>
      <p:grpSp>
        <p:nvGrpSpPr>
          <p:cNvPr id="52" name="5_Collect">
            <a:extLst>
              <a:ext uri="{FF2B5EF4-FFF2-40B4-BE49-F238E27FC236}">
                <a16:creationId xmlns:a16="http://schemas.microsoft.com/office/drawing/2014/main" id="{E9E9F29B-4F96-78C0-28DF-D11AF4CB2ADD}"/>
              </a:ext>
            </a:extLst>
          </p:cNvPr>
          <p:cNvGrpSpPr/>
          <p:nvPr/>
        </p:nvGrpSpPr>
        <p:grpSpPr>
          <a:xfrm>
            <a:off x="2538150" y="11016050"/>
            <a:ext cx="11395879" cy="1355310"/>
            <a:chOff x="2538150" y="11016050"/>
            <a:chExt cx="11395879" cy="1355310"/>
          </a:xfrm>
        </p:grpSpPr>
        <p:sp>
          <p:nvSpPr>
            <p:cNvPr id="25" name="Rectangle: Rounded Corners 24">
              <a:extLst>
                <a:ext uri="{FF2B5EF4-FFF2-40B4-BE49-F238E27FC236}">
                  <a16:creationId xmlns:a16="http://schemas.microsoft.com/office/drawing/2014/main" id="{5775C24E-59C0-25E5-D782-B0F10F3BDFD1}"/>
                </a:ext>
              </a:extLst>
            </p:cNvPr>
            <p:cNvSpPr/>
            <p:nvPr/>
          </p:nvSpPr>
          <p:spPr>
            <a:xfrm rot="17083952" flipH="1">
              <a:off x="12591833" y="11029165"/>
              <a:ext cx="733619" cy="1950772"/>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2" name="Rectangle 41">
              <a:extLst>
                <a:ext uri="{FF2B5EF4-FFF2-40B4-BE49-F238E27FC236}">
                  <a16:creationId xmlns:a16="http://schemas.microsoft.com/office/drawing/2014/main" id="{EBF040B0-EA2B-6C93-11D8-714C8A91354D}"/>
                </a:ext>
              </a:extLst>
            </p:cNvPr>
            <p:cNvSpPr/>
            <p:nvPr/>
          </p:nvSpPr>
          <p:spPr>
            <a:xfrm rot="17352922" flipH="1">
              <a:off x="12661935" y="10547147"/>
              <a:ext cx="289545" cy="170806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3" name="Rectangle 42">
              <a:extLst>
                <a:ext uri="{FF2B5EF4-FFF2-40B4-BE49-F238E27FC236}">
                  <a16:creationId xmlns:a16="http://schemas.microsoft.com/office/drawing/2014/main" id="{91BBA2CA-B7D9-B062-5566-263DA0571552}"/>
                </a:ext>
              </a:extLst>
            </p:cNvPr>
            <p:cNvSpPr/>
            <p:nvPr/>
          </p:nvSpPr>
          <p:spPr>
            <a:xfrm rot="5400000">
              <a:off x="7191643" y="6362557"/>
              <a:ext cx="288000" cy="959498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22" name="0_WebSite">
            <a:extLst>
              <a:ext uri="{FF2B5EF4-FFF2-40B4-BE49-F238E27FC236}">
                <a16:creationId xmlns:a16="http://schemas.microsoft.com/office/drawing/2014/main" id="{B8C090F6-1BB8-0DED-7CFF-96080FBFA2D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A0600101-5FFE-DB3D-733F-FBFC886C17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55D32790-FD31-1D16-8292-13179AB461BA}"/>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Mobile Device Management (MDM)</a:t>
            </a:r>
          </a:p>
        </p:txBody>
      </p:sp>
    </p:spTree>
    <p:extLst>
      <p:ext uri="{BB962C8B-B14F-4D97-AF65-F5344CB8AC3E}">
        <p14:creationId xmlns:p14="http://schemas.microsoft.com/office/powerpoint/2010/main" val="210247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73EE3-C746-817F-B7A2-754213C5FB2F}"/>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42A16837-2678-2B76-4A74-C8B0C7BAF699}"/>
              </a:ext>
            </a:extLst>
          </p:cNvPr>
          <p:cNvGrpSpPr/>
          <p:nvPr/>
        </p:nvGrpSpPr>
        <p:grpSpPr>
          <a:xfrm>
            <a:off x="0" y="1587"/>
            <a:ext cx="36576000" cy="20575589"/>
            <a:chOff x="0" y="1587"/>
            <a:chExt cx="36576000" cy="20575589"/>
          </a:xfrm>
        </p:grpSpPr>
        <p:pic>
          <p:nvPicPr>
            <p:cNvPr id="3" name="0_Background">
              <a:extLst>
                <a:ext uri="{FF2B5EF4-FFF2-40B4-BE49-F238E27FC236}">
                  <a16:creationId xmlns:a16="http://schemas.microsoft.com/office/drawing/2014/main" id="{1E10E9FE-0FA2-4034-EE9E-5AE5F38A6F97}"/>
                </a:ext>
              </a:extLst>
            </p:cNvPr>
            <p:cNvPicPr>
              <a:picLocks noChangeAspect="1"/>
            </p:cNvPicPr>
            <p:nvPr/>
          </p:nvPicPr>
          <p:blipFill>
            <a:blip r:embed="rId3" cstate="email">
              <a:extLst>
                <a:ext uri="{28A0092B-C50C-407E-A947-70E740481C1C}">
                  <a14:useLocalDpi xmlns:a14="http://schemas.microsoft.com/office/drawing/2010/main"/>
                </a:ext>
              </a:extLst>
            </a:blip>
            <a:srcRect b="13008"/>
            <a:stretch/>
          </p:blipFill>
          <p:spPr>
            <a:xfrm>
              <a:off x="0" y="2679474"/>
              <a:ext cx="36576000" cy="17897702"/>
            </a:xfrm>
            <a:prstGeom prst="rect">
              <a:avLst/>
            </a:prstGeom>
          </p:spPr>
        </p:pic>
        <p:pic>
          <p:nvPicPr>
            <p:cNvPr id="4" name="0_Header">
              <a:extLst>
                <a:ext uri="{FF2B5EF4-FFF2-40B4-BE49-F238E27FC236}">
                  <a16:creationId xmlns:a16="http://schemas.microsoft.com/office/drawing/2014/main" id="{F28AFD9E-94B7-FC77-27A9-34412148505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1_Point 1">
            <a:extLst>
              <a:ext uri="{FF2B5EF4-FFF2-40B4-BE49-F238E27FC236}">
                <a16:creationId xmlns:a16="http://schemas.microsoft.com/office/drawing/2014/main" id="{756C7171-46EB-425B-5EA6-7CFB2DD01D54}"/>
              </a:ext>
            </a:extLst>
          </p:cNvPr>
          <p:cNvSpPr txBox="1"/>
          <p:nvPr/>
        </p:nvSpPr>
        <p:spPr>
          <a:xfrm>
            <a:off x="270764" y="3613667"/>
            <a:ext cx="3610203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When devices enroll in MDM it is controlled by that MDM</a:t>
            </a:r>
          </a:p>
        </p:txBody>
      </p:sp>
      <p:sp>
        <p:nvSpPr>
          <p:cNvPr id="6" name="2_Point 2">
            <a:extLst>
              <a:ext uri="{FF2B5EF4-FFF2-40B4-BE49-F238E27FC236}">
                <a16:creationId xmlns:a16="http://schemas.microsoft.com/office/drawing/2014/main" id="{4F34AD2C-5D8F-5D62-0606-5548C0395720}"/>
              </a:ext>
            </a:extLst>
          </p:cNvPr>
          <p:cNvSpPr txBox="1"/>
          <p:nvPr/>
        </p:nvSpPr>
        <p:spPr>
          <a:xfrm>
            <a:off x="270764" y="5467572"/>
            <a:ext cx="1779226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Device can only be in one MDM at a time</a:t>
            </a:r>
          </a:p>
        </p:txBody>
      </p:sp>
      <p:sp>
        <p:nvSpPr>
          <p:cNvPr id="17" name="0_WebSite">
            <a:extLst>
              <a:ext uri="{FF2B5EF4-FFF2-40B4-BE49-F238E27FC236}">
                <a16:creationId xmlns:a16="http://schemas.microsoft.com/office/drawing/2014/main" id="{420D90FF-07CE-C8A0-7027-C17B3664580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3EC8E9D2-BAF9-4D30-1C99-875C0F05FE2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49F6FE3-F6CA-3E70-ED64-8E6B016118AC}"/>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Bring Your Own Device (BYOD)</a:t>
            </a:r>
          </a:p>
        </p:txBody>
      </p:sp>
    </p:spTree>
    <p:extLst>
      <p:ext uri="{BB962C8B-B14F-4D97-AF65-F5344CB8AC3E}">
        <p14:creationId xmlns:p14="http://schemas.microsoft.com/office/powerpoint/2010/main" val="179954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2E6E-248B-E804-E947-7BCA11B5727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E56B0678-AA93-0156-B017-E100D56942B6}"/>
              </a:ext>
            </a:extLst>
          </p:cNvPr>
          <p:cNvGrpSpPr/>
          <p:nvPr/>
        </p:nvGrpSpPr>
        <p:grpSpPr>
          <a:xfrm>
            <a:off x="0" y="1587"/>
            <a:ext cx="36576000" cy="20574001"/>
            <a:chOff x="0" y="1587"/>
            <a:chExt cx="36576000" cy="20574001"/>
          </a:xfrm>
        </p:grpSpPr>
        <p:pic>
          <p:nvPicPr>
            <p:cNvPr id="4" name="0_Background">
              <a:extLst>
                <a:ext uri="{FF2B5EF4-FFF2-40B4-BE49-F238E27FC236}">
                  <a16:creationId xmlns:a16="http://schemas.microsoft.com/office/drawing/2014/main" id="{7EAF5048-9CDA-3264-EA2A-57C4CE957300}"/>
                </a:ext>
              </a:extLst>
            </p:cNvPr>
            <p:cNvPicPr>
              <a:picLocks noChangeAspect="1"/>
            </p:cNvPicPr>
            <p:nvPr/>
          </p:nvPicPr>
          <p:blipFill>
            <a:blip r:embed="rId3" cstate="email">
              <a:extLst>
                <a:ext uri="{28A0092B-C50C-407E-A947-70E740481C1C}">
                  <a14:useLocalDpi xmlns:a14="http://schemas.microsoft.com/office/drawing/2010/main"/>
                </a:ext>
              </a:extLst>
            </a:blip>
            <a:srcRect b="6612"/>
            <a:stretch/>
          </p:blipFill>
          <p:spPr>
            <a:xfrm>
              <a:off x="0" y="1361921"/>
              <a:ext cx="36576000" cy="19213667"/>
            </a:xfrm>
            <a:prstGeom prst="rect">
              <a:avLst/>
            </a:prstGeom>
          </p:spPr>
        </p:pic>
        <p:pic>
          <p:nvPicPr>
            <p:cNvPr id="2" name="0_Header">
              <a:extLst>
                <a:ext uri="{FF2B5EF4-FFF2-40B4-BE49-F238E27FC236}">
                  <a16:creationId xmlns:a16="http://schemas.microsoft.com/office/drawing/2014/main" id="{2C1030AB-CE94-7335-2EBC-23AEF8EF780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5" name="1_White Background" descr="A picture containing white, design&#10;&#10;Description automatically generated">
            <a:extLst>
              <a:ext uri="{FF2B5EF4-FFF2-40B4-BE49-F238E27FC236}">
                <a16:creationId xmlns:a16="http://schemas.microsoft.com/office/drawing/2014/main" id="{1336AE10-5274-3C8B-73E1-44E7A75726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assword text">
            <a:extLst>
              <a:ext uri="{FF2B5EF4-FFF2-40B4-BE49-F238E27FC236}">
                <a16:creationId xmlns:a16="http://schemas.microsoft.com/office/drawing/2014/main" id="{6C792968-79D6-FADA-39B1-C90E5F5C37A0}"/>
              </a:ext>
            </a:extLst>
          </p:cNvPr>
          <p:cNvSpPr txBox="1"/>
          <p:nvPr/>
        </p:nvSpPr>
        <p:spPr>
          <a:xfrm>
            <a:off x="9509093" y="3678981"/>
            <a:ext cx="16144907" cy="1477328"/>
          </a:xfrm>
          <a:prstGeom prst="rect">
            <a:avLst/>
          </a:prstGeom>
          <a:no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Require complex passwords</a:t>
            </a:r>
          </a:p>
        </p:txBody>
      </p:sp>
      <p:pic>
        <p:nvPicPr>
          <p:cNvPr id="8" name="1_Password" descr="A login screen with a lock and password&#10;&#10;Description automatically generated">
            <a:extLst>
              <a:ext uri="{FF2B5EF4-FFF2-40B4-BE49-F238E27FC236}">
                <a16:creationId xmlns:a16="http://schemas.microsoft.com/office/drawing/2014/main" id="{F378F47A-3A3E-2E86-85F9-8FDF2236E5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9497" y="3898810"/>
            <a:ext cx="7795108" cy="6379200"/>
          </a:xfrm>
          <a:prstGeom prst="rect">
            <a:avLst/>
          </a:prstGeom>
        </p:spPr>
      </p:pic>
      <p:sp>
        <p:nvSpPr>
          <p:cNvPr id="27" name="2_App text">
            <a:extLst>
              <a:ext uri="{FF2B5EF4-FFF2-40B4-BE49-F238E27FC236}">
                <a16:creationId xmlns:a16="http://schemas.microsoft.com/office/drawing/2014/main" id="{17EBA452-D085-354F-25E3-3E2D5B014CB2}"/>
              </a:ext>
            </a:extLst>
          </p:cNvPr>
          <p:cNvSpPr txBox="1"/>
          <p:nvPr/>
        </p:nvSpPr>
        <p:spPr>
          <a:xfrm>
            <a:off x="16533423" y="6522244"/>
            <a:ext cx="17756573" cy="1477328"/>
          </a:xfrm>
          <a:prstGeom prst="rect">
            <a:avLst/>
          </a:prstGeom>
          <a:no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Restrict unauthorized Apps</a:t>
            </a:r>
          </a:p>
        </p:txBody>
      </p:sp>
      <p:pic>
        <p:nvPicPr>
          <p:cNvPr id="24" name="2_App" descr="Cartoon of cell phones walking on a metal gate&#10;&#10;Description automatically generated">
            <a:extLst>
              <a:ext uri="{FF2B5EF4-FFF2-40B4-BE49-F238E27FC236}">
                <a16:creationId xmlns:a16="http://schemas.microsoft.com/office/drawing/2014/main" id="{27C4B9B6-4538-5B26-35F5-A95A1E66AD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04414" y="6668192"/>
            <a:ext cx="6379200" cy="6379200"/>
          </a:xfrm>
          <a:prstGeom prst="rect">
            <a:avLst/>
          </a:prstGeom>
        </p:spPr>
      </p:pic>
      <p:sp>
        <p:nvSpPr>
          <p:cNvPr id="26" name="3_Encryption text">
            <a:extLst>
              <a:ext uri="{FF2B5EF4-FFF2-40B4-BE49-F238E27FC236}">
                <a16:creationId xmlns:a16="http://schemas.microsoft.com/office/drawing/2014/main" id="{15439C97-37AC-E3F1-59D0-B7899A18C43A}"/>
              </a:ext>
            </a:extLst>
          </p:cNvPr>
          <p:cNvSpPr txBox="1"/>
          <p:nvPr/>
        </p:nvSpPr>
        <p:spPr>
          <a:xfrm>
            <a:off x="23454850" y="9365507"/>
            <a:ext cx="11064903" cy="1477328"/>
          </a:xfrm>
          <a:prstGeom prst="rect">
            <a:avLst/>
          </a:prstGeom>
          <a:no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Enable encryption</a:t>
            </a:r>
          </a:p>
        </p:txBody>
      </p:sp>
      <p:pic>
        <p:nvPicPr>
          <p:cNvPr id="16" name="3_Encryption" descr="A green and white background with words and a lock&#10;&#10;Description automatically generated">
            <a:extLst>
              <a:ext uri="{FF2B5EF4-FFF2-40B4-BE49-F238E27FC236}">
                <a16:creationId xmlns:a16="http://schemas.microsoft.com/office/drawing/2014/main" id="{DDBAC32B-E840-FD6A-5D30-08FFA5A1DC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533423" y="9437574"/>
            <a:ext cx="6379200" cy="6379200"/>
          </a:xfrm>
          <a:prstGeom prst="rect">
            <a:avLst/>
          </a:prstGeom>
        </p:spPr>
      </p:pic>
      <p:sp>
        <p:nvSpPr>
          <p:cNvPr id="29" name="4_Updated text">
            <a:extLst>
              <a:ext uri="{FF2B5EF4-FFF2-40B4-BE49-F238E27FC236}">
                <a16:creationId xmlns:a16="http://schemas.microsoft.com/office/drawing/2014/main" id="{F38DCD09-3972-67E8-CF87-5DBCC4DB84CB}"/>
              </a:ext>
            </a:extLst>
          </p:cNvPr>
          <p:cNvSpPr txBox="1"/>
          <p:nvPr/>
        </p:nvSpPr>
        <p:spPr>
          <a:xfrm>
            <a:off x="30096490" y="12208769"/>
            <a:ext cx="5859024" cy="2862322"/>
          </a:xfrm>
          <a:prstGeom prst="rect">
            <a:avLst/>
          </a:prstGeom>
          <a:no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Install updates</a:t>
            </a:r>
          </a:p>
        </p:txBody>
      </p:sp>
      <p:pic>
        <p:nvPicPr>
          <p:cNvPr id="22" name="4_Updated" descr="A cartoon character holding a yellow sign next to a cellphone&#10;&#10;Description automatically generated">
            <a:extLst>
              <a:ext uri="{FF2B5EF4-FFF2-40B4-BE49-F238E27FC236}">
                <a16:creationId xmlns:a16="http://schemas.microsoft.com/office/drawing/2014/main" id="{145F5B07-C916-D77F-130B-FB0C9E605F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362431" y="12206957"/>
            <a:ext cx="6379200" cy="6379200"/>
          </a:xfrm>
          <a:prstGeom prst="rect">
            <a:avLst/>
          </a:prstGeom>
        </p:spPr>
      </p:pic>
      <p:sp>
        <p:nvSpPr>
          <p:cNvPr id="17" name="0_WebSite">
            <a:extLst>
              <a:ext uri="{FF2B5EF4-FFF2-40B4-BE49-F238E27FC236}">
                <a16:creationId xmlns:a16="http://schemas.microsoft.com/office/drawing/2014/main" id="{A29C1F70-81AF-7B0C-F80F-F84D4139261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839D63F-F138-A91B-36E1-0599E17A301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6D0E54CB-7047-0487-A2EE-D1A196E5D571}"/>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Compliance</a:t>
            </a:r>
          </a:p>
        </p:txBody>
      </p:sp>
    </p:spTree>
    <p:extLst>
      <p:ext uri="{BB962C8B-B14F-4D97-AF65-F5344CB8AC3E}">
        <p14:creationId xmlns:p14="http://schemas.microsoft.com/office/powerpoint/2010/main" val="244721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667F-0977-F6DB-38D5-9C90F8F8AF4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63029DAA-38FA-DD8B-3C07-F6ED3EBB1FD6}"/>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B0A81527-1560-6BF8-C4DB-9A9E5F627DC5}"/>
                </a:ext>
              </a:extLst>
            </p:cNvPr>
            <p:cNvPicPr>
              <a:picLocks noChangeAspect="1"/>
            </p:cNvPicPr>
            <p:nvPr/>
          </p:nvPicPr>
          <p:blipFill>
            <a:blip r:embed="rId3"/>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D0B77807-35CB-DFED-AEC3-5933BC64E0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1_Point 1">
            <a:extLst>
              <a:ext uri="{FF2B5EF4-FFF2-40B4-BE49-F238E27FC236}">
                <a16:creationId xmlns:a16="http://schemas.microsoft.com/office/drawing/2014/main" id="{26F8A2A0-010B-CAD4-D7AB-00E3E62C63F5}"/>
              </a:ext>
            </a:extLst>
          </p:cNvPr>
          <p:cNvSpPr txBox="1"/>
          <p:nvPr/>
        </p:nvSpPr>
        <p:spPr>
          <a:xfrm>
            <a:off x="561052" y="3613667"/>
            <a:ext cx="2100354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Factory resets, resets the device</a:t>
            </a:r>
          </a:p>
        </p:txBody>
      </p:sp>
      <p:sp>
        <p:nvSpPr>
          <p:cNvPr id="14" name="2_Point 2">
            <a:extLst>
              <a:ext uri="{FF2B5EF4-FFF2-40B4-BE49-F238E27FC236}">
                <a16:creationId xmlns:a16="http://schemas.microsoft.com/office/drawing/2014/main" id="{51B6DC93-8A6F-556E-DDA1-09A56A3016F8}"/>
              </a:ext>
            </a:extLst>
          </p:cNvPr>
          <p:cNvSpPr txBox="1"/>
          <p:nvPr/>
        </p:nvSpPr>
        <p:spPr>
          <a:xfrm>
            <a:off x="561051" y="5488622"/>
            <a:ext cx="22705349" cy="1200329"/>
          </a:xfrm>
          <a:prstGeom prst="rect">
            <a:avLst/>
          </a:prstGeom>
          <a:solidFill>
            <a:srgbClr val="FFFFFF">
              <a:alpha val="89804"/>
            </a:srgbClr>
          </a:solidFill>
        </p:spPr>
        <p:txBody>
          <a:bodyPr wrap="square">
            <a:spAutoFit/>
          </a:bodyPr>
          <a:lstStyle/>
          <a:p>
            <a:r>
              <a:rPr lang="en-US" sz="7200" dirty="0">
                <a:latin typeface="Arial" panose="020B0604020202020204" pitchFamily="34" charset="0"/>
                <a:cs typeface="Arial" panose="020B0604020202020204" pitchFamily="34" charset="0"/>
              </a:rPr>
              <a:t>Can be configured to require authorization before reuse</a:t>
            </a:r>
          </a:p>
        </p:txBody>
      </p:sp>
      <p:sp>
        <p:nvSpPr>
          <p:cNvPr id="8" name="3_Point 2">
            <a:extLst>
              <a:ext uri="{FF2B5EF4-FFF2-40B4-BE49-F238E27FC236}">
                <a16:creationId xmlns:a16="http://schemas.microsoft.com/office/drawing/2014/main" id="{9AF9C1F4-0086-FADB-122D-6C99267A4C82}"/>
              </a:ext>
            </a:extLst>
          </p:cNvPr>
          <p:cNvSpPr txBox="1"/>
          <p:nvPr/>
        </p:nvSpPr>
        <p:spPr>
          <a:xfrm>
            <a:off x="561050" y="6901971"/>
            <a:ext cx="17008493" cy="1200329"/>
          </a:xfrm>
          <a:prstGeom prst="rect">
            <a:avLst/>
          </a:prstGeom>
          <a:solidFill>
            <a:srgbClr val="FFFFFF">
              <a:alpha val="89804"/>
            </a:srgbClr>
          </a:solidFill>
        </p:spPr>
        <p:txBody>
          <a:bodyPr wrap="square">
            <a:spAutoFit/>
          </a:bodyPr>
          <a:lstStyle/>
          <a:p>
            <a:r>
              <a:rPr lang="en-GB" sz="7200" dirty="0">
                <a:latin typeface="Arial" panose="020B0604020202020204" pitchFamily="34" charset="0"/>
                <a:cs typeface="Arial" panose="020B0604020202020204" pitchFamily="34" charset="0"/>
              </a:rPr>
              <a:t>Also, option just to remove company data</a:t>
            </a:r>
          </a:p>
        </p:txBody>
      </p:sp>
      <p:sp>
        <p:nvSpPr>
          <p:cNvPr id="22" name="0_WebSite">
            <a:extLst>
              <a:ext uri="{FF2B5EF4-FFF2-40B4-BE49-F238E27FC236}">
                <a16:creationId xmlns:a16="http://schemas.microsoft.com/office/drawing/2014/main" id="{826BDF50-BC05-A54E-AD7F-E4438DBBCD6D}"/>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6CD56F7-FA25-6027-3446-14F58B23A01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0DAF3AB6-0917-8F13-2CE9-30394755A57D}"/>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Remote Wipe</a:t>
            </a:r>
          </a:p>
        </p:txBody>
      </p:sp>
    </p:spTree>
    <p:extLst>
      <p:ext uri="{BB962C8B-B14F-4D97-AF65-F5344CB8AC3E}">
        <p14:creationId xmlns:p14="http://schemas.microsoft.com/office/powerpoint/2010/main" val="124824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C14DE-C89A-3512-FCCC-4099F775C3DC}"/>
            </a:ext>
          </a:extLst>
        </p:cNvPr>
        <p:cNvGrpSpPr/>
        <p:nvPr/>
      </p:nvGrpSpPr>
      <p:grpSpPr>
        <a:xfrm>
          <a:off x="0" y="0"/>
          <a:ext cx="0" cy="0"/>
          <a:chOff x="0" y="0"/>
          <a:chExt cx="0" cy="0"/>
        </a:xfrm>
      </p:grpSpPr>
      <p:grpSp>
        <p:nvGrpSpPr>
          <p:cNvPr id="8" name="0_Background">
            <a:extLst>
              <a:ext uri="{FF2B5EF4-FFF2-40B4-BE49-F238E27FC236}">
                <a16:creationId xmlns:a16="http://schemas.microsoft.com/office/drawing/2014/main" id="{C493D0AB-EAB7-37F3-A333-3E80C1CE5E7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2FD84A0-3038-7E97-B585-29214F501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C56CCA-55B9-F694-9140-3EA5FB720A6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0_Graphic" descr="A screenshot of a computer&#10;&#10;Description automatically generated">
            <a:extLst>
              <a:ext uri="{FF2B5EF4-FFF2-40B4-BE49-F238E27FC236}">
                <a16:creationId xmlns:a16="http://schemas.microsoft.com/office/drawing/2014/main" id="{592965E0-1195-5AF7-B077-2DF9D815F0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57128" y="4180114"/>
            <a:ext cx="22636230" cy="14766121"/>
          </a:xfrm>
          <a:prstGeom prst="rect">
            <a:avLst/>
          </a:prstGeom>
        </p:spPr>
      </p:pic>
      <p:sp>
        <p:nvSpPr>
          <p:cNvPr id="22" name="0_WebSite">
            <a:extLst>
              <a:ext uri="{FF2B5EF4-FFF2-40B4-BE49-F238E27FC236}">
                <a16:creationId xmlns:a16="http://schemas.microsoft.com/office/drawing/2014/main" id="{B07323D0-4549-C0F0-409F-FCECFCBB417F}"/>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561CFC6E-296F-63D4-1D73-3B047AEE72B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81DBAE07-49B6-214E-AD53-01A2C6919A02}"/>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Microsoft Endpoint Manager/Intune</a:t>
            </a:r>
          </a:p>
        </p:txBody>
      </p:sp>
    </p:spTree>
    <p:extLst>
      <p:ext uri="{BB962C8B-B14F-4D97-AF65-F5344CB8AC3E}">
        <p14:creationId xmlns:p14="http://schemas.microsoft.com/office/powerpoint/2010/main" val="322785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1156</Words>
  <Application>Microsoft Office PowerPoint</Application>
  <PresentationFormat>Custom</PresentationFormat>
  <Paragraphs>74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2025-12-28T07:21:35Z</dcterms:modified>
</cp:coreProperties>
</file>