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3"/>
  </p:notesMasterIdLst>
  <p:sldIdLst>
    <p:sldId id="274" r:id="rId2"/>
    <p:sldId id="289" r:id="rId3"/>
    <p:sldId id="290" r:id="rId4"/>
    <p:sldId id="291" r:id="rId5"/>
    <p:sldId id="292" r:id="rId6"/>
    <p:sldId id="293" r:id="rId7"/>
    <p:sldId id="294" r:id="rId8"/>
    <p:sldId id="295" r:id="rId9"/>
    <p:sldId id="296" r:id="rId10"/>
    <p:sldId id="297" r:id="rId11"/>
    <p:sldId id="273" r:id="rId12"/>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0746" autoAdjust="0"/>
  </p:normalViewPr>
  <p:slideViewPr>
    <p:cSldViewPr snapToGrid="0">
      <p:cViewPr varScale="1">
        <p:scale>
          <a:sx n="22" d="100"/>
          <a:sy n="22" d="100"/>
        </p:scale>
        <p:origin x="1104" y="1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mobile synchronizing.</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08413-1D69-AD40-9B99-6067ADB3E8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A1C8B2-4242-DB1B-FBB2-BF2047461F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3C0ABE-A740-6323-B31D-3C6177C1101A}"/>
              </a:ext>
            </a:extLst>
          </p:cNvPr>
          <p:cNvSpPr>
            <a:spLocks noGrp="1"/>
          </p:cNvSpPr>
          <p:nvPr>
            <p:ph type="body" idx="1"/>
          </p:nvPr>
        </p:nvSpPr>
        <p:spPr/>
        <p:txBody>
          <a:bodyPr/>
          <a:lstStyle/>
          <a:p>
            <a:r>
              <a:rPr lang="en-GB"/>
              <a:t>06:32 You can also synchronize files to a computer using a cable like a USB cable. When you plug in a new device to Windows, if configured, an Autoplay screen will appear asking you what you want to do. For example, import photos and videos or access the device using Windows Explorer.</a:t>
            </a:r>
          </a:p>
          <a:p>
            <a:endParaRPr lang="en-GB"/>
          </a:p>
          <a:p>
            <a:r>
              <a:rPr lang="en-GB"/>
              <a:t>You can also use Bluetooth to transfer files to and from the computer; however, the Bluetooth interface is not as easy to use. In my opinion, cloud is the easiest option nowadays, but the choice is there if you want to use it.</a:t>
            </a:r>
            <a:endParaRPr lang="en-US"/>
          </a:p>
        </p:txBody>
      </p:sp>
      <p:sp>
        <p:nvSpPr>
          <p:cNvPr id="4" name="Slide Number Placeholder 3">
            <a:extLst>
              <a:ext uri="{FF2B5EF4-FFF2-40B4-BE49-F238E27FC236}">
                <a16:creationId xmlns:a16="http://schemas.microsoft.com/office/drawing/2014/main" id="{5B2A50D5-9890-0BDF-8E85-03369AED9975}"/>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918707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07:04 That concludes this video from ITFreeTraining on mobile synchronizing. I hope you found it interesting. Until the next video I would like to thank you for watching.</a:t>
            </a:r>
          </a:p>
          <a:p>
            <a:endParaRPr lang="en-GB"/>
          </a:p>
          <a:p>
            <a:r>
              <a:rPr lang="en-GB"/>
              <a:t>References</a:t>
            </a:r>
          </a:p>
          <a:p>
            <a:r>
              <a:rPr lang="en-GB"/>
              <a:t>“The Official CompTIA A+ Core Study Guide (Exam 220-1101)” pages 264 to 265, 268 to 269</a:t>
            </a:r>
          </a:p>
          <a:p>
            <a:r>
              <a:rPr lang="en-GB"/>
              <a:t>“License CC BY 4.0” https://creativecommons.org/licenses/by/4.0/</a:t>
            </a:r>
          </a:p>
          <a:p>
            <a:endParaRPr lang="en-GB"/>
          </a:p>
          <a:p>
            <a:r>
              <a:rPr lang="en-GB"/>
              <a:t>Credits</a:t>
            </a:r>
          </a:p>
          <a:p>
            <a:r>
              <a:rPr lang="en-GB"/>
              <a:t>Trainer: Austin Mason https://ITFreeTraining.com</a:t>
            </a:r>
          </a:p>
          <a:p>
            <a:r>
              <a:rPr lang="en-GB"/>
              <a:t>Voice Talent: HP Lewis http://hplewis.com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31F8A-7C6E-52D3-0FE3-788C0C0CF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1C8C42-55CE-A2E1-996A-7A6EE02151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EFE1FA-7E39-B96F-3331-B6EA12E6456C}"/>
              </a:ext>
            </a:extLst>
          </p:cNvPr>
          <p:cNvSpPr>
            <a:spLocks noGrp="1"/>
          </p:cNvSpPr>
          <p:nvPr>
            <p:ph type="body" idx="1"/>
          </p:nvPr>
        </p:nvSpPr>
        <p:spPr/>
        <p:txBody>
          <a:bodyPr/>
          <a:lstStyle/>
          <a:p>
            <a:r>
              <a:rPr lang="en-GB"/>
              <a:t>00:03 Mobile synchronizing refers to the process of keeping data consistent and up-to-date across multiple devices, such as smartphones, tablets, and computers. When you sync your devices, changes made on one device are automatically reflected on others, ensuring you always have access to the latest version of your data.</a:t>
            </a:r>
          </a:p>
          <a:p>
            <a:endParaRPr lang="en-GB"/>
          </a:p>
          <a:p>
            <a:r>
              <a:rPr lang="en-GB"/>
              <a:t>This is done by syncing files to a common storage area, often the cloud. If a device is lost, data can be restored to a new device by signing in with the same account, sometimes replicating the old device's setup seamlessly. A useful feature if you like purchasing the latest mobile device each year. Your old contact information and data should sync down to your new device. Let’s have a look at what information is generally synced between devices.</a:t>
            </a:r>
            <a:endParaRPr lang="en-US"/>
          </a:p>
        </p:txBody>
      </p:sp>
      <p:sp>
        <p:nvSpPr>
          <p:cNvPr id="4" name="Slide Number Placeholder 3">
            <a:extLst>
              <a:ext uri="{FF2B5EF4-FFF2-40B4-BE49-F238E27FC236}">
                <a16:creationId xmlns:a16="http://schemas.microsoft.com/office/drawing/2014/main" id="{098CF322-463B-35D5-94FB-B866034FF1BF}"/>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43157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FCE88-5D18-55D4-AC25-CEA61E110F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88BCF-3CC3-8F17-2B18-02B934F403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7E3A08-4472-E252-5DE4-B02CC7BBE330}"/>
              </a:ext>
            </a:extLst>
          </p:cNvPr>
          <p:cNvSpPr>
            <a:spLocks noGrp="1"/>
          </p:cNvSpPr>
          <p:nvPr>
            <p:ph type="body" idx="1"/>
          </p:nvPr>
        </p:nvSpPr>
        <p:spPr/>
        <p:txBody>
          <a:bodyPr/>
          <a:lstStyle/>
          <a:p>
            <a:r>
              <a:rPr lang="en-GB"/>
              <a:t>00:52 Contact synchronization keeps your contacts synchronized between devices. This includes names, phone numbers, and emails. When you first set up contact services, you often get a prompt asking if you want to import any existing contacts on your device. Any changes made on one device automatically appear on others linked to the same account even if they are running different operating systems or hardware.</a:t>
            </a:r>
            <a:endParaRPr lang="en-US"/>
          </a:p>
        </p:txBody>
      </p:sp>
      <p:sp>
        <p:nvSpPr>
          <p:cNvPr id="4" name="Slide Number Placeholder 3">
            <a:extLst>
              <a:ext uri="{FF2B5EF4-FFF2-40B4-BE49-F238E27FC236}">
                <a16:creationId xmlns:a16="http://schemas.microsoft.com/office/drawing/2014/main" id="{4D954129-6B2A-417A-274E-284980E974EB}"/>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223282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9CE13-C8EA-F201-BB73-F8E893C47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E1020C-C479-AC17-2E1A-3236B359A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248F8-EF98-DAA6-4577-912D2B3A45A3}"/>
              </a:ext>
            </a:extLst>
          </p:cNvPr>
          <p:cNvSpPr>
            <a:spLocks noGrp="1"/>
          </p:cNvSpPr>
          <p:nvPr>
            <p:ph type="body" idx="1"/>
          </p:nvPr>
        </p:nvSpPr>
        <p:spPr/>
        <p:txBody>
          <a:bodyPr/>
          <a:lstStyle/>
          <a:p>
            <a:r>
              <a:rPr lang="en-GB"/>
              <a:t>01:16 Cloud services like Google Contacts or iCloud handle contacts by securely storing and syncing your contacts in real-time. For example, adding a phone number on your smartphone will update on your tablet or laptop very quickly.</a:t>
            </a:r>
          </a:p>
          <a:p>
            <a:endParaRPr lang="en-GB"/>
          </a:p>
          <a:p>
            <a:r>
              <a:rPr lang="en-GB"/>
              <a:t>Mail systems like Microsoft Exchange and Outlook also provide contact syncing services. Exchange users ActiveSync while Outlook can sync locally or through cloud services.</a:t>
            </a:r>
          </a:p>
          <a:p>
            <a:endParaRPr lang="en-GB"/>
          </a:p>
          <a:p>
            <a:r>
              <a:rPr lang="en-GB"/>
              <a:t>On mobile devices, it is possible to use multiple contact systems simultaneously. For example, you could manage different contact systems separately and the mobile device will integrate the contacts from multiple services.</a:t>
            </a:r>
            <a:endParaRPr lang="en-US"/>
          </a:p>
        </p:txBody>
      </p:sp>
      <p:sp>
        <p:nvSpPr>
          <p:cNvPr id="4" name="Slide Number Placeholder 3">
            <a:extLst>
              <a:ext uri="{FF2B5EF4-FFF2-40B4-BE49-F238E27FC236}">
                <a16:creationId xmlns:a16="http://schemas.microsoft.com/office/drawing/2014/main" id="{77468EF0-5EC7-7FBC-CC00-1F4CC67BD5B5}"/>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748443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040C5-C022-6DB7-E39B-677E80B4B1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0EC4B-FB70-24CF-2987-E010E2788B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A10FC-23D5-9FC2-257D-2E50714B6078}"/>
              </a:ext>
            </a:extLst>
          </p:cNvPr>
          <p:cNvSpPr>
            <a:spLocks noGrp="1"/>
          </p:cNvSpPr>
          <p:nvPr>
            <p:ph type="body" idx="1"/>
          </p:nvPr>
        </p:nvSpPr>
        <p:spPr/>
        <p:txBody>
          <a:bodyPr/>
          <a:lstStyle/>
          <a:p>
            <a:r>
              <a:rPr lang="en-GB"/>
              <a:t>01:56 If you want to export the contacts, there are a number of different formats. For Comma-Separated Values or CSV file, you may get a few options. In this example, there is the option to export for Google or for Outlook. Some fields in Google and Outlook differ slightly. If you select the wrong option, some of the fields may not import correctly.</a:t>
            </a:r>
          </a:p>
          <a:p>
            <a:endParaRPr lang="en-GB"/>
          </a:p>
          <a:p>
            <a:r>
              <a:rPr lang="en-GB"/>
              <a:t>vCard is widely supported and has the most features. This includes supporting photos and custom fields. So if you are not sure which to use, I would use vCard since it has the most options and is widely supported.</a:t>
            </a:r>
            <a:endParaRPr lang="en-US"/>
          </a:p>
        </p:txBody>
      </p:sp>
      <p:sp>
        <p:nvSpPr>
          <p:cNvPr id="4" name="Slide Number Placeholder 3">
            <a:extLst>
              <a:ext uri="{FF2B5EF4-FFF2-40B4-BE49-F238E27FC236}">
                <a16:creationId xmlns:a16="http://schemas.microsoft.com/office/drawing/2014/main" id="{7544CE3F-8557-A25E-484B-63D6C64C12BB}"/>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566862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8EDD9-290C-5138-C507-42B749B21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B2204-7462-E68C-37C6-9940BF9E68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92A29-DDE8-F491-A983-1AC049946767}"/>
              </a:ext>
            </a:extLst>
          </p:cNvPr>
          <p:cNvSpPr>
            <a:spLocks noGrp="1"/>
          </p:cNvSpPr>
          <p:nvPr>
            <p:ph type="body" idx="1"/>
          </p:nvPr>
        </p:nvSpPr>
        <p:spPr/>
        <p:txBody>
          <a:bodyPr/>
          <a:lstStyle/>
          <a:p>
            <a:r>
              <a:rPr lang="en-GB"/>
              <a:t>02:35 Many applications also have a calendar feature. The calendar manages appointments, tasks and events. So, you can schedule meetings and reminders which will sync across all your devices. If you wish to export an entry for a calendar, it is best to use the iCalendar format if available. iCalendar replaces the older vCalendar format.</a:t>
            </a:r>
          </a:p>
          <a:p>
            <a:endParaRPr lang="en-GB"/>
          </a:p>
          <a:p>
            <a:r>
              <a:rPr lang="en-GB"/>
              <a:t>The iCalendar format was developed by the Internet Engineering Task Force. There is often some confusion that it was developed by Apple as it starts with an i, but this is not true. vCalendar is also well supported, so use iCalendar when you can and vCalendar when iCalendar is not supported.</a:t>
            </a:r>
            <a:endParaRPr lang="en-US"/>
          </a:p>
        </p:txBody>
      </p:sp>
      <p:sp>
        <p:nvSpPr>
          <p:cNvPr id="4" name="Slide Number Placeholder 3">
            <a:extLst>
              <a:ext uri="{FF2B5EF4-FFF2-40B4-BE49-F238E27FC236}">
                <a16:creationId xmlns:a16="http://schemas.microsoft.com/office/drawing/2014/main" id="{3C2224D4-17E8-63B7-117C-85704514313A}"/>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743622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1A483-4F68-0A59-2774-85206DA806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092C0-5174-412D-D0BE-8DAD4CCDDB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D14A0-B15B-242C-5227-7C18161CEE5F}"/>
              </a:ext>
            </a:extLst>
          </p:cNvPr>
          <p:cNvSpPr>
            <a:spLocks noGrp="1"/>
          </p:cNvSpPr>
          <p:nvPr>
            <p:ph type="body" idx="1"/>
          </p:nvPr>
        </p:nvSpPr>
        <p:spPr/>
        <p:txBody>
          <a:bodyPr/>
          <a:lstStyle/>
          <a:p>
            <a:r>
              <a:rPr lang="en-GB"/>
              <a:t>03:17 Your mobile device can also sync pictures, music, video, and documents. The main issues with files like these compared with contacts and Calander entries is that the files can be quite large. If you have a lot of files, the files may be greater than the amount of storage on the mobile device.</a:t>
            </a:r>
          </a:p>
          <a:p>
            <a:endParaRPr lang="en-GB"/>
          </a:p>
          <a:p>
            <a:r>
              <a:rPr lang="en-GB"/>
              <a:t>Devices will often selectively sync files using a cache. A cache is an area of the storage dedicated to keeping copies of files. When the cache is full, files will be removed from the cache. To make better use of the cache, there may be settings to download files in lower quality.</a:t>
            </a:r>
          </a:p>
          <a:p>
            <a:endParaRPr lang="en-GB"/>
          </a:p>
          <a:p>
            <a:r>
              <a:rPr lang="en-GB"/>
              <a:t>Caching files locally consumes both storage space and bandwidth. To conserve mobile data, devices often restrict downloads to Wi-Fi connections. With this setting enabled, files won't be downloaded automatically unless you're connected to Wi-Fi. However, if you attempt to open a file without Wi-Fi, it will begin downloading at that time. The file will then sync to your device, which may take a while if your connection is slow</a:t>
            </a:r>
            <a:endParaRPr lang="en-US"/>
          </a:p>
        </p:txBody>
      </p:sp>
      <p:sp>
        <p:nvSpPr>
          <p:cNvPr id="4" name="Slide Number Placeholder 3">
            <a:extLst>
              <a:ext uri="{FF2B5EF4-FFF2-40B4-BE49-F238E27FC236}">
                <a16:creationId xmlns:a16="http://schemas.microsoft.com/office/drawing/2014/main" id="{8DB9615E-FBF1-3DA8-AB9A-3058B5E1A937}"/>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161134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A9B12-8A89-4A69-7F56-5C4EC7E9D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A7A4B8-98F7-F986-08B2-EAAEFC3167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7EE85A-CAAC-4EAF-A7A6-31C86D733617}"/>
              </a:ext>
            </a:extLst>
          </p:cNvPr>
          <p:cNvSpPr>
            <a:spLocks noGrp="1"/>
          </p:cNvSpPr>
          <p:nvPr>
            <p:ph type="body" idx="1"/>
          </p:nvPr>
        </p:nvSpPr>
        <p:spPr/>
        <p:txBody>
          <a:bodyPr/>
          <a:lstStyle/>
          <a:p>
            <a:r>
              <a:rPr lang="en-GB"/>
              <a:t>04:24 There are a lot of different password managers available. When you use a username and password, the password manager should detect it and give you the option to save it to the password manager.</a:t>
            </a:r>
          </a:p>
          <a:p>
            <a:endParaRPr lang="en-GB"/>
          </a:p>
          <a:p>
            <a:r>
              <a:rPr lang="en-GB"/>
              <a:t>Keep in mind that when you use a password manager, if the password manager account is compromised, the attacker has access to all your passwords. So, you may want to consider additional security for your password like two factor authentication.</a:t>
            </a:r>
          </a:p>
          <a:p>
            <a:endParaRPr lang="en-GB"/>
          </a:p>
          <a:p>
            <a:r>
              <a:rPr lang="en-GB"/>
              <a:t>Password managers offer significant benefits, such as cloud syncing to share usernames and passwords across devices. They enable the use of complex, secure passwords without the need to remember or manually input them. As long as your password manager account is well-protected, they are a highly valuable tool for maintaining security.</a:t>
            </a:r>
            <a:endParaRPr lang="en-US"/>
          </a:p>
        </p:txBody>
      </p:sp>
      <p:sp>
        <p:nvSpPr>
          <p:cNvPr id="4" name="Slide Number Placeholder 3">
            <a:extLst>
              <a:ext uri="{FF2B5EF4-FFF2-40B4-BE49-F238E27FC236}">
                <a16:creationId xmlns:a16="http://schemas.microsoft.com/office/drawing/2014/main" id="{79533187-7800-B256-0575-9A60D959DAD0}"/>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681595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2263D-8474-7AB0-7EE4-4DCE1D7160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8A55F5-0E1D-517B-1C03-E04D667FBF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076299-B309-A30A-1CC1-E6A910E7D3B1}"/>
              </a:ext>
            </a:extLst>
          </p:cNvPr>
          <p:cNvSpPr>
            <a:spLocks noGrp="1"/>
          </p:cNvSpPr>
          <p:nvPr>
            <p:ph type="body" idx="1"/>
          </p:nvPr>
        </p:nvSpPr>
        <p:spPr/>
        <p:txBody>
          <a:bodyPr/>
          <a:lstStyle/>
          <a:p>
            <a:r>
              <a:rPr lang="en-GB"/>
              <a:t>05:12 Cloud synchronization and cloud backups are very commonplace on modern devices. A large amount of data can be synced from the device. This includes contacts, call logs and pictures. Usually, the free account will have a small amount of storage space. In this example, the free account has 15 Gigabytes of storage.</a:t>
            </a:r>
          </a:p>
          <a:p>
            <a:endParaRPr lang="en-GB"/>
          </a:p>
          <a:p>
            <a:r>
              <a:rPr lang="en-GB"/>
              <a:t>This can be used when migrating your devices or when it is lost. If all works well, when you purchase a new device, the data from your old device will be synced to the cloud. Your new device should be able to access this synced data and use it to set up the new device. When everything works properly, your new device should have all your old contacts and files ready to use, with minimal setup beyond connecting the device to your cloud account</a:t>
            </a:r>
          </a:p>
          <a:p>
            <a:endParaRPr lang="en-GB"/>
          </a:p>
          <a:p>
            <a:r>
              <a:rPr lang="en-GB"/>
              <a:t>Your device will often have a Wi-Fi only option to reduce cellular use. When this is enabled, the device will only perform certain high bandwidth activities when connected to Wi-Fi or when specially requested by the user. In this example, the cloud storage is 15 gigabytes, which is not much over a Wi-Fi network. However, depending on your cellular plan, that could use up a significant portion—or even all—of your data. This is why it's important to restrict large downloads to Wi-Fi, unless you have a lot of cellular data.</a:t>
            </a:r>
            <a:endParaRPr lang="en-US"/>
          </a:p>
        </p:txBody>
      </p:sp>
      <p:sp>
        <p:nvSpPr>
          <p:cNvPr id="4" name="Slide Number Placeholder 3">
            <a:extLst>
              <a:ext uri="{FF2B5EF4-FFF2-40B4-BE49-F238E27FC236}">
                <a16:creationId xmlns:a16="http://schemas.microsoft.com/office/drawing/2014/main" id="{1FE913C7-F302-E22C-6CBB-74B922A131E4}"/>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417664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pic>
        <p:nvPicPr>
          <p:cNvPr id="14" name="0_CC Logo">
            <a:extLst>
              <a:ext uri="{FF2B5EF4-FFF2-40B4-BE49-F238E27FC236}">
                <a16:creationId xmlns:a16="http://schemas.microsoft.com/office/drawing/2014/main" id="{E3E3CE4C-18B0-8F97-E6A8-AB1E711F58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78576" y="18217945"/>
            <a:ext cx="1792577" cy="1792577"/>
          </a:xfrm>
          <a:prstGeom prst="rect">
            <a:avLst/>
          </a:prstGeom>
        </p:spPr>
      </p:pic>
      <p:pic>
        <p:nvPicPr>
          <p:cNvPr id="16" name="0_CC Person logo">
            <a:extLst>
              <a:ext uri="{FF2B5EF4-FFF2-40B4-BE49-F238E27FC236}">
                <a16:creationId xmlns:a16="http://schemas.microsoft.com/office/drawing/2014/main" id="{53BFBB04-3C33-9487-A1F0-B59AA08FB3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37600" y="18217945"/>
            <a:ext cx="1792577" cy="179257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9210B-A649-B28F-1209-CACA3DDD741D}"/>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C1905A49-CFC9-09D2-F09A-5843D01784B4}"/>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89EFA389-69E7-1F56-565F-298DB32D0A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DE0A9D3-AD8A-0160-1EA5-8721A96C4C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sp>
        <p:nvSpPr>
          <p:cNvPr id="21" name="0_Graphic right text">
            <a:extLst>
              <a:ext uri="{FF2B5EF4-FFF2-40B4-BE49-F238E27FC236}">
                <a16:creationId xmlns:a16="http://schemas.microsoft.com/office/drawing/2014/main" id="{5D05CCDD-9EF0-A0B8-9BA9-EA3D242BA463}"/>
              </a:ext>
            </a:extLst>
          </p:cNvPr>
          <p:cNvSpPr txBox="1"/>
          <p:nvPr/>
        </p:nvSpPr>
        <p:spPr>
          <a:xfrm>
            <a:off x="9907326" y="15717013"/>
            <a:ext cx="2538357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Access files in Windows Explorer</a:t>
            </a:r>
          </a:p>
        </p:txBody>
      </p:sp>
      <p:pic>
        <p:nvPicPr>
          <p:cNvPr id="8" name="0_Graphic right" descr="A screenshot of a computer&#10;&#10;Description automatically generated">
            <a:extLst>
              <a:ext uri="{FF2B5EF4-FFF2-40B4-BE49-F238E27FC236}">
                <a16:creationId xmlns:a16="http://schemas.microsoft.com/office/drawing/2014/main" id="{25BA7FF2-B150-3577-6BD2-D876620BA02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907326" y="6806589"/>
            <a:ext cx="25813711" cy="8650749"/>
          </a:xfrm>
          <a:prstGeom prst="rect">
            <a:avLst/>
          </a:prstGeom>
        </p:spPr>
      </p:pic>
      <p:sp>
        <p:nvSpPr>
          <p:cNvPr id="17" name="0_Graphic left text">
            <a:extLst>
              <a:ext uri="{FF2B5EF4-FFF2-40B4-BE49-F238E27FC236}">
                <a16:creationId xmlns:a16="http://schemas.microsoft.com/office/drawing/2014/main" id="{2227A97C-DB20-6524-83B9-395E26AF0221}"/>
              </a:ext>
            </a:extLst>
          </p:cNvPr>
          <p:cNvSpPr txBox="1"/>
          <p:nvPr/>
        </p:nvSpPr>
        <p:spPr>
          <a:xfrm>
            <a:off x="854963" y="17494008"/>
            <a:ext cx="802879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Auto play</a:t>
            </a:r>
          </a:p>
        </p:txBody>
      </p:sp>
      <p:pic>
        <p:nvPicPr>
          <p:cNvPr id="16" name="0_Graphic left" descr="A screenshot of a phone&#10;&#10;Description automatically generated">
            <a:extLst>
              <a:ext uri="{FF2B5EF4-FFF2-40B4-BE49-F238E27FC236}">
                <a16:creationId xmlns:a16="http://schemas.microsoft.com/office/drawing/2014/main" id="{59FCBB3C-6B79-7668-952D-082473E4040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4963" y="6767333"/>
            <a:ext cx="8622222" cy="10692063"/>
          </a:xfrm>
          <a:prstGeom prst="rect">
            <a:avLst/>
          </a:prstGeom>
        </p:spPr>
      </p:pic>
      <p:sp>
        <p:nvSpPr>
          <p:cNvPr id="9" name="0_Point 1">
            <a:extLst>
              <a:ext uri="{FF2B5EF4-FFF2-40B4-BE49-F238E27FC236}">
                <a16:creationId xmlns:a16="http://schemas.microsoft.com/office/drawing/2014/main" id="{76CA3025-D30D-44BE-1974-B87965971924}"/>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Mobile devices can be connected using a cable</a:t>
            </a:r>
          </a:p>
        </p:txBody>
      </p:sp>
      <p:sp>
        <p:nvSpPr>
          <p:cNvPr id="14" name="1_Point 2">
            <a:extLst>
              <a:ext uri="{FF2B5EF4-FFF2-40B4-BE49-F238E27FC236}">
                <a16:creationId xmlns:a16="http://schemas.microsoft.com/office/drawing/2014/main" id="{7C919862-3497-E426-BC11-648B6001B884}"/>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File transfers can also be done using Bluetooth</a:t>
            </a:r>
          </a:p>
        </p:txBody>
      </p:sp>
      <p:sp>
        <p:nvSpPr>
          <p:cNvPr id="22" name="0_WebSite">
            <a:extLst>
              <a:ext uri="{FF2B5EF4-FFF2-40B4-BE49-F238E27FC236}">
                <a16:creationId xmlns:a16="http://schemas.microsoft.com/office/drawing/2014/main" id="{E2D91821-C3DA-4027-F386-34034A9258B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9A40A533-A775-66A1-FADA-D98B7AC185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F7DF10A9-EDEA-86BC-55A8-802E64BE52AB}"/>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Synchronizing to PC</a:t>
            </a:r>
          </a:p>
        </p:txBody>
      </p:sp>
    </p:spTree>
    <p:extLst>
      <p:ext uri="{BB962C8B-B14F-4D97-AF65-F5344CB8AC3E}">
        <p14:creationId xmlns:p14="http://schemas.microsoft.com/office/powerpoint/2010/main" val="1571905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https://ITFreeTraining.com/ap11/8b10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5DFA9-0117-84B4-285D-548847BD10C0}"/>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B95946D7-CD1D-BBDB-961E-6F4266DF6212}"/>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84445D0F-60A6-7F51-2F83-99D5A6DCEA7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9DAE5BBF-207A-54D8-4CF0-B8CAEAE176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grpSp>
        <p:nvGrpSpPr>
          <p:cNvPr id="10" name="0_Graphic">
            <a:extLst>
              <a:ext uri="{FF2B5EF4-FFF2-40B4-BE49-F238E27FC236}">
                <a16:creationId xmlns:a16="http://schemas.microsoft.com/office/drawing/2014/main" id="{98A268B6-C5BC-291F-DBE5-C57114C6C3C2}"/>
              </a:ext>
            </a:extLst>
          </p:cNvPr>
          <p:cNvGrpSpPr/>
          <p:nvPr/>
        </p:nvGrpSpPr>
        <p:grpSpPr>
          <a:xfrm>
            <a:off x="333079" y="7966465"/>
            <a:ext cx="36242921" cy="10963703"/>
            <a:chOff x="333079" y="7966465"/>
            <a:chExt cx="36242921" cy="10963703"/>
          </a:xfrm>
        </p:grpSpPr>
        <p:grpSp>
          <p:nvGrpSpPr>
            <p:cNvPr id="17" name="Group 16">
              <a:extLst>
                <a:ext uri="{FF2B5EF4-FFF2-40B4-BE49-F238E27FC236}">
                  <a16:creationId xmlns:a16="http://schemas.microsoft.com/office/drawing/2014/main" id="{C0301BD4-07A1-0EDE-DC5C-20B3BDF8598F}"/>
                </a:ext>
              </a:extLst>
            </p:cNvPr>
            <p:cNvGrpSpPr/>
            <p:nvPr/>
          </p:nvGrpSpPr>
          <p:grpSpPr>
            <a:xfrm>
              <a:off x="333079" y="9209467"/>
              <a:ext cx="8789345" cy="8455102"/>
              <a:chOff x="3982920" y="8108601"/>
              <a:chExt cx="10490726" cy="10091783"/>
            </a:xfrm>
          </p:grpSpPr>
          <p:pic>
            <p:nvPicPr>
              <p:cNvPr id="16" name="Picture 15" descr="A computer monitor and keyboard&#10;&#10;Description automatically generated">
                <a:extLst>
                  <a:ext uri="{FF2B5EF4-FFF2-40B4-BE49-F238E27FC236}">
                    <a16:creationId xmlns:a16="http://schemas.microsoft.com/office/drawing/2014/main" id="{FA7647B5-74C7-86A2-E612-A07464868B7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82920" y="8108601"/>
                <a:ext cx="10490726" cy="10091783"/>
              </a:xfrm>
              <a:prstGeom prst="rect">
                <a:avLst/>
              </a:prstGeom>
            </p:spPr>
          </p:pic>
          <p:pic>
            <p:nvPicPr>
              <p:cNvPr id="8" name="Picture 7" descr="A green circular arrows pointing to the center&#10;&#10;Description automatically generated">
                <a:extLst>
                  <a:ext uri="{FF2B5EF4-FFF2-40B4-BE49-F238E27FC236}">
                    <a16:creationId xmlns:a16="http://schemas.microsoft.com/office/drawing/2014/main" id="{1640E870-971E-B668-C4C4-055043B2511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6696" y="8937575"/>
                <a:ext cx="4487498" cy="5133558"/>
              </a:xfrm>
              <a:prstGeom prst="rect">
                <a:avLst/>
              </a:prstGeom>
            </p:spPr>
          </p:pic>
        </p:grpSp>
        <p:grpSp>
          <p:nvGrpSpPr>
            <p:cNvPr id="25" name="Group 24">
              <a:extLst>
                <a:ext uri="{FF2B5EF4-FFF2-40B4-BE49-F238E27FC236}">
                  <a16:creationId xmlns:a16="http://schemas.microsoft.com/office/drawing/2014/main" id="{7BAAAD85-6912-8E28-C69D-9B2DC1B99207}"/>
                </a:ext>
              </a:extLst>
            </p:cNvPr>
            <p:cNvGrpSpPr/>
            <p:nvPr/>
          </p:nvGrpSpPr>
          <p:grpSpPr>
            <a:xfrm>
              <a:off x="32421025" y="7966465"/>
              <a:ext cx="4154975" cy="8659108"/>
              <a:chOff x="24250932" y="8979946"/>
              <a:chExt cx="4154975" cy="8659108"/>
            </a:xfrm>
          </p:grpSpPr>
          <p:pic>
            <p:nvPicPr>
              <p:cNvPr id="23" name="Picture 22" descr="A white cell phone with a black screen&#10;&#10;Description automatically generated">
                <a:extLst>
                  <a:ext uri="{FF2B5EF4-FFF2-40B4-BE49-F238E27FC236}">
                    <a16:creationId xmlns:a16="http://schemas.microsoft.com/office/drawing/2014/main" id="{00388879-06DF-6413-C888-D0E5ADA7808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4250932" y="8979946"/>
                <a:ext cx="4154975" cy="8659108"/>
              </a:xfrm>
              <a:prstGeom prst="rect">
                <a:avLst/>
              </a:prstGeom>
            </p:spPr>
          </p:pic>
          <p:pic>
            <p:nvPicPr>
              <p:cNvPr id="24" name="Picture 23" descr="A green circular arrows pointing to the center&#10;&#10;Description automatically generated">
                <a:extLst>
                  <a:ext uri="{FF2B5EF4-FFF2-40B4-BE49-F238E27FC236}">
                    <a16:creationId xmlns:a16="http://schemas.microsoft.com/office/drawing/2014/main" id="{61435059-5757-0F1A-1F13-E866FE8756A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756334" y="11511084"/>
                <a:ext cx="3144169" cy="3596831"/>
              </a:xfrm>
              <a:prstGeom prst="rect">
                <a:avLst/>
              </a:prstGeom>
            </p:spPr>
          </p:pic>
        </p:grpSp>
        <p:pic>
          <p:nvPicPr>
            <p:cNvPr id="27" name="Picture 26" descr="A white cloud with black border&#10;&#10;Description automatically generated">
              <a:extLst>
                <a:ext uri="{FF2B5EF4-FFF2-40B4-BE49-F238E27FC236}">
                  <a16:creationId xmlns:a16="http://schemas.microsoft.com/office/drawing/2014/main" id="{4E83ED37-9AE5-BF7B-84FD-72089F0E086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6057413" y="9209467"/>
              <a:ext cx="9795396" cy="6597785"/>
            </a:xfrm>
            <a:prstGeom prst="rect">
              <a:avLst/>
            </a:prstGeom>
          </p:spPr>
        </p:pic>
        <p:pic>
          <p:nvPicPr>
            <p:cNvPr id="29" name="Picture 28" descr="A green arrow pointing upwards&#10;&#10;Description automatically generated">
              <a:extLst>
                <a:ext uri="{FF2B5EF4-FFF2-40B4-BE49-F238E27FC236}">
                  <a16:creationId xmlns:a16="http://schemas.microsoft.com/office/drawing/2014/main" id="{94A9DD9A-6BBA-3854-4087-FB0757D41A8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9652101">
              <a:off x="25353595" y="8188072"/>
              <a:ext cx="6367352" cy="6345294"/>
            </a:xfrm>
            <a:prstGeom prst="rect">
              <a:avLst/>
            </a:prstGeom>
          </p:spPr>
        </p:pic>
        <p:pic>
          <p:nvPicPr>
            <p:cNvPr id="30" name="Picture 29" descr="A green arrow pointing upwards&#10;&#10;Description automatically generated">
              <a:extLst>
                <a:ext uri="{FF2B5EF4-FFF2-40B4-BE49-F238E27FC236}">
                  <a16:creationId xmlns:a16="http://schemas.microsoft.com/office/drawing/2014/main" id="{FDBF2F1E-8CD9-4685-1DA3-AA56F5D8CD2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729048" flipH="1">
              <a:off x="9589629" y="8697950"/>
              <a:ext cx="6367352" cy="6345294"/>
            </a:xfrm>
            <a:prstGeom prst="rect">
              <a:avLst/>
            </a:prstGeom>
          </p:spPr>
        </p:pic>
        <p:pic>
          <p:nvPicPr>
            <p:cNvPr id="32" name="Picture 31" descr="A green arrow pointing upwards&#10;&#10;Description automatically generated">
              <a:extLst>
                <a:ext uri="{FF2B5EF4-FFF2-40B4-BE49-F238E27FC236}">
                  <a16:creationId xmlns:a16="http://schemas.microsoft.com/office/drawing/2014/main" id="{9EC6889C-3D6B-F712-0073-80C38F40849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7045607">
              <a:off x="24574642" y="11925813"/>
              <a:ext cx="6367352" cy="6345294"/>
            </a:xfrm>
            <a:prstGeom prst="rect">
              <a:avLst/>
            </a:prstGeom>
          </p:spPr>
        </p:pic>
        <p:pic>
          <p:nvPicPr>
            <p:cNvPr id="33" name="Picture 32" descr="A green arrow pointing upwards&#10;&#10;Description automatically generated">
              <a:extLst>
                <a:ext uri="{FF2B5EF4-FFF2-40B4-BE49-F238E27FC236}">
                  <a16:creationId xmlns:a16="http://schemas.microsoft.com/office/drawing/2014/main" id="{845FC741-E3EA-A0D5-817F-DC9031F15EE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4207426" flipH="1">
              <a:off x="10336925" y="12573845"/>
              <a:ext cx="6367352" cy="6345294"/>
            </a:xfrm>
            <a:prstGeom prst="rect">
              <a:avLst/>
            </a:prstGeom>
          </p:spPr>
        </p:pic>
      </p:grpSp>
      <p:sp>
        <p:nvSpPr>
          <p:cNvPr id="22" name="0_WebSite">
            <a:extLst>
              <a:ext uri="{FF2B5EF4-FFF2-40B4-BE49-F238E27FC236}">
                <a16:creationId xmlns:a16="http://schemas.microsoft.com/office/drawing/2014/main" id="{25BC471A-ED45-7B95-7518-BE24CFC03ABB}"/>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762A0CD8-11C5-C92E-64E7-C39162410AF8}"/>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Process of synchronizing data across devices</a:t>
            </a:r>
          </a:p>
        </p:txBody>
      </p:sp>
      <p:sp>
        <p:nvSpPr>
          <p:cNvPr id="14" name="1_Point 2">
            <a:extLst>
              <a:ext uri="{FF2B5EF4-FFF2-40B4-BE49-F238E27FC236}">
                <a16:creationId xmlns:a16="http://schemas.microsoft.com/office/drawing/2014/main" id="{AEFE4160-3304-5377-780B-D9816DAD61B0}"/>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Changes on one device are automatically reflected on others</a:t>
            </a:r>
          </a:p>
        </p:txBody>
      </p:sp>
      <p:pic>
        <p:nvPicPr>
          <p:cNvPr id="3" name="0_Header_D 3.0">
            <a:extLst>
              <a:ext uri="{FF2B5EF4-FFF2-40B4-BE49-F238E27FC236}">
                <a16:creationId xmlns:a16="http://schemas.microsoft.com/office/drawing/2014/main" id="{B42F88DB-39BA-0831-7DBA-51DAA1689E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E1401E0F-A62B-CA35-3A34-8B5472E93FC9}"/>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is Mobile Synchronizing?</a:t>
            </a:r>
          </a:p>
        </p:txBody>
      </p:sp>
    </p:spTree>
    <p:extLst>
      <p:ext uri="{BB962C8B-B14F-4D97-AF65-F5344CB8AC3E}">
        <p14:creationId xmlns:p14="http://schemas.microsoft.com/office/powerpoint/2010/main" val="3762480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F24E8-E1B0-00B2-5900-84D832292950}"/>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DD3AB2DB-E49F-310D-D63E-734B625201D3}"/>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3006773E-F90F-4CAA-207E-FF387B3DD4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E9338A61-545F-9F47-E0EA-CBC9E23A179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16" name="0_Graphic" descr="A screenshot of a computer&#10;&#10;Description automatically generated">
            <a:extLst>
              <a:ext uri="{FF2B5EF4-FFF2-40B4-BE49-F238E27FC236}">
                <a16:creationId xmlns:a16="http://schemas.microsoft.com/office/drawing/2014/main" id="{CEF5595E-D038-94C8-57E1-C38F1D58919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6809" y="7072462"/>
            <a:ext cx="20365648" cy="11994611"/>
          </a:xfrm>
          <a:prstGeom prst="rect">
            <a:avLst/>
          </a:prstGeom>
        </p:spPr>
      </p:pic>
      <p:sp>
        <p:nvSpPr>
          <p:cNvPr id="21" name="0_Point 1">
            <a:extLst>
              <a:ext uri="{FF2B5EF4-FFF2-40B4-BE49-F238E27FC236}">
                <a16:creationId xmlns:a16="http://schemas.microsoft.com/office/drawing/2014/main" id="{1E831291-8783-3104-F2F9-27060710DD0F}"/>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Synchronized between all devices</a:t>
            </a:r>
          </a:p>
        </p:txBody>
      </p:sp>
      <p:sp>
        <p:nvSpPr>
          <p:cNvPr id="22" name="1_Point 2">
            <a:extLst>
              <a:ext uri="{FF2B5EF4-FFF2-40B4-BE49-F238E27FC236}">
                <a16:creationId xmlns:a16="http://schemas.microsoft.com/office/drawing/2014/main" id="{C0B2E62B-DBDF-D100-5158-9FEE09AE7F5D}"/>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Will often import any existing contacts to the device when setup</a:t>
            </a:r>
          </a:p>
        </p:txBody>
      </p:sp>
      <p:sp>
        <p:nvSpPr>
          <p:cNvPr id="17" name="0_WebSite">
            <a:extLst>
              <a:ext uri="{FF2B5EF4-FFF2-40B4-BE49-F238E27FC236}">
                <a16:creationId xmlns:a16="http://schemas.microsoft.com/office/drawing/2014/main" id="{80061E2D-C38B-6368-F78F-740A4346E16B}"/>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0EF57E01-08E9-2E2D-6F04-10903E760EE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7B5D167E-D88A-B9CE-6F28-DE41435C2F95}"/>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Contacts</a:t>
            </a:r>
          </a:p>
        </p:txBody>
      </p:sp>
    </p:spTree>
    <p:extLst>
      <p:ext uri="{BB962C8B-B14F-4D97-AF65-F5344CB8AC3E}">
        <p14:creationId xmlns:p14="http://schemas.microsoft.com/office/powerpoint/2010/main" val="4185819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BD09D-D760-BE94-E969-7FA5B5972AEC}"/>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361FC146-5D2B-64E7-FE36-D0570A43BF1E}"/>
              </a:ext>
            </a:extLst>
          </p:cNvPr>
          <p:cNvGrpSpPr/>
          <p:nvPr/>
        </p:nvGrpSpPr>
        <p:grpSpPr>
          <a:xfrm>
            <a:off x="0" y="-9677"/>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0DE1D74D-D162-7C1D-8A51-C654A574288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CF900E2-6E19-590C-4AD7-4FCF9FF6001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8" name="0_Graphics left" descr="A screenshot of a phone&#10;&#10;Description automatically generated">
            <a:extLst>
              <a:ext uri="{FF2B5EF4-FFF2-40B4-BE49-F238E27FC236}">
                <a16:creationId xmlns:a16="http://schemas.microsoft.com/office/drawing/2014/main" id="{248AE297-42D1-A822-B66F-6CB36E0D59C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2083" y="3716508"/>
            <a:ext cx="12740576" cy="15265313"/>
          </a:xfrm>
          <a:prstGeom prst="rect">
            <a:avLst/>
          </a:prstGeom>
        </p:spPr>
      </p:pic>
      <p:sp>
        <p:nvSpPr>
          <p:cNvPr id="11" name="0_Point 3">
            <a:extLst>
              <a:ext uri="{FF2B5EF4-FFF2-40B4-BE49-F238E27FC236}">
                <a16:creationId xmlns:a16="http://schemas.microsoft.com/office/drawing/2014/main" id="{DE5E34A2-A5E5-C2A5-022C-E46CD0CA3C27}"/>
              </a:ext>
            </a:extLst>
          </p:cNvPr>
          <p:cNvSpPr txBox="1"/>
          <p:nvPr/>
        </p:nvSpPr>
        <p:spPr>
          <a:xfrm>
            <a:off x="13878628" y="6859811"/>
            <a:ext cx="2057120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iCloud</a:t>
            </a:r>
          </a:p>
        </p:txBody>
      </p:sp>
      <p:sp>
        <p:nvSpPr>
          <p:cNvPr id="14" name="0_Point 2">
            <a:extLst>
              <a:ext uri="{FF2B5EF4-FFF2-40B4-BE49-F238E27FC236}">
                <a16:creationId xmlns:a16="http://schemas.microsoft.com/office/drawing/2014/main" id="{2799112A-9E17-CFC8-6523-2DA04ED9E635}"/>
              </a:ext>
            </a:extLst>
          </p:cNvPr>
          <p:cNvSpPr txBox="1"/>
          <p:nvPr/>
        </p:nvSpPr>
        <p:spPr>
          <a:xfrm>
            <a:off x="13878628" y="5467572"/>
            <a:ext cx="2057120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Google Contacts</a:t>
            </a:r>
          </a:p>
        </p:txBody>
      </p:sp>
      <p:sp>
        <p:nvSpPr>
          <p:cNvPr id="9" name="0_Point 1">
            <a:extLst>
              <a:ext uri="{FF2B5EF4-FFF2-40B4-BE49-F238E27FC236}">
                <a16:creationId xmlns:a16="http://schemas.microsoft.com/office/drawing/2014/main" id="{299B8DCF-734D-B14D-14C9-A3B155449B87}"/>
              </a:ext>
            </a:extLst>
          </p:cNvPr>
          <p:cNvSpPr txBox="1"/>
          <p:nvPr/>
        </p:nvSpPr>
        <p:spPr>
          <a:xfrm>
            <a:off x="13878629" y="3613667"/>
            <a:ext cx="2160009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Many available on Cloud services</a:t>
            </a:r>
          </a:p>
        </p:txBody>
      </p:sp>
      <p:sp>
        <p:nvSpPr>
          <p:cNvPr id="15" name="1_Point 6_D 0.6">
            <a:extLst>
              <a:ext uri="{FF2B5EF4-FFF2-40B4-BE49-F238E27FC236}">
                <a16:creationId xmlns:a16="http://schemas.microsoft.com/office/drawing/2014/main" id="{C05A7663-D55A-E49E-8674-0BF5243D05E3}"/>
              </a:ext>
            </a:extLst>
          </p:cNvPr>
          <p:cNvSpPr txBox="1"/>
          <p:nvPr/>
        </p:nvSpPr>
        <p:spPr>
          <a:xfrm>
            <a:off x="13878628" y="11498194"/>
            <a:ext cx="2057120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Outlook</a:t>
            </a:r>
          </a:p>
        </p:txBody>
      </p:sp>
      <p:sp>
        <p:nvSpPr>
          <p:cNvPr id="12" name="1_Point 5_D 0.3">
            <a:extLst>
              <a:ext uri="{FF2B5EF4-FFF2-40B4-BE49-F238E27FC236}">
                <a16:creationId xmlns:a16="http://schemas.microsoft.com/office/drawing/2014/main" id="{876E81D0-8ED6-A703-E092-BFBA55E742ED}"/>
              </a:ext>
            </a:extLst>
          </p:cNvPr>
          <p:cNvSpPr txBox="1"/>
          <p:nvPr/>
        </p:nvSpPr>
        <p:spPr>
          <a:xfrm>
            <a:off x="13878628" y="10105954"/>
            <a:ext cx="2057120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Microsoft Exchange</a:t>
            </a:r>
          </a:p>
        </p:txBody>
      </p:sp>
      <p:sp>
        <p:nvSpPr>
          <p:cNvPr id="18" name="1_Point 4">
            <a:extLst>
              <a:ext uri="{FF2B5EF4-FFF2-40B4-BE49-F238E27FC236}">
                <a16:creationId xmlns:a16="http://schemas.microsoft.com/office/drawing/2014/main" id="{9539BF95-8038-950A-EA84-29BC4E5E3D0A}"/>
              </a:ext>
            </a:extLst>
          </p:cNvPr>
          <p:cNvSpPr txBox="1"/>
          <p:nvPr/>
        </p:nvSpPr>
        <p:spPr>
          <a:xfrm>
            <a:off x="13878630" y="8252049"/>
            <a:ext cx="2056605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Mail systems</a:t>
            </a:r>
          </a:p>
        </p:txBody>
      </p:sp>
      <p:sp>
        <p:nvSpPr>
          <p:cNvPr id="17" name="0_WebSite">
            <a:extLst>
              <a:ext uri="{FF2B5EF4-FFF2-40B4-BE49-F238E27FC236}">
                <a16:creationId xmlns:a16="http://schemas.microsoft.com/office/drawing/2014/main" id="{C56504CD-7FA0-8FEF-294D-4A32DE9C2027}"/>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26D867CF-203F-6CF9-17EC-E6A8AF35B04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827E39-C305-B5D5-ABC6-E3460665666D}"/>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Contacts Syncing Services</a:t>
            </a:r>
          </a:p>
        </p:txBody>
      </p:sp>
    </p:spTree>
    <p:extLst>
      <p:ext uri="{BB962C8B-B14F-4D97-AF65-F5344CB8AC3E}">
        <p14:creationId xmlns:p14="http://schemas.microsoft.com/office/powerpoint/2010/main" val="455983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5F40F-39F7-0388-FD8B-200D790A4794}"/>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78DBFC66-0DCA-148B-30BD-A32737C1D414}"/>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573A0022-0508-A35B-770B-21D1D52CE90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35A487B3-B878-FE8B-CC1C-DFBEF0C5A1E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16" name="0_Graphics right" descr="A screenshot of a computer&#10;&#10;Description automatically generated">
            <a:extLst>
              <a:ext uri="{FF2B5EF4-FFF2-40B4-BE49-F238E27FC236}">
                <a16:creationId xmlns:a16="http://schemas.microsoft.com/office/drawing/2014/main" id="{8CE2F1DE-557D-A30F-5754-136D2FC2EB1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721066" y="5482716"/>
            <a:ext cx="23223520" cy="12805284"/>
          </a:xfrm>
          <a:prstGeom prst="rect">
            <a:avLst/>
          </a:prstGeom>
        </p:spPr>
      </p:pic>
      <p:pic>
        <p:nvPicPr>
          <p:cNvPr id="8" name="0_Graphics left" descr="A screenshot of a phone&#10;&#10;Description automatically generated">
            <a:extLst>
              <a:ext uri="{FF2B5EF4-FFF2-40B4-BE49-F238E27FC236}">
                <a16:creationId xmlns:a16="http://schemas.microsoft.com/office/drawing/2014/main" id="{6A1B89F5-2564-0BE6-757B-9FFD9B13A2D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40872" y="5482716"/>
            <a:ext cx="11839322" cy="13450247"/>
          </a:xfrm>
          <a:prstGeom prst="rect">
            <a:avLst/>
          </a:prstGeom>
        </p:spPr>
      </p:pic>
      <p:sp>
        <p:nvSpPr>
          <p:cNvPr id="17" name="1_Point 1">
            <a:extLst>
              <a:ext uri="{FF2B5EF4-FFF2-40B4-BE49-F238E27FC236}">
                <a16:creationId xmlns:a16="http://schemas.microsoft.com/office/drawing/2014/main" id="{A88930CE-6DEB-43F7-3834-59E37CE46291}"/>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vCard widely supported and has the most features</a:t>
            </a:r>
          </a:p>
        </p:txBody>
      </p:sp>
      <p:sp>
        <p:nvSpPr>
          <p:cNvPr id="22" name="0_WebSite">
            <a:extLst>
              <a:ext uri="{FF2B5EF4-FFF2-40B4-BE49-F238E27FC236}">
                <a16:creationId xmlns:a16="http://schemas.microsoft.com/office/drawing/2014/main" id="{570E0ED9-E1E0-8E9B-126B-1AA79A63EBB1}"/>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06901FCE-AEAE-7BF1-5433-B82B0118399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3DF78B3A-B5E3-0098-500E-B21FECDC33A1}"/>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Exporting Contacts</a:t>
            </a:r>
          </a:p>
        </p:txBody>
      </p:sp>
    </p:spTree>
    <p:extLst>
      <p:ext uri="{BB962C8B-B14F-4D97-AF65-F5344CB8AC3E}">
        <p14:creationId xmlns:p14="http://schemas.microsoft.com/office/powerpoint/2010/main" val="801860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4D442-E775-46EB-398D-4B77B0A78EDF}"/>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F211845A-5253-D581-C7DE-1C81E688D39D}"/>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B627D011-95ED-C6FF-33BD-AA1DE041A3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E1804F8D-6AF9-6D87-0F10-F8BE26073E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pic>
        <p:nvPicPr>
          <p:cNvPr id="8" name="0_Graphic" descr="A screenshot of a calendar&#10;&#10;Description automatically generated">
            <a:extLst>
              <a:ext uri="{FF2B5EF4-FFF2-40B4-BE49-F238E27FC236}">
                <a16:creationId xmlns:a16="http://schemas.microsoft.com/office/drawing/2014/main" id="{0930C1C0-570B-36A5-5D0B-7EB43DEC87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8254" y="8175363"/>
            <a:ext cx="16920625" cy="11069399"/>
          </a:xfrm>
          <a:prstGeom prst="rect">
            <a:avLst/>
          </a:prstGeom>
        </p:spPr>
      </p:pic>
      <p:sp>
        <p:nvSpPr>
          <p:cNvPr id="9" name="0_Point 1">
            <a:extLst>
              <a:ext uri="{FF2B5EF4-FFF2-40B4-BE49-F238E27FC236}">
                <a16:creationId xmlns:a16="http://schemas.microsoft.com/office/drawing/2014/main" id="{E3EC9CC6-00EF-3466-EE83-BDDBCEB011C0}"/>
              </a:ext>
            </a:extLst>
          </p:cNvPr>
          <p:cNvSpPr txBox="1"/>
          <p:nvPr/>
        </p:nvSpPr>
        <p:spPr>
          <a:xfrm>
            <a:off x="792481" y="3613667"/>
            <a:ext cx="34625280"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Manages appointments, tasks and events</a:t>
            </a:r>
          </a:p>
        </p:txBody>
      </p:sp>
      <p:sp>
        <p:nvSpPr>
          <p:cNvPr id="14" name="1_Point 2">
            <a:extLst>
              <a:ext uri="{FF2B5EF4-FFF2-40B4-BE49-F238E27FC236}">
                <a16:creationId xmlns:a16="http://schemas.microsoft.com/office/drawing/2014/main" id="{A69A3EB7-EF41-0A11-74D3-3B79608E8CAA}"/>
              </a:ext>
            </a:extLst>
          </p:cNvPr>
          <p:cNvSpPr txBox="1"/>
          <p:nvPr/>
        </p:nvSpPr>
        <p:spPr>
          <a:xfrm>
            <a:off x="788255" y="5467572"/>
            <a:ext cx="3463393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schedule meetings and reminders across multiple devices</a:t>
            </a:r>
          </a:p>
        </p:txBody>
      </p:sp>
      <p:sp>
        <p:nvSpPr>
          <p:cNvPr id="11" name="2_Point 3">
            <a:extLst>
              <a:ext uri="{FF2B5EF4-FFF2-40B4-BE49-F238E27FC236}">
                <a16:creationId xmlns:a16="http://schemas.microsoft.com/office/drawing/2014/main" id="{9C24CF8F-CC1F-89FE-C0E3-31D43D4E029D}"/>
              </a:ext>
            </a:extLst>
          </p:cNvPr>
          <p:cNvSpPr txBox="1"/>
          <p:nvPr/>
        </p:nvSpPr>
        <p:spPr>
          <a:xfrm>
            <a:off x="788255" y="6859811"/>
            <a:ext cx="3463393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iCalendar replaces older </a:t>
            </a:r>
            <a:r>
              <a:rPr lang="en-US" sz="7500" dirty="0" err="1">
                <a:latin typeface="Arial" panose="020B0604020202020204" pitchFamily="34" charset="0"/>
                <a:cs typeface="Arial" panose="020B0604020202020204" pitchFamily="34" charset="0"/>
              </a:rPr>
              <a:t>vCalendar</a:t>
            </a:r>
            <a:r>
              <a:rPr lang="en-US" sz="7500" dirty="0">
                <a:latin typeface="Arial" panose="020B0604020202020204" pitchFamily="34" charset="0"/>
                <a:cs typeface="Arial" panose="020B0604020202020204" pitchFamily="34" charset="0"/>
              </a:rPr>
              <a:t> format (iCalendar developed by IETF)</a:t>
            </a:r>
          </a:p>
        </p:txBody>
      </p:sp>
      <p:sp>
        <p:nvSpPr>
          <p:cNvPr id="22" name="0_WebSite">
            <a:extLst>
              <a:ext uri="{FF2B5EF4-FFF2-40B4-BE49-F238E27FC236}">
                <a16:creationId xmlns:a16="http://schemas.microsoft.com/office/drawing/2014/main" id="{FB0FE60A-FC1F-224E-424B-FC69CC292F75}"/>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A06FABD9-CA7D-8BC6-CE4D-E6040F6360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0853E84C-CDBD-05BE-FF53-DA55582625EC}"/>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Calendar</a:t>
            </a:r>
          </a:p>
        </p:txBody>
      </p:sp>
    </p:spTree>
    <p:extLst>
      <p:ext uri="{BB962C8B-B14F-4D97-AF65-F5344CB8AC3E}">
        <p14:creationId xmlns:p14="http://schemas.microsoft.com/office/powerpoint/2010/main" val="902074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CC557-EB6E-1FF4-4752-5930AE8FC1D3}"/>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5E5D5A1D-A4E3-71D4-D74A-37ACDA0C621D}"/>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F9E5D458-591E-7972-5A55-A644532D5D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73C6AD06-66DE-51CD-3193-BD7DF2A0076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8" name="0_Graphic left" descr="A screenshot of a computer&#10;&#10;Description automatically generated">
            <a:extLst>
              <a:ext uri="{FF2B5EF4-FFF2-40B4-BE49-F238E27FC236}">
                <a16:creationId xmlns:a16="http://schemas.microsoft.com/office/drawing/2014/main" id="{482AABE9-F25B-B7F9-A4C8-39B56F4ED3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4964" y="8252049"/>
            <a:ext cx="5863888" cy="10831905"/>
          </a:xfrm>
          <a:prstGeom prst="rect">
            <a:avLst/>
          </a:prstGeom>
        </p:spPr>
      </p:pic>
      <p:sp>
        <p:nvSpPr>
          <p:cNvPr id="9" name="0_Point 1">
            <a:extLst>
              <a:ext uri="{FF2B5EF4-FFF2-40B4-BE49-F238E27FC236}">
                <a16:creationId xmlns:a16="http://schemas.microsoft.com/office/drawing/2014/main" id="{B7B35F53-E6F3-1016-E0A1-2B0A5C3ECABC}"/>
              </a:ext>
            </a:extLst>
          </p:cNvPr>
          <p:cNvSpPr txBox="1"/>
          <p:nvPr/>
        </p:nvSpPr>
        <p:spPr>
          <a:xfrm>
            <a:off x="854964" y="3613667"/>
            <a:ext cx="347086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Main issue with sync is files can be very large</a:t>
            </a:r>
          </a:p>
        </p:txBody>
      </p:sp>
      <p:sp>
        <p:nvSpPr>
          <p:cNvPr id="14" name="1_Point 2">
            <a:extLst>
              <a:ext uri="{FF2B5EF4-FFF2-40B4-BE49-F238E27FC236}">
                <a16:creationId xmlns:a16="http://schemas.microsoft.com/office/drawing/2014/main" id="{787E632B-0146-84EB-8FBB-F05A42924F90}"/>
              </a:ext>
            </a:extLst>
          </p:cNvPr>
          <p:cNvSpPr txBox="1"/>
          <p:nvPr/>
        </p:nvSpPr>
        <p:spPr>
          <a:xfrm>
            <a:off x="854964" y="5467572"/>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Devices will often selectively sync files using a cache</a:t>
            </a:r>
          </a:p>
        </p:txBody>
      </p:sp>
      <p:sp>
        <p:nvSpPr>
          <p:cNvPr id="11" name="2_Point 3">
            <a:extLst>
              <a:ext uri="{FF2B5EF4-FFF2-40B4-BE49-F238E27FC236}">
                <a16:creationId xmlns:a16="http://schemas.microsoft.com/office/drawing/2014/main" id="{6685F9A3-8214-F0E2-70C9-237C46842669}"/>
              </a:ext>
            </a:extLst>
          </p:cNvPr>
          <p:cNvSpPr txBox="1"/>
          <p:nvPr/>
        </p:nvSpPr>
        <p:spPr>
          <a:xfrm>
            <a:off x="854964" y="6859811"/>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Files will be removed from the cache when it gets full</a:t>
            </a:r>
          </a:p>
        </p:txBody>
      </p:sp>
      <p:pic>
        <p:nvPicPr>
          <p:cNvPr id="10" name="3_Google photos" descr="A screenshot of a social media post&#10;&#10;Description automatically generated">
            <a:extLst>
              <a:ext uri="{FF2B5EF4-FFF2-40B4-BE49-F238E27FC236}">
                <a16:creationId xmlns:a16="http://schemas.microsoft.com/office/drawing/2014/main" id="{170237F2-E6BA-5870-E951-2D5FF54B517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151915" y="8106272"/>
            <a:ext cx="21616164" cy="10977682"/>
          </a:xfrm>
          <a:prstGeom prst="rect">
            <a:avLst/>
          </a:prstGeom>
        </p:spPr>
      </p:pic>
      <p:sp>
        <p:nvSpPr>
          <p:cNvPr id="22" name="0_WebSite">
            <a:extLst>
              <a:ext uri="{FF2B5EF4-FFF2-40B4-BE49-F238E27FC236}">
                <a16:creationId xmlns:a16="http://schemas.microsoft.com/office/drawing/2014/main" id="{06BF1AC0-CDF1-8B3D-E95A-255D08D6F433}"/>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9A0A109E-7E86-59D9-D5B1-BCCE411ADD6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BA224244-8AB9-CE8D-168A-8271162C2614}"/>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Picture, Music, Video and Documents</a:t>
            </a:r>
          </a:p>
        </p:txBody>
      </p:sp>
    </p:spTree>
    <p:extLst>
      <p:ext uri="{BB962C8B-B14F-4D97-AF65-F5344CB8AC3E}">
        <p14:creationId xmlns:p14="http://schemas.microsoft.com/office/powerpoint/2010/main" val="1856199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03748-641C-6897-3FC3-8053E210F90B}"/>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69B268CB-B84B-926F-3B2E-BF654822D5E6}"/>
              </a:ext>
            </a:extLst>
          </p:cNvPr>
          <p:cNvGrpSpPr/>
          <p:nvPr/>
        </p:nvGrpSpPr>
        <p:grpSpPr>
          <a:xfrm>
            <a:off x="-21265"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82C8AF28-E63C-BC3E-0D16-0BB39968EB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CF0A8268-3605-770E-7AA1-0B0DDDF63C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pic>
        <p:nvPicPr>
          <p:cNvPr id="8" name="0_Graphic left" descr="A screenshot of a login page&#10;&#10;Description automatically generated">
            <a:extLst>
              <a:ext uri="{FF2B5EF4-FFF2-40B4-BE49-F238E27FC236}">
                <a16:creationId xmlns:a16="http://schemas.microsoft.com/office/drawing/2014/main" id="{4C8490B7-65AD-853A-D608-2FFB4FD0AE7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0719" y="8252397"/>
            <a:ext cx="8861850" cy="10740688"/>
          </a:xfrm>
          <a:prstGeom prst="rect">
            <a:avLst/>
          </a:prstGeom>
        </p:spPr>
      </p:pic>
      <p:sp>
        <p:nvSpPr>
          <p:cNvPr id="9" name="0_Point 1">
            <a:extLst>
              <a:ext uri="{FF2B5EF4-FFF2-40B4-BE49-F238E27FC236}">
                <a16:creationId xmlns:a16="http://schemas.microsoft.com/office/drawing/2014/main" id="{2E1C83FB-49BC-DE2D-16B5-43B9F6FFE0F3}"/>
              </a:ext>
            </a:extLst>
          </p:cNvPr>
          <p:cNvSpPr txBox="1"/>
          <p:nvPr/>
        </p:nvSpPr>
        <p:spPr>
          <a:xfrm>
            <a:off x="854963"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There are many different password managers</a:t>
            </a:r>
          </a:p>
        </p:txBody>
      </p:sp>
      <p:sp>
        <p:nvSpPr>
          <p:cNvPr id="14" name="1_Point 2">
            <a:extLst>
              <a:ext uri="{FF2B5EF4-FFF2-40B4-BE49-F238E27FC236}">
                <a16:creationId xmlns:a16="http://schemas.microsoft.com/office/drawing/2014/main" id="{52AD8A28-0521-D4CB-1395-8B6669EFCFE4}"/>
              </a:ext>
            </a:extLst>
          </p:cNvPr>
          <p:cNvSpPr txBox="1"/>
          <p:nvPr/>
        </p:nvSpPr>
        <p:spPr>
          <a:xfrm>
            <a:off x="854963" y="5467572"/>
            <a:ext cx="3443593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When username and password are used, they will prompt you to save them</a:t>
            </a:r>
          </a:p>
        </p:txBody>
      </p:sp>
      <p:pic>
        <p:nvPicPr>
          <p:cNvPr id="16" name="2_Password manager">
            <a:extLst>
              <a:ext uri="{FF2B5EF4-FFF2-40B4-BE49-F238E27FC236}">
                <a16:creationId xmlns:a16="http://schemas.microsoft.com/office/drawing/2014/main" id="{1A8B56C3-B1A5-C092-E275-BC595905BB18}"/>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9638198" y="7802572"/>
            <a:ext cx="12774603" cy="12774603"/>
          </a:xfrm>
          <a:prstGeom prst="rect">
            <a:avLst/>
          </a:prstGeom>
        </p:spPr>
      </p:pic>
      <p:sp>
        <p:nvSpPr>
          <p:cNvPr id="11" name="2_Point 3">
            <a:extLst>
              <a:ext uri="{FF2B5EF4-FFF2-40B4-BE49-F238E27FC236}">
                <a16:creationId xmlns:a16="http://schemas.microsoft.com/office/drawing/2014/main" id="{40BBC886-697F-1A8D-2D6E-A0E63828B104}"/>
              </a:ext>
            </a:extLst>
          </p:cNvPr>
          <p:cNvSpPr txBox="1"/>
          <p:nvPr/>
        </p:nvSpPr>
        <p:spPr>
          <a:xfrm>
            <a:off x="854963" y="6859811"/>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If you account is compromised, the attacker has access to all your passwords</a:t>
            </a:r>
          </a:p>
        </p:txBody>
      </p:sp>
      <p:sp>
        <p:nvSpPr>
          <p:cNvPr id="17" name="3_2FA">
            <a:extLst>
              <a:ext uri="{FF2B5EF4-FFF2-40B4-BE49-F238E27FC236}">
                <a16:creationId xmlns:a16="http://schemas.microsoft.com/office/drawing/2014/main" id="{F29DCFAE-FA3A-94BB-E017-17D0E4989F86}"/>
              </a:ext>
            </a:extLst>
          </p:cNvPr>
          <p:cNvSpPr txBox="1"/>
          <p:nvPr/>
        </p:nvSpPr>
        <p:spPr>
          <a:xfrm>
            <a:off x="19011256" y="12471238"/>
            <a:ext cx="1732992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Consider two-factor authentication (2FA)</a:t>
            </a:r>
          </a:p>
        </p:txBody>
      </p:sp>
      <p:sp>
        <p:nvSpPr>
          <p:cNvPr id="22" name="0_WebSite">
            <a:extLst>
              <a:ext uri="{FF2B5EF4-FFF2-40B4-BE49-F238E27FC236}">
                <a16:creationId xmlns:a16="http://schemas.microsoft.com/office/drawing/2014/main" id="{D6A9417A-0436-811C-134E-B0E2ECF82A55}"/>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97117317-DF53-03CB-558A-F0A55FE72F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D8C21C3A-AC5E-2B13-CC2A-06530EE3C66C}"/>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Password Managers</a:t>
            </a:r>
          </a:p>
        </p:txBody>
      </p:sp>
    </p:spTree>
    <p:extLst>
      <p:ext uri="{BB962C8B-B14F-4D97-AF65-F5344CB8AC3E}">
        <p14:creationId xmlns:p14="http://schemas.microsoft.com/office/powerpoint/2010/main" val="888110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AA3AD-7BD5-AF39-5A0C-4F35F9F52E1A}"/>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561BDF8F-A9B1-BEC9-E542-89D480E082EF}"/>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2D2DAB4-8E06-4A5B-BCF9-45ACAF2541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451AF279-DE20-C243-E931-31DB46968DD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8" name="0_graphic left" descr="A screenshot of a phone&#10;&#10;Description automatically generated">
            <a:extLst>
              <a:ext uri="{FF2B5EF4-FFF2-40B4-BE49-F238E27FC236}">
                <a16:creationId xmlns:a16="http://schemas.microsoft.com/office/drawing/2014/main" id="{78E278CA-5F61-B5F7-D1DB-27D37CFAA0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0872" y="3613667"/>
            <a:ext cx="5707996" cy="15634946"/>
          </a:xfrm>
          <a:prstGeom prst="rect">
            <a:avLst/>
          </a:prstGeom>
        </p:spPr>
      </p:pic>
      <p:sp>
        <p:nvSpPr>
          <p:cNvPr id="9" name="0_Point 1">
            <a:extLst>
              <a:ext uri="{FF2B5EF4-FFF2-40B4-BE49-F238E27FC236}">
                <a16:creationId xmlns:a16="http://schemas.microsoft.com/office/drawing/2014/main" id="{C78C4400-0D0E-298F-19EB-E56C17870EC6}"/>
              </a:ext>
            </a:extLst>
          </p:cNvPr>
          <p:cNvSpPr txBox="1"/>
          <p:nvPr/>
        </p:nvSpPr>
        <p:spPr>
          <a:xfrm>
            <a:off x="7052565" y="3613667"/>
            <a:ext cx="26373836"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Common place on modern devices</a:t>
            </a:r>
          </a:p>
        </p:txBody>
      </p:sp>
      <p:sp>
        <p:nvSpPr>
          <p:cNvPr id="14" name="1_Point 2">
            <a:extLst>
              <a:ext uri="{FF2B5EF4-FFF2-40B4-BE49-F238E27FC236}">
                <a16:creationId xmlns:a16="http://schemas.microsoft.com/office/drawing/2014/main" id="{C53FDB0B-D0FE-CB00-166A-4F977350BAF8}"/>
              </a:ext>
            </a:extLst>
          </p:cNvPr>
          <p:cNvSpPr txBox="1"/>
          <p:nvPr/>
        </p:nvSpPr>
        <p:spPr>
          <a:xfrm>
            <a:off x="7052563" y="5442951"/>
            <a:ext cx="2878203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sync a lot of data on the device (Contacts, call logs, pictures)</a:t>
            </a:r>
          </a:p>
        </p:txBody>
      </p:sp>
      <p:sp>
        <p:nvSpPr>
          <p:cNvPr id="11" name="2_Point 3">
            <a:extLst>
              <a:ext uri="{FF2B5EF4-FFF2-40B4-BE49-F238E27FC236}">
                <a16:creationId xmlns:a16="http://schemas.microsoft.com/office/drawing/2014/main" id="{238FC90C-B2A3-A96C-162E-76DE04177136}"/>
              </a:ext>
            </a:extLst>
          </p:cNvPr>
          <p:cNvSpPr txBox="1"/>
          <p:nvPr/>
        </p:nvSpPr>
        <p:spPr>
          <a:xfrm>
            <a:off x="7052564" y="6810664"/>
            <a:ext cx="2638043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Usually, the free account will have a small amount of storage</a:t>
            </a:r>
          </a:p>
        </p:txBody>
      </p:sp>
      <p:sp>
        <p:nvSpPr>
          <p:cNvPr id="12" name="3_Point 4">
            <a:extLst>
              <a:ext uri="{FF2B5EF4-FFF2-40B4-BE49-F238E27FC236}">
                <a16:creationId xmlns:a16="http://schemas.microsoft.com/office/drawing/2014/main" id="{FD23E6D5-8A2C-36A2-8F28-D69A49531DA2}"/>
              </a:ext>
            </a:extLst>
          </p:cNvPr>
          <p:cNvSpPr txBox="1"/>
          <p:nvPr/>
        </p:nvSpPr>
        <p:spPr>
          <a:xfrm>
            <a:off x="7052564" y="8178343"/>
            <a:ext cx="2638043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be used when migrating your device or when it is lost</a:t>
            </a:r>
          </a:p>
        </p:txBody>
      </p:sp>
      <p:pic>
        <p:nvPicPr>
          <p:cNvPr id="25" name="4_new Phone" descr="A back and side view of a cell phone&#10;&#10;Description automatically generated">
            <a:extLst>
              <a:ext uri="{FF2B5EF4-FFF2-40B4-BE49-F238E27FC236}">
                <a16:creationId xmlns:a16="http://schemas.microsoft.com/office/drawing/2014/main" id="{1BF2F560-B99C-EB89-CF01-47389E0067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762090" y="11557315"/>
            <a:ext cx="5665196" cy="6717413"/>
          </a:xfrm>
          <a:prstGeom prst="rect">
            <a:avLst/>
          </a:prstGeom>
        </p:spPr>
      </p:pic>
      <p:pic>
        <p:nvPicPr>
          <p:cNvPr id="27" name="5_Old device" descr="A screen shot of a cell phone&#10;&#10;Description automatically generated">
            <a:extLst>
              <a:ext uri="{FF2B5EF4-FFF2-40B4-BE49-F238E27FC236}">
                <a16:creationId xmlns:a16="http://schemas.microsoft.com/office/drawing/2014/main" id="{95A56752-C453-45A8-B3FE-CE3839DBADA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22177" y="11162751"/>
            <a:ext cx="3827355" cy="7322089"/>
          </a:xfrm>
          <a:prstGeom prst="rect">
            <a:avLst/>
          </a:prstGeom>
        </p:spPr>
      </p:pic>
      <p:pic>
        <p:nvPicPr>
          <p:cNvPr id="16" name="6_Cloud" descr="A blue cloud with a file cabinet inside&#10;&#10;Description automatically generated">
            <a:extLst>
              <a:ext uri="{FF2B5EF4-FFF2-40B4-BE49-F238E27FC236}">
                <a16:creationId xmlns:a16="http://schemas.microsoft.com/office/drawing/2014/main" id="{90E325DD-55C5-706C-9418-E5FFDA07CA0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879654" y="11162751"/>
            <a:ext cx="10719657" cy="7852638"/>
          </a:xfrm>
          <a:prstGeom prst="rect">
            <a:avLst/>
          </a:prstGeom>
        </p:spPr>
      </p:pic>
      <p:pic>
        <p:nvPicPr>
          <p:cNvPr id="21" name="6_Sync left" descr="A green arrows in a circle&#10;&#10;Description automatically generated">
            <a:extLst>
              <a:ext uri="{FF2B5EF4-FFF2-40B4-BE49-F238E27FC236}">
                <a16:creationId xmlns:a16="http://schemas.microsoft.com/office/drawing/2014/main" id="{78DF6C4B-A95E-F9E3-268C-A21EC7897DC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218570" y="10913701"/>
            <a:ext cx="4812734" cy="4812734"/>
          </a:xfrm>
          <a:prstGeom prst="rect">
            <a:avLst/>
          </a:prstGeom>
        </p:spPr>
      </p:pic>
      <p:pic>
        <p:nvPicPr>
          <p:cNvPr id="23" name="7_Sync right" descr="A green arrows in a circle&#10;&#10;Description automatically generated">
            <a:extLst>
              <a:ext uri="{FF2B5EF4-FFF2-40B4-BE49-F238E27FC236}">
                <a16:creationId xmlns:a16="http://schemas.microsoft.com/office/drawing/2014/main" id="{0383C88C-4561-AFAF-C588-C485A5EBBA3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257622" y="10463604"/>
            <a:ext cx="4812734" cy="4812734"/>
          </a:xfrm>
          <a:prstGeom prst="rect">
            <a:avLst/>
          </a:prstGeom>
        </p:spPr>
      </p:pic>
      <p:sp>
        <p:nvSpPr>
          <p:cNvPr id="15" name="8_Point 5">
            <a:extLst>
              <a:ext uri="{FF2B5EF4-FFF2-40B4-BE49-F238E27FC236}">
                <a16:creationId xmlns:a16="http://schemas.microsoft.com/office/drawing/2014/main" id="{1BE6F1FB-ED83-FE08-EE6C-D079537AC623}"/>
              </a:ext>
            </a:extLst>
          </p:cNvPr>
          <p:cNvSpPr txBox="1"/>
          <p:nvPr/>
        </p:nvSpPr>
        <p:spPr>
          <a:xfrm>
            <a:off x="7052564" y="9546022"/>
            <a:ext cx="26380431" cy="1246461"/>
          </a:xfrm>
          <a:prstGeom prst="rect">
            <a:avLst/>
          </a:prstGeom>
          <a:noFill/>
        </p:spPr>
        <p:txBody>
          <a:bodyPr wrap="square">
            <a:spAutoFit/>
          </a:bodyPr>
          <a:lstStyle/>
          <a:p>
            <a:r>
              <a:rPr lang="en-US" sz="7500">
                <a:latin typeface="Arial" panose="020B0604020202020204" pitchFamily="34" charset="0"/>
                <a:cs typeface="Arial" panose="020B0604020202020204" pitchFamily="34" charset="0"/>
              </a:rPr>
              <a:t>Will often have </a:t>
            </a:r>
            <a:r>
              <a:rPr lang="en-US" sz="7500" dirty="0">
                <a:latin typeface="Arial" panose="020B0604020202020204" pitchFamily="34" charset="0"/>
                <a:cs typeface="Arial" panose="020B0604020202020204" pitchFamily="34" charset="0"/>
              </a:rPr>
              <a:t>Wi-Fi only option to reduce cellular use</a:t>
            </a:r>
          </a:p>
        </p:txBody>
      </p:sp>
      <p:sp>
        <p:nvSpPr>
          <p:cNvPr id="22" name="0_WebSite">
            <a:extLst>
              <a:ext uri="{FF2B5EF4-FFF2-40B4-BE49-F238E27FC236}">
                <a16:creationId xmlns:a16="http://schemas.microsoft.com/office/drawing/2014/main" id="{B1C6AFCB-BA03-844C-477B-DC792974D8EF}"/>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5A2B0D3A-50EF-4637-698F-592F392EAF5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26F62701-DB23-1743-2CE8-1AA9878D2B7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Cloud Synchronization/Backup</a:t>
            </a:r>
          </a:p>
        </p:txBody>
      </p:sp>
    </p:spTree>
    <p:extLst>
      <p:ext uri="{BB962C8B-B14F-4D97-AF65-F5344CB8AC3E}">
        <p14:creationId xmlns:p14="http://schemas.microsoft.com/office/powerpoint/2010/main" val="8158242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1700</Words>
  <Application>Microsoft Office PowerPoint</Application>
  <PresentationFormat>Custom</PresentationFormat>
  <Paragraphs>106</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2025-12-28T07:18:59Z</dcterms:modified>
</cp:coreProperties>
</file>