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1"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2425" autoAdjust="0"/>
  </p:normalViewPr>
  <p:slideViewPr>
    <p:cSldViewPr snapToGrid="0">
      <p:cViewPr varScale="1">
        <p:scale>
          <a:sx n="27" d="100"/>
          <a:sy n="27" d="100"/>
        </p:scale>
        <p:origin x="5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Near Field Communication better known as NFC.</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AA4A-C998-2A26-7D31-1A89B4824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D4FCB-2CCB-6EED-5D9A-C0D93DAC3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CBDFE-430B-1FD6-46E8-36ED129B0666}"/>
              </a:ext>
            </a:extLst>
          </p:cNvPr>
          <p:cNvSpPr>
            <a:spLocks noGrp="1"/>
          </p:cNvSpPr>
          <p:nvPr>
            <p:ph type="body" idx="1"/>
          </p:nvPr>
        </p:nvSpPr>
        <p:spPr/>
        <p:txBody>
          <a:bodyPr/>
          <a:lstStyle/>
          <a:p>
            <a:r>
              <a:rPr lang="en-GB"/>
              <a:t>00:07 So, what exactly is NFC? At its core, NFC is a set of short-range wireless technologies that allows devices to communicate over very short distances, typically about 4 centimetres or one and half inches. That might not sound like much, but NFC powers some everyday conveniences like contactless payments, security passes and pairing.</a:t>
            </a:r>
          </a:p>
          <a:p>
            <a:endParaRPr lang="en-GB"/>
          </a:p>
          <a:p>
            <a:r>
              <a:rPr lang="en-GB"/>
              <a:t>NFC uses no authentication. Essentially security is achieved by proximity. The two devices need to be near each other in order to communicate. Some devices may include additional security features like fingerprint scanners, but it's important to note that these are not part of the core NFC protocol. In essence, these features act like a control switch for NFC, enabling or disabling the connection based on user authentication. While they enhance security, they operate independently of NFC’s core functionality.</a:t>
            </a:r>
          </a:p>
          <a:p>
            <a:endParaRPr lang="en-GB"/>
          </a:p>
          <a:p>
            <a:r>
              <a:rPr lang="en-GB"/>
              <a:t>The main take away with NFC is that it is simple to use, requiring no manual pairing or additional steps in order to use it. This makes it ideal for quickly paying for your morning coffee with just a tap of your credit card.</a:t>
            </a:r>
            <a:endParaRPr lang="en-US"/>
          </a:p>
        </p:txBody>
      </p:sp>
      <p:sp>
        <p:nvSpPr>
          <p:cNvPr id="4" name="Slide Number Placeholder 3">
            <a:extLst>
              <a:ext uri="{FF2B5EF4-FFF2-40B4-BE49-F238E27FC236}">
                <a16:creationId xmlns:a16="http://schemas.microsoft.com/office/drawing/2014/main" id="{0E55A247-5F1A-700B-2D21-A4B8799C35F4}"/>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9200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3AD8B-E290-37BE-713C-00997DEA8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74DBE-E616-9B1C-8C9A-A981DC2E7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B1D99-B793-6ACA-89B1-1DD684BB1623}"/>
              </a:ext>
            </a:extLst>
          </p:cNvPr>
          <p:cNvSpPr>
            <a:spLocks noGrp="1"/>
          </p:cNvSpPr>
          <p:nvPr>
            <p:ph type="body" idx="1"/>
          </p:nvPr>
        </p:nvSpPr>
        <p:spPr/>
        <p:txBody>
          <a:bodyPr/>
          <a:lstStyle/>
          <a:p>
            <a:r>
              <a:rPr lang="en-GB"/>
              <a:t>01:20 NFC is designed for low-speed communication, making it well-suited for transferring small amounts of data. It is not practical for large transfers or high-bandwidth applications. A common example is contactless payments, where only a small amount of information needs to be exchanged quickly. However, NFC lacks built-in authentication and encryption, leaving it vulnerable to eavesdropping. This raises an important question: how secure is it?</a:t>
            </a:r>
            <a:endParaRPr lang="en-US"/>
          </a:p>
        </p:txBody>
      </p:sp>
      <p:sp>
        <p:nvSpPr>
          <p:cNvPr id="4" name="Slide Number Placeholder 3">
            <a:extLst>
              <a:ext uri="{FF2B5EF4-FFF2-40B4-BE49-F238E27FC236}">
                <a16:creationId xmlns:a16="http://schemas.microsoft.com/office/drawing/2014/main" id="{1D0139E9-7E6A-BD41-9116-5B7E39F4EE89}"/>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404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FA8D9-4195-4934-9A98-99515B48F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86EAE-A78D-5A48-DB60-E2BE4CF13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EA681-425D-C3F7-9948-35D6B505292B}"/>
              </a:ext>
            </a:extLst>
          </p:cNvPr>
          <p:cNvSpPr>
            <a:spLocks noGrp="1"/>
          </p:cNvSpPr>
          <p:nvPr>
            <p:ph type="body" idx="1"/>
          </p:nvPr>
        </p:nvSpPr>
        <p:spPr/>
        <p:txBody>
          <a:bodyPr/>
          <a:lstStyle/>
          <a:p>
            <a:r>
              <a:rPr lang="en-GB"/>
              <a:t>01:52 NFC is not secure so essentially an attacker could eavesdrop on an NFC communication. Since NFC has a very short range, you would probably notice someone or a device trying to intercept NFC communication.</a:t>
            </a:r>
          </a:p>
          <a:p>
            <a:endParaRPr lang="en-GB"/>
          </a:p>
          <a:p>
            <a:r>
              <a:rPr lang="en-GB"/>
              <a:t>While an attacker could conceptually intercept NFC communication, keep in mind that even though NFC is not secure, the applications that use it are. Let’s consider an example.</a:t>
            </a:r>
          </a:p>
          <a:p>
            <a:endParaRPr lang="en-GB"/>
          </a:p>
          <a:p>
            <a:r>
              <a:rPr lang="en-GB"/>
              <a:t>For a contactless payment system, it is kept secure by using one-use tokens. Essentially a one-use token is useless after it has been used. If an attacker were to intercept the token, since the token was used in the transaction, it is already useless by the time the attacker gets it. You can see using a method like this does not require the communication to be secure.</a:t>
            </a:r>
          </a:p>
          <a:p>
            <a:endParaRPr lang="en-GB"/>
          </a:p>
          <a:p>
            <a:r>
              <a:rPr lang="en-GB"/>
              <a:t>When NFC is used for tasks like pairing Bluetooth devices or configuring Wi-Fi, basic information such as device IDs and connection instructions are exchanged via NFC. However, sensitive data, like encryption keys, are not transmitted over NFC. Instead, these keys are exchanged using the device's native protocols, which are secured through encryption and other protective measures, ensuring the safety of the connection. Thus, you don’t need to worry about NFC not being secure.</a:t>
            </a:r>
            <a:endParaRPr lang="en-US"/>
          </a:p>
        </p:txBody>
      </p:sp>
      <p:sp>
        <p:nvSpPr>
          <p:cNvPr id="4" name="Slide Number Placeholder 3">
            <a:extLst>
              <a:ext uri="{FF2B5EF4-FFF2-40B4-BE49-F238E27FC236}">
                <a16:creationId xmlns:a16="http://schemas.microsoft.com/office/drawing/2014/main" id="{79447A5A-1D7B-9B11-D1A9-A7C972BCD606}"/>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1602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03:14 That concludes this video on NFC from ITFreeTraining. Until the next video from us, I would like to thank you for watching.</a:t>
            </a:r>
          </a:p>
          <a:p>
            <a:endParaRPr lang="en-GB"/>
          </a:p>
          <a:p>
            <a:r>
              <a:rPr lang="en-GB"/>
              <a:t>References</a:t>
            </a:r>
          </a:p>
          <a:p>
            <a:r>
              <a:rPr lang="en-GB"/>
              <a:t>“The Official CompTIA A+ Core Study Guide (Exam 220-1101)” pages 155, 257</a:t>
            </a:r>
          </a:p>
          <a:p>
            <a:r>
              <a:rPr lang="en-GB"/>
              <a:t>“License CC BY 4.0” https://creativecommons.org/licenses/by/4.0/</a:t>
            </a:r>
          </a:p>
          <a:p>
            <a:r>
              <a:rPr lang="en-GB"/>
              <a:t>“Video: How do Europeans pay? On channel European Central Bank licensed under CC BY 3.0 ” https://www.youtube.com/watch?v=qThOKeZtbb8</a:t>
            </a:r>
          </a:p>
          <a:p>
            <a:r>
              <a:rPr lang="en-GB"/>
              <a:t>“Picture: NFC logo” https://en.wikipedia.org/wiki/Near-field_communication#/media/File:NFC_Forum_N_mark.svg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6"/>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70524-FC42-81ED-94D4-02D9A3701165}"/>
            </a:ext>
          </a:extLst>
        </p:cNvPr>
        <p:cNvGrpSpPr/>
        <p:nvPr/>
      </p:nvGrpSpPr>
      <p:grpSpPr>
        <a:xfrm>
          <a:off x="0" y="0"/>
          <a:ext cx="0" cy="0"/>
          <a:chOff x="0" y="0"/>
          <a:chExt cx="0" cy="0"/>
        </a:xfrm>
      </p:grpSpPr>
      <p:pic>
        <p:nvPicPr>
          <p:cNvPr id="8" name="1_Intro_V Intro 01-03_D -2.0" descr="A picture containing white, design&#10;&#10;Description automatically generated">
            <a:extLst>
              <a:ext uri="{FF2B5EF4-FFF2-40B4-BE49-F238E27FC236}">
                <a16:creationId xmlns:a16="http://schemas.microsoft.com/office/drawing/2014/main" id="{917B9DD2-78EA-48EC-71C3-0FCF5D6124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grpSp>
        <p:nvGrpSpPr>
          <p:cNvPr id="5" name="4_Background">
            <a:extLst>
              <a:ext uri="{FF2B5EF4-FFF2-40B4-BE49-F238E27FC236}">
                <a16:creationId xmlns:a16="http://schemas.microsoft.com/office/drawing/2014/main" id="{F7E9C248-6F4C-7177-4F01-57955928B238}"/>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06D906B-754C-42F1-64B3-A277470582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698BA817-2E7E-5288-36DF-D5DDF915F9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16" name="4_Graphic" descr="A cartoon of a phone and a calculator&#10;&#10;Description automatically generated">
            <a:extLst>
              <a:ext uri="{FF2B5EF4-FFF2-40B4-BE49-F238E27FC236}">
                <a16:creationId xmlns:a16="http://schemas.microsoft.com/office/drawing/2014/main" id="{6F7718C1-B4B1-F589-011D-503DB7EDEA84}"/>
              </a:ext>
            </a:extLst>
          </p:cNvPr>
          <p:cNvPicPr>
            <a:picLocks noChangeAspect="1"/>
          </p:cNvPicPr>
          <p:nvPr/>
        </p:nvPicPr>
        <p:blipFill>
          <a:blip r:embed="rId5"/>
          <a:stretch>
            <a:fillRect/>
          </a:stretch>
        </p:blipFill>
        <p:spPr>
          <a:xfrm>
            <a:off x="10676676" y="8686800"/>
            <a:ext cx="15222648" cy="10378438"/>
          </a:xfrm>
          <a:prstGeom prst="rect">
            <a:avLst/>
          </a:prstGeom>
        </p:spPr>
      </p:pic>
      <p:sp>
        <p:nvSpPr>
          <p:cNvPr id="9" name="4_Point 1">
            <a:extLst>
              <a:ext uri="{FF2B5EF4-FFF2-40B4-BE49-F238E27FC236}">
                <a16:creationId xmlns:a16="http://schemas.microsoft.com/office/drawing/2014/main" id="{29312160-85BC-6EE3-9281-A94EF93BC32D}"/>
              </a:ext>
            </a:extLst>
          </p:cNvPr>
          <p:cNvSpPr txBox="1"/>
          <p:nvPr/>
        </p:nvSpPr>
        <p:spPr>
          <a:xfrm>
            <a:off x="854965" y="3613667"/>
            <a:ext cx="3529089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no authentication (Security is based of proximity)</a:t>
            </a:r>
          </a:p>
        </p:txBody>
      </p:sp>
      <p:sp>
        <p:nvSpPr>
          <p:cNvPr id="14" name="5_Point 2">
            <a:extLst>
              <a:ext uri="{FF2B5EF4-FFF2-40B4-BE49-F238E27FC236}">
                <a16:creationId xmlns:a16="http://schemas.microsoft.com/office/drawing/2014/main" id="{A6861EF6-21C9-B85F-0F60-6D97558B359C}"/>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 may have additional security like a fingerprint scanner</a:t>
            </a:r>
          </a:p>
        </p:txBody>
      </p:sp>
      <p:sp>
        <p:nvSpPr>
          <p:cNvPr id="11" name="6_Point 3">
            <a:extLst>
              <a:ext uri="{FF2B5EF4-FFF2-40B4-BE49-F238E27FC236}">
                <a16:creationId xmlns:a16="http://schemas.microsoft.com/office/drawing/2014/main" id="{BBC1485A-B43F-2DA3-2F70-F7A62795D475}"/>
              </a:ext>
            </a:extLst>
          </p:cNvPr>
          <p:cNvSpPr txBox="1"/>
          <p:nvPr/>
        </p:nvSpPr>
        <p:spPr>
          <a:xfrm>
            <a:off x="854963" y="6859811"/>
            <a:ext cx="3443593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Simple to use, requiring no manual pairing or additional steps</a:t>
            </a:r>
            <a:endParaRPr lang="en-US" sz="7500" dirty="0">
              <a:latin typeface="Arial" panose="020B0604020202020204" pitchFamily="34" charset="0"/>
              <a:cs typeface="Arial" panose="020B0604020202020204" pitchFamily="34" charset="0"/>
            </a:endParaRPr>
          </a:p>
        </p:txBody>
      </p:sp>
      <p:sp>
        <p:nvSpPr>
          <p:cNvPr id="22" name="0_WebSite">
            <a:extLst>
              <a:ext uri="{FF2B5EF4-FFF2-40B4-BE49-F238E27FC236}">
                <a16:creationId xmlns:a16="http://schemas.microsoft.com/office/drawing/2014/main" id="{CAC9BFB4-0F05-C08B-4BC0-561F88D50B4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4_Header_D 3.0">
            <a:extLst>
              <a:ext uri="{FF2B5EF4-FFF2-40B4-BE49-F238E27FC236}">
                <a16:creationId xmlns:a16="http://schemas.microsoft.com/office/drawing/2014/main" id="{0591E77D-71DC-1514-210D-568C939840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4_Title">
            <a:extLst>
              <a:ext uri="{FF2B5EF4-FFF2-40B4-BE49-F238E27FC236}">
                <a16:creationId xmlns:a16="http://schemas.microsoft.com/office/drawing/2014/main" id="{DD269922-C9B5-2792-094B-C6F87E592EDF}"/>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NFC</a:t>
            </a:r>
          </a:p>
        </p:txBody>
      </p:sp>
    </p:spTree>
    <p:extLst>
      <p:ext uri="{BB962C8B-B14F-4D97-AF65-F5344CB8AC3E}">
        <p14:creationId xmlns:p14="http://schemas.microsoft.com/office/powerpoint/2010/main" val="169607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ABD90-0F6E-63B3-0132-D5EDB8CD1D01}"/>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B0930FE6-1EEB-AF86-7F1E-1647F1314966}"/>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1A3343D4-4DBB-1CAA-C1E0-D99321BEF3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44CDF3AB-E5DB-82FF-7D67-41FB3B639FF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Graphic" descr="A cartoon snail with a black and white square on it&#10;&#10;Description automatically generated">
            <a:extLst>
              <a:ext uri="{FF2B5EF4-FFF2-40B4-BE49-F238E27FC236}">
                <a16:creationId xmlns:a16="http://schemas.microsoft.com/office/drawing/2014/main" id="{7A9D266E-958F-AACB-CDC7-96D7FE6650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26750" y="5274587"/>
            <a:ext cx="13519350" cy="14111071"/>
          </a:xfrm>
          <a:prstGeom prst="rect">
            <a:avLst/>
          </a:prstGeom>
        </p:spPr>
      </p:pic>
      <p:sp>
        <p:nvSpPr>
          <p:cNvPr id="9" name="0_Point 1">
            <a:extLst>
              <a:ext uri="{FF2B5EF4-FFF2-40B4-BE49-F238E27FC236}">
                <a16:creationId xmlns:a16="http://schemas.microsoft.com/office/drawing/2014/main" id="{D9BA9617-F46B-459C-972D-22E397AE6CDF}"/>
              </a:ext>
            </a:extLst>
          </p:cNvPr>
          <p:cNvSpPr txBox="1"/>
          <p:nvPr/>
        </p:nvSpPr>
        <p:spPr>
          <a:xfrm>
            <a:off x="440872" y="3613667"/>
            <a:ext cx="35704987" cy="1508105"/>
          </a:xfrm>
          <a:prstGeom prst="rect">
            <a:avLst/>
          </a:prstGeom>
          <a:noFill/>
        </p:spPr>
        <p:txBody>
          <a:bodyPr wrap="square">
            <a:spAutoFit/>
          </a:bodyPr>
          <a:lstStyle/>
          <a:p>
            <a:r>
              <a:rPr lang="en-GB" sz="9200" b="1" dirty="0">
                <a:solidFill>
                  <a:srgbClr val="1884C7"/>
                </a:solidFill>
                <a:latin typeface="Arial" panose="020B0604020202020204" pitchFamily="34" charset="0"/>
                <a:cs typeface="Arial" panose="020B0604020202020204" pitchFamily="34" charset="0"/>
              </a:rPr>
              <a:t>Not suitable for large transfers or high bandwidth applications</a:t>
            </a:r>
          </a:p>
        </p:txBody>
      </p:sp>
      <p:sp>
        <p:nvSpPr>
          <p:cNvPr id="17" name="0_WebSite">
            <a:extLst>
              <a:ext uri="{FF2B5EF4-FFF2-40B4-BE49-F238E27FC236}">
                <a16:creationId xmlns:a16="http://schemas.microsoft.com/office/drawing/2014/main" id="{A01B9CB7-D596-391D-640F-7E235955971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AD93E865-0E44-A0B7-110B-A232F266AA9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9B3C393D-3778-9EB6-3340-B5E6CFBCECB8}"/>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Data Rate Low</a:t>
            </a:r>
          </a:p>
        </p:txBody>
      </p:sp>
    </p:spTree>
    <p:extLst>
      <p:ext uri="{BB962C8B-B14F-4D97-AF65-F5344CB8AC3E}">
        <p14:creationId xmlns:p14="http://schemas.microsoft.com/office/powerpoint/2010/main" val="867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4207E-FF27-F35F-F4FF-2534BDD4D953}"/>
            </a:ext>
          </a:extLst>
        </p:cNvPr>
        <p:cNvGrpSpPr/>
        <p:nvPr/>
      </p:nvGrpSpPr>
      <p:grpSpPr>
        <a:xfrm>
          <a:off x="0" y="0"/>
          <a:ext cx="0" cy="0"/>
          <a:chOff x="0" y="0"/>
          <a:chExt cx="0" cy="0"/>
        </a:xfrm>
      </p:grpSpPr>
      <p:grpSp>
        <p:nvGrpSpPr>
          <p:cNvPr id="8" name="0_Background">
            <a:extLst>
              <a:ext uri="{FF2B5EF4-FFF2-40B4-BE49-F238E27FC236}">
                <a16:creationId xmlns:a16="http://schemas.microsoft.com/office/drawing/2014/main" id="{4972DA99-EDAD-21B5-B916-04DD0F13CACD}"/>
              </a:ext>
            </a:extLst>
          </p:cNvPr>
          <p:cNvGrpSpPr/>
          <p:nvPr/>
        </p:nvGrpSpPr>
        <p:grpSpPr>
          <a:xfrm>
            <a:off x="0" y="0"/>
            <a:ext cx="36576000" cy="20573999"/>
            <a:chOff x="0" y="1587"/>
            <a:chExt cx="36576000" cy="20573999"/>
          </a:xfrm>
        </p:grpSpPr>
        <p:pic>
          <p:nvPicPr>
            <p:cNvPr id="3" name="0_Background">
              <a:extLst>
                <a:ext uri="{FF2B5EF4-FFF2-40B4-BE49-F238E27FC236}">
                  <a16:creationId xmlns:a16="http://schemas.microsoft.com/office/drawing/2014/main" id="{9F1936E5-F6B9-4B23-21FE-7CFEDD203F0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D3AC5285-4ED9-98CD-3108-66AE9F64F88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7" name="2_White Background" descr="A picture containing white, design&#10;&#10;Description automatically generated">
            <a:extLst>
              <a:ext uri="{FF2B5EF4-FFF2-40B4-BE49-F238E27FC236}">
                <a16:creationId xmlns:a16="http://schemas.microsoft.com/office/drawing/2014/main" id="{CF80D330-A291-5E44-7E26-9B874530DF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6" name="2_Graphic" descr="A cartoon of a coin and a credit card&#10;&#10;Description automatically generated">
            <a:extLst>
              <a:ext uri="{FF2B5EF4-FFF2-40B4-BE49-F238E27FC236}">
                <a16:creationId xmlns:a16="http://schemas.microsoft.com/office/drawing/2014/main" id="{DA759E4B-F2A0-DF64-B65D-786B6FB455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2012" y="5856282"/>
            <a:ext cx="15937556" cy="9175991"/>
          </a:xfrm>
          <a:prstGeom prst="rect">
            <a:avLst/>
          </a:prstGeom>
        </p:spPr>
      </p:pic>
      <p:sp>
        <p:nvSpPr>
          <p:cNvPr id="9" name="1_Point 1">
            <a:extLst>
              <a:ext uri="{FF2B5EF4-FFF2-40B4-BE49-F238E27FC236}">
                <a16:creationId xmlns:a16="http://schemas.microsoft.com/office/drawing/2014/main" id="{0A684085-6FA3-EEBA-7856-1BDA853016D3}"/>
              </a:ext>
            </a:extLst>
          </p:cNvPr>
          <p:cNvSpPr txBox="1"/>
          <p:nvPr/>
        </p:nvSpPr>
        <p:spPr>
          <a:xfrm>
            <a:off x="854965" y="3613667"/>
            <a:ext cx="30074616"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NFC not secure, but applications that use it are</a:t>
            </a:r>
          </a:p>
        </p:txBody>
      </p:sp>
      <p:sp>
        <p:nvSpPr>
          <p:cNvPr id="16" name="3_Point 3">
            <a:extLst>
              <a:ext uri="{FF2B5EF4-FFF2-40B4-BE49-F238E27FC236}">
                <a16:creationId xmlns:a16="http://schemas.microsoft.com/office/drawing/2014/main" id="{EB200739-2875-872A-FC21-5F6173D14F9C}"/>
              </a:ext>
            </a:extLst>
          </p:cNvPr>
          <p:cNvSpPr txBox="1"/>
          <p:nvPr/>
        </p:nvSpPr>
        <p:spPr>
          <a:xfrm>
            <a:off x="9004372" y="15215312"/>
            <a:ext cx="103961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one use tokens</a:t>
            </a:r>
          </a:p>
        </p:txBody>
      </p:sp>
      <p:sp>
        <p:nvSpPr>
          <p:cNvPr id="10" name="4_Point 4">
            <a:extLst>
              <a:ext uri="{FF2B5EF4-FFF2-40B4-BE49-F238E27FC236}">
                <a16:creationId xmlns:a16="http://schemas.microsoft.com/office/drawing/2014/main" id="{79745B9D-226A-CBB1-6D43-99ACAC9ADADC}"/>
              </a:ext>
            </a:extLst>
          </p:cNvPr>
          <p:cNvSpPr txBox="1"/>
          <p:nvPr/>
        </p:nvSpPr>
        <p:spPr>
          <a:xfrm>
            <a:off x="9004372" y="16422869"/>
            <a:ext cx="164224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Token useless after it has been used</a:t>
            </a:r>
          </a:p>
        </p:txBody>
      </p:sp>
      <p:sp>
        <p:nvSpPr>
          <p:cNvPr id="22" name="0_WebSite">
            <a:extLst>
              <a:ext uri="{FF2B5EF4-FFF2-40B4-BE49-F238E27FC236}">
                <a16:creationId xmlns:a16="http://schemas.microsoft.com/office/drawing/2014/main" id="{6EA44ED0-B357-FAC6-C9D0-B222B7EB7E75}"/>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C5410B29-6885-9EC7-9DFE-C989289715E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00B2BA8F-1AA0-D892-0C33-4CA077659BED}"/>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NFC Security (Does Not Have Any)</a:t>
            </a:r>
          </a:p>
        </p:txBody>
      </p:sp>
    </p:spTree>
    <p:extLst>
      <p:ext uri="{BB962C8B-B14F-4D97-AF65-F5344CB8AC3E}">
        <p14:creationId xmlns:p14="http://schemas.microsoft.com/office/powerpoint/2010/main" val="9958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https://ITFreeTraining.com/ap11/8a25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788</Words>
  <Application>Microsoft Office PowerPoint</Application>
  <PresentationFormat>Custom</PresentationFormat>
  <Paragraphs>47</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2025-12-28T07:09:19Z</dcterms:modified>
</cp:coreProperties>
</file>