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1"/>
  </p:notesMasterIdLst>
  <p:sldIdLst>
    <p:sldId id="274" r:id="rId2"/>
    <p:sldId id="289" r:id="rId3"/>
    <p:sldId id="290" r:id="rId4"/>
    <p:sldId id="291" r:id="rId5"/>
    <p:sldId id="292" r:id="rId6"/>
    <p:sldId id="293" r:id="rId7"/>
    <p:sldId id="294" r:id="rId8"/>
    <p:sldId id="295" r:id="rId9"/>
    <p:sldId id="273" r:id="rId10"/>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1E9"/>
    <a:srgbClr val="D5E3CF"/>
    <a:srgbClr val="FFFFFF"/>
    <a:srgbClr val="B00303"/>
    <a:srgbClr val="269D47"/>
    <a:srgbClr val="EE7546"/>
    <a:srgbClr val="A7A7A7"/>
    <a:srgbClr val="1884C7"/>
    <a:srgbClr val="DDE9EF"/>
    <a:srgbClr val="1927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65045" autoAdjust="0"/>
  </p:normalViewPr>
  <p:slideViewPr>
    <p:cSldViewPr snapToGrid="0">
      <p:cViewPr varScale="1">
        <p:scale>
          <a:sx n="24" d="100"/>
          <a:sy n="24" d="100"/>
        </p:scale>
        <p:origin x="864"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mobile device accessories.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Modern mobile devices typically offer no or very limited upgrade options. If you are fortunate, you might be able to expand storage with a larger SD card, but that's about it. Because of this, most devices depend on a single wired data connection or wireless method for communication. Accessories range from practical additions like keyboards for ease of use, to functional extras like external cameras and protective cases. There are also more unusual options, such as an umbrella attachment to reduce glare while using the device outdoors. Nowadays, there is no limit to how many different types of accessories you can get for your device.</a:t>
            </a:r>
          </a:p>
          <a:p>
            <a:endParaRPr lang="en-GB"/>
          </a:p>
          <a:p>
            <a:r>
              <a:rPr lang="en-GB"/>
              <a:t>So why do mobile device accessories exist? They bridge the gap between user needs and limitations of the device. As devices become smaller, they typically lose features and functions because there is limited space available for components, reducing their overall capability. Modern devices use special adhesives to hold the parts together which are heated together. This protects the device’s internal components making them more resistant to water and dust. This also means the device is sealed so you will not be able to open it.</a:t>
            </a:r>
          </a:p>
          <a:p>
            <a:endParaRPr lang="en-GB"/>
          </a:p>
          <a:p>
            <a:r>
              <a:rPr lang="en-GB"/>
              <a:t>Device accessories add the additional features that were lost plus more features. Once you have your device accessory, next is a matter of connecting it.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79484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01:32 For wired connections, USB-C is becoming the standard. It is used on most modern new devices. The lightning cable is traditionally used with Apple devices. However, Apple is starting to move towards USB-C.</a:t>
            </a:r>
          </a:p>
          <a:p>
            <a:endParaRPr lang="en-GB"/>
          </a:p>
          <a:p>
            <a:r>
              <a:rPr lang="en-GB"/>
              <a:t>The decision for Apple to adopt USB-C is most likely due to the European Union decisions to standardize on USB-C for all devices. This regulation aims to reduce electronic waste and increase consumer convenience, by allowing a single charger for multiple devices. This also allows standardizing charging ports across the electronics industry. It could be argued in the short term that it may create more waste, as a lot of device accessories will become obsolete, but in the long term should reduce waste. If you have an old accessory that requires a particular connection, you can always get an adapter.</a:t>
            </a:r>
          </a:p>
          <a:p>
            <a:endParaRPr lang="en-GB"/>
          </a:p>
          <a:p>
            <a:r>
              <a:rPr lang="en-GB"/>
              <a:t>There is not much to know about wired connections. Make sure you have the right cable and plug it in. Your device may not be compatible with all devices on the market, but you won’t break anything if you give it a try; it simply will not work.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901284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02:40 Many devices use Wi-Fi to connect. Shown here are the different Wi-Fi standards. Higher Wi-Fi generations support higher speeds. Wi-Fi 5 I would consider the minimum for devices that need speed.</a:t>
            </a:r>
          </a:p>
          <a:p>
            <a:endParaRPr lang="en-GB"/>
          </a:p>
          <a:p>
            <a:r>
              <a:rPr lang="en-GB"/>
              <a:t>Although Wi-Fi 5 was released in 2014, there are still some Wi-Fi 4 devices on the market. For low-speed devices like headphones, it is not really a problem. If you are planning to do file transfers or watch high resolution video, you probably want at least Wi-Fi 5, otherwise your device will be sluggish.</a:t>
            </a:r>
          </a:p>
          <a:p>
            <a:endParaRPr lang="en-GB"/>
          </a:p>
          <a:p>
            <a:r>
              <a:rPr lang="en-GB"/>
              <a:t>A few years ago, we purchased a 4K video camera and have been using the USB-C connection for file transfers. However, the camera’s USB-C port is now slightly damaged and unreliable, so we attempted to use the Wi-Fi feature instead. Unfortunately, despite being an expensive model, the camera only supports Wi-Fi 4, making 4K video transfers painfully slow. As a result, we now remove the memory card and use a USB card reader for faster transfers. In hindsight, we wish we had purchased a camera with at least Wi-Fi 5 at the time of purchase.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4080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03:52 Bluetooth has been around for over 20 years, making it a well-established and mature technology. Version 5, released in 2016, was rapidly adopted and is now supported by most modern devices. While there have been several incremental updates since then, these versions primarily focus on improvements like efficiency and stability, rather than speed increases. Personally, I’m not too concerned about which specific incremental version a device uses. However, it's worth noting that newer versions offer better power-saving features, allowing devices to run longer before the batteries need recharging.</a:t>
            </a:r>
          </a:p>
          <a:p>
            <a:endParaRPr lang="en-GB"/>
          </a:p>
          <a:p>
            <a:r>
              <a:rPr lang="en-GB"/>
              <a:t>In late 2024, version 6 was released. At the time of the making of this video there were very few devices using it. It does offer improvements over Bluetooth 5 but, at the time this video was made, I would consider it a nice to have, but I would not be too concerned if I purchased a device that uses Bluetooth 5.</a:t>
            </a:r>
          </a:p>
          <a:p>
            <a:endParaRPr lang="en-GB"/>
          </a:p>
          <a:p>
            <a:r>
              <a:rPr lang="en-GB"/>
              <a:t>Let’s now have a look at some of the device accessories that are available.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29077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BFAD5-0C28-DBB3-5A1A-8779D2E1BA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85E4E5-39C2-A839-F1B5-3E1B12B54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86B68E-B541-B9EF-899E-3A1EE6577E08}"/>
              </a:ext>
            </a:extLst>
          </p:cNvPr>
          <p:cNvSpPr>
            <a:spLocks noGrp="1"/>
          </p:cNvSpPr>
          <p:nvPr>
            <p:ph type="body" idx="1"/>
          </p:nvPr>
        </p:nvSpPr>
        <p:spPr/>
        <p:txBody>
          <a:bodyPr/>
          <a:lstStyle/>
          <a:p>
            <a:r>
              <a:rPr lang="en-GB"/>
              <a:t>04:52 On modern devices, you can use your finger to interact with the screen. The accuracy of modern devices is generally quite good, but there are cases where additional precision is beneficial—for example, when drawing or writing. To achieve better accuracy, you can purchase a touch pen or stylus.</a:t>
            </a:r>
          </a:p>
          <a:p>
            <a:endParaRPr lang="en-GB"/>
          </a:p>
          <a:p>
            <a:r>
              <a:rPr lang="en-GB"/>
              <a:t>A touch pen is essentially just like a regular pen but does not write anything. It is passive, that is has no power. It offers better precision than a finger.</a:t>
            </a:r>
          </a:p>
          <a:p>
            <a:endParaRPr lang="en-GB"/>
          </a:p>
          <a:p>
            <a:r>
              <a:rPr lang="en-GB"/>
              <a:t>A Stylus on the other hand, uses power. This comes through a battery or via induction. That is, the Stylus gets power when it is held up against the screen of the device. Styluses offer better pressure sensitivity and better accuracy than a touch pen.</a:t>
            </a:r>
          </a:p>
          <a:p>
            <a:endParaRPr lang="en-GB"/>
          </a:p>
          <a:p>
            <a:r>
              <a:rPr lang="en-GB"/>
              <a:t>Styluses may be device specific. There are generic ones that work on most devices. The device specific type may have additional features and give better results. The stylus may also have additional options like buttons.</a:t>
            </a:r>
          </a:p>
          <a:p>
            <a:endParaRPr lang="en-GB"/>
          </a:p>
          <a:p>
            <a:r>
              <a:rPr lang="en-GB"/>
              <a:t>I have a mobile phone that I will demonstrate a stylus on. Firstly, I will draw a face with my finger. On modern devices, even using just your finger will get some good results. I will now use the stylus to draw a face. You will notice that, despite my poor drawing abilities, the results are pretty similar.</a:t>
            </a:r>
          </a:p>
          <a:p>
            <a:endParaRPr lang="en-GB"/>
          </a:p>
          <a:p>
            <a:r>
              <a:rPr lang="en-GB"/>
              <a:t>I will now add some eye lashes using my finger to the first face. This fine level of detail is hard to do using a finger. I will now do the same using the Stylus to the second face. You will notice the results are much better, as I have more control using the stylus.</a:t>
            </a:r>
          </a:p>
          <a:p>
            <a:endParaRPr lang="en-GB"/>
          </a:p>
          <a:p>
            <a:r>
              <a:rPr lang="en-GB"/>
              <a:t>A stylus also senses the pressure you are pushing down with. If I use my finger with varying pressure, you will notice that the line appears the same regardless of how hard I press. When I do the same with the stylus, you will notice the line has different levels of darkness, depending on the amount of pressure used. It is a little hard to see, but the end of the line is less dark than the centre.</a:t>
            </a:r>
          </a:p>
          <a:p>
            <a:endParaRPr lang="en-GB"/>
          </a:p>
          <a:p>
            <a:r>
              <a:rPr lang="en-GB"/>
              <a:t>Styluses are ideal for users who require precise detail or pressure sensitivity. For example, people who are using a tablet for drawing.</a:t>
            </a:r>
            <a:endParaRPr lang="en-US"/>
          </a:p>
        </p:txBody>
      </p:sp>
      <p:sp>
        <p:nvSpPr>
          <p:cNvPr id="4" name="Slide Number Placeholder 3">
            <a:extLst>
              <a:ext uri="{FF2B5EF4-FFF2-40B4-BE49-F238E27FC236}">
                <a16:creationId xmlns:a16="http://schemas.microsoft.com/office/drawing/2014/main" id="{714DD2EF-1321-33BF-8283-46A34A14BA29}"/>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95224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621DC-BC2D-C54C-1323-1B5AE7CAD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67998D-4A29-B1FF-E2C7-B16B097D34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90B871-A9DD-8A2B-AA17-B05CAFC9FDAD}"/>
              </a:ext>
            </a:extLst>
          </p:cNvPr>
          <p:cNvSpPr>
            <a:spLocks noGrp="1"/>
          </p:cNvSpPr>
          <p:nvPr>
            <p:ph type="body" idx="1"/>
          </p:nvPr>
        </p:nvSpPr>
        <p:spPr/>
        <p:txBody>
          <a:bodyPr/>
          <a:lstStyle/>
          <a:p>
            <a:r>
              <a:rPr lang="en-GB"/>
              <a:t>07:05 The trackpad replaces the mouse with a pad. These are commonly found in a laptop but can also be external. For example, you could use an external trackpad on a desktop. Trackpads are useful in tight spaces, which is one of the big reasons they are included in many laptops.</a:t>
            </a:r>
          </a:p>
          <a:p>
            <a:endParaRPr lang="en-GB"/>
          </a:p>
          <a:p>
            <a:r>
              <a:rPr lang="en-GB"/>
              <a:t>Modern trackpads support drag, tap and multiple finger input. There is not too much to know about Trackpads. Just be aware that many support many input features such as pinch to zoom, just like a mobile device would.</a:t>
            </a:r>
            <a:endParaRPr lang="en-US" dirty="0"/>
          </a:p>
        </p:txBody>
      </p:sp>
      <p:sp>
        <p:nvSpPr>
          <p:cNvPr id="4" name="Slide Number Placeholder 3">
            <a:extLst>
              <a:ext uri="{FF2B5EF4-FFF2-40B4-BE49-F238E27FC236}">
                <a16:creationId xmlns:a16="http://schemas.microsoft.com/office/drawing/2014/main" id="{D4942870-C4E2-870B-980C-4B897618611A}"/>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12814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2289D-1A08-90F4-2002-DE65CDD5B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F8480-C294-80EB-0C16-D05E747F1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1FFE2-1DA7-2D0D-E6E0-F4F21F48FFA4}"/>
              </a:ext>
            </a:extLst>
          </p:cNvPr>
          <p:cNvSpPr>
            <a:spLocks noGrp="1"/>
          </p:cNvSpPr>
          <p:nvPr>
            <p:ph type="body" idx="1"/>
          </p:nvPr>
        </p:nvSpPr>
        <p:spPr/>
        <p:txBody>
          <a:bodyPr/>
          <a:lstStyle/>
          <a:p>
            <a:r>
              <a:rPr lang="en-GB"/>
              <a:t>07:38 When using your mobile device for audio and video communication, you might find it helpful to use a headset. Headsets can be either wired or wireless, providing both a microphone for speaking and speakers for listening.</a:t>
            </a:r>
          </a:p>
          <a:p>
            <a:endParaRPr lang="en-GB"/>
          </a:p>
          <a:p>
            <a:r>
              <a:rPr lang="en-GB"/>
              <a:t>There are almost an unlimited number of headsets on the market, but they fall into different categories. USB are versatile and very popular. There is a trend of everything starting to move towards USB-C.</a:t>
            </a:r>
          </a:p>
          <a:p>
            <a:endParaRPr lang="en-GB"/>
          </a:p>
          <a:p>
            <a:r>
              <a:rPr lang="en-GB"/>
              <a:t>Bluetooth offers a wireless solution and has become very popular with mobile devices. It seems everyone nowadays has a set of wireless ear buds. There are some headsets that do not use Bluetooth, but these tend to be larger ones you would use indoors.</a:t>
            </a:r>
          </a:p>
          <a:p>
            <a:endParaRPr lang="en-GB"/>
          </a:p>
          <a:p>
            <a:r>
              <a:rPr lang="en-GB"/>
              <a:t>There are also headsets that use the lightning connection, which is a proprietary connector used by Apple devices.</a:t>
            </a:r>
          </a:p>
          <a:p>
            <a:endParaRPr lang="en-GB"/>
          </a:p>
          <a:p>
            <a:r>
              <a:rPr lang="en-GB"/>
              <a:t>Lastly, there’s the 3.5mm TRRS connector, commonly known as the audio jack. This is an analog connection while all the others are digital. It is gradually fading from the market and is now considered a legacy option. While it’s still found on computers and various other devices, it’s largely absent from modern mobile devices. It may eventually disappear from computers too, though that shift seems to be taking longer than other legacy connections.</a:t>
            </a:r>
            <a:endParaRPr lang="en-US"/>
          </a:p>
        </p:txBody>
      </p:sp>
      <p:sp>
        <p:nvSpPr>
          <p:cNvPr id="4" name="Slide Number Placeholder 3">
            <a:extLst>
              <a:ext uri="{FF2B5EF4-FFF2-40B4-BE49-F238E27FC236}">
                <a16:creationId xmlns:a16="http://schemas.microsoft.com/office/drawing/2014/main" id="{C8C8D329-1F22-A254-E0E2-2492B6E603D0}"/>
              </a:ext>
            </a:extLst>
          </p:cNvPr>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848023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08:57 That concludes this video on mobile accessories. I hope you have found this video useful. Until the next video I would like to thank you for watching.</a:t>
            </a:r>
          </a:p>
          <a:p>
            <a:endParaRPr lang="en-GB"/>
          </a:p>
          <a:p>
            <a:r>
              <a:rPr lang="en-GB"/>
              <a:t>References</a:t>
            </a:r>
          </a:p>
          <a:p>
            <a:r>
              <a:rPr lang="en-GB"/>
              <a:t>“The Official CompTIA A+ Core Study Guide (Exam 220-1101)” pages 247 to 248</a:t>
            </a:r>
          </a:p>
          <a:p>
            <a:r>
              <a:rPr lang="en-GB"/>
              <a:t>“License CC BY 4.0” https://creativecommons.org/licenses/by/4.0/</a:t>
            </a:r>
          </a:p>
          <a:p>
            <a:r>
              <a:rPr lang="en-GB"/>
              <a:t>“Picture: Trackpad computer” https://commons.wikimedia.org/wiki/File:Macbook_touchpad.jpg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2.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7.png"/><Relationship Id="rId7"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_IntroVideo 01-02_D -2.0" descr="A smart watch and a smart watch&#10;&#10;Description automatically generated">
            <a:extLst>
              <a:ext uri="{FF2B5EF4-FFF2-40B4-BE49-F238E27FC236}">
                <a16:creationId xmlns:a16="http://schemas.microsoft.com/office/drawing/2014/main" id="{B49662BF-8DA6-A438-6779-DCD3888ECE6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8" name="3_White Background" descr="A picture containing white, design&#10;&#10;Description automatically generated">
            <a:extLst>
              <a:ext uri="{FF2B5EF4-FFF2-40B4-BE49-F238E27FC236}">
                <a16:creationId xmlns:a16="http://schemas.microsoft.com/office/drawing/2014/main" id="{AEDA75D7-BE9D-C2F9-C934-DCB56E2C5B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23" name="3_Thin phone">
            <a:extLst>
              <a:ext uri="{FF2B5EF4-FFF2-40B4-BE49-F238E27FC236}">
                <a16:creationId xmlns:a16="http://schemas.microsoft.com/office/drawing/2014/main" id="{8864F95B-1AE6-62D5-9CD3-08E41401F4B4}"/>
              </a:ext>
            </a:extLst>
          </p:cNvPr>
          <p:cNvPicPr>
            <a:picLocks noChangeAspect="1"/>
          </p:cNvPicPr>
          <p:nvPr/>
        </p:nvPicPr>
        <p:blipFill>
          <a:blip r:embed="rId5"/>
          <a:srcRect/>
          <a:stretch/>
        </p:blipFill>
        <p:spPr>
          <a:xfrm>
            <a:off x="0" y="1587"/>
            <a:ext cx="36576000" cy="20573999"/>
          </a:xfrm>
          <a:prstGeom prst="rect">
            <a:avLst/>
          </a:prstGeom>
        </p:spPr>
      </p:pic>
      <p:sp>
        <p:nvSpPr>
          <p:cNvPr id="9" name="3_Point 1">
            <a:extLst>
              <a:ext uri="{FF2B5EF4-FFF2-40B4-BE49-F238E27FC236}">
                <a16:creationId xmlns:a16="http://schemas.microsoft.com/office/drawing/2014/main" id="{9AB0CD40-3F8C-4AD7-ABD2-0365709E7B83}"/>
              </a:ext>
            </a:extLst>
          </p:cNvPr>
          <p:cNvSpPr txBox="1"/>
          <p:nvPr/>
        </p:nvSpPr>
        <p:spPr>
          <a:xfrm>
            <a:off x="451310" y="3613667"/>
            <a:ext cx="33254926"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Bridges the gap between user needs and limitations </a:t>
            </a:r>
          </a:p>
        </p:txBody>
      </p:sp>
      <p:sp>
        <p:nvSpPr>
          <p:cNvPr id="14" name="5_Point 2">
            <a:extLst>
              <a:ext uri="{FF2B5EF4-FFF2-40B4-BE49-F238E27FC236}">
                <a16:creationId xmlns:a16="http://schemas.microsoft.com/office/drawing/2014/main" id="{F7302874-6FF6-4F12-9408-F903772FAD68}"/>
              </a:ext>
            </a:extLst>
          </p:cNvPr>
          <p:cNvSpPr txBox="1"/>
          <p:nvPr/>
        </p:nvSpPr>
        <p:spPr>
          <a:xfrm>
            <a:off x="451308" y="5467572"/>
            <a:ext cx="3550685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As devices become smaller and slimmer they lose functions. E.g., headphone jacks</a:t>
            </a:r>
          </a:p>
        </p:txBody>
      </p:sp>
      <p:sp>
        <p:nvSpPr>
          <p:cNvPr id="24" name="6_Point 3">
            <a:extLst>
              <a:ext uri="{FF2B5EF4-FFF2-40B4-BE49-F238E27FC236}">
                <a16:creationId xmlns:a16="http://schemas.microsoft.com/office/drawing/2014/main" id="{30C5A82D-E72A-EDF6-7334-1D14B84F651C}"/>
              </a:ext>
            </a:extLst>
          </p:cNvPr>
          <p:cNvSpPr txBox="1"/>
          <p:nvPr/>
        </p:nvSpPr>
        <p:spPr>
          <a:xfrm>
            <a:off x="451308" y="6859811"/>
            <a:ext cx="3587755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Device accessories add the additional features that were lost plus add more features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3_Header">
            <a:extLst>
              <a:ext uri="{FF2B5EF4-FFF2-40B4-BE49-F238E27FC236}">
                <a16:creationId xmlns:a16="http://schemas.microsoft.com/office/drawing/2014/main" id="{EA4F2873-A965-C3A7-2074-73F7F4768E2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3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Why </a:t>
            </a:r>
            <a:r>
              <a:rPr lang="en-US" sz="15000" b="1">
                <a:solidFill>
                  <a:schemeClr val="bg1"/>
                </a:solidFill>
                <a:latin typeface="Arial" panose="020B0604020202020204" pitchFamily="34" charset="0"/>
                <a:cs typeface="Arial" panose="020B0604020202020204" pitchFamily="34" charset="0"/>
              </a:rPr>
              <a:t>They Exist?</a:t>
            </a:r>
            <a:endParaRPr lang="en-US" sz="15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0058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3" name="0_USB left point 1">
            <a:extLst>
              <a:ext uri="{FF2B5EF4-FFF2-40B4-BE49-F238E27FC236}">
                <a16:creationId xmlns:a16="http://schemas.microsoft.com/office/drawing/2014/main" id="{804E4492-1B72-1276-7502-190522E9A612}"/>
              </a:ext>
            </a:extLst>
          </p:cNvPr>
          <p:cNvSpPr txBox="1"/>
          <p:nvPr/>
        </p:nvSpPr>
        <p:spPr>
          <a:xfrm>
            <a:off x="3835703" y="15255442"/>
            <a:ext cx="1089369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Becoming the standard</a:t>
            </a:r>
          </a:p>
        </p:txBody>
      </p:sp>
      <p:pic>
        <p:nvPicPr>
          <p:cNvPr id="22" name="0_USB Left picture" descr="A close up of a cable&#10;&#10;Description automatically generated">
            <a:extLst>
              <a:ext uri="{FF2B5EF4-FFF2-40B4-BE49-F238E27FC236}">
                <a16:creationId xmlns:a16="http://schemas.microsoft.com/office/drawing/2014/main" id="{413D5997-CBB8-2BF9-B27A-1B41E726EBB8}"/>
              </a:ext>
            </a:extLst>
          </p:cNvPr>
          <p:cNvPicPr>
            <a:picLocks noChangeAspect="1"/>
          </p:cNvPicPr>
          <p:nvPr/>
        </p:nvPicPr>
        <p:blipFill>
          <a:blip r:embed="rId5"/>
          <a:stretch>
            <a:fillRect/>
          </a:stretch>
        </p:blipFill>
        <p:spPr>
          <a:xfrm flipH="1">
            <a:off x="5645152" y="4229283"/>
            <a:ext cx="5646306" cy="10761079"/>
          </a:xfrm>
          <a:prstGeom prst="rect">
            <a:avLst/>
          </a:prstGeom>
        </p:spPr>
      </p:pic>
      <p:sp>
        <p:nvSpPr>
          <p:cNvPr id="9" name="0_USB Left text">
            <a:extLst>
              <a:ext uri="{FF2B5EF4-FFF2-40B4-BE49-F238E27FC236}">
                <a16:creationId xmlns:a16="http://schemas.microsoft.com/office/drawing/2014/main" id="{9AB0CD40-3F8C-4AD7-ABD2-0365709E7B83}"/>
              </a:ext>
            </a:extLst>
          </p:cNvPr>
          <p:cNvSpPr txBox="1"/>
          <p:nvPr/>
        </p:nvSpPr>
        <p:spPr>
          <a:xfrm>
            <a:off x="4207764" y="3613667"/>
            <a:ext cx="507478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USB-C</a:t>
            </a:r>
          </a:p>
        </p:txBody>
      </p:sp>
      <p:sp>
        <p:nvSpPr>
          <p:cNvPr id="24" name="1_Right text 2">
            <a:extLst>
              <a:ext uri="{FF2B5EF4-FFF2-40B4-BE49-F238E27FC236}">
                <a16:creationId xmlns:a16="http://schemas.microsoft.com/office/drawing/2014/main" id="{E5894648-F84D-7DDB-0686-6795269EF46F}"/>
              </a:ext>
            </a:extLst>
          </p:cNvPr>
          <p:cNvSpPr txBox="1"/>
          <p:nvPr/>
        </p:nvSpPr>
        <p:spPr>
          <a:xfrm>
            <a:off x="20708531" y="15255442"/>
            <a:ext cx="1089369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Used with Apple devices</a:t>
            </a:r>
          </a:p>
        </p:txBody>
      </p:sp>
      <p:pic>
        <p:nvPicPr>
          <p:cNvPr id="16" name="1_Right Graphic" descr="A white cable with a silver connector&#10;&#10;Description automatically generated">
            <a:extLst>
              <a:ext uri="{FF2B5EF4-FFF2-40B4-BE49-F238E27FC236}">
                <a16:creationId xmlns:a16="http://schemas.microsoft.com/office/drawing/2014/main" id="{9D919F12-890D-8A64-E9C0-A137D5CF729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324618" y="5725476"/>
            <a:ext cx="12233564" cy="9264886"/>
          </a:xfrm>
          <a:prstGeom prst="rect">
            <a:avLst/>
          </a:prstGeom>
        </p:spPr>
      </p:pic>
      <p:sp>
        <p:nvSpPr>
          <p:cNvPr id="14" name="1_Right text 1">
            <a:extLst>
              <a:ext uri="{FF2B5EF4-FFF2-40B4-BE49-F238E27FC236}">
                <a16:creationId xmlns:a16="http://schemas.microsoft.com/office/drawing/2014/main" id="{F7302874-6FF6-4F12-9408-F903772FAD68}"/>
              </a:ext>
            </a:extLst>
          </p:cNvPr>
          <p:cNvSpPr txBox="1"/>
          <p:nvPr/>
        </p:nvSpPr>
        <p:spPr>
          <a:xfrm>
            <a:off x="21411008" y="3613667"/>
            <a:ext cx="1026048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Lightning cable</a:t>
            </a:r>
          </a:p>
        </p:txBody>
      </p:sp>
      <p:sp>
        <p:nvSpPr>
          <p:cNvPr id="25" name="2_Right text 2">
            <a:extLst>
              <a:ext uri="{FF2B5EF4-FFF2-40B4-BE49-F238E27FC236}">
                <a16:creationId xmlns:a16="http://schemas.microsoft.com/office/drawing/2014/main" id="{70501333-0A27-4E91-41F1-126FE7586CDC}"/>
              </a:ext>
            </a:extLst>
          </p:cNvPr>
          <p:cNvSpPr txBox="1"/>
          <p:nvPr/>
        </p:nvSpPr>
        <p:spPr>
          <a:xfrm>
            <a:off x="20777800" y="16669053"/>
            <a:ext cx="1089369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Apple moving to USB-C</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Wired Connections</a:t>
            </a:r>
          </a:p>
        </p:txBody>
      </p:sp>
    </p:spTree>
    <p:extLst>
      <p:ext uri="{BB962C8B-B14F-4D97-AF65-F5344CB8AC3E}">
        <p14:creationId xmlns:p14="http://schemas.microsoft.com/office/powerpoint/2010/main" val="30374694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aphicFrame>
        <p:nvGraphicFramePr>
          <p:cNvPr id="6" name="0_Table">
            <a:extLst>
              <a:ext uri="{FF2B5EF4-FFF2-40B4-BE49-F238E27FC236}">
                <a16:creationId xmlns:a16="http://schemas.microsoft.com/office/drawing/2014/main" id="{CDCB3EF9-26A6-9E4E-7768-633ACD825660}"/>
              </a:ext>
            </a:extLst>
          </p:cNvPr>
          <p:cNvGraphicFramePr>
            <a:graphicFrameLocks noGrp="1"/>
          </p:cNvGraphicFramePr>
          <p:nvPr>
            <p:extLst>
              <p:ext uri="{D42A27DB-BD31-4B8C-83A1-F6EECF244321}">
                <p14:modId xmlns:p14="http://schemas.microsoft.com/office/powerpoint/2010/main" val="1873667877"/>
              </p:ext>
            </p:extLst>
          </p:nvPr>
        </p:nvGraphicFramePr>
        <p:xfrm>
          <a:off x="997493" y="6980783"/>
          <a:ext cx="34054507" cy="9265920"/>
        </p:xfrm>
        <a:graphic>
          <a:graphicData uri="http://schemas.openxmlformats.org/drawingml/2006/table">
            <a:tbl>
              <a:tblPr firstRow="1" bandRow="1">
                <a:tableStyleId>{93296810-A885-4BE3-A3E7-6D5BEEA58F35}</a:tableStyleId>
              </a:tblPr>
              <a:tblGrid>
                <a:gridCol w="6229428">
                  <a:extLst>
                    <a:ext uri="{9D8B030D-6E8A-4147-A177-3AD203B41FA5}">
                      <a16:colId xmlns:a16="http://schemas.microsoft.com/office/drawing/2014/main" val="2558937611"/>
                    </a:ext>
                  </a:extLst>
                </a:gridCol>
                <a:gridCol w="7919218">
                  <a:extLst>
                    <a:ext uri="{9D8B030D-6E8A-4147-A177-3AD203B41FA5}">
                      <a16:colId xmlns:a16="http://schemas.microsoft.com/office/drawing/2014/main" val="1289592248"/>
                    </a:ext>
                  </a:extLst>
                </a:gridCol>
                <a:gridCol w="7741570">
                  <a:extLst>
                    <a:ext uri="{9D8B030D-6E8A-4147-A177-3AD203B41FA5}">
                      <a16:colId xmlns:a16="http://schemas.microsoft.com/office/drawing/2014/main" val="1864209567"/>
                    </a:ext>
                  </a:extLst>
                </a:gridCol>
                <a:gridCol w="6304977">
                  <a:extLst>
                    <a:ext uri="{9D8B030D-6E8A-4147-A177-3AD203B41FA5}">
                      <a16:colId xmlns:a16="http://schemas.microsoft.com/office/drawing/2014/main" val="2381726667"/>
                    </a:ext>
                  </a:extLst>
                </a:gridCol>
                <a:gridCol w="5859314">
                  <a:extLst>
                    <a:ext uri="{9D8B030D-6E8A-4147-A177-3AD203B41FA5}">
                      <a16:colId xmlns:a16="http://schemas.microsoft.com/office/drawing/2014/main" val="405574949"/>
                    </a:ext>
                  </a:extLst>
                </a:gridCol>
              </a:tblGrid>
              <a:tr h="1115861">
                <a:tc>
                  <a:txBody>
                    <a:bodyPr/>
                    <a:lstStyle/>
                    <a:p>
                      <a:r>
                        <a:rPr lang="en-AU" sz="7000" dirty="0">
                          <a:latin typeface="Arial" panose="020B0604020202020204" pitchFamily="34" charset="0"/>
                          <a:cs typeface="Arial" panose="020B0604020202020204" pitchFamily="34" charset="0"/>
                        </a:rPr>
                        <a:t>Generation</a:t>
                      </a:r>
                    </a:p>
                  </a:txBody>
                  <a:tcPr/>
                </a:tc>
                <a:tc>
                  <a:txBody>
                    <a:bodyPr/>
                    <a:lstStyle/>
                    <a:p>
                      <a:r>
                        <a:rPr lang="en-AU" sz="7000" dirty="0">
                          <a:latin typeface="Arial" panose="020B0604020202020204" pitchFamily="34" charset="0"/>
                          <a:cs typeface="Arial" panose="020B0604020202020204" pitchFamily="34" charset="0"/>
                        </a:rPr>
                        <a:t>IEEE Standard</a:t>
                      </a:r>
                    </a:p>
                  </a:txBody>
                  <a:tcPr/>
                </a:tc>
                <a:tc>
                  <a:txBody>
                    <a:bodyPr/>
                    <a:lstStyle/>
                    <a:p>
                      <a:r>
                        <a:rPr lang="en-AU" sz="7000" dirty="0">
                          <a:latin typeface="Arial" panose="020B0604020202020204" pitchFamily="34" charset="0"/>
                          <a:cs typeface="Arial" panose="020B0604020202020204" pitchFamily="34" charset="0"/>
                        </a:rPr>
                        <a:t>Maximum Speed</a:t>
                      </a:r>
                    </a:p>
                  </a:txBody>
                  <a:tcPr/>
                </a:tc>
                <a:tc>
                  <a:txBody>
                    <a:bodyPr/>
                    <a:lstStyle/>
                    <a:p>
                      <a:r>
                        <a:rPr lang="en-AU" sz="7000" dirty="0">
                          <a:latin typeface="Arial" panose="020B0604020202020204" pitchFamily="34" charset="0"/>
                          <a:cs typeface="Arial" panose="020B0604020202020204" pitchFamily="34" charset="0"/>
                        </a:rPr>
                        <a:t>Frequency</a:t>
                      </a:r>
                    </a:p>
                  </a:txBody>
                  <a:tcPr/>
                </a:tc>
                <a:tc>
                  <a:txBody>
                    <a:bodyPr/>
                    <a:lstStyle/>
                    <a:p>
                      <a:r>
                        <a:rPr lang="en-AU" sz="7000" dirty="0">
                          <a:latin typeface="Arial" panose="020B0604020202020204" pitchFamily="34" charset="0"/>
                          <a:cs typeface="Arial" panose="020B0604020202020204" pitchFamily="34" charset="0"/>
                        </a:rPr>
                        <a:t>Year</a:t>
                      </a:r>
                    </a:p>
                  </a:txBody>
                  <a:tcPr/>
                </a:tc>
                <a:extLst>
                  <a:ext uri="{0D108BD9-81ED-4DB2-BD59-A6C34878D82A}">
                    <a16:rowId xmlns:a16="http://schemas.microsoft.com/office/drawing/2014/main" val="1292068684"/>
                  </a:ext>
                </a:extLst>
              </a:tr>
              <a:tr h="1115861">
                <a:tc>
                  <a:txBody>
                    <a:bodyPr/>
                    <a:lstStyle/>
                    <a:p>
                      <a:r>
                        <a:rPr lang="en-AU" sz="7000" dirty="0">
                          <a:latin typeface="Arial" panose="020B0604020202020204" pitchFamily="34" charset="0"/>
                          <a:cs typeface="Arial" panose="020B0604020202020204" pitchFamily="34" charset="0"/>
                        </a:rPr>
                        <a:t>Wi-Fi 7</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802.11be</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46Gbps</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2.4, 5, 6 GHz</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2024</a:t>
                      </a:r>
                    </a:p>
                  </a:txBody>
                  <a:tcPr>
                    <a:solidFill>
                      <a:srgbClr val="D5E3CF"/>
                    </a:solidFill>
                  </a:tcPr>
                </a:tc>
                <a:extLst>
                  <a:ext uri="{0D108BD9-81ED-4DB2-BD59-A6C34878D82A}">
                    <a16:rowId xmlns:a16="http://schemas.microsoft.com/office/drawing/2014/main" val="1388129486"/>
                  </a:ext>
                </a:extLst>
              </a:tr>
              <a:tr h="1115861">
                <a:tc>
                  <a:txBody>
                    <a:bodyPr/>
                    <a:lstStyle/>
                    <a:p>
                      <a:r>
                        <a:rPr lang="en-AU" sz="7000" dirty="0">
                          <a:latin typeface="Arial" panose="020B0604020202020204" pitchFamily="34" charset="0"/>
                          <a:cs typeface="Arial" panose="020B0604020202020204" pitchFamily="34" charset="0"/>
                        </a:rPr>
                        <a:t>Wi-Fi 6</a:t>
                      </a:r>
                    </a:p>
                  </a:txBody>
                  <a:tcPr/>
                </a:tc>
                <a:tc>
                  <a:txBody>
                    <a:bodyPr/>
                    <a:lstStyle/>
                    <a:p>
                      <a:r>
                        <a:rPr lang="en-AU" sz="7000" dirty="0">
                          <a:latin typeface="Arial" panose="020B0604020202020204" pitchFamily="34" charset="0"/>
                          <a:cs typeface="Arial" panose="020B0604020202020204" pitchFamily="34" charset="0"/>
                        </a:rPr>
                        <a:t>802.11ax</a:t>
                      </a:r>
                    </a:p>
                  </a:txBody>
                  <a:tcPr/>
                </a:tc>
                <a:tc>
                  <a:txBody>
                    <a:bodyPr/>
                    <a:lstStyle/>
                    <a:p>
                      <a:r>
                        <a:rPr lang="en-AU" sz="7000" dirty="0">
                          <a:latin typeface="Arial" panose="020B0604020202020204" pitchFamily="34" charset="0"/>
                          <a:cs typeface="Arial" panose="020B0604020202020204" pitchFamily="34" charset="0"/>
                        </a:rPr>
                        <a:t>9Gbps</a:t>
                      </a:r>
                    </a:p>
                  </a:txBody>
                  <a:tcPr>
                    <a:solidFill>
                      <a:srgbClr val="EBF1E9"/>
                    </a:solidFill>
                  </a:tcPr>
                </a:tc>
                <a:tc>
                  <a:txBody>
                    <a:bodyPr/>
                    <a:lstStyle/>
                    <a:p>
                      <a:r>
                        <a:rPr lang="en-AU" sz="7000" dirty="0">
                          <a:latin typeface="Arial" panose="020B0604020202020204" pitchFamily="34" charset="0"/>
                          <a:cs typeface="Arial" panose="020B0604020202020204" pitchFamily="34" charset="0"/>
                        </a:rPr>
                        <a:t>2.4, 5, 6 GHz</a:t>
                      </a:r>
                    </a:p>
                  </a:txBody>
                  <a:tcPr/>
                </a:tc>
                <a:tc>
                  <a:txBody>
                    <a:bodyPr/>
                    <a:lstStyle/>
                    <a:p>
                      <a:r>
                        <a:rPr lang="en-AU" sz="7000" dirty="0">
                          <a:latin typeface="Arial" panose="020B0604020202020204" pitchFamily="34" charset="0"/>
                          <a:cs typeface="Arial" panose="020B0604020202020204" pitchFamily="34" charset="0"/>
                        </a:rPr>
                        <a:t>2019/2020</a:t>
                      </a:r>
                    </a:p>
                  </a:txBody>
                  <a:tcPr/>
                </a:tc>
                <a:extLst>
                  <a:ext uri="{0D108BD9-81ED-4DB2-BD59-A6C34878D82A}">
                    <a16:rowId xmlns:a16="http://schemas.microsoft.com/office/drawing/2014/main" val="3031127897"/>
                  </a:ext>
                </a:extLst>
              </a:tr>
              <a:tr h="1115861">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Wi-Fi 5</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802.11ac</a:t>
                      </a:r>
                    </a:p>
                  </a:txBody>
                  <a:tcPr/>
                </a:tc>
                <a:tc>
                  <a:txBody>
                    <a:bodyPr/>
                    <a:lstStyle/>
                    <a:p>
                      <a:r>
                        <a:rPr lang="en-AU" sz="7000" dirty="0">
                          <a:latin typeface="Arial" panose="020B0604020202020204" pitchFamily="34" charset="0"/>
                          <a:cs typeface="Arial" panose="020B0604020202020204" pitchFamily="34" charset="0"/>
                        </a:rPr>
                        <a:t>6Gbps</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5 GHz</a:t>
                      </a:r>
                    </a:p>
                  </a:txBody>
                  <a:tcPr/>
                </a:tc>
                <a:tc>
                  <a:txBody>
                    <a:bodyPr/>
                    <a:lstStyle/>
                    <a:p>
                      <a:r>
                        <a:rPr lang="en-AU" sz="7000" dirty="0">
                          <a:latin typeface="Arial" panose="020B0604020202020204" pitchFamily="34" charset="0"/>
                          <a:cs typeface="Arial" panose="020B0604020202020204" pitchFamily="34" charset="0"/>
                        </a:rPr>
                        <a:t>2014</a:t>
                      </a:r>
                    </a:p>
                  </a:txBody>
                  <a:tcPr/>
                </a:tc>
                <a:extLst>
                  <a:ext uri="{0D108BD9-81ED-4DB2-BD59-A6C34878D82A}">
                    <a16:rowId xmlns:a16="http://schemas.microsoft.com/office/drawing/2014/main" val="2176312486"/>
                  </a:ext>
                </a:extLst>
              </a:tr>
              <a:tr h="1115861">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solidFill>
                            <a:schemeClr val="tx1"/>
                          </a:solidFill>
                          <a:latin typeface="Arial" panose="020B0604020202020204" pitchFamily="34" charset="0"/>
                          <a:cs typeface="Arial" panose="020B0604020202020204" pitchFamily="34" charset="0"/>
                        </a:rPr>
                        <a:t>Wi-Fi 4</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802.11n</a:t>
                      </a:r>
                    </a:p>
                  </a:txBody>
                  <a:tcPr/>
                </a:tc>
                <a:tc>
                  <a:txBody>
                    <a:bodyPr/>
                    <a:lstStyle/>
                    <a:p>
                      <a:r>
                        <a:rPr lang="en-AU" sz="7000" dirty="0">
                          <a:latin typeface="Arial" panose="020B0604020202020204" pitchFamily="34" charset="0"/>
                          <a:cs typeface="Arial" panose="020B0604020202020204" pitchFamily="34" charset="0"/>
                        </a:rPr>
                        <a:t>600Mbps</a:t>
                      </a:r>
                    </a:p>
                  </a:txBody>
                  <a:tcPr>
                    <a:solidFill>
                      <a:srgbClr val="EBF1E9"/>
                    </a:solidFill>
                  </a:tcPr>
                </a:tc>
                <a:tc>
                  <a:txBody>
                    <a:bodyPr/>
                    <a:lstStyle/>
                    <a:p>
                      <a:r>
                        <a:rPr lang="en-AU" sz="7000" dirty="0">
                          <a:latin typeface="Arial" panose="020B0604020202020204" pitchFamily="34" charset="0"/>
                          <a:cs typeface="Arial" panose="020B0604020202020204" pitchFamily="34" charset="0"/>
                        </a:rPr>
                        <a:t>2.4, 5 GHz</a:t>
                      </a:r>
                    </a:p>
                  </a:txBody>
                  <a:tcPr/>
                </a:tc>
                <a:tc>
                  <a:txBody>
                    <a:bodyPr/>
                    <a:lstStyle/>
                    <a:p>
                      <a:r>
                        <a:rPr lang="en-AU" sz="7000" dirty="0">
                          <a:latin typeface="Arial" panose="020B0604020202020204" pitchFamily="34" charset="0"/>
                          <a:cs typeface="Arial" panose="020B0604020202020204" pitchFamily="34" charset="0"/>
                        </a:rPr>
                        <a:t>2008</a:t>
                      </a:r>
                    </a:p>
                  </a:txBody>
                  <a:tcPr/>
                </a:tc>
                <a:extLst>
                  <a:ext uri="{0D108BD9-81ED-4DB2-BD59-A6C34878D82A}">
                    <a16:rowId xmlns:a16="http://schemas.microsoft.com/office/drawing/2014/main" val="4132035363"/>
                  </a:ext>
                </a:extLst>
              </a:tr>
              <a:tr h="1115861">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solidFill>
                            <a:schemeClr val="bg2">
                              <a:lumMod val="50000"/>
                            </a:schemeClr>
                          </a:solidFill>
                          <a:latin typeface="Arial" panose="020B0604020202020204" pitchFamily="34" charset="0"/>
                          <a:cs typeface="Arial" panose="020B0604020202020204" pitchFamily="34" charset="0"/>
                        </a:rPr>
                        <a:t>** Wi-Fi 3</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802.11g</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54Mbps</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2.4 GHz</a:t>
                      </a:r>
                    </a:p>
                  </a:txBody>
                  <a:tcPr/>
                </a:tc>
                <a:tc>
                  <a:txBody>
                    <a:bodyPr/>
                    <a:lstStyle/>
                    <a:p>
                      <a:r>
                        <a:rPr lang="en-AU" sz="7000" dirty="0">
                          <a:latin typeface="Arial" panose="020B0604020202020204" pitchFamily="34" charset="0"/>
                          <a:cs typeface="Arial" panose="020B0604020202020204" pitchFamily="34" charset="0"/>
                        </a:rPr>
                        <a:t>2003</a:t>
                      </a:r>
                    </a:p>
                  </a:txBody>
                  <a:tcPr/>
                </a:tc>
                <a:extLst>
                  <a:ext uri="{0D108BD9-81ED-4DB2-BD59-A6C34878D82A}">
                    <a16:rowId xmlns:a16="http://schemas.microsoft.com/office/drawing/2014/main" val="2280186225"/>
                  </a:ext>
                </a:extLst>
              </a:tr>
              <a:tr h="1115861">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solidFill>
                            <a:schemeClr val="bg2">
                              <a:lumMod val="50000"/>
                            </a:schemeClr>
                          </a:solidFill>
                          <a:latin typeface="Arial" panose="020B0604020202020204" pitchFamily="34" charset="0"/>
                          <a:cs typeface="Arial" panose="020B0604020202020204" pitchFamily="34" charset="0"/>
                        </a:rPr>
                        <a:t>** Wi-Fi 2</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802.11a</a:t>
                      </a:r>
                    </a:p>
                  </a:txBody>
                  <a:tcPr/>
                </a:tc>
                <a:tc>
                  <a:txBody>
                    <a:bodyPr/>
                    <a:lstStyle/>
                    <a:p>
                      <a:r>
                        <a:rPr lang="en-AU" sz="7000" dirty="0">
                          <a:latin typeface="Arial" panose="020B0604020202020204" pitchFamily="34" charset="0"/>
                          <a:cs typeface="Arial" panose="020B0604020202020204" pitchFamily="34" charset="0"/>
                        </a:rPr>
                        <a:t>54Mbps</a:t>
                      </a:r>
                    </a:p>
                  </a:txBody>
                  <a:tcPr>
                    <a:solidFill>
                      <a:srgbClr val="EBF1E9"/>
                    </a:solidFill>
                  </a:tcPr>
                </a:tc>
                <a:tc>
                  <a:txBody>
                    <a:bodyPr/>
                    <a:lstStyle/>
                    <a:p>
                      <a:r>
                        <a:rPr lang="en-AU" sz="7000" dirty="0">
                          <a:latin typeface="Arial" panose="020B0604020202020204" pitchFamily="34" charset="0"/>
                          <a:cs typeface="Arial" panose="020B0604020202020204" pitchFamily="34" charset="0"/>
                        </a:rPr>
                        <a:t>5 GHz</a:t>
                      </a:r>
                    </a:p>
                  </a:txBody>
                  <a:tcPr/>
                </a:tc>
                <a:tc>
                  <a:txBody>
                    <a:bodyPr/>
                    <a:lstStyle/>
                    <a:p>
                      <a:r>
                        <a:rPr lang="en-AU" sz="7000" dirty="0">
                          <a:latin typeface="Arial" panose="020B0604020202020204" pitchFamily="34" charset="0"/>
                          <a:cs typeface="Arial" panose="020B0604020202020204" pitchFamily="34" charset="0"/>
                        </a:rPr>
                        <a:t>1999</a:t>
                      </a:r>
                    </a:p>
                  </a:txBody>
                  <a:tcPr/>
                </a:tc>
                <a:extLst>
                  <a:ext uri="{0D108BD9-81ED-4DB2-BD59-A6C34878D82A}">
                    <a16:rowId xmlns:a16="http://schemas.microsoft.com/office/drawing/2014/main" val="3740068748"/>
                  </a:ext>
                </a:extLst>
              </a:tr>
              <a:tr h="1115861">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solidFill>
                            <a:schemeClr val="bg2">
                              <a:lumMod val="50000"/>
                            </a:schemeClr>
                          </a:solidFill>
                          <a:latin typeface="Arial" panose="020B0604020202020204" pitchFamily="34" charset="0"/>
                          <a:cs typeface="Arial" panose="020B0604020202020204" pitchFamily="34" charset="0"/>
                        </a:rPr>
                        <a:t>** Wi-Fi 1</a:t>
                      </a:r>
                    </a:p>
                  </a:txBody>
                  <a:tcPr/>
                </a:tc>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AU" sz="7000" dirty="0">
                          <a:latin typeface="Arial" panose="020B0604020202020204" pitchFamily="34" charset="0"/>
                          <a:cs typeface="Arial" panose="020B0604020202020204" pitchFamily="34" charset="0"/>
                        </a:rPr>
                        <a:t>802.11b</a:t>
                      </a:r>
                    </a:p>
                  </a:txBody>
                  <a:tcPr/>
                </a:tc>
                <a:tc>
                  <a:txBody>
                    <a:bodyPr/>
                    <a:lstStyle/>
                    <a:p>
                      <a:r>
                        <a:rPr lang="en-AU" sz="7000" dirty="0">
                          <a:latin typeface="Arial" panose="020B0604020202020204" pitchFamily="34" charset="0"/>
                          <a:cs typeface="Arial" panose="020B0604020202020204" pitchFamily="34" charset="0"/>
                        </a:rPr>
                        <a:t>11Mbps</a:t>
                      </a:r>
                    </a:p>
                  </a:txBody>
                  <a:tcPr>
                    <a:solidFill>
                      <a:srgbClr val="D5E3CF"/>
                    </a:solidFill>
                  </a:tcPr>
                </a:tc>
                <a:tc>
                  <a:txBody>
                    <a:bodyPr/>
                    <a:lstStyle/>
                    <a:p>
                      <a:r>
                        <a:rPr lang="en-AU" sz="7000" dirty="0">
                          <a:latin typeface="Arial" panose="020B0604020202020204" pitchFamily="34" charset="0"/>
                          <a:cs typeface="Arial" panose="020B0604020202020204" pitchFamily="34" charset="0"/>
                        </a:rPr>
                        <a:t>2.4 GHz</a:t>
                      </a:r>
                    </a:p>
                  </a:txBody>
                  <a:tcPr/>
                </a:tc>
                <a:tc>
                  <a:txBody>
                    <a:bodyPr/>
                    <a:lstStyle/>
                    <a:p>
                      <a:r>
                        <a:rPr lang="en-AU" sz="7000" dirty="0">
                          <a:latin typeface="Arial" panose="020B0604020202020204" pitchFamily="34" charset="0"/>
                          <a:cs typeface="Arial" panose="020B0604020202020204" pitchFamily="34" charset="0"/>
                        </a:rPr>
                        <a:t>1999</a:t>
                      </a:r>
                    </a:p>
                  </a:txBody>
                  <a:tcPr/>
                </a:tc>
                <a:extLst>
                  <a:ext uri="{0D108BD9-81ED-4DB2-BD59-A6C34878D82A}">
                    <a16:rowId xmlns:a16="http://schemas.microsoft.com/office/drawing/2014/main" val="2663947209"/>
                  </a:ext>
                </a:extLst>
              </a:tr>
            </a:tbl>
          </a:graphicData>
        </a:graphic>
      </p:graphicFrame>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Higher Wi-Fi generations support higher speeds</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Wi-Fi 5 I would consider as the minimum for devices that need speed</a:t>
            </a: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Wi-Fi</a:t>
            </a:r>
          </a:p>
        </p:txBody>
      </p:sp>
    </p:spTree>
    <p:extLst>
      <p:ext uri="{BB962C8B-B14F-4D97-AF65-F5344CB8AC3E}">
        <p14:creationId xmlns:p14="http://schemas.microsoft.com/office/powerpoint/2010/main" val="2267556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D74EEC8E-ED83-B369-A109-A9D65061059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DB04D351-F575-87B1-E3BA-BAE7D36556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E44B54EB-6F44-7BCB-7E44-DA8F81E0BF01}"/>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grpSp>
        <p:nvGrpSpPr>
          <p:cNvPr id="6" name="0_Graphic">
            <a:extLst>
              <a:ext uri="{FF2B5EF4-FFF2-40B4-BE49-F238E27FC236}">
                <a16:creationId xmlns:a16="http://schemas.microsoft.com/office/drawing/2014/main" id="{CA68135D-E7A4-E430-3B54-3B6EF16A15C0}"/>
              </a:ext>
            </a:extLst>
          </p:cNvPr>
          <p:cNvGrpSpPr/>
          <p:nvPr/>
        </p:nvGrpSpPr>
        <p:grpSpPr>
          <a:xfrm>
            <a:off x="2145475" y="8291166"/>
            <a:ext cx="33562310" cy="10980390"/>
            <a:chOff x="2145475" y="8291166"/>
            <a:chExt cx="33562310" cy="10980390"/>
          </a:xfrm>
        </p:grpSpPr>
        <p:pic>
          <p:nvPicPr>
            <p:cNvPr id="1028" name="Picture 4">
              <a:extLst>
                <a:ext uri="{FF2B5EF4-FFF2-40B4-BE49-F238E27FC236}">
                  <a16:creationId xmlns:a16="http://schemas.microsoft.com/office/drawing/2014/main" id="{6E84DF0E-2A54-AC78-A7D8-FD2F9F5A9F5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12436" y="8820981"/>
              <a:ext cx="12641825" cy="104505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D978924-9635-39E0-F1C3-69F0972935E4}"/>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340459" y="12274713"/>
              <a:ext cx="11367326" cy="5446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A912E21-7669-BBF0-19AE-A60AA3E64113}"/>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145475" y="8291166"/>
              <a:ext cx="10766961" cy="1033306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0866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Bluetooth version 5 released in 2016</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71734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Modern devices should support version 5</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4963" y="6859811"/>
            <a:ext cx="354993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incremental versions released since then E.g., 5.1 – 5.4 (No speed increase)</a:t>
            </a: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73B22AE8-BBB2-A4A8-8E57-25F5374C44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Bluetooth</a:t>
            </a:r>
          </a:p>
        </p:txBody>
      </p:sp>
    </p:spTree>
    <p:extLst>
      <p:ext uri="{BB962C8B-B14F-4D97-AF65-F5344CB8AC3E}">
        <p14:creationId xmlns:p14="http://schemas.microsoft.com/office/powerpoint/2010/main" val="911804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2465-F4BC-02D7-6F91-03CF2ACC509C}"/>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C884B1D5-90DE-0EAB-A49E-04E56EBFE416}"/>
              </a:ext>
            </a:extLst>
          </p:cNvPr>
          <p:cNvGrpSpPr/>
          <p:nvPr/>
        </p:nvGrpSpPr>
        <p:grpSpPr>
          <a:xfrm>
            <a:off x="0" y="1587"/>
            <a:ext cx="36576000" cy="20575589"/>
            <a:chOff x="0" y="1587"/>
            <a:chExt cx="36576000" cy="20575589"/>
          </a:xfrm>
        </p:grpSpPr>
        <p:pic>
          <p:nvPicPr>
            <p:cNvPr id="4" name="0_Background">
              <a:extLst>
                <a:ext uri="{FF2B5EF4-FFF2-40B4-BE49-F238E27FC236}">
                  <a16:creationId xmlns:a16="http://schemas.microsoft.com/office/drawing/2014/main" id="{5574AB14-5ED9-BE71-ECC2-E412C420B076}"/>
                </a:ext>
              </a:extLst>
            </p:cNvPr>
            <p:cNvPicPr>
              <a:picLocks noChangeAspect="1"/>
            </p:cNvPicPr>
            <p:nvPr/>
          </p:nvPicPr>
          <p:blipFill>
            <a:blip r:embed="rId3" cstate="email">
              <a:extLst>
                <a:ext uri="{28A0092B-C50C-407E-A947-70E740481C1C}">
                  <a14:useLocalDpi xmlns:a14="http://schemas.microsoft.com/office/drawing/2010/main"/>
                </a:ext>
              </a:extLst>
            </a:blip>
            <a:srcRect l="12271" t="12371" r="3158" b="3151"/>
            <a:stretch/>
          </p:blipFill>
          <p:spPr>
            <a:xfrm>
              <a:off x="0" y="25700"/>
              <a:ext cx="36576000" cy="20551476"/>
            </a:xfrm>
            <a:prstGeom prst="rect">
              <a:avLst/>
            </a:prstGeom>
          </p:spPr>
        </p:pic>
        <p:pic>
          <p:nvPicPr>
            <p:cNvPr id="2" name="0_Header">
              <a:extLst>
                <a:ext uri="{FF2B5EF4-FFF2-40B4-BE49-F238E27FC236}">
                  <a16:creationId xmlns:a16="http://schemas.microsoft.com/office/drawing/2014/main" id="{9E09545F-EF5D-CD54-A33A-2B973D29C8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pic>
        <p:nvPicPr>
          <p:cNvPr id="21" name="1_White background" descr="A picture containing white, design&#10;&#10;Description automatically generated">
            <a:extLst>
              <a:ext uri="{FF2B5EF4-FFF2-40B4-BE49-F238E27FC236}">
                <a16:creationId xmlns:a16="http://schemas.microsoft.com/office/drawing/2014/main" id="{4D6EB623-CD0F-B44D-B7D8-7DDB8E8AB94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pic>
        <p:nvPicPr>
          <p:cNvPr id="8" name="1_Pen graphic">
            <a:extLst>
              <a:ext uri="{FF2B5EF4-FFF2-40B4-BE49-F238E27FC236}">
                <a16:creationId xmlns:a16="http://schemas.microsoft.com/office/drawing/2014/main" id="{8CBAF461-9111-7BD6-BC63-332ED94157D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4963" y="8580283"/>
            <a:ext cx="11303602" cy="660401"/>
          </a:xfrm>
          <a:prstGeom prst="rect">
            <a:avLst/>
          </a:prstGeom>
        </p:spPr>
      </p:pic>
      <p:sp>
        <p:nvSpPr>
          <p:cNvPr id="9" name="1_Point 1">
            <a:extLst>
              <a:ext uri="{FF2B5EF4-FFF2-40B4-BE49-F238E27FC236}">
                <a16:creationId xmlns:a16="http://schemas.microsoft.com/office/drawing/2014/main" id="{A6FB8BEE-BEE1-C3F7-3FB7-CAB69E12A01B}"/>
              </a:ext>
            </a:extLst>
          </p:cNvPr>
          <p:cNvSpPr txBox="1"/>
          <p:nvPr/>
        </p:nvSpPr>
        <p:spPr>
          <a:xfrm>
            <a:off x="854965" y="3613667"/>
            <a:ext cx="14264533"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Touch pen</a:t>
            </a:r>
          </a:p>
        </p:txBody>
      </p:sp>
      <p:sp>
        <p:nvSpPr>
          <p:cNvPr id="14" name="2_Point 2">
            <a:extLst>
              <a:ext uri="{FF2B5EF4-FFF2-40B4-BE49-F238E27FC236}">
                <a16:creationId xmlns:a16="http://schemas.microsoft.com/office/drawing/2014/main" id="{E73B008D-6CC4-442F-F113-D7B31C023CA2}"/>
              </a:ext>
            </a:extLst>
          </p:cNvPr>
          <p:cNvSpPr txBox="1"/>
          <p:nvPr/>
        </p:nvSpPr>
        <p:spPr>
          <a:xfrm>
            <a:off x="854964" y="5467572"/>
            <a:ext cx="1215928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Passive, no power</a:t>
            </a:r>
          </a:p>
        </p:txBody>
      </p:sp>
      <p:sp>
        <p:nvSpPr>
          <p:cNvPr id="11" name="3_Point 3">
            <a:extLst>
              <a:ext uri="{FF2B5EF4-FFF2-40B4-BE49-F238E27FC236}">
                <a16:creationId xmlns:a16="http://schemas.microsoft.com/office/drawing/2014/main" id="{2347E85A-08EC-E89E-67E3-DFDC40986D58}"/>
              </a:ext>
            </a:extLst>
          </p:cNvPr>
          <p:cNvSpPr txBox="1"/>
          <p:nvPr/>
        </p:nvSpPr>
        <p:spPr>
          <a:xfrm>
            <a:off x="854963" y="6859811"/>
            <a:ext cx="144358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precision than finger</a:t>
            </a:r>
          </a:p>
        </p:txBody>
      </p:sp>
      <p:pic>
        <p:nvPicPr>
          <p:cNvPr id="16" name="4_Stylus graphic">
            <a:extLst>
              <a:ext uri="{FF2B5EF4-FFF2-40B4-BE49-F238E27FC236}">
                <a16:creationId xmlns:a16="http://schemas.microsoft.com/office/drawing/2014/main" id="{EB216740-720A-A367-4325-DD969F5E365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54963" y="15796061"/>
            <a:ext cx="11304000" cy="1020435"/>
          </a:xfrm>
          <a:prstGeom prst="rect">
            <a:avLst/>
          </a:prstGeom>
        </p:spPr>
      </p:pic>
      <p:sp>
        <p:nvSpPr>
          <p:cNvPr id="13" name="4_Point 4">
            <a:extLst>
              <a:ext uri="{FF2B5EF4-FFF2-40B4-BE49-F238E27FC236}">
                <a16:creationId xmlns:a16="http://schemas.microsoft.com/office/drawing/2014/main" id="{2196AEDF-8034-A408-12DB-31D10308D965}"/>
              </a:ext>
            </a:extLst>
          </p:cNvPr>
          <p:cNvSpPr txBox="1"/>
          <p:nvPr/>
        </p:nvSpPr>
        <p:spPr>
          <a:xfrm>
            <a:off x="854965" y="9512232"/>
            <a:ext cx="1253083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Stylus</a:t>
            </a:r>
          </a:p>
        </p:txBody>
      </p:sp>
      <p:sp>
        <p:nvSpPr>
          <p:cNvPr id="19" name="5_Point 5">
            <a:extLst>
              <a:ext uri="{FF2B5EF4-FFF2-40B4-BE49-F238E27FC236}">
                <a16:creationId xmlns:a16="http://schemas.microsoft.com/office/drawing/2014/main" id="{19B37A53-2AA2-D262-1818-E35D0AF31102}"/>
              </a:ext>
            </a:extLst>
          </p:cNvPr>
          <p:cNvSpPr txBox="1"/>
          <p:nvPr/>
        </p:nvSpPr>
        <p:spPr>
          <a:xfrm>
            <a:off x="854964" y="11350120"/>
            <a:ext cx="12784836" cy="1246461"/>
          </a:xfrm>
          <a:prstGeom prst="rect">
            <a:avLst/>
          </a:prstGeom>
          <a:noFill/>
        </p:spPr>
        <p:txBody>
          <a:bodyPr wrap="square">
            <a:spAutoFit/>
          </a:bodyPr>
          <a:lstStyle/>
          <a:p>
            <a:r>
              <a:rPr lang="en-US" sz="7500">
                <a:latin typeface="Arial" panose="020B0604020202020204" pitchFamily="34" charset="0"/>
                <a:cs typeface="Arial" panose="020B0604020202020204" pitchFamily="34" charset="0"/>
              </a:rPr>
              <a:t>Uses power, </a:t>
            </a:r>
            <a:r>
              <a:rPr lang="en-US" sz="7500" dirty="0">
                <a:latin typeface="Arial" panose="020B0604020202020204" pitchFamily="34" charset="0"/>
                <a:cs typeface="Arial" panose="020B0604020202020204" pitchFamily="34" charset="0"/>
              </a:rPr>
              <a:t>battery/inductive</a:t>
            </a:r>
          </a:p>
        </p:txBody>
      </p:sp>
      <p:sp>
        <p:nvSpPr>
          <p:cNvPr id="20" name="6_Point 6">
            <a:extLst>
              <a:ext uri="{FF2B5EF4-FFF2-40B4-BE49-F238E27FC236}">
                <a16:creationId xmlns:a16="http://schemas.microsoft.com/office/drawing/2014/main" id="{1D935E03-C02B-7654-058B-7C8556B789C2}"/>
              </a:ext>
            </a:extLst>
          </p:cNvPr>
          <p:cNvSpPr txBox="1"/>
          <p:nvPr/>
        </p:nvSpPr>
        <p:spPr>
          <a:xfrm>
            <a:off x="854964" y="12726403"/>
            <a:ext cx="1545538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Pressure sensitivity/Better accuracy</a:t>
            </a:r>
          </a:p>
        </p:txBody>
      </p:sp>
      <p:sp>
        <p:nvSpPr>
          <p:cNvPr id="17" name="7_Point 7">
            <a:extLst>
              <a:ext uri="{FF2B5EF4-FFF2-40B4-BE49-F238E27FC236}">
                <a16:creationId xmlns:a16="http://schemas.microsoft.com/office/drawing/2014/main" id="{3CA420D7-36D5-3883-62E8-1F9E49EF6898}"/>
              </a:ext>
            </a:extLst>
          </p:cNvPr>
          <p:cNvSpPr txBox="1"/>
          <p:nvPr/>
        </p:nvSpPr>
        <p:spPr>
          <a:xfrm>
            <a:off x="854964" y="14102686"/>
            <a:ext cx="142645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May be device specific</a:t>
            </a:r>
          </a:p>
        </p:txBody>
      </p:sp>
      <p:pic>
        <p:nvPicPr>
          <p:cNvPr id="24" name="8_Demo1_V Demo1 01-07_F 100">
            <a:extLst>
              <a:ext uri="{FF2B5EF4-FFF2-40B4-BE49-F238E27FC236}">
                <a16:creationId xmlns:a16="http://schemas.microsoft.com/office/drawing/2014/main" id="{798BADB3-2EB9-732C-6208-1A3383F782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641826" y="3208337"/>
            <a:ext cx="19934174" cy="15947339"/>
          </a:xfrm>
          <a:prstGeom prst="rect">
            <a:avLst/>
          </a:prstGeom>
        </p:spPr>
      </p:pic>
      <p:sp>
        <p:nvSpPr>
          <p:cNvPr id="22" name="0_WebSite">
            <a:extLst>
              <a:ext uri="{FF2B5EF4-FFF2-40B4-BE49-F238E27FC236}">
                <a16:creationId xmlns:a16="http://schemas.microsoft.com/office/drawing/2014/main" id="{09DA80FB-BB3B-0051-0134-7042DA2E5A49}"/>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71821310-F01C-FA6D-3867-B4CE43A9F4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6DAE24AE-B6A7-3E6E-900F-B7160144E50A}"/>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Touch Pens and Styluses</a:t>
            </a:r>
          </a:p>
        </p:txBody>
      </p:sp>
    </p:spTree>
    <p:extLst>
      <p:ext uri="{BB962C8B-B14F-4D97-AF65-F5344CB8AC3E}">
        <p14:creationId xmlns:p14="http://schemas.microsoft.com/office/powerpoint/2010/main" val="25212908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3A37D-2700-1E4E-31CD-31A5929E4D19}"/>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321288E5-7EF2-3CE6-6055-38164FFDEC79}"/>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4DF60781-B766-4551-E993-FDD35B1568F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F6522BA-D750-8A9F-4473-BF721DBF5AD6}"/>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0_Trackpad graphic" descr="A close up of a keyboard&#10;&#10;Description automatically generated">
            <a:extLst>
              <a:ext uri="{FF2B5EF4-FFF2-40B4-BE49-F238E27FC236}">
                <a16:creationId xmlns:a16="http://schemas.microsoft.com/office/drawing/2014/main" id="{CB572D8F-46D8-53C9-7DDE-C490D0AFC658}"/>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6655981" y="7420216"/>
            <a:ext cx="22197443" cy="12302787"/>
          </a:xfrm>
          <a:prstGeom prst="rect">
            <a:avLst/>
          </a:prstGeom>
        </p:spPr>
      </p:pic>
      <p:sp>
        <p:nvSpPr>
          <p:cNvPr id="9" name="0_Point 1">
            <a:extLst>
              <a:ext uri="{FF2B5EF4-FFF2-40B4-BE49-F238E27FC236}">
                <a16:creationId xmlns:a16="http://schemas.microsoft.com/office/drawing/2014/main" id="{4B2E7F9F-8EAB-6AB5-BA90-2E00399461F2}"/>
              </a:ext>
            </a:extLst>
          </p:cNvPr>
          <p:cNvSpPr txBox="1"/>
          <p:nvPr/>
        </p:nvSpPr>
        <p:spPr>
          <a:xfrm>
            <a:off x="854964" y="314583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Replaces the mouse</a:t>
            </a:r>
          </a:p>
        </p:txBody>
      </p:sp>
      <p:sp>
        <p:nvSpPr>
          <p:cNvPr id="10" name="1_Point 2">
            <a:extLst>
              <a:ext uri="{FF2B5EF4-FFF2-40B4-BE49-F238E27FC236}">
                <a16:creationId xmlns:a16="http://schemas.microsoft.com/office/drawing/2014/main" id="{1DBA046F-32D0-8BE9-7ECA-6C31BAD4F245}"/>
              </a:ext>
            </a:extLst>
          </p:cNvPr>
          <p:cNvSpPr txBox="1"/>
          <p:nvPr/>
        </p:nvSpPr>
        <p:spPr>
          <a:xfrm>
            <a:off x="854963" y="482959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Commonly found in a laptop but can be external</a:t>
            </a:r>
          </a:p>
        </p:txBody>
      </p:sp>
      <p:sp>
        <p:nvSpPr>
          <p:cNvPr id="16" name="2_Point 3">
            <a:extLst>
              <a:ext uri="{FF2B5EF4-FFF2-40B4-BE49-F238E27FC236}">
                <a16:creationId xmlns:a16="http://schemas.microsoft.com/office/drawing/2014/main" id="{A003885E-39A9-D256-E0FA-73203C278DDB}"/>
              </a:ext>
            </a:extLst>
          </p:cNvPr>
          <p:cNvSpPr txBox="1"/>
          <p:nvPr/>
        </p:nvSpPr>
        <p:spPr>
          <a:xfrm>
            <a:off x="854963" y="605174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Supports drag, tap and multiple finger input</a:t>
            </a:r>
          </a:p>
        </p:txBody>
      </p:sp>
      <p:sp>
        <p:nvSpPr>
          <p:cNvPr id="17" name="0_WebSite">
            <a:extLst>
              <a:ext uri="{FF2B5EF4-FFF2-40B4-BE49-F238E27FC236}">
                <a16:creationId xmlns:a16="http://schemas.microsoft.com/office/drawing/2014/main" id="{F673F5F9-8164-796C-17C7-FD43AD764FC3}"/>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0EE294BA-01A2-EBCD-DD56-0FED62E9F55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80E7327C-938A-DA4A-BA68-2171DA250626}"/>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Trackpads</a:t>
            </a:r>
          </a:p>
        </p:txBody>
      </p:sp>
    </p:spTree>
    <p:extLst>
      <p:ext uri="{BB962C8B-B14F-4D97-AF65-F5344CB8AC3E}">
        <p14:creationId xmlns:p14="http://schemas.microsoft.com/office/powerpoint/2010/main" val="3157163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C7E4A7-F6DD-D2CB-30DE-C8055314F39D}"/>
            </a:ext>
          </a:extLst>
        </p:cNvPr>
        <p:cNvGrpSpPr/>
        <p:nvPr/>
      </p:nvGrpSpPr>
      <p:grpSpPr>
        <a:xfrm>
          <a:off x="0" y="0"/>
          <a:ext cx="0" cy="0"/>
          <a:chOff x="0" y="0"/>
          <a:chExt cx="0" cy="0"/>
        </a:xfrm>
      </p:grpSpPr>
      <p:grpSp>
        <p:nvGrpSpPr>
          <p:cNvPr id="5" name="0_Background">
            <a:extLst>
              <a:ext uri="{FF2B5EF4-FFF2-40B4-BE49-F238E27FC236}">
                <a16:creationId xmlns:a16="http://schemas.microsoft.com/office/drawing/2014/main" id="{C032B803-5420-5CB9-49B2-5C52885FA0C4}"/>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0B1614D-F8C2-4691-310F-598FC1EFA02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F83CF1F1-6D9C-37A4-56D1-CC0572684B6E}"/>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6" name="0_25mm graphic" descr="A close-up of a headset&#10;&#10;Description automatically generated">
            <a:extLst>
              <a:ext uri="{FF2B5EF4-FFF2-40B4-BE49-F238E27FC236}">
                <a16:creationId xmlns:a16="http://schemas.microsoft.com/office/drawing/2014/main" id="{F87C0BD3-28CC-A891-C1CC-3535AE52D9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436950" y="5950989"/>
            <a:ext cx="7746246" cy="7793004"/>
          </a:xfrm>
          <a:prstGeom prst="rect">
            <a:avLst/>
          </a:prstGeom>
        </p:spPr>
      </p:pic>
      <p:sp>
        <p:nvSpPr>
          <p:cNvPr id="27" name="0_35mm">
            <a:extLst>
              <a:ext uri="{FF2B5EF4-FFF2-40B4-BE49-F238E27FC236}">
                <a16:creationId xmlns:a16="http://schemas.microsoft.com/office/drawing/2014/main" id="{17F01678-A45C-2A7A-DC2E-E76A6C0F1B52}"/>
              </a:ext>
            </a:extLst>
          </p:cNvPr>
          <p:cNvSpPr txBox="1"/>
          <p:nvPr/>
        </p:nvSpPr>
        <p:spPr>
          <a:xfrm>
            <a:off x="28278211" y="3613667"/>
            <a:ext cx="5592755"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3.5mm</a:t>
            </a:r>
          </a:p>
        </p:txBody>
      </p:sp>
      <p:pic>
        <p:nvPicPr>
          <p:cNvPr id="22" name="0_Lightning graphic" descr="A close-up of a pair of earphones&#10;&#10;Description automatically generated">
            <a:extLst>
              <a:ext uri="{FF2B5EF4-FFF2-40B4-BE49-F238E27FC236}">
                <a16:creationId xmlns:a16="http://schemas.microsoft.com/office/drawing/2014/main" id="{F9270BBB-C326-D549-64A1-0E6198C1402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80842" y="5554766"/>
            <a:ext cx="6643626" cy="8481224"/>
          </a:xfrm>
          <a:prstGeom prst="rect">
            <a:avLst/>
          </a:prstGeom>
        </p:spPr>
      </p:pic>
      <p:sp>
        <p:nvSpPr>
          <p:cNvPr id="26" name="0_Lightning text">
            <a:extLst>
              <a:ext uri="{FF2B5EF4-FFF2-40B4-BE49-F238E27FC236}">
                <a16:creationId xmlns:a16="http://schemas.microsoft.com/office/drawing/2014/main" id="{EF8990DD-5D99-9089-FC15-FA2E5CCA4394}"/>
              </a:ext>
            </a:extLst>
          </p:cNvPr>
          <p:cNvSpPr txBox="1"/>
          <p:nvPr/>
        </p:nvSpPr>
        <p:spPr>
          <a:xfrm>
            <a:off x="19445035" y="3613667"/>
            <a:ext cx="6838646"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Lightning</a:t>
            </a:r>
          </a:p>
        </p:txBody>
      </p:sp>
      <p:pic>
        <p:nvPicPr>
          <p:cNvPr id="24" name="0_Bluetooth graphic" descr="A close-up of a black earbuds&#10;&#10;Description automatically generated">
            <a:extLst>
              <a:ext uri="{FF2B5EF4-FFF2-40B4-BE49-F238E27FC236}">
                <a16:creationId xmlns:a16="http://schemas.microsoft.com/office/drawing/2014/main" id="{5850828A-EA4E-A707-2532-B673C958605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39060" y="6195824"/>
            <a:ext cx="7130504" cy="8164699"/>
          </a:xfrm>
          <a:prstGeom prst="rect">
            <a:avLst/>
          </a:prstGeom>
        </p:spPr>
      </p:pic>
      <p:sp>
        <p:nvSpPr>
          <p:cNvPr id="25" name="0_Blutooth text">
            <a:extLst>
              <a:ext uri="{FF2B5EF4-FFF2-40B4-BE49-F238E27FC236}">
                <a16:creationId xmlns:a16="http://schemas.microsoft.com/office/drawing/2014/main" id="{42B26983-04EB-B0D1-9BD0-0AB590509B4D}"/>
              </a:ext>
            </a:extLst>
          </p:cNvPr>
          <p:cNvSpPr txBox="1"/>
          <p:nvPr/>
        </p:nvSpPr>
        <p:spPr>
          <a:xfrm>
            <a:off x="10053496" y="3613667"/>
            <a:ext cx="713050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Bluetooth</a:t>
            </a:r>
          </a:p>
        </p:txBody>
      </p:sp>
      <p:pic>
        <p:nvPicPr>
          <p:cNvPr id="8" name="0_USB graphic">
            <a:extLst>
              <a:ext uri="{FF2B5EF4-FFF2-40B4-BE49-F238E27FC236}">
                <a16:creationId xmlns:a16="http://schemas.microsoft.com/office/drawing/2014/main" id="{B3B05C2D-B6A6-6308-43C3-0D8024095979}"/>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72547" y="5554766"/>
            <a:ext cx="9288028" cy="9118167"/>
          </a:xfrm>
          <a:prstGeom prst="rect">
            <a:avLst/>
          </a:prstGeom>
        </p:spPr>
      </p:pic>
      <p:sp>
        <p:nvSpPr>
          <p:cNvPr id="9" name="0_USB text">
            <a:extLst>
              <a:ext uri="{FF2B5EF4-FFF2-40B4-BE49-F238E27FC236}">
                <a16:creationId xmlns:a16="http://schemas.microsoft.com/office/drawing/2014/main" id="{329AEEA9-1C59-06C7-3D52-E254129BC336}"/>
              </a:ext>
            </a:extLst>
          </p:cNvPr>
          <p:cNvSpPr txBox="1"/>
          <p:nvPr/>
        </p:nvSpPr>
        <p:spPr>
          <a:xfrm>
            <a:off x="3470575" y="3613667"/>
            <a:ext cx="378083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USB</a:t>
            </a:r>
          </a:p>
        </p:txBody>
      </p:sp>
      <p:sp>
        <p:nvSpPr>
          <p:cNvPr id="28" name="1_USB_text">
            <a:extLst>
              <a:ext uri="{FF2B5EF4-FFF2-40B4-BE49-F238E27FC236}">
                <a16:creationId xmlns:a16="http://schemas.microsoft.com/office/drawing/2014/main" id="{07AA3CC9-3798-B99A-2121-B47190377A29}"/>
              </a:ext>
            </a:extLst>
          </p:cNvPr>
          <p:cNvSpPr txBox="1"/>
          <p:nvPr/>
        </p:nvSpPr>
        <p:spPr>
          <a:xfrm>
            <a:off x="440872" y="15281184"/>
            <a:ext cx="827782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Versatile, popular</a:t>
            </a:r>
          </a:p>
        </p:txBody>
      </p:sp>
      <p:sp>
        <p:nvSpPr>
          <p:cNvPr id="29" name="2_Bluethooth text">
            <a:extLst>
              <a:ext uri="{FF2B5EF4-FFF2-40B4-BE49-F238E27FC236}">
                <a16:creationId xmlns:a16="http://schemas.microsoft.com/office/drawing/2014/main" id="{68A505E6-4FE5-11C3-B721-4BF3F2F27EDC}"/>
              </a:ext>
            </a:extLst>
          </p:cNvPr>
          <p:cNvSpPr txBox="1"/>
          <p:nvPr/>
        </p:nvSpPr>
        <p:spPr>
          <a:xfrm>
            <a:off x="10396490" y="15281184"/>
            <a:ext cx="827782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Wireless, popular</a:t>
            </a:r>
          </a:p>
        </p:txBody>
      </p:sp>
      <p:sp>
        <p:nvSpPr>
          <p:cNvPr id="30" name="3_Apple text">
            <a:extLst>
              <a:ext uri="{FF2B5EF4-FFF2-40B4-BE49-F238E27FC236}">
                <a16:creationId xmlns:a16="http://schemas.microsoft.com/office/drawing/2014/main" id="{D5A46102-A099-6BD8-5560-0D1EFD9C9B9A}"/>
              </a:ext>
            </a:extLst>
          </p:cNvPr>
          <p:cNvSpPr txBox="1"/>
          <p:nvPr/>
        </p:nvSpPr>
        <p:spPr>
          <a:xfrm>
            <a:off x="19607829" y="15281184"/>
            <a:ext cx="827782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Proprietary, Apple</a:t>
            </a:r>
          </a:p>
        </p:txBody>
      </p:sp>
      <p:sp>
        <p:nvSpPr>
          <p:cNvPr id="31" name="4_35 text">
            <a:extLst>
              <a:ext uri="{FF2B5EF4-FFF2-40B4-BE49-F238E27FC236}">
                <a16:creationId xmlns:a16="http://schemas.microsoft.com/office/drawing/2014/main" id="{49B0BE5B-15A9-A376-C9E9-3C718756D821}"/>
              </a:ext>
            </a:extLst>
          </p:cNvPr>
          <p:cNvSpPr txBox="1"/>
          <p:nvPr/>
        </p:nvSpPr>
        <p:spPr>
          <a:xfrm>
            <a:off x="28091914" y="15281184"/>
            <a:ext cx="754842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Analog, fading</a:t>
            </a:r>
          </a:p>
        </p:txBody>
      </p:sp>
      <p:sp>
        <p:nvSpPr>
          <p:cNvPr id="17" name="0_WebSite">
            <a:extLst>
              <a:ext uri="{FF2B5EF4-FFF2-40B4-BE49-F238E27FC236}">
                <a16:creationId xmlns:a16="http://schemas.microsoft.com/office/drawing/2014/main" id="{37E638D7-3C05-EAA1-6CC9-744B1848B6E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49C40AAA-1813-90FD-ACB6-71C37559095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72BDCA80-6D30-AB06-18D5-A649262323A2}"/>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Headsets</a:t>
            </a:r>
          </a:p>
        </p:txBody>
      </p:sp>
    </p:spTree>
    <p:extLst>
      <p:ext uri="{BB962C8B-B14F-4D97-AF65-F5344CB8AC3E}">
        <p14:creationId xmlns:p14="http://schemas.microsoft.com/office/powerpoint/2010/main" val="4245590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https://ITFreeTraining.com/ap11/8a15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2027</Words>
  <Application>Microsoft Office PowerPoint</Application>
  <PresentationFormat>Custom</PresentationFormat>
  <Paragraphs>156</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2025-12-28T07:07:16Z</dcterms:modified>
</cp:coreProperties>
</file>