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9" r:id="rId3"/>
    <p:sldId id="290" r:id="rId4"/>
    <p:sldId id="292"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0316" autoAdjust="0"/>
  </p:normalViewPr>
  <p:slideViewPr>
    <p:cSldViewPr snapToGrid="0">
      <p:cViewPr varScale="1">
        <p:scale>
          <a:sx n="26" d="100"/>
          <a:sy n="26" d="100"/>
        </p:scale>
        <p:origin x="62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mobile devices.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Mobile devices have become very popular, it seems everyone has one. Nowadays, mobile devices are quite complex with a lot of different parts in them. There are only a few components that CompTIA would like you to be aware of.</a:t>
            </a:r>
          </a:p>
          <a:p>
            <a:endParaRPr lang="en-GB"/>
          </a:p>
          <a:p>
            <a:r>
              <a:rPr lang="en-GB"/>
              <a:t>Most mobile devices nowadays have a touchscreen. Touch screens can also be referred to as a digitizer. A touchscreen uses capacitive technology. This technology uses a layer of transparent material placed between the glass and the display. When a finger touches the screen, it disrupts the field which is detected by sensors in the phone.</a:t>
            </a:r>
          </a:p>
          <a:p>
            <a:endParaRPr lang="en-GB"/>
          </a:p>
          <a:p>
            <a:r>
              <a:rPr lang="en-GB"/>
              <a:t>You can see in this example a larger version of the touchscreen found in a mobile device. Modern Touchscreens support more than just sensing positions. They also support gestures like sweeping, where you can essentially scroll the output on the screen.</a:t>
            </a:r>
          </a:p>
          <a:p>
            <a:endParaRPr lang="en-GB"/>
          </a:p>
          <a:p>
            <a:r>
              <a:rPr lang="en-GB"/>
              <a:t>More complicated input, like pinching, is also supported. This is often used to zoom in and out. Newer devices may also provide haptic feedback to touch responses. Haptic feedback refers to the tactile sensations produced by devices, such as mobile phones, in response to user interactions, for example the device generates vibrations or movements that simulate the feel of pressing a button or making a selection.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9495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01:21 Modern mobile phones are quite strong and can survive being dropped, impact, and scratch damage. In his example being hit with a hammer. Do not do this.</a:t>
            </a:r>
          </a:p>
          <a:p>
            <a:endParaRPr lang="en-GB"/>
          </a:p>
          <a:p>
            <a:r>
              <a:rPr lang="en-GB"/>
              <a:t>I once saw a commercial featuring a child putting their parent's mobile phone in a fish tank, with the phone miraculously continuing to work. A friend of mine who worked at a mobile phone support center mentioned that they received a large number of calls from parents whose children had tried this at home, resulting in non-functional phones. This serves as a reminder: if you see a video demonstrating stress tests, don’t attempt them at home unless you’re prepared to replace your device if it breaks.</a:t>
            </a:r>
          </a:p>
          <a:p>
            <a:endParaRPr lang="en-GB"/>
          </a:p>
          <a:p>
            <a:r>
              <a:rPr lang="en-GB"/>
              <a:t>Although mobile devices are quite durable nowadays, I still use a screen protector and case for extra protection. Screen protectors will provide additional protection against damage. Mobile devices are expensive nowadays and often an expensive case is only a small percentage of the cost of the device. I would rather replace a damaged case than the device.</a:t>
            </a:r>
          </a:p>
          <a:p>
            <a:endParaRPr lang="en-GB"/>
          </a:p>
          <a:p>
            <a:r>
              <a:rPr lang="en-GB"/>
              <a:t>CompTIA specifically mentions Corning's Gorilla Glass for its impressive strength, as illustrated by the contrasting durability of two mobile phones—one shattering easily while the other remained intact. However, there are alternatives to Gorilla Glass, so don't assume that if your device uses a different type of glass it is not strong. Once again, don’t do any home stress testing.</a:t>
            </a:r>
          </a:p>
          <a:p>
            <a:endParaRPr lang="en-GB"/>
          </a:p>
          <a:p>
            <a:r>
              <a:rPr lang="en-GB"/>
              <a:t>Gorilla glass has a number of different generations. Each generation is stronger than the previous generation. If you are worried about how strong your new device is, have a look at what glass is being used. Regardless of the screen’s specification, I always buy a case and a protective screen, just in case.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7645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03:07 I will next have a look at accelerometers and gyroscopes. It is unlikely you will encounter a question about this on the exam, but it is included in the study guide. The accelerometer measures distance. It accomplishes this by measuring the device's movement along the X, Y, and Z axes</a:t>
            </a:r>
          </a:p>
          <a:p>
            <a:endParaRPr lang="en-GB"/>
          </a:p>
          <a:p>
            <a:r>
              <a:rPr lang="en-GB"/>
              <a:t>You might be surprised to learn that the accelerometer also plays a key role in determining screen rotation. It does this by measuring gravitational forces in different directions. Essentially, when the phone is oriented in a specific direction, the force of gravity is measured and can determine the device's orientation.</a:t>
            </a:r>
          </a:p>
          <a:p>
            <a:endParaRPr lang="en-GB"/>
          </a:p>
          <a:p>
            <a:r>
              <a:rPr lang="en-GB"/>
              <a:t>The Gyroscope is used to measure the speed of rotation, essentially measuring the speed the device rotates in each axis. It, however, only measures rotation speed not position. You can see why the accelerometer is used to determine rotation. The gyroscope can provide information about rotation speed which can be used to assist with screen orientation.</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3028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04:11 Mobile devices have become an essential tool for navigating our daily lives.  No matter how strong you think they are, do not perform home stress tests on them or put them in a fish tank. Until the next video, thanks for watching.</a:t>
            </a:r>
          </a:p>
          <a:p>
            <a:endParaRPr lang="en-GB"/>
          </a:p>
          <a:p>
            <a:r>
              <a:rPr lang="en-GB"/>
              <a:t>References</a:t>
            </a:r>
          </a:p>
          <a:p>
            <a:r>
              <a:rPr lang="en-GB"/>
              <a:t>“The Official CompTIA A+ Core Study Guide (Exam 220-1101)” pages 246 to 247</a:t>
            </a:r>
          </a:p>
          <a:p>
            <a:r>
              <a:rPr lang="en-GB"/>
              <a:t>“License CC BY 4.0” https://creativecommons.org/licenses/by/4.0/</a:t>
            </a:r>
          </a:p>
          <a:p>
            <a:r>
              <a:rPr lang="en-GB"/>
              <a:t>“Video: Foo Fighters at Fenway Park, stadium lit up by fans' cell phones ” https://www.youtube.com/watch?v=ljjBcNBqpkY</a:t>
            </a:r>
          </a:p>
          <a:p>
            <a:r>
              <a:rPr lang="en-GB"/>
              <a:t>“Picture: iPhone breakdown”</a:t>
            </a:r>
          </a:p>
          <a:p>
            <a:r>
              <a:rPr lang="en-GB"/>
              <a:t>“Video :Samsung Galaxy S2 Fishtank Commercial” https://www.youtube.com/watch?v=GOKO6isa08A</a:t>
            </a:r>
          </a:p>
          <a:p>
            <a:r>
              <a:rPr lang="en-GB"/>
              <a:t>https://commons.wikimedia.org/wiki/File:Komponenten_des_iPhone_4.jpg</a:t>
            </a:r>
          </a:p>
          <a:p>
            <a:r>
              <a:rPr lang="en-GB"/>
              <a:t>“Video: Top 5 Best Samsung Galaxy S24 Plus Screen Protector by AllCasesHere licensed under CC BY 3.0” https://www.youtube.com/watch?v=GwBshdQVBig</a:t>
            </a:r>
          </a:p>
          <a:p>
            <a:r>
              <a:rPr lang="en-GB"/>
              <a:t>“Video: Samsung galaxy s VS Hammer referencing by keijar licensed under CC BY 3.0”” https://www.youtube.com/watch?v=HDaKdpfnYzk</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8" name="1_Concert_V Concert" descr="A crowd of people at a concert&#10;&#10;Description automatically generated">
            <a:extLst>
              <a:ext uri="{FF2B5EF4-FFF2-40B4-BE49-F238E27FC236}">
                <a16:creationId xmlns:a16="http://schemas.microsoft.com/office/drawing/2014/main" id="{A1D474BB-DD5B-8971-5F71-25E583FEA6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
            <a:ext cx="36576000" cy="20573999"/>
          </a:xfrm>
          <a:prstGeom prst="rect">
            <a:avLst/>
          </a:prstGeom>
        </p:spPr>
      </p:pic>
      <p:pic>
        <p:nvPicPr>
          <p:cNvPr id="17" name="2_iPhone Breakdown" descr="A cell phone parts on a white surface&#10;&#10;Description automatically generated">
            <a:extLst>
              <a:ext uri="{FF2B5EF4-FFF2-40B4-BE49-F238E27FC236}">
                <a16:creationId xmlns:a16="http://schemas.microsoft.com/office/drawing/2014/main" id="{DDF1DBFE-63E8-4BF1-9DC2-FEE95B74720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10" name="3_White Background" descr="A picture containing white, design&#10;&#10;Description automatically generated">
            <a:extLst>
              <a:ext uri="{FF2B5EF4-FFF2-40B4-BE49-F238E27FC236}">
                <a16:creationId xmlns:a16="http://schemas.microsoft.com/office/drawing/2014/main" id="{81532AAA-E391-F879-624C-7F1BA877AE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23" name="5_TouchScreen_V TouchScreen" descr="A hand touching a circuit board&#10;&#10;Description automatically generated">
            <a:extLst>
              <a:ext uri="{FF2B5EF4-FFF2-40B4-BE49-F238E27FC236}">
                <a16:creationId xmlns:a16="http://schemas.microsoft.com/office/drawing/2014/main" id="{2036A93E-A15A-0C87-4B68-B8CCC6F650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51915" y="5395432"/>
            <a:ext cx="24251950" cy="13641721"/>
          </a:xfrm>
          <a:prstGeom prst="rect">
            <a:avLst/>
          </a:prstGeom>
        </p:spPr>
      </p:pic>
      <p:pic>
        <p:nvPicPr>
          <p:cNvPr id="28" name="6_White Background" descr="A picture containing white, design&#10;&#10;Description automatically generated">
            <a:extLst>
              <a:ext uri="{FF2B5EF4-FFF2-40B4-BE49-F238E27FC236}">
                <a16:creationId xmlns:a16="http://schemas.microsoft.com/office/drawing/2014/main" id="{3E95D2D8-A58B-031D-9858-31AF8FA18F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27" name="3_Mobile phone" descr="A cell phone with a colorful screen&#10;&#10;Description automatically generated">
            <a:extLst>
              <a:ext uri="{FF2B5EF4-FFF2-40B4-BE49-F238E27FC236}">
                <a16:creationId xmlns:a16="http://schemas.microsoft.com/office/drawing/2014/main" id="{B941D7FE-249D-4B3B-EE2D-03A214C6A1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04652" y="5321733"/>
            <a:ext cx="4383482" cy="13366915"/>
          </a:xfrm>
          <a:prstGeom prst="rect">
            <a:avLst/>
          </a:prstGeom>
        </p:spPr>
      </p:pic>
      <p:sp>
        <p:nvSpPr>
          <p:cNvPr id="9" name="4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Touch screens can also be referred to as a digitizers</a:t>
            </a:r>
          </a:p>
        </p:txBody>
      </p:sp>
      <p:sp>
        <p:nvSpPr>
          <p:cNvPr id="14" name="7_OneFinger text">
            <a:extLst>
              <a:ext uri="{FF2B5EF4-FFF2-40B4-BE49-F238E27FC236}">
                <a16:creationId xmlns:a16="http://schemas.microsoft.com/office/drawing/2014/main" id="{F7302874-6FF6-4F12-9408-F903772FAD68}"/>
              </a:ext>
            </a:extLst>
          </p:cNvPr>
          <p:cNvSpPr txBox="1"/>
          <p:nvPr/>
        </p:nvSpPr>
        <p:spPr>
          <a:xfrm>
            <a:off x="12538968" y="5467572"/>
            <a:ext cx="51932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Sweeping</a:t>
            </a:r>
          </a:p>
        </p:txBody>
      </p:sp>
      <p:pic>
        <p:nvPicPr>
          <p:cNvPr id="16" name="7_OneFinger_V OneFinger_F 100" descr="A finger pointing at a cell phone screen&#10;&#10;Description automatically generated">
            <a:extLst>
              <a:ext uri="{FF2B5EF4-FFF2-40B4-BE49-F238E27FC236}">
                <a16:creationId xmlns:a16="http://schemas.microsoft.com/office/drawing/2014/main" id="{732175A3-CCB0-09CB-BF6F-AFC6EF7E94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46735" y="6686926"/>
            <a:ext cx="10361350" cy="11190258"/>
          </a:xfrm>
          <a:prstGeom prst="rect">
            <a:avLst/>
          </a:prstGeom>
        </p:spPr>
      </p:pic>
      <p:sp>
        <p:nvSpPr>
          <p:cNvPr id="11" name="8_TwoFinger text">
            <a:extLst>
              <a:ext uri="{FF2B5EF4-FFF2-40B4-BE49-F238E27FC236}">
                <a16:creationId xmlns:a16="http://schemas.microsoft.com/office/drawing/2014/main" id="{E64035EB-538E-4765-9879-52C9E87B8C6B}"/>
              </a:ext>
            </a:extLst>
          </p:cNvPr>
          <p:cNvSpPr txBox="1"/>
          <p:nvPr/>
        </p:nvSpPr>
        <p:spPr>
          <a:xfrm>
            <a:off x="25671679" y="5467572"/>
            <a:ext cx="46653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Pinching</a:t>
            </a:r>
          </a:p>
        </p:txBody>
      </p:sp>
      <p:pic>
        <p:nvPicPr>
          <p:cNvPr id="24" name="8_TwoFinger_V TwoFinger_F 100">
            <a:extLst>
              <a:ext uri="{FF2B5EF4-FFF2-40B4-BE49-F238E27FC236}">
                <a16:creationId xmlns:a16="http://schemas.microsoft.com/office/drawing/2014/main" id="{01B129D7-1B96-D4A0-95AA-2C5DCD86B7C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362098" y="6604000"/>
            <a:ext cx="10362963" cy="11192000"/>
          </a:xfrm>
          <a:prstGeom prst="rect">
            <a:avLst/>
          </a:prstGeom>
        </p:spPr>
      </p:pic>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3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3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Touchscreen</a:t>
            </a:r>
          </a:p>
        </p:txBody>
      </p:sp>
    </p:spTree>
    <p:extLst>
      <p:ext uri="{BB962C8B-B14F-4D97-AF65-F5344CB8AC3E}">
        <p14:creationId xmlns:p14="http://schemas.microsoft.com/office/powerpoint/2010/main" val="336637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Modern mobile phones are pretty strong</a:t>
            </a:r>
          </a:p>
        </p:txBody>
      </p:sp>
      <p:pic>
        <p:nvPicPr>
          <p:cNvPr id="8" name="1_Hammer_V Hammer_F 100" descr="A hammer hitting a cell phone&#10;&#10;Description automatically generated">
            <a:extLst>
              <a:ext uri="{FF2B5EF4-FFF2-40B4-BE49-F238E27FC236}">
                <a16:creationId xmlns:a16="http://schemas.microsoft.com/office/drawing/2014/main" id="{BDC8BE4E-BE2D-1E42-5E17-820CAC4BCB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7255" y="6892114"/>
            <a:ext cx="10456541" cy="6971028"/>
          </a:xfrm>
          <a:prstGeom prst="rect">
            <a:avLst/>
          </a:prstGeom>
        </p:spPr>
      </p:pic>
      <p:pic>
        <p:nvPicPr>
          <p:cNvPr id="23" name="2_Do not text" descr="A sign with red letters&#10;&#10;Description automatically generated">
            <a:extLst>
              <a:ext uri="{FF2B5EF4-FFF2-40B4-BE49-F238E27FC236}">
                <a16:creationId xmlns:a16="http://schemas.microsoft.com/office/drawing/2014/main" id="{01EDC57E-B4F5-3F66-4144-EB99286F22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2450" y="14082899"/>
            <a:ext cx="7172490" cy="3534644"/>
          </a:xfrm>
          <a:prstGeom prst="rect">
            <a:avLst/>
          </a:prstGeom>
        </p:spPr>
      </p:pic>
      <p:sp>
        <p:nvSpPr>
          <p:cNvPr id="29" name="4_Middle point 1">
            <a:extLst>
              <a:ext uri="{FF2B5EF4-FFF2-40B4-BE49-F238E27FC236}">
                <a16:creationId xmlns:a16="http://schemas.microsoft.com/office/drawing/2014/main" id="{23F556D2-294E-8310-F8E4-F68CBDA434AB}"/>
              </a:ext>
            </a:extLst>
          </p:cNvPr>
          <p:cNvSpPr txBox="1"/>
          <p:nvPr/>
        </p:nvSpPr>
        <p:spPr>
          <a:xfrm>
            <a:off x="11254804" y="14189198"/>
            <a:ext cx="8077563"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Protective screen</a:t>
            </a:r>
          </a:p>
        </p:txBody>
      </p:sp>
      <p:pic>
        <p:nvPicPr>
          <p:cNvPr id="25" name="4_ExtraCase_V ExtraCase_F 100" descr="A hand cleaning a cell phone screen&#10;&#10;Description automatically generated">
            <a:extLst>
              <a:ext uri="{FF2B5EF4-FFF2-40B4-BE49-F238E27FC236}">
                <a16:creationId xmlns:a16="http://schemas.microsoft.com/office/drawing/2014/main" id="{282934C8-0965-96F2-EE23-221C7C576E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54804" y="6892114"/>
            <a:ext cx="12395284" cy="6972347"/>
          </a:xfrm>
          <a:prstGeom prst="rect">
            <a:avLst/>
          </a:prstGeom>
        </p:spPr>
      </p:pic>
      <p:sp>
        <p:nvSpPr>
          <p:cNvPr id="21" name="4_Point 2">
            <a:extLst>
              <a:ext uri="{FF2B5EF4-FFF2-40B4-BE49-F238E27FC236}">
                <a16:creationId xmlns:a16="http://schemas.microsoft.com/office/drawing/2014/main" id="{B9A1A8AE-B267-8523-8CF4-0EE0C1867949}"/>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Personally, I still purchase a screen protector and case</a:t>
            </a:r>
          </a:p>
        </p:txBody>
      </p:sp>
      <p:sp>
        <p:nvSpPr>
          <p:cNvPr id="30" name="5_Middle point 2">
            <a:extLst>
              <a:ext uri="{FF2B5EF4-FFF2-40B4-BE49-F238E27FC236}">
                <a16:creationId xmlns:a16="http://schemas.microsoft.com/office/drawing/2014/main" id="{7BEB8A65-CF77-BECB-D786-07C373C3236B}"/>
              </a:ext>
            </a:extLst>
          </p:cNvPr>
          <p:cNvSpPr txBox="1"/>
          <p:nvPr/>
        </p:nvSpPr>
        <p:spPr>
          <a:xfrm>
            <a:off x="11254804" y="15526314"/>
            <a:ext cx="12870221"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Provides additional protection</a:t>
            </a:r>
          </a:p>
        </p:txBody>
      </p:sp>
      <p:sp>
        <p:nvSpPr>
          <p:cNvPr id="28" name="6_Right point 1">
            <a:extLst>
              <a:ext uri="{FF2B5EF4-FFF2-40B4-BE49-F238E27FC236}">
                <a16:creationId xmlns:a16="http://schemas.microsoft.com/office/drawing/2014/main" id="{E3F04F96-776D-C47E-2FFA-7E0E9562E22E}"/>
              </a:ext>
            </a:extLst>
          </p:cNvPr>
          <p:cNvSpPr txBox="1"/>
          <p:nvPr/>
        </p:nvSpPr>
        <p:spPr>
          <a:xfrm>
            <a:off x="24125025" y="14189198"/>
            <a:ext cx="10292008"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Corning’s Gorilla glass</a:t>
            </a:r>
          </a:p>
        </p:txBody>
      </p:sp>
      <p:pic>
        <p:nvPicPr>
          <p:cNvPr id="27" name="6_Corning_V Corning_F 100" descr="A hammer hitting a cell phone&#10;&#10;Description automatically generated">
            <a:extLst>
              <a:ext uri="{FF2B5EF4-FFF2-40B4-BE49-F238E27FC236}">
                <a16:creationId xmlns:a16="http://schemas.microsoft.com/office/drawing/2014/main" id="{0C31ADB1-FE62-0259-7769-659C24618A2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889806" y="6892113"/>
            <a:ext cx="12396800" cy="6973200"/>
          </a:xfrm>
          <a:prstGeom prst="rect">
            <a:avLst/>
          </a:prstGeom>
        </p:spPr>
      </p:pic>
      <p:sp>
        <p:nvSpPr>
          <p:cNvPr id="32" name="7_Right point 2_D 1.0">
            <a:extLst>
              <a:ext uri="{FF2B5EF4-FFF2-40B4-BE49-F238E27FC236}">
                <a16:creationId xmlns:a16="http://schemas.microsoft.com/office/drawing/2014/main" id="{6BC6EF8D-3D89-6DDB-7ABD-40308825D751}"/>
              </a:ext>
            </a:extLst>
          </p:cNvPr>
          <p:cNvSpPr txBox="1"/>
          <p:nvPr/>
        </p:nvSpPr>
        <p:spPr>
          <a:xfrm>
            <a:off x="24125025" y="16863429"/>
            <a:ext cx="10292008"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E.g., 2, 3, 4, 5, 6, </a:t>
            </a:r>
            <a:r>
              <a:rPr lang="en-US" sz="7000" dirty="0" err="1">
                <a:latin typeface="Arial" panose="020B0604020202020204" pitchFamily="34" charset="0"/>
                <a:cs typeface="Arial" panose="020B0604020202020204" pitchFamily="34" charset="0"/>
              </a:rPr>
              <a:t>Victus</a:t>
            </a:r>
            <a:endParaRPr lang="en-US" sz="7000" dirty="0">
              <a:latin typeface="Arial" panose="020B0604020202020204" pitchFamily="34" charset="0"/>
              <a:cs typeface="Arial" panose="020B0604020202020204" pitchFamily="34" charset="0"/>
            </a:endParaRPr>
          </a:p>
        </p:txBody>
      </p:sp>
      <p:sp>
        <p:nvSpPr>
          <p:cNvPr id="31" name="7_Right point 2">
            <a:extLst>
              <a:ext uri="{FF2B5EF4-FFF2-40B4-BE49-F238E27FC236}">
                <a16:creationId xmlns:a16="http://schemas.microsoft.com/office/drawing/2014/main" id="{91D27744-FAE8-9E08-1B82-6AB5947DD086}"/>
              </a:ext>
            </a:extLst>
          </p:cNvPr>
          <p:cNvSpPr txBox="1"/>
          <p:nvPr/>
        </p:nvSpPr>
        <p:spPr>
          <a:xfrm>
            <a:off x="24125025" y="15526314"/>
            <a:ext cx="10292008"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Has different generations</a:t>
            </a: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Glass Layers And Screen Protectors</a:t>
            </a:r>
          </a:p>
        </p:txBody>
      </p:sp>
      <p:sp>
        <p:nvSpPr>
          <p:cNvPr id="6" name="3_FishTank_V FishTank_FOUT">
            <a:extLst>
              <a:ext uri="{FF2B5EF4-FFF2-40B4-BE49-F238E27FC236}">
                <a16:creationId xmlns:a16="http://schemas.microsoft.com/office/drawing/2014/main" id="{C4BCF8EC-6754-D44D-0DE1-E7FAD928F2D9}"/>
              </a:ext>
            </a:extLst>
          </p:cNvPr>
          <p:cNvSpPr/>
          <p:nvPr/>
        </p:nvSpPr>
        <p:spPr>
          <a:xfrm>
            <a:off x="0" y="-1"/>
            <a:ext cx="36576000" cy="20577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03399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C5A07309-8746-0588-93CC-04F6350B59DC}"/>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0" name="0_Phone left" descr="A close up of a cell phone&#10;&#10;Description automatically generated">
            <a:extLst>
              <a:ext uri="{FF2B5EF4-FFF2-40B4-BE49-F238E27FC236}">
                <a16:creationId xmlns:a16="http://schemas.microsoft.com/office/drawing/2014/main" id="{ADC5CF25-1C0E-526A-1BED-D17B9849E3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67974" y="7858008"/>
            <a:ext cx="7871553" cy="6137419"/>
          </a:xfrm>
          <a:prstGeom prst="rect">
            <a:avLst/>
          </a:prstGeom>
        </p:spPr>
      </p:pic>
      <p:sp>
        <p:nvSpPr>
          <p:cNvPr id="38" name="6_Arrow 1">
            <a:extLst>
              <a:ext uri="{FF2B5EF4-FFF2-40B4-BE49-F238E27FC236}">
                <a16:creationId xmlns:a16="http://schemas.microsoft.com/office/drawing/2014/main" id="{CD7BC78B-7D71-4FEC-732B-A1A71B08C5A5}"/>
              </a:ext>
            </a:extLst>
          </p:cNvPr>
          <p:cNvSpPr/>
          <p:nvPr/>
        </p:nvSpPr>
        <p:spPr>
          <a:xfrm rot="13346179">
            <a:off x="19288226" y="8796460"/>
            <a:ext cx="8926097" cy="6741053"/>
          </a:xfrm>
          <a:prstGeom prst="curvedDownArrow">
            <a:avLst>
              <a:gd name="adj1" fmla="val 5993"/>
              <a:gd name="adj2" fmla="val 24153"/>
              <a:gd name="adj3" fmla="val 25000"/>
            </a:avLst>
          </a:prstGeom>
          <a:solidFill>
            <a:schemeClr val="accent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7" name="6_Arrow 3">
            <a:extLst>
              <a:ext uri="{FF2B5EF4-FFF2-40B4-BE49-F238E27FC236}">
                <a16:creationId xmlns:a16="http://schemas.microsoft.com/office/drawing/2014/main" id="{C6D43C1E-8947-BE05-AA34-2D32D7EC16B5}"/>
              </a:ext>
            </a:extLst>
          </p:cNvPr>
          <p:cNvSpPr/>
          <p:nvPr/>
        </p:nvSpPr>
        <p:spPr>
          <a:xfrm rot="11616000">
            <a:off x="21569660" y="10187244"/>
            <a:ext cx="7624871" cy="2414518"/>
          </a:xfrm>
          <a:prstGeom prst="curvedDownArrow">
            <a:avLst>
              <a:gd name="adj1" fmla="val 11595"/>
              <a:gd name="adj2" fmla="val 49149"/>
              <a:gd name="adj3" fmla="val 25000"/>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6" name="0_Phone right bottom" descr="A close up of a cell phone&#10;&#10;Description automatically generated">
            <a:extLst>
              <a:ext uri="{FF2B5EF4-FFF2-40B4-BE49-F238E27FC236}">
                <a16:creationId xmlns:a16="http://schemas.microsoft.com/office/drawing/2014/main" id="{99EC639A-589D-2280-4F23-677FB0BBAA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121987" y="8147111"/>
            <a:ext cx="7871553" cy="6137419"/>
          </a:xfrm>
          <a:prstGeom prst="rect">
            <a:avLst/>
          </a:prstGeom>
        </p:spPr>
      </p:pic>
      <p:sp>
        <p:nvSpPr>
          <p:cNvPr id="35" name="6_Arrow 2">
            <a:extLst>
              <a:ext uri="{FF2B5EF4-FFF2-40B4-BE49-F238E27FC236}">
                <a16:creationId xmlns:a16="http://schemas.microsoft.com/office/drawing/2014/main" id="{EBD03A37-03D2-FF70-57CC-759ECC07FE7A}"/>
              </a:ext>
            </a:extLst>
          </p:cNvPr>
          <p:cNvSpPr/>
          <p:nvPr/>
        </p:nvSpPr>
        <p:spPr>
          <a:xfrm rot="9941632">
            <a:off x="20830680" y="8781128"/>
            <a:ext cx="7513327" cy="6044089"/>
          </a:xfrm>
          <a:prstGeom prst="curvedDownArrow">
            <a:avLst>
              <a:gd name="adj1" fmla="val 11595"/>
              <a:gd name="adj2" fmla="val 30195"/>
              <a:gd name="adj3" fmla="val 25000"/>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6" name="0_Phone right top" descr="A close up of a cell phone&#10;&#10;Description automatically generated">
            <a:extLst>
              <a:ext uri="{FF2B5EF4-FFF2-40B4-BE49-F238E27FC236}">
                <a16:creationId xmlns:a16="http://schemas.microsoft.com/office/drawing/2014/main" id="{FB9B9DF1-5167-ED07-C14F-AD65C124394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1121987" y="8147112"/>
            <a:ext cx="7871553" cy="3282888"/>
          </a:xfrm>
          <a:prstGeom prst="rect">
            <a:avLst/>
          </a:prstGeom>
        </p:spPr>
      </p:pic>
      <p:sp>
        <p:nvSpPr>
          <p:cNvPr id="6" name="0_Point right">
            <a:extLst>
              <a:ext uri="{FF2B5EF4-FFF2-40B4-BE49-F238E27FC236}">
                <a16:creationId xmlns:a16="http://schemas.microsoft.com/office/drawing/2014/main" id="{99B09B05-4FDC-9D48-117F-65FE4E35B0EA}"/>
              </a:ext>
            </a:extLst>
          </p:cNvPr>
          <p:cNvSpPr txBox="1"/>
          <p:nvPr/>
        </p:nvSpPr>
        <p:spPr>
          <a:xfrm>
            <a:off x="22052934" y="3613667"/>
            <a:ext cx="9312293"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Gyroscope</a:t>
            </a:r>
          </a:p>
        </p:txBody>
      </p:sp>
      <p:sp>
        <p:nvSpPr>
          <p:cNvPr id="9" name="0_Point left">
            <a:extLst>
              <a:ext uri="{FF2B5EF4-FFF2-40B4-BE49-F238E27FC236}">
                <a16:creationId xmlns:a16="http://schemas.microsoft.com/office/drawing/2014/main" id="{9AB0CD40-3F8C-4AD7-ABD2-0365709E7B83}"/>
              </a:ext>
            </a:extLst>
          </p:cNvPr>
          <p:cNvSpPr txBox="1"/>
          <p:nvPr/>
        </p:nvSpPr>
        <p:spPr>
          <a:xfrm>
            <a:off x="5368182" y="3613667"/>
            <a:ext cx="11391465"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Accelerometer</a:t>
            </a:r>
          </a:p>
        </p:txBody>
      </p:sp>
      <p:sp>
        <p:nvSpPr>
          <p:cNvPr id="14" name="1_Point left 2">
            <a:extLst>
              <a:ext uri="{FF2B5EF4-FFF2-40B4-BE49-F238E27FC236}">
                <a16:creationId xmlns:a16="http://schemas.microsoft.com/office/drawing/2014/main" id="{F7302874-6FF6-4F12-9408-F903772FAD68}"/>
              </a:ext>
            </a:extLst>
          </p:cNvPr>
          <p:cNvSpPr txBox="1"/>
          <p:nvPr/>
        </p:nvSpPr>
        <p:spPr>
          <a:xfrm>
            <a:off x="6304788" y="5467572"/>
            <a:ext cx="1169060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Measures distance</a:t>
            </a:r>
          </a:p>
        </p:txBody>
      </p:sp>
      <p:grpSp>
        <p:nvGrpSpPr>
          <p:cNvPr id="41" name="2_Arrows">
            <a:extLst>
              <a:ext uri="{FF2B5EF4-FFF2-40B4-BE49-F238E27FC236}">
                <a16:creationId xmlns:a16="http://schemas.microsoft.com/office/drawing/2014/main" id="{BF0E2893-1D76-9FBB-EF0E-3AA0E6927C63}"/>
              </a:ext>
            </a:extLst>
          </p:cNvPr>
          <p:cNvGrpSpPr/>
          <p:nvPr/>
        </p:nvGrpSpPr>
        <p:grpSpPr>
          <a:xfrm>
            <a:off x="3145536" y="6989382"/>
            <a:ext cx="9363456" cy="4110527"/>
            <a:chOff x="3145536" y="6989382"/>
            <a:chExt cx="9363456" cy="4110527"/>
          </a:xfrm>
        </p:grpSpPr>
        <p:cxnSp>
          <p:nvCxnSpPr>
            <p:cNvPr id="21" name="Straight Arrow Connector 20">
              <a:extLst>
                <a:ext uri="{FF2B5EF4-FFF2-40B4-BE49-F238E27FC236}">
                  <a16:creationId xmlns:a16="http://schemas.microsoft.com/office/drawing/2014/main" id="{0BC8CFA7-D9AD-1314-3822-777F96E10917}"/>
                </a:ext>
              </a:extLst>
            </p:cNvPr>
            <p:cNvCxnSpPr>
              <a:cxnSpLocks/>
            </p:cNvCxnSpPr>
            <p:nvPr/>
          </p:nvCxnSpPr>
          <p:spPr>
            <a:xfrm flipH="1" flipV="1">
              <a:off x="3145536" y="9217152"/>
              <a:ext cx="6504687" cy="1709565"/>
            </a:xfrm>
            <a:prstGeom prst="straightConnector1">
              <a:avLst/>
            </a:prstGeom>
            <a:ln w="127000">
              <a:solidFill>
                <a:srgbClr val="FF0000"/>
              </a:solidFill>
              <a:tailEnd type="triangle"/>
            </a:ln>
            <a:scene3d>
              <a:camera prst="orthographicFront">
                <a:rot lat="1800000" lon="0" rev="0"/>
              </a:camera>
              <a:lightRig rig="threePt" dir="t"/>
            </a:scene3d>
            <a:sp3d extrusionH="254000"/>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56BD7C-45CB-DE6B-B688-2F9EF15E1478}"/>
                </a:ext>
              </a:extLst>
            </p:cNvPr>
            <p:cNvCxnSpPr>
              <a:cxnSpLocks/>
            </p:cNvCxnSpPr>
            <p:nvPr/>
          </p:nvCxnSpPr>
          <p:spPr>
            <a:xfrm flipV="1">
              <a:off x="9603750" y="6989382"/>
              <a:ext cx="2905242" cy="4110527"/>
            </a:xfrm>
            <a:prstGeom prst="straightConnector1">
              <a:avLst/>
            </a:prstGeom>
            <a:ln w="127000">
              <a:solidFill>
                <a:schemeClr val="accent6"/>
              </a:solidFill>
              <a:tailEnd type="triangle"/>
            </a:ln>
            <a:scene3d>
              <a:camera prst="orthographicFront">
                <a:rot lat="1800000" lon="0" rev="0"/>
              </a:camera>
              <a:lightRig rig="threePt" dir="t"/>
            </a:scene3d>
            <a:sp3d extrusionH="254000"/>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C121328-8E40-13E1-BE51-5B67070FD9A9}"/>
                </a:ext>
              </a:extLst>
            </p:cNvPr>
            <p:cNvCxnSpPr>
              <a:cxnSpLocks/>
            </p:cNvCxnSpPr>
            <p:nvPr/>
          </p:nvCxnSpPr>
          <p:spPr>
            <a:xfrm flipH="1" flipV="1">
              <a:off x="7061975" y="7055938"/>
              <a:ext cx="2545017" cy="3944416"/>
            </a:xfrm>
            <a:prstGeom prst="straightConnector1">
              <a:avLst/>
            </a:prstGeom>
            <a:ln w="127000">
              <a:solidFill>
                <a:schemeClr val="accent1"/>
              </a:solidFill>
              <a:tailEnd type="triangle"/>
            </a:ln>
            <a:scene3d>
              <a:camera prst="orthographicFront">
                <a:rot lat="1800000" lon="0" rev="0"/>
              </a:camera>
              <a:lightRig rig="threePt" dir="t"/>
            </a:scene3d>
            <a:sp3d extrusionH="254000"/>
          </p:spPr>
          <p:style>
            <a:lnRef idx="1">
              <a:schemeClr val="accent1"/>
            </a:lnRef>
            <a:fillRef idx="0">
              <a:schemeClr val="accent1"/>
            </a:fillRef>
            <a:effectRef idx="0">
              <a:schemeClr val="accent1"/>
            </a:effectRef>
            <a:fontRef idx="minor">
              <a:schemeClr val="tx1"/>
            </a:fontRef>
          </p:style>
        </p:cxnSp>
      </p:grpSp>
      <p:sp>
        <p:nvSpPr>
          <p:cNvPr id="24" name="3_Point left 3">
            <a:extLst>
              <a:ext uri="{FF2B5EF4-FFF2-40B4-BE49-F238E27FC236}">
                <a16:creationId xmlns:a16="http://schemas.microsoft.com/office/drawing/2014/main" id="{F76D68AE-D4C9-7409-87DA-6CC798CB3638}"/>
              </a:ext>
            </a:extLst>
          </p:cNvPr>
          <p:cNvSpPr txBox="1"/>
          <p:nvPr/>
        </p:nvSpPr>
        <p:spPr>
          <a:xfrm>
            <a:off x="854962" y="15724450"/>
            <a:ext cx="149883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Used to determine screen rotation</a:t>
            </a:r>
          </a:p>
        </p:txBody>
      </p:sp>
      <p:sp>
        <p:nvSpPr>
          <p:cNvPr id="25" name="4_Point left 4">
            <a:extLst>
              <a:ext uri="{FF2B5EF4-FFF2-40B4-BE49-F238E27FC236}">
                <a16:creationId xmlns:a16="http://schemas.microsoft.com/office/drawing/2014/main" id="{BCC0FB61-10D7-8C12-E072-20A4DD368177}"/>
              </a:ext>
            </a:extLst>
          </p:cNvPr>
          <p:cNvSpPr txBox="1"/>
          <p:nvPr/>
        </p:nvSpPr>
        <p:spPr>
          <a:xfrm>
            <a:off x="854963" y="17083636"/>
            <a:ext cx="1732812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Measures gravity to determine rotation</a:t>
            </a:r>
          </a:p>
        </p:txBody>
      </p:sp>
      <p:sp>
        <p:nvSpPr>
          <p:cNvPr id="11" name="5_RIght point">
            <a:extLst>
              <a:ext uri="{FF2B5EF4-FFF2-40B4-BE49-F238E27FC236}">
                <a16:creationId xmlns:a16="http://schemas.microsoft.com/office/drawing/2014/main" id="{E64035EB-538E-4765-9879-52C9E87B8C6B}"/>
              </a:ext>
            </a:extLst>
          </p:cNvPr>
          <p:cNvSpPr txBox="1"/>
          <p:nvPr/>
        </p:nvSpPr>
        <p:spPr>
          <a:xfrm>
            <a:off x="20779311" y="5467572"/>
            <a:ext cx="108654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Measures rotation speed</a:t>
            </a:r>
          </a:p>
        </p:txBody>
      </p:sp>
      <p:sp>
        <p:nvSpPr>
          <p:cNvPr id="39" name="7_Right point 3">
            <a:extLst>
              <a:ext uri="{FF2B5EF4-FFF2-40B4-BE49-F238E27FC236}">
                <a16:creationId xmlns:a16="http://schemas.microsoft.com/office/drawing/2014/main" id="{FDA5DB5B-153D-8F95-B496-7C20D68FB49C}"/>
              </a:ext>
            </a:extLst>
          </p:cNvPr>
          <p:cNvSpPr txBox="1"/>
          <p:nvPr/>
        </p:nvSpPr>
        <p:spPr>
          <a:xfrm>
            <a:off x="18287999" y="15724450"/>
            <a:ext cx="1807817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Only measures rotation speed not position</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D90471F9-FB86-F8BE-2FDA-A0801DF9A7B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Accelerometers And Gyroscopes</a:t>
            </a:r>
          </a:p>
        </p:txBody>
      </p:sp>
    </p:spTree>
    <p:extLst>
      <p:ext uri="{BB962C8B-B14F-4D97-AF65-F5344CB8AC3E}">
        <p14:creationId xmlns:p14="http://schemas.microsoft.com/office/powerpoint/2010/main" val="543096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https://ITFreeTraining.com/ap11/8a10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1113</Words>
  <Application>Microsoft Office PowerPoint</Application>
  <PresentationFormat>Custom</PresentationFormat>
  <Paragraphs>69</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2025-12-28T07:05:38Z</dcterms:modified>
</cp:coreProperties>
</file>