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1"/>
  </p:notesMasterIdLst>
  <p:sldIdLst>
    <p:sldId id="274" r:id="rId2"/>
    <p:sldId id="308" r:id="rId3"/>
    <p:sldId id="309" r:id="rId4"/>
    <p:sldId id="310" r:id="rId5"/>
    <p:sldId id="311" r:id="rId6"/>
    <p:sldId id="312" r:id="rId7"/>
    <p:sldId id="314" r:id="rId8"/>
    <p:sldId id="315" r:id="rId9"/>
    <p:sldId id="303" r:id="rId1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9124" autoAdjust="0"/>
  </p:normalViewPr>
  <p:slideViewPr>
    <p:cSldViewPr snapToGrid="0">
      <p:cViewPr varScale="1">
        <p:scale>
          <a:sx n="22" d="100"/>
          <a:sy n="22" d="100"/>
        </p:scale>
        <p:origin x="11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Cloud Storage.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00:02 Nowadays, cloud storage is available to be used by all our devices. Data is easily accessible by these devices regardless of how it has been stored in the cloud.</a:t>
            </a:r>
          </a:p>
          <a:p>
            <a:endParaRPr lang="en-GB"/>
          </a:p>
          <a:p>
            <a:r>
              <a:rPr lang="en-GB"/>
              <a:t>Cloud storage has expanded from the early days. Data centres are all around the world. There are new data centres being constructed and existing data centres being expanded. Cloud storage is forecasted to continue to grow so it is an important topic to understand as it will become more and more commonplace.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722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00:33 Cloud storage is a service model in which data is stored online and managed remotely. If you are hired to work on cloud service, you will most likely access it remotely and never physically be near or know what hardware is being used.</a:t>
            </a:r>
          </a:p>
          <a:p>
            <a:endParaRPr lang="en-GB"/>
          </a:p>
          <a:p>
            <a:r>
              <a:rPr lang="en-GB"/>
              <a:t>The data stored in the cloud could be stored on servers and hardware anywhere in the world. Previously you would have local storage or if it was in the server room, you could walk into the server room and work out which hardware your data is stored on. Nowadays, you don’t really know where your data is stored. What makes things more complex, the cloud can move your data around as required. Even if you could find your data, your data could be moved for many different reasons.</a:t>
            </a:r>
          </a:p>
          <a:p>
            <a:endParaRPr lang="en-GB"/>
          </a:p>
          <a:p>
            <a:r>
              <a:rPr lang="en-GB"/>
              <a:t>Cloud data can be moved around for load balancing, you keep a backup in another location for redundancy. Content delivery networks will often cache data in different locations around the world to make access faster and reduce network transfer costs.</a:t>
            </a:r>
          </a:p>
          <a:p>
            <a:endParaRPr lang="en-GB"/>
          </a:p>
          <a:p>
            <a:r>
              <a:rPr lang="en-GB"/>
              <a:t>While the cloud manages data movement in the background, most cloud providers offer some level of transparency and control. You might be able to see logs of data movement or configure certain aspects of data replication and backup. But most of us, we will say our data is in the cloud and never know where it physically is.</a:t>
            </a:r>
          </a:p>
          <a:p>
            <a:endParaRPr lang="en-GB"/>
          </a:p>
          <a:p>
            <a:r>
              <a:rPr lang="en-GB"/>
              <a:t>Modern data centres are very secure both from cyber attacks and physical security. In modern data centres the hardware will be contained in a secure environment. To get into the heart of the Data Center you would be required to go through many different layers of security. You could go through a whole career in Cloud technician and never see a physical server.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88384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02:16 Cloud file replication is the process of replicating data to and from the cloud. This is an important concept to understand, as if the process were to fail, your data may be lost. It is easier to understand the concept with an example.</a:t>
            </a:r>
          </a:p>
          <a:p>
            <a:endParaRPr lang="en-GB"/>
          </a:p>
          <a:p>
            <a:r>
              <a:rPr lang="en-GB"/>
              <a:t>In this example, I have my Google drive which contains our videos that we are working on. The Google drive is shared with our staff all across the world. Notice the folders at the top, notice the folder icons have a green tick next to them. These folders have been replicated to the local cache on the computer and thus available if the internet connection is lost.</a:t>
            </a:r>
          </a:p>
          <a:p>
            <a:endParaRPr lang="en-GB"/>
          </a:p>
          <a:p>
            <a:r>
              <a:rPr lang="en-GB"/>
              <a:t>At the bottom, notice that the icon is a cloud icon. This indicates that the files are available in the cloud only, or online. If the folder contains a mixture of both offline and online files, the folder will appear as available online. Only if all files in the folder and its sub folders have been downloaded to the local machine will the folder appear as being available offline.</a:t>
            </a:r>
          </a:p>
          <a:p>
            <a:endParaRPr lang="en-GB"/>
          </a:p>
          <a:p>
            <a:r>
              <a:rPr lang="en-GB"/>
              <a:t>I will now go into one of the sub folders. All these files are available online only. I will select one of the files, right click on it and select the properties.</a:t>
            </a:r>
          </a:p>
          <a:p>
            <a:endParaRPr lang="en-GB"/>
          </a:p>
          <a:p>
            <a:r>
              <a:rPr lang="en-GB"/>
              <a:t>In the properties, notice that the size of the file and size on disk is reported correctly. Some cloud drives will report the file as being zero bytes if the file is online only and not available in the cache. I will now open the file. You will notice that the file is being downloaded from the cloud. The file will only open once the download is complete.</a:t>
            </a:r>
          </a:p>
          <a:p>
            <a:endParaRPr lang="en-GB"/>
          </a:p>
          <a:p>
            <a:r>
              <a:rPr lang="en-GB"/>
              <a:t>It is important for users to understand this, particularly when they are working on a slow network connection, for example working from home. In the office the transfers may be very fast in the background and the user may not notice. On a slower connection, the delay will be more noticeable. If you are planning to work on large files on a slow network connection, right click the folder or file and make it available offline when you are working on the fast network connection. That way, when you are on the slow network connection the file is available already in the cache.</a:t>
            </a:r>
          </a:p>
          <a:p>
            <a:endParaRPr lang="en-GB"/>
          </a:p>
          <a:p>
            <a:r>
              <a:rPr lang="en-GB"/>
              <a:t>When cloud file replication works the way it is supposed to, it will be transparent to the user and they won’t even know that it is working. However, problems can occur.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9584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04:40 One of the problems is synchronization has not been completed.  In this example, the file is waiting to be synchronized to the cloud. If the file has not been synchronized to the cloud, it will not be available to other devices until the synchronization has completed. If this does not occur and the local copy on the device is lost, the file is lost.</a:t>
            </a:r>
          </a:p>
          <a:p>
            <a:endParaRPr lang="en-GB"/>
          </a:p>
          <a:p>
            <a:r>
              <a:rPr lang="en-GB"/>
              <a:t>It is important that users check that their files have finished synchronization before they log off their computer. I have had users contact the helpdesk saying they made changes to a file; however, the other staff are seeing an older version of the file. When this occurs, it is most likely the synchronization never completed.</a:t>
            </a:r>
          </a:p>
          <a:p>
            <a:endParaRPr lang="en-GB"/>
          </a:p>
          <a:p>
            <a:r>
              <a:rPr lang="en-GB"/>
              <a:t>Errors can also occur before the file is synced to the cloud. When this occurs, the synchronization may need to be done again or the file copied back into the drive. Synchronization errors can occur due to network errors, the file becoming corrupted or being moved out of the drive before it can be synced.</a:t>
            </a:r>
          </a:p>
          <a:p>
            <a:endParaRPr lang="en-GB"/>
          </a:p>
          <a:p>
            <a:r>
              <a:rPr lang="en-GB"/>
              <a:t>Sometimes the drive may not be available. For example, a software crash. In some cases, the file you are working on may get saved elsewhere. I have had this happen where Google Drive crashed and Office, as it comes with some cloud storage, saved the file in OneDrive rather than Google Drive. If you have users saying their files have suddenly gone missing, have a look in the recent folder. If the drive is not available, your software may save the file elsewhere and the user may not realise. With a lot of software coming with some free cloud storage, the software may try to save your file in their cloud storage when other cloud storage fails.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3744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06:21 Since the data is stored in the cloud, it can be replicated to many different devices. If the same data is modified in two locations at the same time, this will cause a replication conflict. Most cloud implementations will keep both copies and call them different names.</a:t>
            </a:r>
          </a:p>
          <a:p>
            <a:endParaRPr lang="en-GB"/>
          </a:p>
          <a:p>
            <a:r>
              <a:rPr lang="en-GB"/>
              <a:t>Some cloud implementations may give you a message that a conflict has occurred. If you see replication conflicts, you need to choose the file you want to keep. If you have a user saying they have lost data, have a look for replication conflicts as their data may be in the other file.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99278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06:57 For the A+ exam, the main point to remember about Software-Defined Network or SDN is it allows dynamic software control of cloud networking. It allows network switches and routers to be dynamically configured, for example using scripting.  If you get a question asking about how to configure cloud networking, the answer is most likely Software-Defined Networking.</a:t>
            </a:r>
          </a:p>
          <a:p>
            <a:endParaRPr lang="en-GB"/>
          </a:p>
          <a:p>
            <a:r>
              <a:rPr lang="en-GB"/>
              <a:t>Rather than trying to explain SDN, I will first go into an example where it may be used. Let’s consider that a brand-new game is being released. The game has been designed to run inside the cloud. Using the cloud means that additional resources can be added and removed as needed. In this case, the game has a number of game servers and a number of authentication servers.</a:t>
            </a:r>
          </a:p>
          <a:p>
            <a:endParaRPr lang="en-GB"/>
          </a:p>
          <a:p>
            <a:r>
              <a:rPr lang="en-GB"/>
              <a:t>The cloud has its own network devices. Since it is the cloud, you don’t have direct control over the hardware in the cloud, unless of course it is a private cloud you have ownership of. The game is released and the first thing that happens is the users complain that they can’t log in.</a:t>
            </a:r>
          </a:p>
          <a:p>
            <a:endParaRPr lang="en-GB"/>
          </a:p>
          <a:p>
            <a:r>
              <a:rPr lang="en-GB"/>
              <a:t>The problem is that the network traffic has been prioritized to go to the game servers. The problem is that the users need to authenticate first before they can access the game servers. With so many people trying to authenticate at the same time, the network traffic can’t get through the authentication servers.</a:t>
            </a:r>
          </a:p>
          <a:p>
            <a:endParaRPr lang="en-GB"/>
          </a:p>
          <a:p>
            <a:r>
              <a:rPr lang="en-GB"/>
              <a:t>So, using SDN, we can run a script telling the cloud to start prioritizing authentication traffic over game traffic. Once the initial burst of the logins has reduced, we can change the prioritization so the game servers get priority again.</a:t>
            </a:r>
          </a:p>
          <a:p>
            <a:endParaRPr lang="en-GB"/>
          </a:p>
          <a:p>
            <a:r>
              <a:rPr lang="en-GB"/>
              <a:t>You can see that even though we don’t have control over the hardware in the cloud, we can still control the networking in the cloud. The main take away from this slide is that SDN allows networking in the cloud to be changed without having direct connection to the hardware.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7747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08:52 I will have a brief look at the API that SDN uses. This is included in the official study guide; however, it is unlikely you will get an exam question on it. At the top is the application layer. This is the layer where our scripts run which allows us to make changes to the way networking is handled in the cloud.</a:t>
            </a:r>
          </a:p>
          <a:p>
            <a:endParaRPr lang="en-GB"/>
          </a:p>
          <a:p>
            <a:r>
              <a:rPr lang="en-GB"/>
              <a:t>At the bottom is the infrastructure layer. This is where all the network hardware for the cloud is found. There is a lot of network hardware out there, so we need a standard way to control it with our scripts. To do this, there is a control layer.</a:t>
            </a:r>
          </a:p>
          <a:p>
            <a:endParaRPr lang="en-GB"/>
          </a:p>
          <a:p>
            <a:r>
              <a:rPr lang="en-GB"/>
              <a:t>In the control layer, there is the control plane and management plane. The control plane manages the flow of network traffic. The management plane focuses on the broader network management tasks, such as network configuration, monitoring, and overall performance management.</a:t>
            </a:r>
          </a:p>
          <a:p>
            <a:endParaRPr lang="en-GB"/>
          </a:p>
          <a:p>
            <a:r>
              <a:rPr lang="en-GB"/>
              <a:t>In order to make the required decisions about the network management, an SDN controller is placed in the middle. An SDN controller is a software application that centrally manages and controls network behaviour by interacting with underlying network devices. It acts as the "brain" of the network, making real-time decisions to manage and optimize network resources efficiently.</a:t>
            </a:r>
          </a:p>
          <a:p>
            <a:endParaRPr lang="en-GB"/>
          </a:p>
          <a:p>
            <a:r>
              <a:rPr lang="en-GB"/>
              <a:t>We have the different layers, but now we need a way to communicate between the layers. To communicate from the application layer to the control layer there is the northbound API. This provides a standard way for our scripts to communicate with the control layer regardless of which software or hardware we use for the SDN controller.</a:t>
            </a:r>
          </a:p>
          <a:p>
            <a:endParaRPr lang="en-GB"/>
          </a:p>
          <a:p>
            <a:r>
              <a:rPr lang="en-GB"/>
              <a:t>Between the control layer and the interface layer, there is the southbound API. This allows a standard way of controlling the hardware regardless of which SDN controller is used.</a:t>
            </a:r>
          </a:p>
          <a:p>
            <a:endParaRPr lang="en-GB"/>
          </a:p>
          <a:p>
            <a:r>
              <a:rPr lang="en-GB"/>
              <a:t>The main take away from this is that, due to the layers, you don’t have direct access to the hardware in the cloud. You tell the SDN controller via an API what you want to do and the SDN controller makes changes to the hardware as required using another API.</a:t>
            </a:r>
          </a:p>
          <a:p>
            <a:endParaRPr lang="en-GB"/>
          </a:p>
          <a:p>
            <a:r>
              <a:rPr lang="en-GB"/>
              <a:t>It is unlikely that you will get a question about this in the exam; just remember that SDN allows scripts to be created to give you high level control over the networking in the cloud.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45114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11:14 If you enjoyed this video, please check out our other videos for more insights and tips. Hopefully you don’t lose any of your data in the cloud like a sock in the laundry. Thanks for watching.</a:t>
            </a:r>
          </a:p>
          <a:p>
            <a:endParaRPr lang="en-GB"/>
          </a:p>
          <a:p>
            <a:r>
              <a:rPr lang="en-GB"/>
              <a:t>References</a:t>
            </a:r>
          </a:p>
          <a:p>
            <a:r>
              <a:rPr lang="en-GB"/>
              <a:t>“The Official CompTIA A+ Core Study Guide (Exam 220-1101)” pages 238 to 239</a:t>
            </a:r>
          </a:p>
          <a:p>
            <a:r>
              <a:rPr lang="en-GB"/>
              <a:t>“License CC BY 4.0” https://creativecommons.org/licenses/by/4.0/</a:t>
            </a:r>
          </a:p>
          <a:p>
            <a:r>
              <a:rPr lang="en-GB"/>
              <a:t>“Video: Facebook Data Center Huntsville Alabama, Drone Flyby, June 2020 by AirMobileDrone licensed under CC” https://www.youtube.com/watch?v=GKHiYmwCtnA</a:t>
            </a:r>
          </a:p>
          <a:p>
            <a:r>
              <a:rPr lang="en-GB"/>
              <a:t>“Video: Google - Our Secure Data Centers” https://www.youtube.com/watch?v=7pkNt3szF1A</a:t>
            </a:r>
          </a:p>
          <a:p>
            <a:r>
              <a:rPr lang="en-GB"/>
              <a:t>“Picture: Tech Cloud-Markert Spending Forecast” https://www.bloomberg.com/professional/insights/data/infrastructure-services-to-fuel-next-phase-of-cloud-expansion/</a:t>
            </a:r>
          </a:p>
          <a:p>
            <a:r>
              <a:rPr lang="en-GB"/>
              <a:t>“Picture: Data center security” https://commons.wikimedia.org/wiki/File:SecureAreas.jpg</a:t>
            </a:r>
          </a:p>
          <a:p>
            <a:r>
              <a:rPr lang="en-GB"/>
              <a:t>“Picture: System controller by ConceptDraw Team” https://conceptdraw.com/a1777c3/p47/preview/640/pict--system-controller-cisco-products-additional-vector-stencils-library</a:t>
            </a:r>
          </a:p>
          <a:p>
            <a:r>
              <a:rPr lang="en-GB"/>
              <a:t>“What are referencing by person licensed under CC BY 3.0” link</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3999"/>
            <a:chOff x="0" y="1587"/>
            <a:chExt cx="36576000" cy="20573999"/>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sp>
        <p:nvSpPr>
          <p:cNvPr id="6" name="1_IntroBackground_V IntroBackground">
            <a:extLst>
              <a:ext uri="{FF2B5EF4-FFF2-40B4-BE49-F238E27FC236}">
                <a16:creationId xmlns:a16="http://schemas.microsoft.com/office/drawing/2014/main" id="{1CAB188D-8275-6D31-050E-1A0FC2E48D30}"/>
              </a:ext>
            </a:extLst>
          </p:cNvPr>
          <p:cNvSpPr/>
          <p:nvPr/>
        </p:nvSpPr>
        <p:spPr>
          <a:xfrm>
            <a:off x="0" y="-1"/>
            <a:ext cx="36576000" cy="20575587"/>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8" name="3_White Background" descr="A picture containing white, design&#10;&#10;Description automatically generated">
            <a:extLst>
              <a:ext uri="{FF2B5EF4-FFF2-40B4-BE49-F238E27FC236}">
                <a16:creationId xmlns:a16="http://schemas.microsoft.com/office/drawing/2014/main" id="{530611CE-00D3-1B83-D740-A2005BF4130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1587"/>
            <a:ext cx="36576000" cy="20574000"/>
          </a:xfrm>
          <a:prstGeom prst="rect">
            <a:avLst/>
          </a:prstGeom>
        </p:spPr>
      </p:pic>
      <p:sp>
        <p:nvSpPr>
          <p:cNvPr id="20" name="3_DataC1 text">
            <a:extLst>
              <a:ext uri="{FF2B5EF4-FFF2-40B4-BE49-F238E27FC236}">
                <a16:creationId xmlns:a16="http://schemas.microsoft.com/office/drawing/2014/main" id="{42E6DBAE-25E9-4610-9149-430A69C02AA8}"/>
              </a:ext>
            </a:extLst>
          </p:cNvPr>
          <p:cNvSpPr txBox="1"/>
          <p:nvPr/>
        </p:nvSpPr>
        <p:spPr>
          <a:xfrm>
            <a:off x="18585975" y="15321217"/>
            <a:ext cx="1599140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New data centers under construction</a:t>
            </a:r>
          </a:p>
        </p:txBody>
      </p:sp>
      <p:pic>
        <p:nvPicPr>
          <p:cNvPr id="16" name="3_DataC1_V DataC1" descr="A large building under construction&#10;&#10;Description automatically generated with medium confidence">
            <a:extLst>
              <a:ext uri="{FF2B5EF4-FFF2-40B4-BE49-F238E27FC236}">
                <a16:creationId xmlns:a16="http://schemas.microsoft.com/office/drawing/2014/main" id="{92C8B70A-A854-1F41-D21C-0AA0AEBFF1C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013679" y="5446356"/>
            <a:ext cx="16977430" cy="9549804"/>
          </a:xfrm>
          <a:prstGeom prst="rect">
            <a:avLst/>
          </a:prstGeom>
        </p:spPr>
      </p:pic>
      <p:sp>
        <p:nvSpPr>
          <p:cNvPr id="19" name="3_DataC2 text">
            <a:extLst>
              <a:ext uri="{FF2B5EF4-FFF2-40B4-BE49-F238E27FC236}">
                <a16:creationId xmlns:a16="http://schemas.microsoft.com/office/drawing/2014/main" id="{50CF98DE-AC07-47F4-AA18-A7DB790D9E0E}"/>
              </a:ext>
            </a:extLst>
          </p:cNvPr>
          <p:cNvSpPr txBox="1"/>
          <p:nvPr/>
        </p:nvSpPr>
        <p:spPr>
          <a:xfrm>
            <a:off x="5015483" y="15321217"/>
            <a:ext cx="1018641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 over the world</a:t>
            </a:r>
          </a:p>
        </p:txBody>
      </p:sp>
      <p:pic>
        <p:nvPicPr>
          <p:cNvPr id="21" name="3_DataC2_V DataC2" descr="A hallway with many wires and cables&#10;&#10;Description automatically generated with medium confidence">
            <a:extLst>
              <a:ext uri="{FF2B5EF4-FFF2-40B4-BE49-F238E27FC236}">
                <a16:creationId xmlns:a16="http://schemas.microsoft.com/office/drawing/2014/main" id="{9F3C9839-45BD-A96A-B1A8-BE5F80C6E29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36249" y="5446356"/>
            <a:ext cx="16977429" cy="9549804"/>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5" y="3613667"/>
            <a:ext cx="3468478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Data is easily accessible regardless of how it is stored </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Cloud Storage</a:t>
            </a:r>
          </a:p>
        </p:txBody>
      </p:sp>
    </p:spTree>
    <p:extLst>
      <p:ext uri="{BB962C8B-B14F-4D97-AF65-F5344CB8AC3E}">
        <p14:creationId xmlns:p14="http://schemas.microsoft.com/office/powerpoint/2010/main" val="864648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0_Cloud picture" descr="A white cloud with black outline&#10;&#10;Description automatically generated">
            <a:extLst>
              <a:ext uri="{FF2B5EF4-FFF2-40B4-BE49-F238E27FC236}">
                <a16:creationId xmlns:a16="http://schemas.microsoft.com/office/drawing/2014/main" id="{EDC382ED-E5CF-D130-2082-440100C2CA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48966" y="5369815"/>
            <a:ext cx="18278068" cy="11799483"/>
          </a:xfrm>
          <a:prstGeom prst="rect">
            <a:avLst/>
          </a:prstGeom>
        </p:spPr>
      </p:pic>
      <p:sp>
        <p:nvSpPr>
          <p:cNvPr id="21" name="1_Remote access text">
            <a:extLst>
              <a:ext uri="{FF2B5EF4-FFF2-40B4-BE49-F238E27FC236}">
                <a16:creationId xmlns:a16="http://schemas.microsoft.com/office/drawing/2014/main" id="{AD90659B-1A97-FF49-0DC5-DD1BD9191511}"/>
              </a:ext>
            </a:extLst>
          </p:cNvPr>
          <p:cNvSpPr txBox="1"/>
          <p:nvPr/>
        </p:nvSpPr>
        <p:spPr>
          <a:xfrm>
            <a:off x="240694" y="16881276"/>
            <a:ext cx="83716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Managed remotely</a:t>
            </a:r>
          </a:p>
        </p:txBody>
      </p:sp>
      <p:pic>
        <p:nvPicPr>
          <p:cNvPr id="16" name="1_Remote access" descr="A person standing on a computer&#10;&#10;Description automatically generated">
            <a:extLst>
              <a:ext uri="{FF2B5EF4-FFF2-40B4-BE49-F238E27FC236}">
                <a16:creationId xmlns:a16="http://schemas.microsoft.com/office/drawing/2014/main" id="{47245F04-8271-27C3-4FB0-51A66B092C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964" y="9922507"/>
            <a:ext cx="6623097" cy="6761720"/>
          </a:xfrm>
          <a:prstGeom prst="rect">
            <a:avLst/>
          </a:prstGeom>
        </p:spPr>
      </p:pic>
      <p:pic>
        <p:nvPicPr>
          <p:cNvPr id="25" name="2_Server 3_D 1.0" descr="A close-up of a computer server&#10;&#10;Description automatically generated">
            <a:extLst>
              <a:ext uri="{FF2B5EF4-FFF2-40B4-BE49-F238E27FC236}">
                <a16:creationId xmlns:a16="http://schemas.microsoft.com/office/drawing/2014/main" id="{E086CCB9-1CF9-5C51-2B0D-4823D70BED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62160" y="9978718"/>
            <a:ext cx="4749724" cy="3146000"/>
          </a:xfrm>
          <a:prstGeom prst="rect">
            <a:avLst/>
          </a:prstGeom>
        </p:spPr>
      </p:pic>
      <p:pic>
        <p:nvPicPr>
          <p:cNvPr id="27" name="2_Server 2_D 0.5" descr="A close-up of a computer&#10;&#10;Description automatically generated">
            <a:extLst>
              <a:ext uri="{FF2B5EF4-FFF2-40B4-BE49-F238E27FC236}">
                <a16:creationId xmlns:a16="http://schemas.microsoft.com/office/drawing/2014/main" id="{16E22F1E-75B1-F5CA-01C7-5CD1EA7A21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304280" y="7639332"/>
            <a:ext cx="3222427" cy="4593449"/>
          </a:xfrm>
          <a:prstGeom prst="rect">
            <a:avLst/>
          </a:prstGeom>
        </p:spPr>
      </p:pic>
      <p:pic>
        <p:nvPicPr>
          <p:cNvPr id="23" name="2_Server 1" descr="A close up of a computer&#10;&#10;Description automatically generated">
            <a:extLst>
              <a:ext uri="{FF2B5EF4-FFF2-40B4-BE49-F238E27FC236}">
                <a16:creationId xmlns:a16="http://schemas.microsoft.com/office/drawing/2014/main" id="{E86BC341-2741-CA09-26C7-6B3EAE79264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57394" y="11350887"/>
            <a:ext cx="4911433" cy="1399347"/>
          </a:xfrm>
          <a:prstGeom prst="rect">
            <a:avLst/>
          </a:prstGeom>
        </p:spPr>
      </p:pic>
      <p:sp>
        <p:nvSpPr>
          <p:cNvPr id="9" name="3_Point 1">
            <a:extLst>
              <a:ext uri="{FF2B5EF4-FFF2-40B4-BE49-F238E27FC236}">
                <a16:creationId xmlns:a16="http://schemas.microsoft.com/office/drawing/2014/main" id="{9AB0CD40-3F8C-4AD7-ABD2-0365709E7B83}"/>
              </a:ext>
            </a:extLst>
          </p:cNvPr>
          <p:cNvSpPr txBox="1"/>
          <p:nvPr/>
        </p:nvSpPr>
        <p:spPr>
          <a:xfrm>
            <a:off x="854964" y="3613667"/>
            <a:ext cx="35295734" cy="1631216"/>
          </a:xfrm>
          <a:prstGeom prst="rect">
            <a:avLst/>
          </a:prstGeom>
          <a:no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Data is no longer stored on local storage (Unless cached)</a:t>
            </a:r>
          </a:p>
        </p:txBody>
      </p:sp>
      <p:grpSp>
        <p:nvGrpSpPr>
          <p:cNvPr id="39" name="4_Person cloud">
            <a:extLst>
              <a:ext uri="{FF2B5EF4-FFF2-40B4-BE49-F238E27FC236}">
                <a16:creationId xmlns:a16="http://schemas.microsoft.com/office/drawing/2014/main" id="{20EEBCD1-55D8-63AB-FD7C-452E5D268DA1}"/>
              </a:ext>
            </a:extLst>
          </p:cNvPr>
          <p:cNvGrpSpPr/>
          <p:nvPr/>
        </p:nvGrpSpPr>
        <p:grpSpPr>
          <a:xfrm>
            <a:off x="27428809" y="7639332"/>
            <a:ext cx="8330158" cy="7504762"/>
            <a:chOff x="27428809" y="7639332"/>
            <a:chExt cx="8330158" cy="7504762"/>
          </a:xfrm>
        </p:grpSpPr>
        <p:pic>
          <p:nvPicPr>
            <p:cNvPr id="38" name="Picture 37" descr="A white cloud with black lines&#10;&#10;Description automatically generated">
              <a:extLst>
                <a:ext uri="{FF2B5EF4-FFF2-40B4-BE49-F238E27FC236}">
                  <a16:creationId xmlns:a16="http://schemas.microsoft.com/office/drawing/2014/main" id="{C1793283-16CC-94B6-21D7-3DB6E902D7E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7428809" y="7639332"/>
              <a:ext cx="8330158" cy="7504762"/>
            </a:xfrm>
            <a:prstGeom prst="rect">
              <a:avLst/>
            </a:prstGeom>
          </p:spPr>
        </p:pic>
        <p:sp>
          <p:nvSpPr>
            <p:cNvPr id="36" name="_Point 2">
              <a:extLst>
                <a:ext uri="{FF2B5EF4-FFF2-40B4-BE49-F238E27FC236}">
                  <a16:creationId xmlns:a16="http://schemas.microsoft.com/office/drawing/2014/main" id="{80FCFBAB-3922-A078-B60E-45FAA838D404}"/>
                </a:ext>
              </a:extLst>
            </p:cNvPr>
            <p:cNvSpPr txBox="1"/>
            <p:nvPr/>
          </p:nvSpPr>
          <p:spPr>
            <a:xfrm>
              <a:off x="28609619" y="9433094"/>
              <a:ext cx="5497677" cy="2862322"/>
            </a:xfrm>
            <a:prstGeom prst="rect">
              <a:avLst/>
            </a:prstGeom>
            <a:noFill/>
          </p:spPr>
          <p:txBody>
            <a:bodyPr wrap="square">
              <a:spAutoFit/>
            </a:bodyPr>
            <a:lstStyle/>
            <a:p>
              <a:pPr algn="ctr"/>
              <a:r>
                <a:rPr lang="en-US" sz="6000" dirty="0">
                  <a:latin typeface="Arial" panose="020B0604020202020204" pitchFamily="34" charset="0"/>
                  <a:cs typeface="Arial" panose="020B0604020202020204" pitchFamily="34" charset="0"/>
                </a:rPr>
                <a:t>I wonder</a:t>
              </a:r>
            </a:p>
            <a:p>
              <a:pPr algn="ctr"/>
              <a:r>
                <a:rPr lang="en-US" sz="6000" dirty="0">
                  <a:latin typeface="Arial" panose="020B0604020202020204" pitchFamily="34" charset="0"/>
                  <a:cs typeface="Arial" panose="020B0604020202020204" pitchFamily="34" charset="0"/>
                </a:rPr>
                <a:t>where my data physically is?</a:t>
              </a:r>
            </a:p>
          </p:txBody>
        </p:sp>
      </p:grpSp>
      <p:pic>
        <p:nvPicPr>
          <p:cNvPr id="35" name="4_Person">
            <a:extLst>
              <a:ext uri="{FF2B5EF4-FFF2-40B4-BE49-F238E27FC236}">
                <a16:creationId xmlns:a16="http://schemas.microsoft.com/office/drawing/2014/main" id="{9FD9CB19-2F4E-5102-2DAB-10EA8A41E2B3}"/>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0336410" y="14838833"/>
            <a:ext cx="5497677" cy="5738342"/>
          </a:xfrm>
          <a:prstGeom prst="rect">
            <a:avLst/>
          </a:prstGeom>
        </p:spPr>
      </p:pic>
      <p:sp>
        <p:nvSpPr>
          <p:cNvPr id="28" name="5_Arrow text">
            <a:extLst>
              <a:ext uri="{FF2B5EF4-FFF2-40B4-BE49-F238E27FC236}">
                <a16:creationId xmlns:a16="http://schemas.microsoft.com/office/drawing/2014/main" id="{8C89EDBD-58A0-3E9F-AD04-80CBAB073465}"/>
              </a:ext>
            </a:extLst>
          </p:cNvPr>
          <p:cNvSpPr txBox="1"/>
          <p:nvPr/>
        </p:nvSpPr>
        <p:spPr>
          <a:xfrm>
            <a:off x="12594564" y="13310048"/>
            <a:ext cx="11302720"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Data moved and replicated as required</a:t>
            </a:r>
          </a:p>
        </p:txBody>
      </p:sp>
      <p:pic>
        <p:nvPicPr>
          <p:cNvPr id="33" name="5_Arrorw 2" descr="A green arrow with black dots&#10;&#10;Description automatically generated">
            <a:extLst>
              <a:ext uri="{FF2B5EF4-FFF2-40B4-BE49-F238E27FC236}">
                <a16:creationId xmlns:a16="http://schemas.microsoft.com/office/drawing/2014/main" id="{277D83E6-13B8-C170-FAE4-138056DAA85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5867540">
            <a:off x="18828138" y="4338960"/>
            <a:ext cx="3858365" cy="6287474"/>
          </a:xfrm>
          <a:prstGeom prst="rect">
            <a:avLst/>
          </a:prstGeom>
        </p:spPr>
      </p:pic>
      <p:pic>
        <p:nvPicPr>
          <p:cNvPr id="31" name="5_Arrorw 1" descr="A green arrow pointing to the left&#10;&#10;Description automatically generated">
            <a:extLst>
              <a:ext uri="{FF2B5EF4-FFF2-40B4-BE49-F238E27FC236}">
                <a16:creationId xmlns:a16="http://schemas.microsoft.com/office/drawing/2014/main" id="{919B5F47-E725-F356-9FAE-B1F8EE0BD43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9975816">
            <a:off x="8299991" y="6022236"/>
            <a:ext cx="9101655" cy="4352864"/>
          </a:xfrm>
          <a:prstGeom prst="rect">
            <a:avLst/>
          </a:prstGeom>
        </p:spPr>
      </p:pic>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Cloud Storage Fundamentals</a:t>
            </a:r>
          </a:p>
        </p:txBody>
      </p:sp>
    </p:spTree>
    <p:extLst>
      <p:ext uri="{BB962C8B-B14F-4D97-AF65-F5344CB8AC3E}">
        <p14:creationId xmlns:p14="http://schemas.microsoft.com/office/powerpoint/2010/main" val="1265593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24" name="1_SyncDemo_V SyncDemo 01-11_F 100" descr="A screenshot of a computer&#10;&#10;Description automatically generated">
            <a:extLst>
              <a:ext uri="{FF2B5EF4-FFF2-40B4-BE49-F238E27FC236}">
                <a16:creationId xmlns:a16="http://schemas.microsoft.com/office/drawing/2014/main" id="{959398C1-ABA0-474C-753A-2D04765D553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362" y="1587"/>
            <a:ext cx="36576000" cy="20574000"/>
          </a:xfrm>
          <a:prstGeom prst="rect">
            <a:avLst/>
          </a:prstGeom>
        </p:spPr>
      </p:pic>
      <p:pic>
        <p:nvPicPr>
          <p:cNvPr id="27" name="0_PDF" descr="A close-up of a paper&#10;&#10;Description automatically generated">
            <a:extLst>
              <a:ext uri="{FF2B5EF4-FFF2-40B4-BE49-F238E27FC236}">
                <a16:creationId xmlns:a16="http://schemas.microsoft.com/office/drawing/2014/main" id="{5BD41F5D-1FBB-1C13-31D6-8B40907EB8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96393" y="8641255"/>
            <a:ext cx="1643312" cy="2061432"/>
          </a:xfrm>
          <a:prstGeom prst="rect">
            <a:avLst/>
          </a:prstGeom>
        </p:spPr>
      </p:pic>
      <p:pic>
        <p:nvPicPr>
          <p:cNvPr id="29" name="0_Arrow" descr="A green arrow pointing upward&#10;&#10;Description automatically generated">
            <a:extLst>
              <a:ext uri="{FF2B5EF4-FFF2-40B4-BE49-F238E27FC236}">
                <a16:creationId xmlns:a16="http://schemas.microsoft.com/office/drawing/2014/main" id="{89D0C275-F844-D409-1924-546020FD1F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45042" y="10371730"/>
            <a:ext cx="2931183" cy="2265536"/>
          </a:xfrm>
          <a:prstGeom prst="rect">
            <a:avLst/>
          </a:prstGeom>
        </p:spPr>
      </p:pic>
      <p:pic>
        <p:nvPicPr>
          <p:cNvPr id="22" name="0_User" descr="A person sitting at a desk typing on a computer&#10;&#10;Description automatically generated">
            <a:extLst>
              <a:ext uri="{FF2B5EF4-FFF2-40B4-BE49-F238E27FC236}">
                <a16:creationId xmlns:a16="http://schemas.microsoft.com/office/drawing/2014/main" id="{BAD1EE7E-0794-0D89-AC32-209AB62B97C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 y="12629908"/>
            <a:ext cx="9590567" cy="7934415"/>
          </a:xfrm>
          <a:prstGeom prst="rect">
            <a:avLst/>
          </a:prstGeom>
        </p:spPr>
      </p:pic>
      <p:pic>
        <p:nvPicPr>
          <p:cNvPr id="16" name="0_Cloud" descr="A cloud with arrows in it&#10;&#10;Description automatically generated">
            <a:extLst>
              <a:ext uri="{FF2B5EF4-FFF2-40B4-BE49-F238E27FC236}">
                <a16:creationId xmlns:a16="http://schemas.microsoft.com/office/drawing/2014/main" id="{16C3E874-ECA7-9734-E889-560CF2DBEB2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550501" y="7135796"/>
            <a:ext cx="8529907" cy="5335107"/>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1269352"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Process of replicating data to and from the cloud</a:t>
            </a:r>
          </a:p>
        </p:txBody>
      </p:sp>
      <p:pic>
        <p:nvPicPr>
          <p:cNvPr id="33" name="6_Online" descr="A yellow folder with a blue person and cloud&#10;&#10;Description automatically generated">
            <a:extLst>
              <a:ext uri="{FF2B5EF4-FFF2-40B4-BE49-F238E27FC236}">
                <a16:creationId xmlns:a16="http://schemas.microsoft.com/office/drawing/2014/main" id="{58D619C3-6A86-5B4C-8DBD-8E4E008C44D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5948492" y="5315526"/>
            <a:ext cx="3284597" cy="3695173"/>
          </a:xfrm>
          <a:prstGeom prst="rect">
            <a:avLst/>
          </a:prstGeom>
        </p:spPr>
      </p:pic>
      <p:sp>
        <p:nvSpPr>
          <p:cNvPr id="11" name="6_Online text">
            <a:extLst>
              <a:ext uri="{FF2B5EF4-FFF2-40B4-BE49-F238E27FC236}">
                <a16:creationId xmlns:a16="http://schemas.microsoft.com/office/drawing/2014/main" id="{E64035EB-538E-4765-9879-52C9E87B8C6B}"/>
              </a:ext>
            </a:extLst>
          </p:cNvPr>
          <p:cNvSpPr txBox="1"/>
          <p:nvPr/>
        </p:nvSpPr>
        <p:spPr>
          <a:xfrm>
            <a:off x="28736676" y="5478836"/>
            <a:ext cx="745775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Available online</a:t>
            </a:r>
          </a:p>
        </p:txBody>
      </p:sp>
      <p:pic>
        <p:nvPicPr>
          <p:cNvPr id="31" name="4_Offline" descr="A yellow folder with a blue person icon&#10;&#10;Description automatically generated">
            <a:extLst>
              <a:ext uri="{FF2B5EF4-FFF2-40B4-BE49-F238E27FC236}">
                <a16:creationId xmlns:a16="http://schemas.microsoft.com/office/drawing/2014/main" id="{593C2D6B-B735-7599-60D1-4DA02678CF5B}"/>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6278066" y="5321732"/>
            <a:ext cx="4004989" cy="4085089"/>
          </a:xfrm>
          <a:prstGeom prst="rect">
            <a:avLst/>
          </a:prstGeom>
        </p:spPr>
      </p:pic>
      <p:sp>
        <p:nvSpPr>
          <p:cNvPr id="14" name="4_Offline text">
            <a:extLst>
              <a:ext uri="{FF2B5EF4-FFF2-40B4-BE49-F238E27FC236}">
                <a16:creationId xmlns:a16="http://schemas.microsoft.com/office/drawing/2014/main" id="{F7302874-6FF6-4F12-9408-F903772FAD68}"/>
              </a:ext>
            </a:extLst>
          </p:cNvPr>
          <p:cNvSpPr txBox="1"/>
          <p:nvPr/>
        </p:nvSpPr>
        <p:spPr>
          <a:xfrm>
            <a:off x="19281520" y="5467572"/>
            <a:ext cx="7221154" cy="125772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Available offline</a:t>
            </a: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Cloud File Replication</a:t>
            </a:r>
          </a:p>
        </p:txBody>
      </p:sp>
    </p:spTree>
    <p:extLst>
      <p:ext uri="{BB962C8B-B14F-4D97-AF65-F5344CB8AC3E}">
        <p14:creationId xmlns:p14="http://schemas.microsoft.com/office/powerpoint/2010/main" val="313440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C5A07309-8746-0588-93CC-04F6350B59DC}"/>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Sync not completed yet</a:t>
            </a:r>
          </a:p>
        </p:txBody>
      </p:sp>
      <p:pic>
        <p:nvPicPr>
          <p:cNvPr id="8" name="0_Sync waiting" descr="A screenshot of a computer&#10;&#10;Description automatically generated">
            <a:extLst>
              <a:ext uri="{FF2B5EF4-FFF2-40B4-BE49-F238E27FC236}">
                <a16:creationId xmlns:a16="http://schemas.microsoft.com/office/drawing/2014/main" id="{9B5400B1-C985-858F-7B07-4B74AAA7C2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40501"/>
            <a:ext cx="12140449" cy="13069402"/>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457509"/>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Files not available to other devices till sync completed (Lost if local copy lost)</a:t>
            </a:r>
          </a:p>
        </p:txBody>
      </p:sp>
      <p:pic>
        <p:nvPicPr>
          <p:cNvPr id="27" name="2_Error list">
            <a:extLst>
              <a:ext uri="{FF2B5EF4-FFF2-40B4-BE49-F238E27FC236}">
                <a16:creationId xmlns:a16="http://schemas.microsoft.com/office/drawing/2014/main" id="{5FDAA6A0-E48E-8B1A-DBEA-177881B7D14A}"/>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1742853" y="10099765"/>
            <a:ext cx="9065743" cy="8257905"/>
          </a:xfrm>
          <a:prstGeom prst="rect">
            <a:avLst/>
          </a:prstGeom>
        </p:spPr>
      </p:pic>
      <p:sp>
        <p:nvSpPr>
          <p:cNvPr id="18" name="2_Point 3">
            <a:extLst>
              <a:ext uri="{FF2B5EF4-FFF2-40B4-BE49-F238E27FC236}">
                <a16:creationId xmlns:a16="http://schemas.microsoft.com/office/drawing/2014/main" id="{885F3228-611E-4537-915F-A671698DC49F}"/>
              </a:ext>
            </a:extLst>
          </p:cNvPr>
          <p:cNvSpPr txBox="1"/>
          <p:nvPr/>
        </p:nvSpPr>
        <p:spPr>
          <a:xfrm>
            <a:off x="11592627" y="6839746"/>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Errors syncing files</a:t>
            </a:r>
          </a:p>
        </p:txBody>
      </p:sp>
      <p:sp>
        <p:nvSpPr>
          <p:cNvPr id="12" name="3_Point 4">
            <a:extLst>
              <a:ext uri="{FF2B5EF4-FFF2-40B4-BE49-F238E27FC236}">
                <a16:creationId xmlns:a16="http://schemas.microsoft.com/office/drawing/2014/main" id="{97EAF12F-B867-4C15-8390-FCF105AAB49B}"/>
              </a:ext>
            </a:extLst>
          </p:cNvPr>
          <p:cNvSpPr txBox="1"/>
          <p:nvPr/>
        </p:nvSpPr>
        <p:spPr>
          <a:xfrm>
            <a:off x="11592627" y="8683588"/>
            <a:ext cx="2286718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Perform sync again or files copied back into drive</a:t>
            </a:r>
          </a:p>
        </p:txBody>
      </p:sp>
      <p:sp>
        <p:nvSpPr>
          <p:cNvPr id="13" name="4_Point 5">
            <a:extLst>
              <a:ext uri="{FF2B5EF4-FFF2-40B4-BE49-F238E27FC236}">
                <a16:creationId xmlns:a16="http://schemas.microsoft.com/office/drawing/2014/main" id="{ABB92F5E-CFB4-4190-80BF-B12BB0836710}"/>
              </a:ext>
            </a:extLst>
          </p:cNvPr>
          <p:cNvSpPr txBox="1"/>
          <p:nvPr/>
        </p:nvSpPr>
        <p:spPr>
          <a:xfrm>
            <a:off x="21154636" y="10065859"/>
            <a:ext cx="13768584"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Drive is not available</a:t>
            </a:r>
          </a:p>
        </p:txBody>
      </p:sp>
      <p:pic>
        <p:nvPicPr>
          <p:cNvPr id="10" name="5_One drive" descr="A screenshot of a computer&#10;&#10;Description automatically generated">
            <a:extLst>
              <a:ext uri="{FF2B5EF4-FFF2-40B4-BE49-F238E27FC236}">
                <a16:creationId xmlns:a16="http://schemas.microsoft.com/office/drawing/2014/main" id="{59B2C2EC-116F-A844-8EB0-48922161310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154635" y="13221504"/>
            <a:ext cx="8278181" cy="6353636"/>
          </a:xfrm>
          <a:prstGeom prst="rect">
            <a:avLst/>
          </a:prstGeom>
        </p:spPr>
      </p:pic>
      <p:sp>
        <p:nvSpPr>
          <p:cNvPr id="24" name="5_Point 6">
            <a:extLst>
              <a:ext uri="{FF2B5EF4-FFF2-40B4-BE49-F238E27FC236}">
                <a16:creationId xmlns:a16="http://schemas.microsoft.com/office/drawing/2014/main" id="{1D860DE5-B166-ED16-27B6-37A53B631D3A}"/>
              </a:ext>
            </a:extLst>
          </p:cNvPr>
          <p:cNvSpPr txBox="1"/>
          <p:nvPr/>
        </p:nvSpPr>
        <p:spPr>
          <a:xfrm>
            <a:off x="21307035" y="11909699"/>
            <a:ext cx="133051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File may get saved elsewhere</a:t>
            </a:r>
          </a:p>
        </p:txBody>
      </p:sp>
      <p:grpSp>
        <p:nvGrpSpPr>
          <p:cNvPr id="25" name="6_Why here">
            <a:extLst>
              <a:ext uri="{FF2B5EF4-FFF2-40B4-BE49-F238E27FC236}">
                <a16:creationId xmlns:a16="http://schemas.microsoft.com/office/drawing/2014/main" id="{7C24D84E-5224-03EE-FCF6-F1AF902A44E8}"/>
              </a:ext>
            </a:extLst>
          </p:cNvPr>
          <p:cNvGrpSpPr/>
          <p:nvPr/>
        </p:nvGrpSpPr>
        <p:grpSpPr>
          <a:xfrm>
            <a:off x="30003273" y="13441297"/>
            <a:ext cx="5560354" cy="7140608"/>
            <a:chOff x="30003273" y="13441297"/>
            <a:chExt cx="5560354" cy="7140608"/>
          </a:xfrm>
        </p:grpSpPr>
        <p:pic>
          <p:nvPicPr>
            <p:cNvPr id="17" name="Picture 16">
              <a:extLst>
                <a:ext uri="{FF2B5EF4-FFF2-40B4-BE49-F238E27FC236}">
                  <a16:creationId xmlns:a16="http://schemas.microsoft.com/office/drawing/2014/main" id="{2F9D33CC-5ED6-EACC-3CCA-EFE1DB4362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217212" y="16529718"/>
              <a:ext cx="3574392" cy="4052187"/>
            </a:xfrm>
            <a:prstGeom prst="rect">
              <a:avLst/>
            </a:prstGeom>
          </p:spPr>
        </p:pic>
        <p:pic>
          <p:nvPicPr>
            <p:cNvPr id="23" name="Picture 22" descr="A white cloud with black border&#10;&#10;Description automatically generated">
              <a:extLst>
                <a:ext uri="{FF2B5EF4-FFF2-40B4-BE49-F238E27FC236}">
                  <a16:creationId xmlns:a16="http://schemas.microsoft.com/office/drawing/2014/main" id="{10AE7C1E-DFD1-67BB-0AE8-811A3101CD6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30003273" y="13441297"/>
              <a:ext cx="5560354" cy="4685714"/>
            </a:xfrm>
            <a:prstGeom prst="rect">
              <a:avLst/>
            </a:prstGeom>
          </p:spPr>
        </p:pic>
        <p:sp>
          <p:nvSpPr>
            <p:cNvPr id="19" name="5_Point 6">
              <a:extLst>
                <a:ext uri="{FF2B5EF4-FFF2-40B4-BE49-F238E27FC236}">
                  <a16:creationId xmlns:a16="http://schemas.microsoft.com/office/drawing/2014/main" id="{50CF98DE-AC07-47F4-AA18-A7DB790D9E0E}"/>
                </a:ext>
              </a:extLst>
            </p:cNvPr>
            <p:cNvSpPr txBox="1"/>
            <p:nvPr/>
          </p:nvSpPr>
          <p:spPr>
            <a:xfrm>
              <a:off x="30448530" y="14199757"/>
              <a:ext cx="4474690" cy="1631216"/>
            </a:xfrm>
            <a:prstGeom prst="rect">
              <a:avLst/>
            </a:prstGeom>
            <a:noFill/>
          </p:spPr>
          <p:txBody>
            <a:bodyPr wrap="square">
              <a:spAutoFit/>
            </a:bodyPr>
            <a:lstStyle/>
            <a:p>
              <a:pPr algn="ctr"/>
              <a:r>
                <a:rPr lang="en-US" sz="5000" dirty="0">
                  <a:latin typeface="Arial" panose="020B0604020202020204" pitchFamily="34" charset="0"/>
                  <a:cs typeface="Arial" panose="020B0604020202020204" pitchFamily="34" charset="0"/>
                </a:rPr>
                <a:t>Why are my</a:t>
              </a:r>
            </a:p>
            <a:p>
              <a:pPr algn="ctr"/>
              <a:r>
                <a:rPr lang="en-US" sz="5000" dirty="0">
                  <a:latin typeface="Arial" panose="020B0604020202020204" pitchFamily="34" charset="0"/>
                  <a:cs typeface="Arial" panose="020B0604020202020204" pitchFamily="34" charset="0"/>
                </a:rPr>
                <a:t>files here?</a:t>
              </a:r>
            </a:p>
          </p:txBody>
        </p:sp>
      </p:gr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D90471F9-FB86-F8BE-2FDA-A0801DF9A7B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Synchronization (Sync) Problems</a:t>
            </a:r>
          </a:p>
        </p:txBody>
      </p:sp>
    </p:spTree>
    <p:extLst>
      <p:ext uri="{BB962C8B-B14F-4D97-AF65-F5344CB8AC3E}">
        <p14:creationId xmlns:p14="http://schemas.microsoft.com/office/powerpoint/2010/main" val="3142824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0_Mobile phone" descr="A close-up of a cell phone&#10;&#10;Description automatically generated">
            <a:extLst>
              <a:ext uri="{FF2B5EF4-FFF2-40B4-BE49-F238E27FC236}">
                <a16:creationId xmlns:a16="http://schemas.microsoft.com/office/drawing/2014/main" id="{EFF73372-EA53-C7FA-33D6-712BB87AA7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7648" y="13604416"/>
            <a:ext cx="4489927" cy="4287119"/>
          </a:xfrm>
          <a:prstGeom prst="rect">
            <a:avLst/>
          </a:prstGeom>
        </p:spPr>
      </p:pic>
      <p:pic>
        <p:nvPicPr>
          <p:cNvPr id="21" name="0_laptop" descr="A computer with a black screen&#10;&#10;Description automatically generated">
            <a:extLst>
              <a:ext uri="{FF2B5EF4-FFF2-40B4-BE49-F238E27FC236}">
                <a16:creationId xmlns:a16="http://schemas.microsoft.com/office/drawing/2014/main" id="{02B4ECF3-1285-BA6E-80CD-7E8C7A845E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82311" y="12491123"/>
            <a:ext cx="8391015" cy="6513703"/>
          </a:xfrm>
          <a:prstGeom prst="rect">
            <a:avLst/>
          </a:prstGeom>
        </p:spPr>
      </p:pic>
      <p:pic>
        <p:nvPicPr>
          <p:cNvPr id="24" name="0_Desktop" descr="A computer tower and monitor&#10;&#10;Description automatically generated">
            <a:extLst>
              <a:ext uri="{FF2B5EF4-FFF2-40B4-BE49-F238E27FC236}">
                <a16:creationId xmlns:a16="http://schemas.microsoft.com/office/drawing/2014/main" id="{840400C7-91F6-4279-36F5-26C77E92F4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750885" y="12124978"/>
            <a:ext cx="6513704" cy="6513704"/>
          </a:xfrm>
          <a:prstGeom prst="rect">
            <a:avLst/>
          </a:prstGeom>
        </p:spPr>
      </p:pic>
      <p:pic>
        <p:nvPicPr>
          <p:cNvPr id="28" name="0_Arrow3" descr="A green arrow pointing upward&#10;&#10;Description automatically generated">
            <a:extLst>
              <a:ext uri="{FF2B5EF4-FFF2-40B4-BE49-F238E27FC236}">
                <a16:creationId xmlns:a16="http://schemas.microsoft.com/office/drawing/2014/main" id="{FA186794-9463-FF6D-9604-516E7085676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4008079">
            <a:off x="11692607" y="8839462"/>
            <a:ext cx="4980007" cy="3849087"/>
          </a:xfrm>
          <a:prstGeom prst="rect">
            <a:avLst/>
          </a:prstGeom>
        </p:spPr>
      </p:pic>
      <p:pic>
        <p:nvPicPr>
          <p:cNvPr id="27" name="0_Arrow2" descr="A green arrow pointing upward&#10;&#10;Description automatically generated">
            <a:extLst>
              <a:ext uri="{FF2B5EF4-FFF2-40B4-BE49-F238E27FC236}">
                <a16:creationId xmlns:a16="http://schemas.microsoft.com/office/drawing/2014/main" id="{CE0EB73A-BC02-ACF4-3087-367EA681D42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4435288">
            <a:off x="10071150" y="10636376"/>
            <a:ext cx="2254965" cy="1742881"/>
          </a:xfrm>
          <a:prstGeom prst="rect">
            <a:avLst/>
          </a:prstGeom>
        </p:spPr>
      </p:pic>
      <p:pic>
        <p:nvPicPr>
          <p:cNvPr id="26" name="0_Arrow1" descr="A green arrow pointing upward&#10;&#10;Description automatically generated">
            <a:extLst>
              <a:ext uri="{FF2B5EF4-FFF2-40B4-BE49-F238E27FC236}">
                <a16:creationId xmlns:a16="http://schemas.microsoft.com/office/drawing/2014/main" id="{F511CEAA-E41B-CC98-A94F-6ADBB3A2BD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86133" y="10240234"/>
            <a:ext cx="3944813" cy="3048979"/>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239773"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Cloud can replicate the same data to too many devices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717342" cy="1200329"/>
          </a:xfrm>
          <a:prstGeom prst="rect">
            <a:avLst/>
          </a:prstGeom>
          <a:noFill/>
        </p:spPr>
        <p:txBody>
          <a:bodyPr wrap="square">
            <a:spAutoFit/>
          </a:bodyPr>
          <a:lstStyle/>
          <a:p>
            <a:r>
              <a:rPr lang="en-US" sz="7200" dirty="0">
                <a:latin typeface="Arial" panose="020B0604020202020204" pitchFamily="34" charset="0"/>
                <a:cs typeface="Arial" panose="020B0604020202020204" pitchFamily="34" charset="0"/>
              </a:rPr>
              <a:t>If data is modified in two locations at the same time, it will cause a replication conflict</a:t>
            </a:r>
          </a:p>
        </p:txBody>
      </p:sp>
      <p:sp>
        <p:nvSpPr>
          <p:cNvPr id="29" name="2_Graphic text">
            <a:extLst>
              <a:ext uri="{FF2B5EF4-FFF2-40B4-BE49-F238E27FC236}">
                <a16:creationId xmlns:a16="http://schemas.microsoft.com/office/drawing/2014/main" id="{7D99F285-9C58-5FB2-A298-2AB4AE053C77}"/>
              </a:ext>
            </a:extLst>
          </p:cNvPr>
          <p:cNvSpPr txBox="1"/>
          <p:nvPr/>
        </p:nvSpPr>
        <p:spPr>
          <a:xfrm>
            <a:off x="21642148" y="14501513"/>
            <a:ext cx="1052135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Conflicted file renamed</a:t>
            </a:r>
          </a:p>
        </p:txBody>
      </p:sp>
      <p:pic>
        <p:nvPicPr>
          <p:cNvPr id="16" name="2_Graphic" descr="A screenshot of a computer&#10;&#10;Description automatically generated">
            <a:extLst>
              <a:ext uri="{FF2B5EF4-FFF2-40B4-BE49-F238E27FC236}">
                <a16:creationId xmlns:a16="http://schemas.microsoft.com/office/drawing/2014/main" id="{D4729674-BC75-F84B-D0FA-0973BF32807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1728555" y="8550453"/>
            <a:ext cx="13930158" cy="5790476"/>
          </a:xfrm>
          <a:prstGeom prst="rect">
            <a:avLst/>
          </a:prstGeom>
        </p:spPr>
      </p:pic>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34717342" cy="1215717"/>
          </a:xfrm>
          <a:prstGeom prst="rect">
            <a:avLst/>
          </a:prstGeom>
          <a:noFill/>
        </p:spPr>
        <p:txBody>
          <a:bodyPr wrap="square">
            <a:spAutoFit/>
          </a:bodyPr>
          <a:lstStyle/>
          <a:p>
            <a:r>
              <a:rPr lang="en-US" sz="7200" dirty="0">
                <a:latin typeface="Arial" panose="020B0604020202020204" pitchFamily="34" charset="0"/>
                <a:cs typeface="Arial" panose="020B0604020202020204" pitchFamily="34" charset="0"/>
              </a:rPr>
              <a:t>Most cloud implementations will keep both copies and call them different names</a:t>
            </a:r>
          </a:p>
        </p:txBody>
      </p:sp>
      <p:pic>
        <p:nvPicPr>
          <p:cNvPr id="25" name="0_Cloud" descr="A cloud with arrows in it&#10;&#10;Description automatically generated">
            <a:extLst>
              <a:ext uri="{FF2B5EF4-FFF2-40B4-BE49-F238E27FC236}">
                <a16:creationId xmlns:a16="http://schemas.microsoft.com/office/drawing/2014/main" id="{9F4BE472-BB11-82DB-72D4-E66CB8E52D5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55229" y="8035420"/>
            <a:ext cx="3944813" cy="2467319"/>
          </a:xfrm>
          <a:prstGeom prst="rect">
            <a:avLst/>
          </a:prstGeom>
        </p:spPr>
      </p:pic>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Replication Conflicts</a:t>
            </a:r>
          </a:p>
        </p:txBody>
      </p:sp>
    </p:spTree>
    <p:extLst>
      <p:ext uri="{BB962C8B-B14F-4D97-AF65-F5344CB8AC3E}">
        <p14:creationId xmlns:p14="http://schemas.microsoft.com/office/powerpoint/2010/main" val="1738086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DED1B10-1EC8-CB6E-D180-DE213C9C91DF}"/>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Allows dynamic, software control of cloud networking</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35396572" cy="1046440"/>
          </a:xfrm>
          <a:prstGeom prst="rect">
            <a:avLst/>
          </a:prstGeom>
          <a:noFill/>
        </p:spPr>
        <p:txBody>
          <a:bodyPr wrap="square">
            <a:spAutoFit/>
          </a:bodyPr>
          <a:lstStyle/>
          <a:p>
            <a:r>
              <a:rPr lang="en-GB" sz="6200" dirty="0">
                <a:latin typeface="Arial" panose="020B0604020202020204" pitchFamily="34" charset="0"/>
                <a:cs typeface="Arial" panose="020B0604020202020204" pitchFamily="34" charset="0"/>
              </a:rPr>
              <a:t>Allows network switches and routers to be dynamically configured using methods like scripting</a:t>
            </a:r>
            <a:endParaRPr lang="en-US" sz="6200" dirty="0">
              <a:latin typeface="Arial" panose="020B0604020202020204" pitchFamily="34" charset="0"/>
              <a:cs typeface="Arial" panose="020B0604020202020204" pitchFamily="34" charset="0"/>
            </a:endParaRPr>
          </a:p>
        </p:txBody>
      </p:sp>
      <p:pic>
        <p:nvPicPr>
          <p:cNvPr id="8" name="3_New game">
            <a:extLst>
              <a:ext uri="{FF2B5EF4-FFF2-40B4-BE49-F238E27FC236}">
                <a16:creationId xmlns:a16="http://schemas.microsoft.com/office/drawing/2014/main" id="{FB50E75D-43DC-AA9D-5CBE-06E1968CED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10930" y="9017551"/>
            <a:ext cx="7978721" cy="7978721"/>
          </a:xfrm>
          <a:prstGeom prst="rect">
            <a:avLst/>
          </a:prstGeom>
        </p:spPr>
      </p:pic>
      <p:pic>
        <p:nvPicPr>
          <p:cNvPr id="29" name="4_Cloud" descr="A blue and white cloud&#10;&#10;Description automatically generated">
            <a:extLst>
              <a:ext uri="{FF2B5EF4-FFF2-40B4-BE49-F238E27FC236}">
                <a16:creationId xmlns:a16="http://schemas.microsoft.com/office/drawing/2014/main" id="{D5347607-9644-7AAB-69A7-4EBDDC282F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16645" y="6714034"/>
            <a:ext cx="18966802" cy="10541580"/>
          </a:xfrm>
          <a:prstGeom prst="rect">
            <a:avLst/>
          </a:prstGeom>
        </p:spPr>
      </p:pic>
      <p:sp>
        <p:nvSpPr>
          <p:cNvPr id="30" name="5_Server text">
            <a:extLst>
              <a:ext uri="{FF2B5EF4-FFF2-40B4-BE49-F238E27FC236}">
                <a16:creationId xmlns:a16="http://schemas.microsoft.com/office/drawing/2014/main" id="{5496139B-3828-DAEB-C6E7-1F6B18A79DD5}"/>
              </a:ext>
            </a:extLst>
          </p:cNvPr>
          <p:cNvSpPr txBox="1"/>
          <p:nvPr/>
        </p:nvSpPr>
        <p:spPr>
          <a:xfrm>
            <a:off x="17097488" y="15537117"/>
            <a:ext cx="71042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Game servers</a:t>
            </a:r>
          </a:p>
        </p:txBody>
      </p:sp>
      <p:pic>
        <p:nvPicPr>
          <p:cNvPr id="27" name="5_Server 4" descr="A close-up of a computer&#10;&#10;Description automatically generated">
            <a:extLst>
              <a:ext uri="{FF2B5EF4-FFF2-40B4-BE49-F238E27FC236}">
                <a16:creationId xmlns:a16="http://schemas.microsoft.com/office/drawing/2014/main" id="{91004EC7-39B8-3774-402F-AB47A61BBB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092552" y="12701564"/>
            <a:ext cx="2053294" cy="2926894"/>
          </a:xfrm>
          <a:prstGeom prst="rect">
            <a:avLst/>
          </a:prstGeom>
        </p:spPr>
      </p:pic>
      <p:pic>
        <p:nvPicPr>
          <p:cNvPr id="26" name="5_Server 3" descr="A close-up of a computer&#10;&#10;Description automatically generated">
            <a:extLst>
              <a:ext uri="{FF2B5EF4-FFF2-40B4-BE49-F238E27FC236}">
                <a16:creationId xmlns:a16="http://schemas.microsoft.com/office/drawing/2014/main" id="{087C20BA-82E5-125C-59CE-846E422AD9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878039" y="12701564"/>
            <a:ext cx="2053294" cy="2926894"/>
          </a:xfrm>
          <a:prstGeom prst="rect">
            <a:avLst/>
          </a:prstGeom>
        </p:spPr>
      </p:pic>
      <p:pic>
        <p:nvPicPr>
          <p:cNvPr id="25" name="5_Server 2" descr="A close-up of a computer&#10;&#10;Description automatically generated">
            <a:extLst>
              <a:ext uri="{FF2B5EF4-FFF2-40B4-BE49-F238E27FC236}">
                <a16:creationId xmlns:a16="http://schemas.microsoft.com/office/drawing/2014/main" id="{D3E55D62-1076-9BD6-EAB0-C50E7C1B78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663525" y="12701564"/>
            <a:ext cx="2053294" cy="2926894"/>
          </a:xfrm>
          <a:prstGeom prst="rect">
            <a:avLst/>
          </a:prstGeom>
        </p:spPr>
      </p:pic>
      <p:pic>
        <p:nvPicPr>
          <p:cNvPr id="24" name="5_Server 1" descr="A close-up of a computer&#10;&#10;Description automatically generated">
            <a:extLst>
              <a:ext uri="{FF2B5EF4-FFF2-40B4-BE49-F238E27FC236}">
                <a16:creationId xmlns:a16="http://schemas.microsoft.com/office/drawing/2014/main" id="{EE384EE7-0720-E44C-1686-5D8DAF678C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449011" y="12701564"/>
            <a:ext cx="2053294" cy="2926894"/>
          </a:xfrm>
          <a:prstGeom prst="rect">
            <a:avLst/>
          </a:prstGeom>
        </p:spPr>
      </p:pic>
      <p:sp>
        <p:nvSpPr>
          <p:cNvPr id="31" name="5_Auth text">
            <a:extLst>
              <a:ext uri="{FF2B5EF4-FFF2-40B4-BE49-F238E27FC236}">
                <a16:creationId xmlns:a16="http://schemas.microsoft.com/office/drawing/2014/main" id="{CFEF22E4-A48C-1FA3-A793-023984CBB036}"/>
              </a:ext>
            </a:extLst>
          </p:cNvPr>
          <p:cNvSpPr txBox="1"/>
          <p:nvPr/>
        </p:nvSpPr>
        <p:spPr>
          <a:xfrm>
            <a:off x="15661860" y="11058649"/>
            <a:ext cx="96373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Authentication servers</a:t>
            </a:r>
          </a:p>
        </p:txBody>
      </p:sp>
      <p:pic>
        <p:nvPicPr>
          <p:cNvPr id="21" name="5_Auth 2" descr="A close-up of a computer&#10;&#10;Description automatically generated">
            <a:extLst>
              <a:ext uri="{FF2B5EF4-FFF2-40B4-BE49-F238E27FC236}">
                <a16:creationId xmlns:a16="http://schemas.microsoft.com/office/drawing/2014/main" id="{628B4F0F-9618-CAFB-1249-67D5C12CB3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199808" y="8191830"/>
            <a:ext cx="2053294" cy="2926894"/>
          </a:xfrm>
          <a:prstGeom prst="rect">
            <a:avLst/>
          </a:prstGeom>
        </p:spPr>
      </p:pic>
      <p:pic>
        <p:nvPicPr>
          <p:cNvPr id="10" name="5_Auth 1" descr="A close-up of a computer&#10;&#10;Description automatically generated">
            <a:extLst>
              <a:ext uri="{FF2B5EF4-FFF2-40B4-BE49-F238E27FC236}">
                <a16:creationId xmlns:a16="http://schemas.microsoft.com/office/drawing/2014/main" id="{5CD70605-D291-9B96-9065-484E6B2E58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146514" y="8191830"/>
            <a:ext cx="2053294" cy="2926894"/>
          </a:xfrm>
          <a:prstGeom prst="rect">
            <a:avLst/>
          </a:prstGeom>
        </p:spPr>
      </p:pic>
      <p:pic>
        <p:nvPicPr>
          <p:cNvPr id="35" name="6_Network 2" descr="A close-up of a device&#10;&#10;Description automatically generated">
            <a:extLst>
              <a:ext uri="{FF2B5EF4-FFF2-40B4-BE49-F238E27FC236}">
                <a16:creationId xmlns:a16="http://schemas.microsoft.com/office/drawing/2014/main" id="{7CDB5FF8-6256-DD40-BF63-12CFE6F33E3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59386" y="13782012"/>
            <a:ext cx="6529336" cy="1236350"/>
          </a:xfrm>
          <a:prstGeom prst="rect">
            <a:avLst/>
          </a:prstGeom>
        </p:spPr>
      </p:pic>
      <p:pic>
        <p:nvPicPr>
          <p:cNvPr id="34" name="6_Network 1" descr="A close-up of a device&#10;&#10;Description automatically generated">
            <a:extLst>
              <a:ext uri="{FF2B5EF4-FFF2-40B4-BE49-F238E27FC236}">
                <a16:creationId xmlns:a16="http://schemas.microsoft.com/office/drawing/2014/main" id="{76918F33-0A08-D812-7157-5E22E53527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22664" y="11299201"/>
            <a:ext cx="6529336" cy="1236350"/>
          </a:xfrm>
          <a:prstGeom prst="rect">
            <a:avLst/>
          </a:prstGeom>
        </p:spPr>
      </p:pic>
      <p:pic>
        <p:nvPicPr>
          <p:cNvPr id="37" name="7_Angry gamer" descr="A person wearing headphones and holding a game controller&#10;&#10;Description automatically generated">
            <a:extLst>
              <a:ext uri="{FF2B5EF4-FFF2-40B4-BE49-F238E27FC236}">
                <a16:creationId xmlns:a16="http://schemas.microsoft.com/office/drawing/2014/main" id="{D47E2FBD-B95F-079D-B243-AC554815F03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7012019"/>
            <a:ext cx="5545910" cy="6291766"/>
          </a:xfrm>
          <a:prstGeom prst="rect">
            <a:avLst/>
          </a:prstGeom>
        </p:spPr>
      </p:pic>
      <p:pic>
        <p:nvPicPr>
          <p:cNvPr id="39" name="7_Angry gamer balloon" descr="A red and black sign with black text&#10;&#10;Description automatically generated">
            <a:extLst>
              <a:ext uri="{FF2B5EF4-FFF2-40B4-BE49-F238E27FC236}">
                <a16:creationId xmlns:a16="http://schemas.microsoft.com/office/drawing/2014/main" id="{5A3A56F9-4C40-5AE6-4A80-2B676DF889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82789" y="6345516"/>
            <a:ext cx="4368864" cy="3792579"/>
          </a:xfrm>
          <a:prstGeom prst="rect">
            <a:avLst/>
          </a:prstGeom>
        </p:spPr>
      </p:pic>
      <p:sp>
        <p:nvSpPr>
          <p:cNvPr id="47" name="8_Bot point">
            <a:extLst>
              <a:ext uri="{FF2B5EF4-FFF2-40B4-BE49-F238E27FC236}">
                <a16:creationId xmlns:a16="http://schemas.microsoft.com/office/drawing/2014/main" id="{1E8BCB06-3D3D-D07E-B842-1B3F54FBEC79}"/>
              </a:ext>
            </a:extLst>
          </p:cNvPr>
          <p:cNvSpPr txBox="1"/>
          <p:nvPr/>
        </p:nvSpPr>
        <p:spPr>
          <a:xfrm>
            <a:off x="10519821" y="17370280"/>
            <a:ext cx="14779418" cy="1046440"/>
          </a:xfrm>
          <a:prstGeom prst="rect">
            <a:avLst/>
          </a:prstGeom>
          <a:noFill/>
        </p:spPr>
        <p:txBody>
          <a:bodyPr wrap="square">
            <a:spAutoFit/>
          </a:bodyPr>
          <a:lstStyle/>
          <a:p>
            <a:r>
              <a:rPr lang="en-GB" sz="6200" dirty="0">
                <a:latin typeface="Arial" panose="020B0604020202020204" pitchFamily="34" charset="0"/>
                <a:cs typeface="Arial" panose="020B0604020202020204" pitchFamily="34" charset="0"/>
              </a:rPr>
              <a:t>Traffic prioritized to go to game servers</a:t>
            </a:r>
          </a:p>
        </p:txBody>
      </p:sp>
      <p:pic>
        <p:nvPicPr>
          <p:cNvPr id="41" name="9_Tech work" descr="A person in a suit yelling into a megaphone&#10;&#10;Description automatically generated">
            <a:extLst>
              <a:ext uri="{FF2B5EF4-FFF2-40B4-BE49-F238E27FC236}">
                <a16:creationId xmlns:a16="http://schemas.microsoft.com/office/drawing/2014/main" id="{2C24FBD4-7DCA-5769-6513-C0707B03069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677" y="14857406"/>
            <a:ext cx="4222722" cy="5736414"/>
          </a:xfrm>
          <a:prstGeom prst="rect">
            <a:avLst/>
          </a:prstGeom>
        </p:spPr>
      </p:pic>
      <p:pic>
        <p:nvPicPr>
          <p:cNvPr id="46" name="9_Tech work balloon" descr="A green speech bubble with white text&#10;&#10;Description automatically generated">
            <a:extLst>
              <a:ext uri="{FF2B5EF4-FFF2-40B4-BE49-F238E27FC236}">
                <a16:creationId xmlns:a16="http://schemas.microsoft.com/office/drawing/2014/main" id="{B3C69527-27A5-5A27-3327-C0A6B4DD71A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409329" y="12305144"/>
            <a:ext cx="4108061" cy="4108061"/>
          </a:xfrm>
          <a:prstGeom prst="rect">
            <a:avLst/>
          </a:prstGeom>
        </p:spPr>
      </p:pic>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4940079-F993-009B-B879-451DBED542C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Software-Defined Networking (SDN)</a:t>
            </a:r>
          </a:p>
        </p:txBody>
      </p:sp>
    </p:spTree>
    <p:extLst>
      <p:ext uri="{BB962C8B-B14F-4D97-AF65-F5344CB8AC3E}">
        <p14:creationId xmlns:p14="http://schemas.microsoft.com/office/powerpoint/2010/main" val="3644327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21" name="0_App text">
            <a:extLst>
              <a:ext uri="{FF2B5EF4-FFF2-40B4-BE49-F238E27FC236}">
                <a16:creationId xmlns:a16="http://schemas.microsoft.com/office/drawing/2014/main" id="{9D573F35-174D-21D3-E6AD-3CBB1A827225}"/>
              </a:ext>
            </a:extLst>
          </p:cNvPr>
          <p:cNvSpPr txBox="1"/>
          <p:nvPr/>
        </p:nvSpPr>
        <p:spPr>
          <a:xfrm>
            <a:off x="425489" y="3880553"/>
            <a:ext cx="5309419" cy="2400657"/>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Business logic and desired</a:t>
            </a:r>
          </a:p>
          <a:p>
            <a:r>
              <a:rPr lang="en-US" sz="5000" dirty="0">
                <a:latin typeface="Arial" panose="020B0604020202020204" pitchFamily="34" charset="0"/>
                <a:cs typeface="Arial" panose="020B0604020202020204" pitchFamily="34" charset="0"/>
              </a:rPr>
              <a:t>configuration</a:t>
            </a:r>
          </a:p>
        </p:txBody>
      </p:sp>
      <p:grpSp>
        <p:nvGrpSpPr>
          <p:cNvPr id="92" name="0_Application graphic">
            <a:extLst>
              <a:ext uri="{FF2B5EF4-FFF2-40B4-BE49-F238E27FC236}">
                <a16:creationId xmlns:a16="http://schemas.microsoft.com/office/drawing/2014/main" id="{B5258D87-05A2-E7DA-8D70-15E95D9F18CB}"/>
              </a:ext>
            </a:extLst>
          </p:cNvPr>
          <p:cNvGrpSpPr/>
          <p:nvPr/>
        </p:nvGrpSpPr>
        <p:grpSpPr>
          <a:xfrm>
            <a:off x="6085816" y="3645900"/>
            <a:ext cx="25632697" cy="2784539"/>
            <a:chOff x="6085816" y="3645900"/>
            <a:chExt cx="25632697" cy="2784539"/>
          </a:xfrm>
        </p:grpSpPr>
        <p:sp>
          <p:nvSpPr>
            <p:cNvPr id="2" name="Rectangle 1">
              <a:extLst>
                <a:ext uri="{FF2B5EF4-FFF2-40B4-BE49-F238E27FC236}">
                  <a16:creationId xmlns:a16="http://schemas.microsoft.com/office/drawing/2014/main" id="{D6B4ADBA-6196-AB72-7C6F-E4D7283E0B47}"/>
                </a:ext>
              </a:extLst>
            </p:cNvPr>
            <p:cNvSpPr/>
            <p:nvPr/>
          </p:nvSpPr>
          <p:spPr>
            <a:xfrm>
              <a:off x="6085816" y="3645900"/>
              <a:ext cx="25632697" cy="27845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_Point 2">
              <a:extLst>
                <a:ext uri="{FF2B5EF4-FFF2-40B4-BE49-F238E27FC236}">
                  <a16:creationId xmlns:a16="http://schemas.microsoft.com/office/drawing/2014/main" id="{E4BDCC95-4397-5457-A5B7-9E188DEEB6D0}"/>
                </a:ext>
              </a:extLst>
            </p:cNvPr>
            <p:cNvSpPr txBox="1"/>
            <p:nvPr/>
          </p:nvSpPr>
          <p:spPr>
            <a:xfrm>
              <a:off x="6430299" y="3758302"/>
              <a:ext cx="6518785" cy="1015663"/>
            </a:xfrm>
            <a:prstGeom prst="rect">
              <a:avLst/>
            </a:prstGeom>
            <a:noFill/>
          </p:spPr>
          <p:txBody>
            <a:bodyPr wrap="square">
              <a:spAutoFit/>
            </a:bodyPr>
            <a:lstStyle/>
            <a:p>
              <a:r>
                <a:rPr lang="en-US" sz="6000" dirty="0">
                  <a:solidFill>
                    <a:schemeClr val="bg1"/>
                  </a:solidFill>
                  <a:latin typeface="Arial" panose="020B0604020202020204" pitchFamily="34" charset="0"/>
                  <a:cs typeface="Arial" panose="020B0604020202020204" pitchFamily="34" charset="0"/>
                </a:rPr>
                <a:t>Application Layer</a:t>
              </a:r>
            </a:p>
          </p:txBody>
        </p:sp>
        <p:pic>
          <p:nvPicPr>
            <p:cNvPr id="42" name="Picture 41" descr="A black and white sign with text&#10;&#10;Description automatically generated">
              <a:extLst>
                <a:ext uri="{FF2B5EF4-FFF2-40B4-BE49-F238E27FC236}">
                  <a16:creationId xmlns:a16="http://schemas.microsoft.com/office/drawing/2014/main" id="{78F74799-BDDB-18EF-5675-BB01997C60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85877" y="3800290"/>
              <a:ext cx="1904186" cy="2315584"/>
            </a:xfrm>
            <a:prstGeom prst="rect">
              <a:avLst/>
            </a:prstGeom>
          </p:spPr>
        </p:pic>
        <p:pic>
          <p:nvPicPr>
            <p:cNvPr id="43" name="Picture 42" descr="A black and white sign with text&#10;&#10;Description automatically generated">
              <a:extLst>
                <a:ext uri="{FF2B5EF4-FFF2-40B4-BE49-F238E27FC236}">
                  <a16:creationId xmlns:a16="http://schemas.microsoft.com/office/drawing/2014/main" id="{39581690-6939-376E-562E-A9E4FA788D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59257" y="3884326"/>
              <a:ext cx="1904186" cy="2315584"/>
            </a:xfrm>
            <a:prstGeom prst="rect">
              <a:avLst/>
            </a:prstGeom>
          </p:spPr>
        </p:pic>
      </p:grpSp>
      <p:sp>
        <p:nvSpPr>
          <p:cNvPr id="24" name="1_Infra text">
            <a:extLst>
              <a:ext uri="{FF2B5EF4-FFF2-40B4-BE49-F238E27FC236}">
                <a16:creationId xmlns:a16="http://schemas.microsoft.com/office/drawing/2014/main" id="{B596E121-074E-922E-C260-B7FEA6C33A90}"/>
              </a:ext>
            </a:extLst>
          </p:cNvPr>
          <p:cNvSpPr txBox="1"/>
          <p:nvPr/>
        </p:nvSpPr>
        <p:spPr>
          <a:xfrm>
            <a:off x="425489" y="15473464"/>
            <a:ext cx="5309419" cy="3170099"/>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Network appliances and</a:t>
            </a:r>
          </a:p>
          <a:p>
            <a:r>
              <a:rPr lang="en-US" sz="5000" dirty="0">
                <a:latin typeface="Arial" panose="020B0604020202020204" pitchFamily="34" charset="0"/>
                <a:cs typeface="Arial" panose="020B0604020202020204" pitchFamily="34" charset="0"/>
              </a:rPr>
              <a:t>virtual network</a:t>
            </a:r>
          </a:p>
          <a:p>
            <a:r>
              <a:rPr lang="en-US" sz="5000" dirty="0">
                <a:latin typeface="Arial" panose="020B0604020202020204" pitchFamily="34" charset="0"/>
                <a:cs typeface="Arial" panose="020B0604020202020204" pitchFamily="34" charset="0"/>
              </a:rPr>
              <a:t>functions</a:t>
            </a:r>
          </a:p>
        </p:txBody>
      </p:sp>
      <p:grpSp>
        <p:nvGrpSpPr>
          <p:cNvPr id="93" name="1_Infra layer">
            <a:extLst>
              <a:ext uri="{FF2B5EF4-FFF2-40B4-BE49-F238E27FC236}">
                <a16:creationId xmlns:a16="http://schemas.microsoft.com/office/drawing/2014/main" id="{18792F1F-7B77-FBC3-C5E8-C5421D462494}"/>
              </a:ext>
            </a:extLst>
          </p:cNvPr>
          <p:cNvGrpSpPr/>
          <p:nvPr/>
        </p:nvGrpSpPr>
        <p:grpSpPr>
          <a:xfrm>
            <a:off x="6085817" y="15098726"/>
            <a:ext cx="25632695" cy="3839765"/>
            <a:chOff x="6085817" y="15098726"/>
            <a:chExt cx="25632695" cy="3839765"/>
          </a:xfrm>
        </p:grpSpPr>
        <p:sp>
          <p:nvSpPr>
            <p:cNvPr id="6" name="Rectangle 5">
              <a:extLst>
                <a:ext uri="{FF2B5EF4-FFF2-40B4-BE49-F238E27FC236}">
                  <a16:creationId xmlns:a16="http://schemas.microsoft.com/office/drawing/2014/main" id="{B2CF928E-1574-40F6-9F17-4396978F34F9}"/>
                </a:ext>
              </a:extLst>
            </p:cNvPr>
            <p:cNvSpPr/>
            <p:nvPr/>
          </p:nvSpPr>
          <p:spPr>
            <a:xfrm>
              <a:off x="6085817" y="15098726"/>
              <a:ext cx="25632695" cy="3798157"/>
            </a:xfrm>
            <a:prstGeom prst="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_Point 2">
              <a:extLst>
                <a:ext uri="{FF2B5EF4-FFF2-40B4-BE49-F238E27FC236}">
                  <a16:creationId xmlns:a16="http://schemas.microsoft.com/office/drawing/2014/main" id="{826696B2-651E-7004-B58F-E45B60FA5FAE}"/>
                </a:ext>
              </a:extLst>
            </p:cNvPr>
            <p:cNvSpPr txBox="1"/>
            <p:nvPr/>
          </p:nvSpPr>
          <p:spPr>
            <a:xfrm>
              <a:off x="6430299" y="15235606"/>
              <a:ext cx="8215905" cy="1015663"/>
            </a:xfrm>
            <a:prstGeom prst="rect">
              <a:avLst/>
            </a:prstGeom>
            <a:noFill/>
          </p:spPr>
          <p:txBody>
            <a:bodyPr wrap="square">
              <a:spAutoFit/>
            </a:bodyPr>
            <a:lstStyle/>
            <a:p>
              <a:r>
                <a:rPr lang="en-US" sz="6000" dirty="0">
                  <a:solidFill>
                    <a:schemeClr val="bg1"/>
                  </a:solidFill>
                  <a:latin typeface="Arial" panose="020B0604020202020204" pitchFamily="34" charset="0"/>
                  <a:cs typeface="Arial" panose="020B0604020202020204" pitchFamily="34" charset="0"/>
                </a:rPr>
                <a:t>Infrastructure Layer</a:t>
              </a:r>
            </a:p>
          </p:txBody>
        </p:sp>
        <p:pic>
          <p:nvPicPr>
            <p:cNvPr id="50" name="Picture 49" descr="A fire on a brick wall&#10;&#10;Description automatically generated">
              <a:extLst>
                <a:ext uri="{FF2B5EF4-FFF2-40B4-BE49-F238E27FC236}">
                  <a16:creationId xmlns:a16="http://schemas.microsoft.com/office/drawing/2014/main" id="{7D0D3E1F-E8EE-844B-7952-8F8A28A949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89141" y="16194329"/>
              <a:ext cx="2279263" cy="2702554"/>
            </a:xfrm>
            <a:prstGeom prst="rect">
              <a:avLst/>
            </a:prstGeom>
          </p:spPr>
        </p:pic>
        <p:pic>
          <p:nvPicPr>
            <p:cNvPr id="52" name="Picture 51" descr="A close up of a device&#10;&#10;Description automatically generated">
              <a:extLst>
                <a:ext uri="{FF2B5EF4-FFF2-40B4-BE49-F238E27FC236}">
                  <a16:creationId xmlns:a16="http://schemas.microsoft.com/office/drawing/2014/main" id="{FB8202BD-F426-06FD-78E6-0324B48E5C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103978" y="16220883"/>
              <a:ext cx="2865272" cy="2211611"/>
            </a:xfrm>
            <a:prstGeom prst="rect">
              <a:avLst/>
            </a:prstGeom>
          </p:spPr>
        </p:pic>
        <p:pic>
          <p:nvPicPr>
            <p:cNvPr id="56" name="Picture 55" descr="A white square electronic device with multiple antennas&#10;&#10;Description automatically generated">
              <a:extLst>
                <a:ext uri="{FF2B5EF4-FFF2-40B4-BE49-F238E27FC236}">
                  <a16:creationId xmlns:a16="http://schemas.microsoft.com/office/drawing/2014/main" id="{86406929-7153-0B07-12FF-901973D5BB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119744" y="15140334"/>
              <a:ext cx="3445251" cy="3798157"/>
            </a:xfrm>
            <a:prstGeom prst="rect">
              <a:avLst/>
            </a:prstGeom>
          </p:spPr>
        </p:pic>
        <p:pic>
          <p:nvPicPr>
            <p:cNvPr id="57" name="Picture 56" descr="A close up of a device&#10;&#10;Description automatically generated">
              <a:extLst>
                <a:ext uri="{FF2B5EF4-FFF2-40B4-BE49-F238E27FC236}">
                  <a16:creationId xmlns:a16="http://schemas.microsoft.com/office/drawing/2014/main" id="{E9531757-1812-1BD7-7E58-0A4D8E864D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973356" y="16107630"/>
              <a:ext cx="2865272" cy="2211611"/>
            </a:xfrm>
            <a:prstGeom prst="rect">
              <a:avLst/>
            </a:prstGeom>
          </p:spPr>
        </p:pic>
      </p:grpSp>
      <p:grpSp>
        <p:nvGrpSpPr>
          <p:cNvPr id="94" name="2_Control layer">
            <a:extLst>
              <a:ext uri="{FF2B5EF4-FFF2-40B4-BE49-F238E27FC236}">
                <a16:creationId xmlns:a16="http://schemas.microsoft.com/office/drawing/2014/main" id="{71989A8A-43EA-DED4-852B-596320E2BE06}"/>
              </a:ext>
            </a:extLst>
          </p:cNvPr>
          <p:cNvGrpSpPr/>
          <p:nvPr/>
        </p:nvGrpSpPr>
        <p:grpSpPr>
          <a:xfrm>
            <a:off x="6085816" y="8971481"/>
            <a:ext cx="25632697" cy="3585420"/>
            <a:chOff x="6085816" y="8971481"/>
            <a:chExt cx="25632697" cy="3585420"/>
          </a:xfrm>
        </p:grpSpPr>
        <p:sp>
          <p:nvSpPr>
            <p:cNvPr id="10" name="Rectangle 9">
              <a:extLst>
                <a:ext uri="{FF2B5EF4-FFF2-40B4-BE49-F238E27FC236}">
                  <a16:creationId xmlns:a16="http://schemas.microsoft.com/office/drawing/2014/main" id="{890E1830-A20F-32E4-9055-EA5D0B7FC428}"/>
                </a:ext>
              </a:extLst>
            </p:cNvPr>
            <p:cNvSpPr/>
            <p:nvPr/>
          </p:nvSpPr>
          <p:spPr>
            <a:xfrm>
              <a:off x="6085816" y="8971481"/>
              <a:ext cx="25632697" cy="3585420"/>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_Point 2">
              <a:extLst>
                <a:ext uri="{FF2B5EF4-FFF2-40B4-BE49-F238E27FC236}">
                  <a16:creationId xmlns:a16="http://schemas.microsoft.com/office/drawing/2014/main" id="{89F5A296-D26F-8E06-3E40-663B571AEA95}"/>
                </a:ext>
              </a:extLst>
            </p:cNvPr>
            <p:cNvSpPr txBox="1"/>
            <p:nvPr/>
          </p:nvSpPr>
          <p:spPr>
            <a:xfrm>
              <a:off x="6430299" y="9092623"/>
              <a:ext cx="6518785" cy="1015663"/>
            </a:xfrm>
            <a:prstGeom prst="rect">
              <a:avLst/>
            </a:prstGeom>
            <a:noFill/>
          </p:spPr>
          <p:txBody>
            <a:bodyPr wrap="square">
              <a:spAutoFit/>
            </a:bodyPr>
            <a:lstStyle/>
            <a:p>
              <a:r>
                <a:rPr lang="en-US" sz="6000" dirty="0">
                  <a:solidFill>
                    <a:schemeClr val="bg1"/>
                  </a:solidFill>
                  <a:latin typeface="Arial" panose="020B0604020202020204" pitchFamily="34" charset="0"/>
                  <a:cs typeface="Arial" panose="020B0604020202020204" pitchFamily="34" charset="0"/>
                </a:rPr>
                <a:t>Control Layer</a:t>
              </a:r>
            </a:p>
          </p:txBody>
        </p:sp>
      </p:grpSp>
      <p:grpSp>
        <p:nvGrpSpPr>
          <p:cNvPr id="99" name="7_Southbound API">
            <a:extLst>
              <a:ext uri="{FF2B5EF4-FFF2-40B4-BE49-F238E27FC236}">
                <a16:creationId xmlns:a16="http://schemas.microsoft.com/office/drawing/2014/main" id="{48E38320-AE79-618A-112D-0EF1B05AC044}"/>
              </a:ext>
            </a:extLst>
          </p:cNvPr>
          <p:cNvGrpSpPr/>
          <p:nvPr/>
        </p:nvGrpSpPr>
        <p:grpSpPr>
          <a:xfrm>
            <a:off x="6085815" y="11608261"/>
            <a:ext cx="25632697" cy="3377345"/>
            <a:chOff x="6085815" y="11608261"/>
            <a:chExt cx="25632697" cy="3377345"/>
          </a:xfrm>
        </p:grpSpPr>
        <p:sp>
          <p:nvSpPr>
            <p:cNvPr id="17" name="Rectangle 16">
              <a:extLst>
                <a:ext uri="{FF2B5EF4-FFF2-40B4-BE49-F238E27FC236}">
                  <a16:creationId xmlns:a16="http://schemas.microsoft.com/office/drawing/2014/main" id="{ACAE2D0B-3CF9-ED3E-F0C2-D6C3E3D9A1DB}"/>
                </a:ext>
              </a:extLst>
            </p:cNvPr>
            <p:cNvSpPr/>
            <p:nvPr/>
          </p:nvSpPr>
          <p:spPr>
            <a:xfrm>
              <a:off x="6085815" y="12670022"/>
              <a:ext cx="25632697" cy="231558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_Point 2">
              <a:extLst>
                <a:ext uri="{FF2B5EF4-FFF2-40B4-BE49-F238E27FC236}">
                  <a16:creationId xmlns:a16="http://schemas.microsoft.com/office/drawing/2014/main" id="{2E6568D0-191D-D8A1-E787-FD40DB88CA09}"/>
                </a:ext>
              </a:extLst>
            </p:cNvPr>
            <p:cNvSpPr txBox="1"/>
            <p:nvPr/>
          </p:nvSpPr>
          <p:spPr>
            <a:xfrm>
              <a:off x="6711465" y="13140111"/>
              <a:ext cx="3140457" cy="1323439"/>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Southbound</a:t>
              </a:r>
            </a:p>
            <a:p>
              <a:r>
                <a:rPr lang="en-US" sz="4000" dirty="0">
                  <a:latin typeface="Arial" panose="020B0604020202020204" pitchFamily="34" charset="0"/>
                  <a:cs typeface="Arial" panose="020B0604020202020204" pitchFamily="34" charset="0"/>
                </a:rPr>
                <a:t>API</a:t>
              </a:r>
            </a:p>
          </p:txBody>
        </p:sp>
        <p:pic>
          <p:nvPicPr>
            <p:cNvPr id="37" name="Picture 36">
              <a:extLst>
                <a:ext uri="{FF2B5EF4-FFF2-40B4-BE49-F238E27FC236}">
                  <a16:creationId xmlns:a16="http://schemas.microsoft.com/office/drawing/2014/main" id="{7808FEB4-68C8-E319-E655-58BE36AB681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284767" y="13051368"/>
              <a:ext cx="2098069" cy="1276019"/>
            </a:xfrm>
            <a:prstGeom prst="rect">
              <a:avLst/>
            </a:prstGeom>
          </p:spPr>
        </p:pic>
        <p:pic>
          <p:nvPicPr>
            <p:cNvPr id="38" name="Picture 37">
              <a:extLst>
                <a:ext uri="{FF2B5EF4-FFF2-40B4-BE49-F238E27FC236}">
                  <a16:creationId xmlns:a16="http://schemas.microsoft.com/office/drawing/2014/main" id="{C2ABBA1B-583A-E9E6-047D-A5312C1B7D8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848275" y="13051368"/>
              <a:ext cx="2098069" cy="1276019"/>
            </a:xfrm>
            <a:prstGeom prst="rect">
              <a:avLst/>
            </a:prstGeom>
          </p:spPr>
        </p:pic>
        <p:pic>
          <p:nvPicPr>
            <p:cNvPr id="39" name="Picture 38">
              <a:extLst>
                <a:ext uri="{FF2B5EF4-FFF2-40B4-BE49-F238E27FC236}">
                  <a16:creationId xmlns:a16="http://schemas.microsoft.com/office/drawing/2014/main" id="{83F56A76-3843-B4F9-CC6C-7B3CB187D82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066521" y="13051368"/>
              <a:ext cx="2098069" cy="1276019"/>
            </a:xfrm>
            <a:prstGeom prst="rect">
              <a:avLst/>
            </a:prstGeom>
          </p:spPr>
        </p:pic>
        <p:pic>
          <p:nvPicPr>
            <p:cNvPr id="40" name="Picture 39">
              <a:extLst>
                <a:ext uri="{FF2B5EF4-FFF2-40B4-BE49-F238E27FC236}">
                  <a16:creationId xmlns:a16="http://schemas.microsoft.com/office/drawing/2014/main" id="{C5A6F77C-0282-4479-4F66-5CFDC6D0A0B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630030" y="13051368"/>
              <a:ext cx="2098069" cy="1276019"/>
            </a:xfrm>
            <a:prstGeom prst="rect">
              <a:avLst/>
            </a:prstGeom>
          </p:spPr>
        </p:pic>
        <p:cxnSp>
          <p:nvCxnSpPr>
            <p:cNvPr id="69" name="Straight Arrow Connector 68">
              <a:extLst>
                <a:ext uri="{FF2B5EF4-FFF2-40B4-BE49-F238E27FC236}">
                  <a16:creationId xmlns:a16="http://schemas.microsoft.com/office/drawing/2014/main" id="{E1D96C04-8769-EE4A-3033-E3E5F3238C59}"/>
                </a:ext>
              </a:extLst>
            </p:cNvPr>
            <p:cNvCxnSpPr>
              <a:cxnSpLocks/>
            </p:cNvCxnSpPr>
            <p:nvPr/>
          </p:nvCxnSpPr>
          <p:spPr>
            <a:xfrm flipH="1">
              <a:off x="12076108" y="11660613"/>
              <a:ext cx="1068104" cy="1299380"/>
            </a:xfrm>
            <a:prstGeom prst="straightConnector1">
              <a:avLst/>
            </a:prstGeom>
            <a:ln w="190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FF45B1C-1CF1-4A96-A46B-245DF6E0C6DF}"/>
                </a:ext>
              </a:extLst>
            </p:cNvPr>
            <p:cNvCxnSpPr>
              <a:cxnSpLocks/>
            </p:cNvCxnSpPr>
            <p:nvPr/>
          </p:nvCxnSpPr>
          <p:spPr>
            <a:xfrm>
              <a:off x="14524156" y="11608261"/>
              <a:ext cx="2012712" cy="1621757"/>
            </a:xfrm>
            <a:prstGeom prst="straightConnector1">
              <a:avLst/>
            </a:prstGeom>
            <a:ln w="190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BFCEA2E-21B1-61BF-C64B-AE69803144B1}"/>
                </a:ext>
              </a:extLst>
            </p:cNvPr>
            <p:cNvCxnSpPr>
              <a:cxnSpLocks/>
            </p:cNvCxnSpPr>
            <p:nvPr/>
          </p:nvCxnSpPr>
          <p:spPr>
            <a:xfrm flipH="1">
              <a:off x="13293567" y="11956381"/>
              <a:ext cx="8332877" cy="1385429"/>
            </a:xfrm>
            <a:prstGeom prst="straightConnector1">
              <a:avLst/>
            </a:prstGeom>
            <a:ln w="1905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5170D36-E7E1-1DB7-FFEB-92275E6907A6}"/>
                </a:ext>
              </a:extLst>
            </p:cNvPr>
            <p:cNvCxnSpPr>
              <a:cxnSpLocks/>
            </p:cNvCxnSpPr>
            <p:nvPr/>
          </p:nvCxnSpPr>
          <p:spPr>
            <a:xfrm flipH="1">
              <a:off x="18318480" y="11884991"/>
              <a:ext cx="4520148" cy="1273446"/>
            </a:xfrm>
            <a:prstGeom prst="straightConnector1">
              <a:avLst/>
            </a:prstGeom>
            <a:ln w="1905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3F59D82C-8789-D88A-DFE6-7A9938F28D53}"/>
                </a:ext>
              </a:extLst>
            </p:cNvPr>
            <p:cNvCxnSpPr>
              <a:cxnSpLocks/>
            </p:cNvCxnSpPr>
            <p:nvPr/>
          </p:nvCxnSpPr>
          <p:spPr>
            <a:xfrm flipH="1">
              <a:off x="22838628" y="11771871"/>
              <a:ext cx="1878848" cy="1418964"/>
            </a:xfrm>
            <a:prstGeom prst="straightConnector1">
              <a:avLst/>
            </a:prstGeom>
            <a:ln w="1905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45A6F73-BBB6-7A3D-0378-E81676E01CBB}"/>
                </a:ext>
              </a:extLst>
            </p:cNvPr>
            <p:cNvCxnSpPr>
              <a:cxnSpLocks/>
            </p:cNvCxnSpPr>
            <p:nvPr/>
          </p:nvCxnSpPr>
          <p:spPr>
            <a:xfrm>
              <a:off x="25163162" y="11771871"/>
              <a:ext cx="1356857" cy="927187"/>
            </a:xfrm>
            <a:prstGeom prst="straightConnector1">
              <a:avLst/>
            </a:prstGeom>
            <a:ln w="1905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4010E13D-CA80-4EBD-7B0C-4695AD753BC0}"/>
                </a:ext>
              </a:extLst>
            </p:cNvPr>
            <p:cNvCxnSpPr>
              <a:cxnSpLocks/>
            </p:cNvCxnSpPr>
            <p:nvPr/>
          </p:nvCxnSpPr>
          <p:spPr>
            <a:xfrm>
              <a:off x="15530512" y="11665178"/>
              <a:ext cx="6166796" cy="1493259"/>
            </a:xfrm>
            <a:prstGeom prst="straightConnector1">
              <a:avLst/>
            </a:prstGeom>
            <a:ln w="190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B3B52573-440C-47F0-70EC-3634FAB48851}"/>
                </a:ext>
              </a:extLst>
            </p:cNvPr>
            <p:cNvCxnSpPr>
              <a:cxnSpLocks/>
            </p:cNvCxnSpPr>
            <p:nvPr/>
          </p:nvCxnSpPr>
          <p:spPr>
            <a:xfrm>
              <a:off x="17356861" y="11665178"/>
              <a:ext cx="8691684" cy="1312330"/>
            </a:xfrm>
            <a:prstGeom prst="straightConnector1">
              <a:avLst/>
            </a:prstGeom>
            <a:ln w="1905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3_Control Plane">
            <a:extLst>
              <a:ext uri="{FF2B5EF4-FFF2-40B4-BE49-F238E27FC236}">
                <a16:creationId xmlns:a16="http://schemas.microsoft.com/office/drawing/2014/main" id="{C4E49C1A-7D72-76DF-9C3C-10730B7CCDFF}"/>
              </a:ext>
            </a:extLst>
          </p:cNvPr>
          <p:cNvSpPr/>
          <p:nvPr/>
        </p:nvSpPr>
        <p:spPr>
          <a:xfrm>
            <a:off x="10628773" y="10579202"/>
            <a:ext cx="8448575" cy="1194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6000" dirty="0">
                <a:latin typeface="Arial" panose="020B0604020202020204" pitchFamily="34" charset="0"/>
                <a:cs typeface="Arial" panose="020B0604020202020204" pitchFamily="34" charset="0"/>
              </a:rPr>
              <a:t>Control Plane</a:t>
            </a:r>
          </a:p>
        </p:txBody>
      </p:sp>
      <p:sp>
        <p:nvSpPr>
          <p:cNvPr id="47" name="4_Managment Plane">
            <a:extLst>
              <a:ext uri="{FF2B5EF4-FFF2-40B4-BE49-F238E27FC236}">
                <a16:creationId xmlns:a16="http://schemas.microsoft.com/office/drawing/2014/main" id="{1F6025BA-E4D3-2388-C6E6-18D5696ACBFB}"/>
              </a:ext>
            </a:extLst>
          </p:cNvPr>
          <p:cNvSpPr/>
          <p:nvPr/>
        </p:nvSpPr>
        <p:spPr>
          <a:xfrm>
            <a:off x="20265025" y="10579202"/>
            <a:ext cx="8448575" cy="1194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6000" dirty="0">
                <a:latin typeface="Arial" panose="020B0604020202020204" pitchFamily="34" charset="0"/>
                <a:cs typeface="Arial" panose="020B0604020202020204" pitchFamily="34" charset="0"/>
              </a:rPr>
              <a:t>Management Plane</a:t>
            </a:r>
          </a:p>
        </p:txBody>
      </p:sp>
      <p:sp>
        <p:nvSpPr>
          <p:cNvPr id="23" name="5_Control layer text">
            <a:extLst>
              <a:ext uri="{FF2B5EF4-FFF2-40B4-BE49-F238E27FC236}">
                <a16:creationId xmlns:a16="http://schemas.microsoft.com/office/drawing/2014/main" id="{5EC22FF4-5245-E9F7-221A-58DAF4AC3845}"/>
              </a:ext>
            </a:extLst>
          </p:cNvPr>
          <p:cNvSpPr txBox="1"/>
          <p:nvPr/>
        </p:nvSpPr>
        <p:spPr>
          <a:xfrm>
            <a:off x="425489" y="9381258"/>
            <a:ext cx="5309419"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SDN</a:t>
            </a:r>
          </a:p>
          <a:p>
            <a:r>
              <a:rPr lang="en-US" sz="5000" dirty="0">
                <a:latin typeface="Arial" panose="020B0604020202020204" pitchFamily="34" charset="0"/>
                <a:cs typeface="Arial" panose="020B0604020202020204" pitchFamily="34" charset="0"/>
              </a:rPr>
              <a:t>Controller</a:t>
            </a:r>
          </a:p>
        </p:txBody>
      </p:sp>
      <p:pic>
        <p:nvPicPr>
          <p:cNvPr id="45" name="5_SDN control graphic" descr="A blue cube with arrows and a circle&#10;&#10;Description automatically generated">
            <a:extLst>
              <a:ext uri="{FF2B5EF4-FFF2-40B4-BE49-F238E27FC236}">
                <a16:creationId xmlns:a16="http://schemas.microsoft.com/office/drawing/2014/main" id="{690205FB-2000-5682-8BCD-AD17F14DDDA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8397415" y="9756390"/>
            <a:ext cx="2332873" cy="2323312"/>
          </a:xfrm>
          <a:prstGeom prst="rect">
            <a:avLst/>
          </a:prstGeom>
        </p:spPr>
      </p:pic>
      <p:grpSp>
        <p:nvGrpSpPr>
          <p:cNvPr id="96" name="6_Northbound">
            <a:extLst>
              <a:ext uri="{FF2B5EF4-FFF2-40B4-BE49-F238E27FC236}">
                <a16:creationId xmlns:a16="http://schemas.microsoft.com/office/drawing/2014/main" id="{CB353A5E-FF7E-C68D-D817-970768C02C95}"/>
              </a:ext>
            </a:extLst>
          </p:cNvPr>
          <p:cNvGrpSpPr/>
          <p:nvPr/>
        </p:nvGrpSpPr>
        <p:grpSpPr>
          <a:xfrm>
            <a:off x="6085815" y="6543560"/>
            <a:ext cx="25632697" cy="4140532"/>
            <a:chOff x="6085815" y="6543560"/>
            <a:chExt cx="25632697" cy="4140532"/>
          </a:xfrm>
        </p:grpSpPr>
        <p:sp>
          <p:nvSpPr>
            <p:cNvPr id="16" name="Rectangle 15">
              <a:extLst>
                <a:ext uri="{FF2B5EF4-FFF2-40B4-BE49-F238E27FC236}">
                  <a16:creationId xmlns:a16="http://schemas.microsoft.com/office/drawing/2014/main" id="{B214C25F-6BF0-1AD8-E8AF-080BE2CEC4B5}"/>
                </a:ext>
              </a:extLst>
            </p:cNvPr>
            <p:cNvSpPr/>
            <p:nvPr/>
          </p:nvSpPr>
          <p:spPr>
            <a:xfrm>
              <a:off x="6085815" y="6543560"/>
              <a:ext cx="25632697" cy="23148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Picture 27">
              <a:extLst>
                <a:ext uri="{FF2B5EF4-FFF2-40B4-BE49-F238E27FC236}">
                  <a16:creationId xmlns:a16="http://schemas.microsoft.com/office/drawing/2014/main" id="{C8A4F497-4C7D-C917-1A4D-749C4F8CDE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791994" y="7135513"/>
              <a:ext cx="2098069" cy="1276019"/>
            </a:xfrm>
            <a:prstGeom prst="rect">
              <a:avLst/>
            </a:prstGeom>
          </p:spPr>
        </p:pic>
        <p:pic>
          <p:nvPicPr>
            <p:cNvPr id="29" name="Picture 28">
              <a:extLst>
                <a:ext uri="{FF2B5EF4-FFF2-40B4-BE49-F238E27FC236}">
                  <a16:creationId xmlns:a16="http://schemas.microsoft.com/office/drawing/2014/main" id="{E3448AA1-31E1-FFB9-E182-726DD488128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265374" y="7135513"/>
              <a:ext cx="2098069" cy="1276019"/>
            </a:xfrm>
            <a:prstGeom prst="rect">
              <a:avLst/>
            </a:prstGeom>
          </p:spPr>
        </p:pic>
        <p:sp>
          <p:nvSpPr>
            <p:cNvPr id="30" name="_Point 2">
              <a:extLst>
                <a:ext uri="{FF2B5EF4-FFF2-40B4-BE49-F238E27FC236}">
                  <a16:creationId xmlns:a16="http://schemas.microsoft.com/office/drawing/2014/main" id="{DF33846D-EC4B-C94E-A1FE-2682BA063961}"/>
                </a:ext>
              </a:extLst>
            </p:cNvPr>
            <p:cNvSpPr txBox="1"/>
            <p:nvPr/>
          </p:nvSpPr>
          <p:spPr>
            <a:xfrm>
              <a:off x="6711465" y="7113540"/>
              <a:ext cx="3140457" cy="1323439"/>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Northbound</a:t>
              </a:r>
            </a:p>
            <a:p>
              <a:r>
                <a:rPr lang="en-US" sz="4000" dirty="0">
                  <a:latin typeface="Arial" panose="020B0604020202020204" pitchFamily="34" charset="0"/>
                  <a:cs typeface="Arial" panose="020B0604020202020204" pitchFamily="34" charset="0"/>
                </a:rPr>
                <a:t>API</a:t>
              </a:r>
            </a:p>
          </p:txBody>
        </p:sp>
        <p:cxnSp>
          <p:nvCxnSpPr>
            <p:cNvPr id="59" name="Straight Arrow Connector 58">
              <a:extLst>
                <a:ext uri="{FF2B5EF4-FFF2-40B4-BE49-F238E27FC236}">
                  <a16:creationId xmlns:a16="http://schemas.microsoft.com/office/drawing/2014/main" id="{E12050A4-C601-DF7F-2944-A4F22AD24E02}"/>
                </a:ext>
              </a:extLst>
            </p:cNvPr>
            <p:cNvCxnSpPr>
              <a:cxnSpLocks/>
            </p:cNvCxnSpPr>
            <p:nvPr/>
          </p:nvCxnSpPr>
          <p:spPr>
            <a:xfrm flipH="1">
              <a:off x="13293567" y="8524652"/>
              <a:ext cx="810411" cy="1735640"/>
            </a:xfrm>
            <a:prstGeom prst="straightConnector1">
              <a:avLst/>
            </a:prstGeom>
            <a:ln w="190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1697EA3-7573-8ACF-6611-353A0AD969A3}"/>
                </a:ext>
              </a:extLst>
            </p:cNvPr>
            <p:cNvCxnSpPr>
              <a:cxnSpLocks/>
            </p:cNvCxnSpPr>
            <p:nvPr/>
          </p:nvCxnSpPr>
          <p:spPr>
            <a:xfrm flipH="1">
              <a:off x="16855898" y="8011344"/>
              <a:ext cx="6090446" cy="2456930"/>
            </a:xfrm>
            <a:prstGeom prst="straightConnector1">
              <a:avLst/>
            </a:prstGeom>
            <a:ln w="190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A54B3EE-E778-41C0-BA43-514FD45DC5D9}"/>
                </a:ext>
              </a:extLst>
            </p:cNvPr>
            <p:cNvCxnSpPr>
              <a:cxnSpLocks/>
            </p:cNvCxnSpPr>
            <p:nvPr/>
          </p:nvCxnSpPr>
          <p:spPr>
            <a:xfrm>
              <a:off x="15645495" y="8277693"/>
              <a:ext cx="891373" cy="2188388"/>
            </a:xfrm>
            <a:prstGeom prst="straightConnector1">
              <a:avLst/>
            </a:prstGeom>
            <a:ln w="1905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056DA7D-7E33-7738-CE70-F377851C0BCB}"/>
                </a:ext>
              </a:extLst>
            </p:cNvPr>
            <p:cNvCxnSpPr>
              <a:cxnSpLocks/>
            </p:cNvCxnSpPr>
            <p:nvPr/>
          </p:nvCxnSpPr>
          <p:spPr>
            <a:xfrm>
              <a:off x="24717476" y="8495704"/>
              <a:ext cx="891373" cy="2188388"/>
            </a:xfrm>
            <a:prstGeom prst="straightConnector1">
              <a:avLst/>
            </a:prstGeom>
            <a:ln w="1905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904279" cy="2246769"/>
          </a:xfrm>
          <a:prstGeom prst="rect">
            <a:avLst/>
          </a:prstGeom>
          <a:noFill/>
        </p:spPr>
        <p:txBody>
          <a:bodyPr wrap="square">
            <a:spAutoFit/>
          </a:bodyPr>
          <a:lstStyle/>
          <a:p>
            <a:r>
              <a:rPr lang="en-US" sz="14000" b="1" dirty="0">
                <a:solidFill>
                  <a:schemeClr val="bg1"/>
                </a:solidFill>
                <a:latin typeface="Arial" panose="020B0604020202020204" pitchFamily="34" charset="0"/>
                <a:cs typeface="Arial" panose="020B0604020202020204" pitchFamily="34" charset="0"/>
              </a:rPr>
              <a:t>Application Programming Interface (API)</a:t>
            </a:r>
          </a:p>
        </p:txBody>
      </p:sp>
    </p:spTree>
    <p:extLst>
      <p:ext uri="{BB962C8B-B14F-4D97-AF65-F5344CB8AC3E}">
        <p14:creationId xmlns:p14="http://schemas.microsoft.com/office/powerpoint/2010/main" val="3445020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https://ITFreeTraining.com/ap11/7b15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9745653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2629</Words>
  <Application>Microsoft Office PowerPoint</Application>
  <PresentationFormat>Custom</PresentationFormat>
  <Paragraphs>148</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2025-12-28T07:03:25Z</dcterms:modified>
</cp:coreProperties>
</file>