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9"/>
  </p:notesMasterIdLst>
  <p:sldIdLst>
    <p:sldId id="274" r:id="rId2"/>
    <p:sldId id="285" r:id="rId3"/>
    <p:sldId id="286" r:id="rId4"/>
    <p:sldId id="288" r:id="rId5"/>
    <p:sldId id="289" r:id="rId6"/>
    <p:sldId id="290" r:id="rId7"/>
    <p:sldId id="273" r:id="rId8"/>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B00303"/>
    <a:srgbClr val="269D47"/>
    <a:srgbClr val="EE7546"/>
    <a:srgbClr val="A7A7A7"/>
    <a:srgbClr val="1884C7"/>
    <a:srgbClr val="DDE9EF"/>
    <a:srgbClr val="19270F"/>
    <a:srgbClr val="CBDEE7"/>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58881" autoAdjust="0"/>
  </p:normalViewPr>
  <p:slideViewPr>
    <p:cSldViewPr snapToGrid="0">
      <p:cViewPr varScale="1">
        <p:scale>
          <a:sx n="22" d="100"/>
          <a:sy n="22" d="100"/>
        </p:scale>
        <p:origin x="11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look at desktop virtualization.</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00:05 Desktop virtualization separates the desktop environment from the physical client. Instead of running locally on the computer, the desktop operates on servers. To understand this, let’s consider how a traditional workstation functions. These workstations are often referred to as thick clients or fat clients.</a:t>
            </a:r>
          </a:p>
          <a:p>
            <a:endParaRPr lang="en-GB"/>
          </a:p>
          <a:p>
            <a:r>
              <a:rPr lang="en-GB"/>
              <a:t>They get this name because they are heavy is terms of processing power, storage and functionality. So, they generally have good graphics, memory and processing power.  For this reason, thick clients can handle most, if not all, processing locally. They have little to no reliance on server-side processing, allowing them to operate independently from the network and continue running even when disconnected.</a:t>
            </a:r>
          </a:p>
          <a:p>
            <a:endParaRPr lang="en-GB"/>
          </a:p>
          <a:p>
            <a:r>
              <a:rPr lang="en-GB"/>
              <a:t>In contrast, a thin client relies on server processing and requires a network connection. Essentially, the thin client utilizes the server's hardware rather than its own. For this reason, the thin client’s local hardware does not need to be very powerful; it primarily processes user commands and displays the results.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433489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01:08 In the real world, modern thin clients have a reasonable amount of processing power. Historically, thin clients lacked local storage and would download an operating system from the network. To minimize costs, they were equipped with only the bare minimum hardware.</a:t>
            </a:r>
          </a:p>
          <a:p>
            <a:endParaRPr lang="en-GB"/>
          </a:p>
          <a:p>
            <a:r>
              <a:rPr lang="en-GB"/>
              <a:t>With advancements in hardware, it is now possible to purchase credit card-sized computers with decent processing power. As a result, basic thin clients on the market often include storage and can essentially function as standalone computers. While they may meet basic needs, their capabilities are limited.</a:t>
            </a:r>
          </a:p>
          <a:p>
            <a:endParaRPr lang="en-GB"/>
          </a:p>
          <a:p>
            <a:r>
              <a:rPr lang="en-GB"/>
              <a:t>Modern thin clients are essentially PCs with limited or no upgrade options. Chromebooks are often considered thin clients because they rely heavily on cloud services for functionality.</a:t>
            </a:r>
          </a:p>
          <a:p>
            <a:endParaRPr lang="en-GB"/>
          </a:p>
          <a:p>
            <a:r>
              <a:rPr lang="en-GB"/>
              <a:t>The key takeaway is that, unlike older thin clients, modern thin clients include local storage and offer some processing power but still rely heavily on network services to function effectively. Without these additional services, a thin client is generally limited to basic tasks.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30445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02:13 To understand desktop virtualization, it helps to explore an example. In this case, Hyper-V is running on a server, allowing me to select and connect to a virtual machine. With Hyper-V, a remote desktop connection is used to access the virtual machine, prompting you to select the resolution. Once the resolution is selected, the desktop of the virtual machine will be displayed.</a:t>
            </a:r>
          </a:p>
          <a:p>
            <a:endParaRPr lang="en-GB"/>
          </a:p>
          <a:p>
            <a:r>
              <a:rPr lang="en-GB"/>
              <a:t>Once I log in, I am presented with a desktop. This desktop is a virtual machine running on the server and functions just like a regular physical computer, allowing me to install additional applications and make changes as needed. When the connection is set to full screen, the user experience mirrors that of a physical computer. This demonstrates why significant hardware processing is not required on the client device. The computer only needs to be fast enough to send user input to the server, receive video output from the server, and display it to the user.</a:t>
            </a:r>
          </a:p>
          <a:p>
            <a:endParaRPr lang="en-GB"/>
          </a:p>
          <a:p>
            <a:r>
              <a:rPr lang="en-GB"/>
              <a:t>Remote Desktop Services is Microsoft’s method for accessing a virtual machine. Other vendors may use different software to access virtual machines. The key takeaway is that a computer with limited hardware can access a virtual machine on another computer. This setup allows the virtual machine to be treated like a physical computer, enabling the installation of additional software. If you have used services like Terminal Services or Remote Desktop Services before, you might wonder what the difference is.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756697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03:45 Terminal Services is session-based, whereas desktop virtualization provides each user with their own virtual machine. Since Terminal Services is session-based, it can be configured to deliver individual applications or an entire desktop environment. The key difference is that, in Terminal Services, all applications are executed on the host computer. In desktop virtualization, the complete operating system, including its applications, all runs within a single virtual machine. Both approaches have their advantages and disadvantages.</a:t>
            </a:r>
          </a:p>
          <a:p>
            <a:endParaRPr lang="en-GB"/>
          </a:p>
          <a:p>
            <a:r>
              <a:rPr lang="en-GB"/>
              <a:t>Since Terminal Services is session-based and the applications run on the host, it has lower system requirements. When multiple users on the same server run the same application, the server only needs to execute a single instance of the application. Additionally, because Terminal Services is session-based, each session can leverage shared operating system functions, reducing the overall resource consumption on the host.</a:t>
            </a:r>
          </a:p>
          <a:p>
            <a:endParaRPr lang="en-GB"/>
          </a:p>
          <a:p>
            <a:r>
              <a:rPr lang="en-GB"/>
              <a:t>The primary disadvantage of Terminal Services is the increased security risk. A security breach on the server could potentially impact all users on the server. In contrast, desktop virtualization isolates each virtual machine, providing greater security. However, the drawback of desktop virtualization is that it significantly increases system requirements. Both solutions do, however, reduce the hardware requirements for the client computer by leveraging the server's hardware.</a:t>
            </a:r>
            <a:endParaRPr lang="en-US" dirty="0"/>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310021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05:21 Virtual Desktop Infrastructure or VDI is a technology used to deliver a desktop environment to users, either hosted on a server or in the cloud. In simpler terms, VDI enables the provisioning of corporate desktops through desktop virtualization.</a:t>
            </a:r>
          </a:p>
          <a:p>
            <a:endParaRPr lang="en-GB"/>
          </a:p>
          <a:p>
            <a:r>
              <a:rPr lang="en-GB"/>
              <a:t>The user can access the desktop environment from their device, which could be a regular computer or a thin client. It can also be accessed from different operating systems, such as using a Linux machine to access a Windows virtual desktop. When virtual machines are used to deliver a desktop solution to users, this is often referred to as Desktop as a Service.</a:t>
            </a:r>
          </a:p>
          <a:p>
            <a:endParaRPr lang="en-GB"/>
          </a:p>
          <a:p>
            <a:r>
              <a:rPr lang="en-GB"/>
              <a:t>VDI offers several advantages, one of which is centralized management. Administrators can perform tasks such as updating virtual machine images with software updates and security patches from a single, central location.</a:t>
            </a:r>
          </a:p>
          <a:p>
            <a:endParaRPr lang="en-GB"/>
          </a:p>
          <a:p>
            <a:r>
              <a:rPr lang="en-GB"/>
              <a:t>VDI can also be cost-effective. Thin clients are typically less expensive and have a longer lifecycle than traditional desktop computers. Additionally, they consume less power, resulting in energy cost savings.</a:t>
            </a:r>
          </a:p>
          <a:p>
            <a:endParaRPr lang="en-GB"/>
          </a:p>
          <a:p>
            <a:r>
              <a:rPr lang="en-GB"/>
              <a:t>VDI simplifies scaling to accommodate changes in the number of users. Administrators can quickly provision new virtual machines or decommission old ones as needed. When leveraging the cloud, increasing capacity is as simple as purchasing additional resources.</a:t>
            </a:r>
          </a:p>
          <a:p>
            <a:endParaRPr lang="en-GB"/>
          </a:p>
          <a:p>
            <a:r>
              <a:rPr lang="en-GB"/>
              <a:t>Centralized data storage and virtual machine management enable robust disaster recovery options. VMs can be easily backed up and restored in the event of a failure.</a:t>
            </a:r>
          </a:p>
          <a:p>
            <a:endParaRPr lang="en-GB"/>
          </a:p>
          <a:p>
            <a:r>
              <a:rPr lang="en-GB"/>
              <a:t>VDI offers additional flexibility, allowing users to access their virtual desktops from any device and location, thereby improving productivity and facilitating remote work.</a:t>
            </a:r>
          </a:p>
          <a:p>
            <a:endParaRPr lang="en-GB"/>
          </a:p>
          <a:p>
            <a:r>
              <a:rPr lang="en-GB"/>
              <a:t>VDI enhances security by storing data centrally on the server instead of individual client devices, reducing the risk of data breaches from lost or stolen devices. Additionally, VDI environments can enforce strict security policies and access controls for greater protection.</a:t>
            </a:r>
          </a:p>
          <a:p>
            <a:endParaRPr lang="en-GB"/>
          </a:p>
          <a:p>
            <a:r>
              <a:rPr lang="en-GB"/>
              <a:t>While VDI offers many advantages, it also has its drawbacks. VDI involves high setup costs and complex management. Two of the most significant disadvantages for users are latency and hardware compatibility issues. Since the virtual machine is accessed over the network, it may respond sluggishly to user inputs. Additionally, local devices like USB drives and printers can be challenging or confusing to access through the virtual machine. As with most IT solutions, VDI comes with both benefits and trade-offs.</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77088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08:05 If you enjoyed this deep dive into desktop virtualization, don’t forget to check out our other videos. Until next time, thank you for watching.</a:t>
            </a:r>
          </a:p>
          <a:p>
            <a:endParaRPr lang="en-GB"/>
          </a:p>
          <a:p>
            <a:r>
              <a:rPr lang="en-GB"/>
              <a:t>References</a:t>
            </a:r>
          </a:p>
          <a:p>
            <a:r>
              <a:rPr lang="en-GB"/>
              <a:t>“The Official CompTIA A+ Core Study Guide (Exam 220-1101)” page 238</a:t>
            </a:r>
          </a:p>
          <a:p>
            <a:r>
              <a:rPr lang="en-GB"/>
              <a:t>“License CC BY 4.0” https://creativecommons.org/licenses/by/4.0/</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12/28/2025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14.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5446715" cy="1554272"/>
          </a:xfrm>
          <a:prstGeom prst="rect">
            <a:avLst/>
          </a:prstGeom>
          <a:noFill/>
        </p:spPr>
        <p:txBody>
          <a:bodyPr wrap="square">
            <a:spAutoFit/>
          </a:bodyPr>
          <a:lstStyle/>
          <a:p>
            <a:r>
              <a:rPr lang="en-US" sz="9500" b="1" dirty="0">
                <a:solidFill>
                  <a:srgbClr val="1884C7"/>
                </a:solidFill>
                <a:latin typeface="Arial" panose="020B0604020202020204" pitchFamily="34" charset="0"/>
                <a:cs typeface="Arial" panose="020B0604020202020204" pitchFamily="34" charset="0"/>
              </a:rPr>
              <a:t>Separates the desktop environment from the physical client</a:t>
            </a:r>
          </a:p>
        </p:txBody>
      </p:sp>
      <p:sp>
        <p:nvSpPr>
          <p:cNvPr id="38" name="1_Server room text">
            <a:extLst>
              <a:ext uri="{FF2B5EF4-FFF2-40B4-BE49-F238E27FC236}">
                <a16:creationId xmlns:a16="http://schemas.microsoft.com/office/drawing/2014/main" id="{3FB50D07-2881-6F2D-261F-046379DB1643}"/>
              </a:ext>
            </a:extLst>
          </p:cNvPr>
          <p:cNvSpPr txBox="1"/>
          <p:nvPr/>
        </p:nvSpPr>
        <p:spPr>
          <a:xfrm>
            <a:off x="24191064" y="5370856"/>
            <a:ext cx="1102729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Desktop runs on servers</a:t>
            </a:r>
          </a:p>
        </p:txBody>
      </p:sp>
      <p:pic>
        <p:nvPicPr>
          <p:cNvPr id="26" name="1_Server room" descr="A computer servers in a room&#10;&#10;Description automatically generated">
            <a:extLst>
              <a:ext uri="{FF2B5EF4-FFF2-40B4-BE49-F238E27FC236}">
                <a16:creationId xmlns:a16="http://schemas.microsoft.com/office/drawing/2014/main" id="{81886A0C-FA0B-3204-374F-08D42D9589B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111755" y="6818111"/>
            <a:ext cx="11448812" cy="11448812"/>
          </a:xfrm>
          <a:prstGeom prst="rect">
            <a:avLst/>
          </a:prstGeom>
        </p:spPr>
      </p:pic>
      <p:pic>
        <p:nvPicPr>
          <p:cNvPr id="17" name="2_Thick client" descr="A computer tower with a blue circle&#10;&#10;Description automatically generated">
            <a:extLst>
              <a:ext uri="{FF2B5EF4-FFF2-40B4-BE49-F238E27FC236}">
                <a16:creationId xmlns:a16="http://schemas.microsoft.com/office/drawing/2014/main" id="{584713AF-6CEA-55DE-D7D2-3309974386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71674" y="5506742"/>
            <a:ext cx="3874608" cy="4537547"/>
          </a:xfrm>
          <a:prstGeom prst="rect">
            <a:avLst/>
          </a:prstGeom>
        </p:spPr>
      </p:pic>
      <p:sp>
        <p:nvSpPr>
          <p:cNvPr id="39" name="3_Point 2">
            <a:extLst>
              <a:ext uri="{FF2B5EF4-FFF2-40B4-BE49-F238E27FC236}">
                <a16:creationId xmlns:a16="http://schemas.microsoft.com/office/drawing/2014/main" id="{F3E41D02-910E-44C4-0913-24A3960359D6}"/>
              </a:ext>
            </a:extLst>
          </p:cNvPr>
          <p:cNvSpPr txBox="1"/>
          <p:nvPr/>
        </p:nvSpPr>
        <p:spPr>
          <a:xfrm>
            <a:off x="7803779" y="5302609"/>
            <a:ext cx="14831805"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Thick client (Fat client)</a:t>
            </a:r>
          </a:p>
        </p:txBody>
      </p:sp>
      <p:pic>
        <p:nvPicPr>
          <p:cNvPr id="10" name="4_CPU_D 1.0" descr="A computer chip with a square and a square with a square in the middle&#10;&#10;Description automatically generated">
            <a:extLst>
              <a:ext uri="{FF2B5EF4-FFF2-40B4-BE49-F238E27FC236}">
                <a16:creationId xmlns:a16="http://schemas.microsoft.com/office/drawing/2014/main" id="{6B675601-DB75-D59A-7795-F9BE146C3E5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468562" y="7048922"/>
            <a:ext cx="2543622" cy="2552589"/>
          </a:xfrm>
          <a:prstGeom prst="rect">
            <a:avLst/>
          </a:prstGeom>
        </p:spPr>
      </p:pic>
      <p:pic>
        <p:nvPicPr>
          <p:cNvPr id="6" name="4_Memory module_D 0.5" descr="A blue and black circuit board&#10;&#10;Description automatically generated">
            <a:extLst>
              <a:ext uri="{FF2B5EF4-FFF2-40B4-BE49-F238E27FC236}">
                <a16:creationId xmlns:a16="http://schemas.microsoft.com/office/drawing/2014/main" id="{BF636AB6-81D7-F662-F560-A07E9446B2A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286604" y="7486343"/>
            <a:ext cx="3804422" cy="1550164"/>
          </a:xfrm>
          <a:prstGeom prst="rect">
            <a:avLst/>
          </a:prstGeom>
        </p:spPr>
      </p:pic>
      <p:pic>
        <p:nvPicPr>
          <p:cNvPr id="3" name="4_Graphics card" descr="A white and yellow fan&#10;&#10;Description automatically generated">
            <a:extLst>
              <a:ext uri="{FF2B5EF4-FFF2-40B4-BE49-F238E27FC236}">
                <a16:creationId xmlns:a16="http://schemas.microsoft.com/office/drawing/2014/main" id="{F1AAE22E-6044-434D-8E48-8AFF0B94A47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57920" y="7010769"/>
            <a:ext cx="2684584" cy="2537771"/>
          </a:xfrm>
          <a:prstGeom prst="rect">
            <a:avLst/>
          </a:prstGeom>
        </p:spPr>
      </p:pic>
      <p:sp>
        <p:nvSpPr>
          <p:cNvPr id="29" name="5_Point 3">
            <a:extLst>
              <a:ext uri="{FF2B5EF4-FFF2-40B4-BE49-F238E27FC236}">
                <a16:creationId xmlns:a16="http://schemas.microsoft.com/office/drawing/2014/main" id="{C72292A5-9067-7DBD-CA59-BB4019498946}"/>
              </a:ext>
            </a:extLst>
          </p:cNvPr>
          <p:cNvSpPr txBox="1"/>
          <p:nvPr/>
        </p:nvSpPr>
        <p:spPr>
          <a:xfrm>
            <a:off x="812310" y="9879145"/>
            <a:ext cx="17199873" cy="1246495"/>
          </a:xfrm>
          <a:prstGeom prst="rect">
            <a:avLst/>
          </a:prstGeom>
          <a:noFill/>
        </p:spPr>
        <p:txBody>
          <a:bodyPr wrap="square">
            <a:spAutoFit/>
          </a:bodyPr>
          <a:lstStyle/>
          <a:p>
            <a:r>
              <a:rPr lang="en-GB" sz="7500">
                <a:latin typeface="Arial" panose="020B0604020202020204" pitchFamily="34" charset="0"/>
                <a:cs typeface="Arial" panose="020B0604020202020204" pitchFamily="34" charset="0"/>
              </a:rPr>
              <a:t>Most or all processing is done locally</a:t>
            </a:r>
            <a:endParaRPr lang="en-US" sz="7500" dirty="0">
              <a:latin typeface="Arial" panose="020B0604020202020204" pitchFamily="34" charset="0"/>
              <a:cs typeface="Arial" panose="020B0604020202020204" pitchFamily="34" charset="0"/>
            </a:endParaRPr>
          </a:p>
        </p:txBody>
      </p:sp>
      <p:sp>
        <p:nvSpPr>
          <p:cNvPr id="30" name="6_Point 4">
            <a:extLst>
              <a:ext uri="{FF2B5EF4-FFF2-40B4-BE49-F238E27FC236}">
                <a16:creationId xmlns:a16="http://schemas.microsoft.com/office/drawing/2014/main" id="{7C058B52-5553-B9E2-5D3E-ADE9AF870308}"/>
              </a:ext>
            </a:extLst>
          </p:cNvPr>
          <p:cNvSpPr txBox="1"/>
          <p:nvPr/>
        </p:nvSpPr>
        <p:spPr>
          <a:xfrm>
            <a:off x="854964" y="11048621"/>
            <a:ext cx="21247389"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Little to no reliance on server-side processing</a:t>
            </a:r>
            <a:endParaRPr lang="en-US" sz="7500" dirty="0">
              <a:latin typeface="Arial" panose="020B0604020202020204" pitchFamily="34" charset="0"/>
              <a:cs typeface="Arial" panose="020B0604020202020204" pitchFamily="34" charset="0"/>
            </a:endParaRPr>
          </a:p>
        </p:txBody>
      </p:sp>
      <p:sp>
        <p:nvSpPr>
          <p:cNvPr id="40" name="7_Point 5">
            <a:extLst>
              <a:ext uri="{FF2B5EF4-FFF2-40B4-BE49-F238E27FC236}">
                <a16:creationId xmlns:a16="http://schemas.microsoft.com/office/drawing/2014/main" id="{1CD69FB2-CBD2-A268-4CC2-2498CEE84E2E}"/>
              </a:ext>
            </a:extLst>
          </p:cNvPr>
          <p:cNvSpPr txBox="1"/>
          <p:nvPr/>
        </p:nvSpPr>
        <p:spPr>
          <a:xfrm>
            <a:off x="6405289" y="12063586"/>
            <a:ext cx="8086406"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Thin client</a:t>
            </a:r>
          </a:p>
        </p:txBody>
      </p:sp>
      <p:pic>
        <p:nvPicPr>
          <p:cNvPr id="24" name="7_Thin client graphic" descr="A blue and white device&#10;&#10;Description automatically generated">
            <a:extLst>
              <a:ext uri="{FF2B5EF4-FFF2-40B4-BE49-F238E27FC236}">
                <a16:creationId xmlns:a16="http://schemas.microsoft.com/office/drawing/2014/main" id="{817FDA4D-AEDD-6639-D220-D713770F7B7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09331" y="13404004"/>
            <a:ext cx="5902117" cy="2832810"/>
          </a:xfrm>
          <a:prstGeom prst="rect">
            <a:avLst/>
          </a:prstGeom>
        </p:spPr>
      </p:pic>
      <p:sp>
        <p:nvSpPr>
          <p:cNvPr id="14" name="8_Point 6">
            <a:extLst>
              <a:ext uri="{FF2B5EF4-FFF2-40B4-BE49-F238E27FC236}">
                <a16:creationId xmlns:a16="http://schemas.microsoft.com/office/drawing/2014/main" id="{F7302874-6FF6-4F12-9408-F903772FAD68}"/>
              </a:ext>
            </a:extLst>
          </p:cNvPr>
          <p:cNvSpPr txBox="1"/>
          <p:nvPr/>
        </p:nvSpPr>
        <p:spPr>
          <a:xfrm>
            <a:off x="6317947" y="16176275"/>
            <a:ext cx="17711753"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Primarily relies on server-side processing</a:t>
            </a:r>
            <a:endParaRPr lang="en-US" sz="7500" dirty="0">
              <a:latin typeface="Arial" panose="020B0604020202020204" pitchFamily="34" charset="0"/>
              <a:cs typeface="Arial" panose="020B0604020202020204" pitchFamily="34" charset="0"/>
            </a:endParaRPr>
          </a:p>
        </p:txBody>
      </p:sp>
      <p:sp>
        <p:nvSpPr>
          <p:cNvPr id="31" name="9_Point 7">
            <a:extLst>
              <a:ext uri="{FF2B5EF4-FFF2-40B4-BE49-F238E27FC236}">
                <a16:creationId xmlns:a16="http://schemas.microsoft.com/office/drawing/2014/main" id="{1A7F63EF-15C4-920F-444A-E6FD6AEA4B28}"/>
              </a:ext>
            </a:extLst>
          </p:cNvPr>
          <p:cNvSpPr txBox="1"/>
          <p:nvPr/>
        </p:nvSpPr>
        <p:spPr>
          <a:xfrm>
            <a:off x="6317947" y="17508269"/>
            <a:ext cx="1297402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Requires network connection</a:t>
            </a:r>
          </a:p>
        </p:txBody>
      </p:sp>
      <p:pic>
        <p:nvPicPr>
          <p:cNvPr id="34" name="10_CPU 2" descr="A computer chip with a square and a square with a square in the middle&#10;&#10;Description automatically generated">
            <a:extLst>
              <a:ext uri="{FF2B5EF4-FFF2-40B4-BE49-F238E27FC236}">
                <a16:creationId xmlns:a16="http://schemas.microsoft.com/office/drawing/2014/main" id="{8EFE9DA7-B3BD-75FC-00AD-9073817AB51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172312" y="13419101"/>
            <a:ext cx="2543622" cy="2552589"/>
          </a:xfrm>
          <a:prstGeom prst="rect">
            <a:avLst/>
          </a:prstGeom>
        </p:spPr>
      </p:pic>
      <p:pic>
        <p:nvPicPr>
          <p:cNvPr id="33" name="10_Memory module 2" descr="A blue and black circuit board&#10;&#10;Description automatically generated">
            <a:extLst>
              <a:ext uri="{FF2B5EF4-FFF2-40B4-BE49-F238E27FC236}">
                <a16:creationId xmlns:a16="http://schemas.microsoft.com/office/drawing/2014/main" id="{EAA08F21-7341-2311-7C5B-66CDFB5FF7D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7933950" y="13920314"/>
            <a:ext cx="3804422" cy="1550164"/>
          </a:xfrm>
          <a:prstGeom prst="rect">
            <a:avLst/>
          </a:prstGeom>
        </p:spPr>
      </p:pic>
      <p:pic>
        <p:nvPicPr>
          <p:cNvPr id="32" name="10_Graphics card 2" descr="A white and yellow fan&#10;&#10;Description automatically generated">
            <a:extLst>
              <a:ext uri="{FF2B5EF4-FFF2-40B4-BE49-F238E27FC236}">
                <a16:creationId xmlns:a16="http://schemas.microsoft.com/office/drawing/2014/main" id="{E996AEC2-B4E3-A7BD-8086-D146A2B940E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603939" y="13684896"/>
            <a:ext cx="2684584" cy="2537771"/>
          </a:xfrm>
          <a:prstGeom prst="rect">
            <a:avLst/>
          </a:prstGeom>
        </p:spPr>
      </p:pic>
      <p:pic>
        <p:nvPicPr>
          <p:cNvPr id="37" name="10_Arrow" descr="A white screen with blue squares&#10;&#10;Description automatically generated">
            <a:extLst>
              <a:ext uri="{FF2B5EF4-FFF2-40B4-BE49-F238E27FC236}">
                <a16:creationId xmlns:a16="http://schemas.microsoft.com/office/drawing/2014/main" id="{DCFE831B-3B6B-B318-17F5-6F4817C8A69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484024" y="13802531"/>
            <a:ext cx="17313124" cy="2352040"/>
          </a:xfrm>
          <a:prstGeom prst="rect">
            <a:avLst/>
          </a:prstGeom>
        </p:spPr>
      </p:pic>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Desktop Virtualization</a:t>
            </a:r>
          </a:p>
        </p:txBody>
      </p:sp>
    </p:spTree>
    <p:extLst>
      <p:ext uri="{BB962C8B-B14F-4D97-AF65-F5344CB8AC3E}">
        <p14:creationId xmlns:p14="http://schemas.microsoft.com/office/powerpoint/2010/main" val="3171928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DD884720-5B77-4B39-ADFE-1B999168559C}"/>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AC8D8712-DBC2-444D-9F04-03AD501BCC26}"/>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Desktop">
            <a:extLst>
              <a:ext uri="{FF2B5EF4-FFF2-40B4-BE49-F238E27FC236}">
                <a16:creationId xmlns:a16="http://schemas.microsoft.com/office/drawing/2014/main" id="{C01DBBFC-8122-4623-6E3A-4599A92343E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963276" y="6859778"/>
            <a:ext cx="4816180" cy="12133306"/>
          </a:xfrm>
          <a:prstGeom prst="rect">
            <a:avLst/>
          </a:prstGeom>
        </p:spPr>
      </p:pic>
      <p:pic>
        <p:nvPicPr>
          <p:cNvPr id="16" name="1_World_V World1_D -2.0">
            <a:extLst>
              <a:ext uri="{FF2B5EF4-FFF2-40B4-BE49-F238E27FC236}">
                <a16:creationId xmlns:a16="http://schemas.microsoft.com/office/drawing/2014/main" id="{0422A619-46F5-4F67-8CEC-D8CAD06727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821606" y="-415499"/>
            <a:ext cx="22950139" cy="12909452"/>
          </a:xfrm>
          <a:prstGeom prst="rect">
            <a:avLst/>
          </a:prstGeom>
        </p:spPr>
      </p:pic>
      <p:sp>
        <p:nvSpPr>
          <p:cNvPr id="17" name="0_World Dimmer">
            <a:extLst>
              <a:ext uri="{FF2B5EF4-FFF2-40B4-BE49-F238E27FC236}">
                <a16:creationId xmlns:a16="http://schemas.microsoft.com/office/drawing/2014/main" id="{0585BD67-9AF2-4F56-ABBB-F49DB4B63090}"/>
              </a:ext>
            </a:extLst>
          </p:cNvPr>
          <p:cNvSpPr/>
          <p:nvPr/>
        </p:nvSpPr>
        <p:spPr>
          <a:xfrm>
            <a:off x="23454360" y="3208224"/>
            <a:ext cx="13121640" cy="9065374"/>
          </a:xfrm>
          <a:prstGeom prst="rect">
            <a:avLst/>
          </a:prstGeom>
          <a:solidFill>
            <a:schemeClr val="lt1">
              <a:alpha val="9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5324796"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Modern thin clients have reasonable processing power</a:t>
            </a:r>
          </a:p>
        </p:txBody>
      </p:sp>
      <p:sp>
        <p:nvSpPr>
          <p:cNvPr id="6" name="2_Point 2">
            <a:extLst>
              <a:ext uri="{FF2B5EF4-FFF2-40B4-BE49-F238E27FC236}">
                <a16:creationId xmlns:a16="http://schemas.microsoft.com/office/drawing/2014/main" id="{21B501EB-C3FE-61D4-13F9-C6982DE999E0}"/>
              </a:ext>
            </a:extLst>
          </p:cNvPr>
          <p:cNvSpPr txBox="1"/>
          <p:nvPr/>
        </p:nvSpPr>
        <p:spPr>
          <a:xfrm>
            <a:off x="854964" y="5505715"/>
            <a:ext cx="34518703"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May meet basic needs, but do not expect high performance</a:t>
            </a:r>
            <a:endParaRPr lang="en-US" sz="7500" dirty="0">
              <a:latin typeface="Arial" panose="020B0604020202020204" pitchFamily="34" charset="0"/>
              <a:cs typeface="Arial" panose="020B0604020202020204" pitchFamily="34" charset="0"/>
            </a:endParaRPr>
          </a:p>
        </p:txBody>
      </p:sp>
      <p:sp>
        <p:nvSpPr>
          <p:cNvPr id="4" name="3_Point 3">
            <a:extLst>
              <a:ext uri="{FF2B5EF4-FFF2-40B4-BE49-F238E27FC236}">
                <a16:creationId xmlns:a16="http://schemas.microsoft.com/office/drawing/2014/main" id="{AF4D04DE-B6EB-143A-BB0F-323C2BFA850E}"/>
              </a:ext>
            </a:extLst>
          </p:cNvPr>
          <p:cNvSpPr txBox="1"/>
          <p:nvPr/>
        </p:nvSpPr>
        <p:spPr>
          <a:xfrm>
            <a:off x="6036563" y="6936064"/>
            <a:ext cx="26209484"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Essentially a PC with limited upgrade options or none at all</a:t>
            </a:r>
            <a:endParaRPr lang="en-US" sz="7500" dirty="0">
              <a:latin typeface="Arial" panose="020B0604020202020204" pitchFamily="34" charset="0"/>
              <a:cs typeface="Arial" panose="020B0604020202020204" pitchFamily="34" charset="0"/>
            </a:endParaRPr>
          </a:p>
        </p:txBody>
      </p:sp>
      <p:pic>
        <p:nvPicPr>
          <p:cNvPr id="10" name="4_Chrome book" descr="A computer with a colorful screen&#10;&#10;Description automatically generated">
            <a:extLst>
              <a:ext uri="{FF2B5EF4-FFF2-40B4-BE49-F238E27FC236}">
                <a16:creationId xmlns:a16="http://schemas.microsoft.com/office/drawing/2014/main" id="{EA90EA7E-0093-9172-7FCD-3947360D046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42543" y="9867251"/>
            <a:ext cx="9539334" cy="7822254"/>
          </a:xfrm>
          <a:prstGeom prst="rect">
            <a:avLst/>
          </a:prstGeom>
        </p:spPr>
      </p:pic>
      <p:sp>
        <p:nvSpPr>
          <p:cNvPr id="14" name="4_Point 4">
            <a:extLst>
              <a:ext uri="{FF2B5EF4-FFF2-40B4-BE49-F238E27FC236}">
                <a16:creationId xmlns:a16="http://schemas.microsoft.com/office/drawing/2014/main" id="{F7302874-6FF6-4F12-9408-F903772FAD68}"/>
              </a:ext>
            </a:extLst>
          </p:cNvPr>
          <p:cNvSpPr txBox="1"/>
          <p:nvPr/>
        </p:nvSpPr>
        <p:spPr>
          <a:xfrm>
            <a:off x="6036563" y="8366447"/>
            <a:ext cx="24778717"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Chromebooks are commonly regarded as thin clients</a:t>
            </a:r>
            <a:endParaRPr lang="en-US" sz="7500" dirty="0">
              <a:latin typeface="Arial" panose="020B0604020202020204" pitchFamily="34" charset="0"/>
              <a:cs typeface="Arial" panose="020B0604020202020204" pitchFamily="34" charset="0"/>
            </a:endParaRPr>
          </a:p>
        </p:txBody>
      </p:sp>
      <p:sp>
        <p:nvSpPr>
          <p:cNvPr id="23" name="5_Point 5">
            <a:extLst>
              <a:ext uri="{FF2B5EF4-FFF2-40B4-BE49-F238E27FC236}">
                <a16:creationId xmlns:a16="http://schemas.microsoft.com/office/drawing/2014/main" id="{A2281B9E-A048-2C56-0E44-3EF124883F14}"/>
              </a:ext>
            </a:extLst>
          </p:cNvPr>
          <p:cNvSpPr txBox="1"/>
          <p:nvPr/>
        </p:nvSpPr>
        <p:spPr>
          <a:xfrm>
            <a:off x="15546325" y="9796830"/>
            <a:ext cx="1889607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Designed to rely heavily on cloud services</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18283428"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 The Real World</a:t>
            </a:r>
          </a:p>
        </p:txBody>
      </p:sp>
    </p:spTree>
    <p:extLst>
      <p:ext uri="{BB962C8B-B14F-4D97-AF65-F5344CB8AC3E}">
        <p14:creationId xmlns:p14="http://schemas.microsoft.com/office/powerpoint/2010/main" val="1285376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44C68885-C2DD-9492-85C9-4A4FD9419642}"/>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ED3770D6-31FE-6E26-809D-F9A8850C48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8" name="1_Demo1_V Demo1 01-06_F 100" descr="A screenshot of a computer&#10;&#10;Description automatically generated">
            <a:extLst>
              <a:ext uri="{FF2B5EF4-FFF2-40B4-BE49-F238E27FC236}">
                <a16:creationId xmlns:a16="http://schemas.microsoft.com/office/drawing/2014/main" id="{E7B74702-5994-8796-729E-E081C7229FE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EC0383C2-D4E3-E14B-F7D1-9EDEC8EF39D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What is Desktop Virtualization?</a:t>
            </a:r>
          </a:p>
        </p:txBody>
      </p:sp>
      <p:sp>
        <p:nvSpPr>
          <p:cNvPr id="10" name="7_Demo1_V Demo1 07">
            <a:extLst>
              <a:ext uri="{FF2B5EF4-FFF2-40B4-BE49-F238E27FC236}">
                <a16:creationId xmlns:a16="http://schemas.microsoft.com/office/drawing/2014/main" id="{8E5C01A6-29C0-7548-69CD-785112DB5032}"/>
              </a:ext>
            </a:extLst>
          </p:cNvPr>
          <p:cNvSpPr/>
          <p:nvPr/>
        </p:nvSpPr>
        <p:spPr>
          <a:xfrm>
            <a:off x="0" y="-1"/>
            <a:ext cx="36576000" cy="20577175"/>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Tree>
    <p:extLst>
      <p:ext uri="{BB962C8B-B14F-4D97-AF65-F5344CB8AC3E}">
        <p14:creationId xmlns:p14="http://schemas.microsoft.com/office/powerpoint/2010/main" val="83480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9" name="0_Terminal services txt">
            <a:extLst>
              <a:ext uri="{FF2B5EF4-FFF2-40B4-BE49-F238E27FC236}">
                <a16:creationId xmlns:a16="http://schemas.microsoft.com/office/drawing/2014/main" id="{9AB0CD40-3F8C-4AD7-ABD2-0365709E7B83}"/>
              </a:ext>
            </a:extLst>
          </p:cNvPr>
          <p:cNvSpPr txBox="1"/>
          <p:nvPr/>
        </p:nvSpPr>
        <p:spPr>
          <a:xfrm>
            <a:off x="2584487" y="3535289"/>
            <a:ext cx="12416899"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Terminal Services</a:t>
            </a:r>
          </a:p>
        </p:txBody>
      </p:sp>
      <p:sp>
        <p:nvSpPr>
          <p:cNvPr id="19" name="1_Session text">
            <a:extLst>
              <a:ext uri="{FF2B5EF4-FFF2-40B4-BE49-F238E27FC236}">
                <a16:creationId xmlns:a16="http://schemas.microsoft.com/office/drawing/2014/main" id="{50CF98DE-AC07-47F4-AA18-A7DB790D9E0E}"/>
              </a:ext>
            </a:extLst>
          </p:cNvPr>
          <p:cNvSpPr txBox="1"/>
          <p:nvPr/>
        </p:nvSpPr>
        <p:spPr>
          <a:xfrm>
            <a:off x="4831298" y="5189921"/>
            <a:ext cx="792327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Session-based</a:t>
            </a:r>
          </a:p>
        </p:txBody>
      </p:sp>
      <p:sp>
        <p:nvSpPr>
          <p:cNvPr id="4" name="2_Desktop virtualization text">
            <a:extLst>
              <a:ext uri="{FF2B5EF4-FFF2-40B4-BE49-F238E27FC236}">
                <a16:creationId xmlns:a16="http://schemas.microsoft.com/office/drawing/2014/main" id="{E2AE509E-6EC4-EEDA-97BB-F86A09AE821D}"/>
              </a:ext>
            </a:extLst>
          </p:cNvPr>
          <p:cNvSpPr txBox="1"/>
          <p:nvPr/>
        </p:nvSpPr>
        <p:spPr>
          <a:xfrm>
            <a:off x="20149674" y="3535289"/>
            <a:ext cx="14528728"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Desktop Virtualization</a:t>
            </a:r>
          </a:p>
        </p:txBody>
      </p:sp>
      <p:grpSp>
        <p:nvGrpSpPr>
          <p:cNvPr id="51" name="3_VM3_D 1.5">
            <a:extLst>
              <a:ext uri="{FF2B5EF4-FFF2-40B4-BE49-F238E27FC236}">
                <a16:creationId xmlns:a16="http://schemas.microsoft.com/office/drawing/2014/main" id="{B662709C-24C8-4ED2-0B09-1361AE6643F9}"/>
              </a:ext>
            </a:extLst>
          </p:cNvPr>
          <p:cNvGrpSpPr/>
          <p:nvPr/>
        </p:nvGrpSpPr>
        <p:grpSpPr>
          <a:xfrm>
            <a:off x="29739330" y="6450241"/>
            <a:ext cx="4346187" cy="5280586"/>
            <a:chOff x="24479796" y="8250781"/>
            <a:chExt cx="4704361" cy="5715765"/>
          </a:xfrm>
        </p:grpSpPr>
        <p:pic>
          <p:nvPicPr>
            <p:cNvPr id="52" name="Picture 51" descr="A computer screen with a cube&#10;&#10;Description automatically generated">
              <a:extLst>
                <a:ext uri="{FF2B5EF4-FFF2-40B4-BE49-F238E27FC236}">
                  <a16:creationId xmlns:a16="http://schemas.microsoft.com/office/drawing/2014/main" id="{FB60788B-3793-A48D-689C-07EC7551A7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479796" y="8250781"/>
              <a:ext cx="4704361" cy="5715765"/>
            </a:xfrm>
            <a:prstGeom prst="rect">
              <a:avLst/>
            </a:prstGeom>
          </p:spPr>
        </p:pic>
        <p:sp>
          <p:nvSpPr>
            <p:cNvPr id="53" name="_Point 9">
              <a:extLst>
                <a:ext uri="{FF2B5EF4-FFF2-40B4-BE49-F238E27FC236}">
                  <a16:creationId xmlns:a16="http://schemas.microsoft.com/office/drawing/2014/main" id="{369433E6-FB8A-1DBE-C6DF-8F26B2868FA3}"/>
                </a:ext>
              </a:extLst>
            </p:cNvPr>
            <p:cNvSpPr txBox="1"/>
            <p:nvPr/>
          </p:nvSpPr>
          <p:spPr>
            <a:xfrm rot="1860916">
              <a:off x="25426733" y="11573816"/>
              <a:ext cx="1630684" cy="1015663"/>
            </a:xfrm>
            <a:prstGeom prst="rect">
              <a:avLst/>
            </a:prstGeom>
            <a:noFill/>
          </p:spPr>
          <p:txBody>
            <a:bodyPr wrap="square">
              <a:spAutoFit/>
            </a:bodyPr>
            <a:lstStyle/>
            <a:p>
              <a:r>
                <a:rPr lang="en-US" sz="6000" b="1" dirty="0">
                  <a:solidFill>
                    <a:schemeClr val="bg1"/>
                  </a:solidFill>
                  <a:latin typeface="Arial" panose="020B0604020202020204" pitchFamily="34" charset="0"/>
                  <a:cs typeface="Arial" panose="020B0604020202020204" pitchFamily="34" charset="0"/>
                </a:rPr>
                <a:t>VM</a:t>
              </a:r>
            </a:p>
          </p:txBody>
        </p:sp>
        <p:sp>
          <p:nvSpPr>
            <p:cNvPr id="54" name="_Point 9">
              <a:extLst>
                <a:ext uri="{FF2B5EF4-FFF2-40B4-BE49-F238E27FC236}">
                  <a16:creationId xmlns:a16="http://schemas.microsoft.com/office/drawing/2014/main" id="{63B396EB-BDAF-3A10-11BC-9F9B90F5D08D}"/>
                </a:ext>
              </a:extLst>
            </p:cNvPr>
            <p:cNvSpPr txBox="1"/>
            <p:nvPr/>
          </p:nvSpPr>
          <p:spPr>
            <a:xfrm rot="19504332">
              <a:off x="26902626" y="11305235"/>
              <a:ext cx="1630684" cy="1015663"/>
            </a:xfrm>
            <a:prstGeom prst="rect">
              <a:avLst/>
            </a:prstGeom>
            <a:noFill/>
          </p:spPr>
          <p:txBody>
            <a:bodyPr wrap="square">
              <a:spAutoFit/>
            </a:bodyPr>
            <a:lstStyle/>
            <a:p>
              <a:r>
                <a:rPr lang="en-US" sz="6000" b="1" dirty="0">
                  <a:solidFill>
                    <a:schemeClr val="bg1"/>
                  </a:solidFill>
                  <a:latin typeface="Arial" panose="020B0604020202020204" pitchFamily="34" charset="0"/>
                  <a:cs typeface="Arial" panose="020B0604020202020204" pitchFamily="34" charset="0"/>
                </a:rPr>
                <a:t>VM</a:t>
              </a:r>
            </a:p>
          </p:txBody>
        </p:sp>
      </p:grpSp>
      <p:grpSp>
        <p:nvGrpSpPr>
          <p:cNvPr id="28" name="3_VM2_D 1.0">
            <a:extLst>
              <a:ext uri="{FF2B5EF4-FFF2-40B4-BE49-F238E27FC236}">
                <a16:creationId xmlns:a16="http://schemas.microsoft.com/office/drawing/2014/main" id="{B17E9E08-9B8D-80CE-FF04-EDF25D32BD76}"/>
              </a:ext>
            </a:extLst>
          </p:cNvPr>
          <p:cNvGrpSpPr/>
          <p:nvPr/>
        </p:nvGrpSpPr>
        <p:grpSpPr>
          <a:xfrm>
            <a:off x="25019831" y="6450241"/>
            <a:ext cx="4346187" cy="5280586"/>
            <a:chOff x="24479796" y="8250781"/>
            <a:chExt cx="4704361" cy="5715765"/>
          </a:xfrm>
        </p:grpSpPr>
        <p:pic>
          <p:nvPicPr>
            <p:cNvPr id="26" name="Picture 25" descr="A computer screen with a cube&#10;&#10;Description automatically generated">
              <a:extLst>
                <a:ext uri="{FF2B5EF4-FFF2-40B4-BE49-F238E27FC236}">
                  <a16:creationId xmlns:a16="http://schemas.microsoft.com/office/drawing/2014/main" id="{E7428C5E-9546-AFDF-5960-CC1B76E9C1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479796" y="8250781"/>
              <a:ext cx="4704361" cy="5715765"/>
            </a:xfrm>
            <a:prstGeom prst="rect">
              <a:avLst/>
            </a:prstGeom>
          </p:spPr>
        </p:pic>
        <p:sp>
          <p:nvSpPr>
            <p:cNvPr id="23" name="_Point 9">
              <a:extLst>
                <a:ext uri="{FF2B5EF4-FFF2-40B4-BE49-F238E27FC236}">
                  <a16:creationId xmlns:a16="http://schemas.microsoft.com/office/drawing/2014/main" id="{04FB2682-B27C-575F-64CD-D86FCA15141A}"/>
                </a:ext>
              </a:extLst>
            </p:cNvPr>
            <p:cNvSpPr txBox="1"/>
            <p:nvPr/>
          </p:nvSpPr>
          <p:spPr>
            <a:xfrm rot="1860916">
              <a:off x="25426733" y="11573816"/>
              <a:ext cx="1630684" cy="1015663"/>
            </a:xfrm>
            <a:prstGeom prst="rect">
              <a:avLst/>
            </a:prstGeom>
            <a:noFill/>
          </p:spPr>
          <p:txBody>
            <a:bodyPr wrap="square">
              <a:spAutoFit/>
            </a:bodyPr>
            <a:lstStyle/>
            <a:p>
              <a:r>
                <a:rPr lang="en-US" sz="6000" b="1" dirty="0">
                  <a:solidFill>
                    <a:schemeClr val="bg1"/>
                  </a:solidFill>
                  <a:latin typeface="Arial" panose="020B0604020202020204" pitchFamily="34" charset="0"/>
                  <a:cs typeface="Arial" panose="020B0604020202020204" pitchFamily="34" charset="0"/>
                </a:rPr>
                <a:t>VM</a:t>
              </a:r>
            </a:p>
          </p:txBody>
        </p:sp>
        <p:sp>
          <p:nvSpPr>
            <p:cNvPr id="27" name="_Point 9">
              <a:extLst>
                <a:ext uri="{FF2B5EF4-FFF2-40B4-BE49-F238E27FC236}">
                  <a16:creationId xmlns:a16="http://schemas.microsoft.com/office/drawing/2014/main" id="{3D9D3C02-817D-C420-94B8-692547259F7A}"/>
                </a:ext>
              </a:extLst>
            </p:cNvPr>
            <p:cNvSpPr txBox="1"/>
            <p:nvPr/>
          </p:nvSpPr>
          <p:spPr>
            <a:xfrm rot="19504332">
              <a:off x="26902626" y="11305235"/>
              <a:ext cx="1630684" cy="1015663"/>
            </a:xfrm>
            <a:prstGeom prst="rect">
              <a:avLst/>
            </a:prstGeom>
            <a:noFill/>
          </p:spPr>
          <p:txBody>
            <a:bodyPr wrap="square">
              <a:spAutoFit/>
            </a:bodyPr>
            <a:lstStyle/>
            <a:p>
              <a:r>
                <a:rPr lang="en-US" sz="6000" b="1" dirty="0">
                  <a:solidFill>
                    <a:schemeClr val="bg1"/>
                  </a:solidFill>
                  <a:latin typeface="Arial" panose="020B0604020202020204" pitchFamily="34" charset="0"/>
                  <a:cs typeface="Arial" panose="020B0604020202020204" pitchFamily="34" charset="0"/>
                </a:rPr>
                <a:t>VM</a:t>
              </a:r>
            </a:p>
          </p:txBody>
        </p:sp>
      </p:grpSp>
      <p:grpSp>
        <p:nvGrpSpPr>
          <p:cNvPr id="47" name="3_VM1_D 0.5">
            <a:extLst>
              <a:ext uri="{FF2B5EF4-FFF2-40B4-BE49-F238E27FC236}">
                <a16:creationId xmlns:a16="http://schemas.microsoft.com/office/drawing/2014/main" id="{DAD9DC07-B65F-CF2B-013C-9889AE4B2262}"/>
              </a:ext>
            </a:extLst>
          </p:cNvPr>
          <p:cNvGrpSpPr/>
          <p:nvPr/>
        </p:nvGrpSpPr>
        <p:grpSpPr>
          <a:xfrm>
            <a:off x="20300332" y="6450241"/>
            <a:ext cx="4346187" cy="5280586"/>
            <a:chOff x="24479796" y="8250781"/>
            <a:chExt cx="4704361" cy="5715765"/>
          </a:xfrm>
        </p:grpSpPr>
        <p:pic>
          <p:nvPicPr>
            <p:cNvPr id="48" name="Picture 47" descr="A computer screen with a cube&#10;&#10;Description automatically generated">
              <a:extLst>
                <a:ext uri="{FF2B5EF4-FFF2-40B4-BE49-F238E27FC236}">
                  <a16:creationId xmlns:a16="http://schemas.microsoft.com/office/drawing/2014/main" id="{4B0F74B5-FB16-BB94-5FE9-36E04364DAF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479796" y="8250781"/>
              <a:ext cx="4704361" cy="5715765"/>
            </a:xfrm>
            <a:prstGeom prst="rect">
              <a:avLst/>
            </a:prstGeom>
          </p:spPr>
        </p:pic>
        <p:sp>
          <p:nvSpPr>
            <p:cNvPr id="49" name="_Point 9">
              <a:extLst>
                <a:ext uri="{FF2B5EF4-FFF2-40B4-BE49-F238E27FC236}">
                  <a16:creationId xmlns:a16="http://schemas.microsoft.com/office/drawing/2014/main" id="{5B66D528-F2DD-801F-0625-44BD90604B6D}"/>
                </a:ext>
              </a:extLst>
            </p:cNvPr>
            <p:cNvSpPr txBox="1"/>
            <p:nvPr/>
          </p:nvSpPr>
          <p:spPr>
            <a:xfrm rot="1860916">
              <a:off x="25426733" y="11573816"/>
              <a:ext cx="1630684" cy="1015663"/>
            </a:xfrm>
            <a:prstGeom prst="rect">
              <a:avLst/>
            </a:prstGeom>
            <a:noFill/>
          </p:spPr>
          <p:txBody>
            <a:bodyPr wrap="square">
              <a:spAutoFit/>
            </a:bodyPr>
            <a:lstStyle/>
            <a:p>
              <a:r>
                <a:rPr lang="en-US" sz="6000" b="1" dirty="0">
                  <a:solidFill>
                    <a:schemeClr val="bg1"/>
                  </a:solidFill>
                  <a:latin typeface="Arial" panose="020B0604020202020204" pitchFamily="34" charset="0"/>
                  <a:cs typeface="Arial" panose="020B0604020202020204" pitchFamily="34" charset="0"/>
                </a:rPr>
                <a:t>VM</a:t>
              </a:r>
            </a:p>
          </p:txBody>
        </p:sp>
        <p:sp>
          <p:nvSpPr>
            <p:cNvPr id="50" name="_Point 9">
              <a:extLst>
                <a:ext uri="{FF2B5EF4-FFF2-40B4-BE49-F238E27FC236}">
                  <a16:creationId xmlns:a16="http://schemas.microsoft.com/office/drawing/2014/main" id="{164A6D1F-F336-98B9-A660-5A617FA105DE}"/>
                </a:ext>
              </a:extLst>
            </p:cNvPr>
            <p:cNvSpPr txBox="1"/>
            <p:nvPr/>
          </p:nvSpPr>
          <p:spPr>
            <a:xfrm rot="19504332">
              <a:off x="26902626" y="11305235"/>
              <a:ext cx="1630684" cy="1015663"/>
            </a:xfrm>
            <a:prstGeom prst="rect">
              <a:avLst/>
            </a:prstGeom>
            <a:noFill/>
          </p:spPr>
          <p:txBody>
            <a:bodyPr wrap="square">
              <a:spAutoFit/>
            </a:bodyPr>
            <a:lstStyle/>
            <a:p>
              <a:r>
                <a:rPr lang="en-US" sz="6000" b="1" dirty="0">
                  <a:solidFill>
                    <a:schemeClr val="bg1"/>
                  </a:solidFill>
                  <a:latin typeface="Arial" panose="020B0604020202020204" pitchFamily="34" charset="0"/>
                  <a:cs typeface="Arial" panose="020B0604020202020204" pitchFamily="34" charset="0"/>
                </a:rPr>
                <a:t>VM</a:t>
              </a:r>
            </a:p>
          </p:txBody>
        </p:sp>
      </p:grpSp>
      <p:sp>
        <p:nvSpPr>
          <p:cNvPr id="17" name="3_User VM">
            <a:extLst>
              <a:ext uri="{FF2B5EF4-FFF2-40B4-BE49-F238E27FC236}">
                <a16:creationId xmlns:a16="http://schemas.microsoft.com/office/drawing/2014/main" id="{C7113FA3-6EB2-836A-B5B8-864AD8FB5A44}"/>
              </a:ext>
            </a:extLst>
          </p:cNvPr>
          <p:cNvSpPr txBox="1"/>
          <p:nvPr/>
        </p:nvSpPr>
        <p:spPr>
          <a:xfrm>
            <a:off x="21159868" y="5189921"/>
            <a:ext cx="1351853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Each user has virtual machine</a:t>
            </a:r>
          </a:p>
        </p:txBody>
      </p:sp>
      <p:grpSp>
        <p:nvGrpSpPr>
          <p:cNvPr id="55" name="4_Application graphic">
            <a:extLst>
              <a:ext uri="{FF2B5EF4-FFF2-40B4-BE49-F238E27FC236}">
                <a16:creationId xmlns:a16="http://schemas.microsoft.com/office/drawing/2014/main" id="{9A0BA276-316D-E49D-60B1-DBF2C3125DDA}"/>
              </a:ext>
            </a:extLst>
          </p:cNvPr>
          <p:cNvGrpSpPr/>
          <p:nvPr/>
        </p:nvGrpSpPr>
        <p:grpSpPr>
          <a:xfrm>
            <a:off x="1746153" y="7576042"/>
            <a:ext cx="14083142" cy="4370890"/>
            <a:chOff x="1746153" y="7576042"/>
            <a:chExt cx="14083142" cy="4370890"/>
          </a:xfrm>
        </p:grpSpPr>
        <p:pic>
          <p:nvPicPr>
            <p:cNvPr id="8" name="Picture 7" descr="A blue square with a letter o in it&#10;&#10;Description automatically generated">
              <a:extLst>
                <a:ext uri="{FF2B5EF4-FFF2-40B4-BE49-F238E27FC236}">
                  <a16:creationId xmlns:a16="http://schemas.microsoft.com/office/drawing/2014/main" id="{23B592E7-2C04-C4D3-25A3-4A5F330FB3C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62861" y="7576042"/>
              <a:ext cx="4662283" cy="4370890"/>
            </a:xfrm>
            <a:prstGeom prst="rect">
              <a:avLst/>
            </a:prstGeom>
          </p:spPr>
        </p:pic>
        <p:pic>
          <p:nvPicPr>
            <p:cNvPr id="16" name="Picture 15">
              <a:extLst>
                <a:ext uri="{FF2B5EF4-FFF2-40B4-BE49-F238E27FC236}">
                  <a16:creationId xmlns:a16="http://schemas.microsoft.com/office/drawing/2014/main" id="{514CBF34-443A-BDF5-CE53-C5BC6819EB0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78809" y="8190860"/>
              <a:ext cx="5650486" cy="3266256"/>
            </a:xfrm>
            <a:prstGeom prst="rect">
              <a:avLst/>
            </a:prstGeom>
          </p:spPr>
        </p:pic>
        <p:pic>
          <p:nvPicPr>
            <p:cNvPr id="3" name="Picture 2" descr="A blue and white logo&#10;&#10;Description automatically generated">
              <a:extLst>
                <a:ext uri="{FF2B5EF4-FFF2-40B4-BE49-F238E27FC236}">
                  <a16:creationId xmlns:a16="http://schemas.microsoft.com/office/drawing/2014/main" id="{E967BB8E-D2E1-FB7D-1158-4E8488DF89F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46153" y="7939206"/>
              <a:ext cx="3771295" cy="3535589"/>
            </a:xfrm>
            <a:prstGeom prst="rect">
              <a:avLst/>
            </a:prstGeom>
          </p:spPr>
        </p:pic>
      </p:grpSp>
      <p:sp>
        <p:nvSpPr>
          <p:cNvPr id="20" name="4_Application based text">
            <a:extLst>
              <a:ext uri="{FF2B5EF4-FFF2-40B4-BE49-F238E27FC236}">
                <a16:creationId xmlns:a16="http://schemas.microsoft.com/office/drawing/2014/main" id="{42E6DBAE-25E9-4610-9149-430A69C02AA8}"/>
              </a:ext>
            </a:extLst>
          </p:cNvPr>
          <p:cNvSpPr txBox="1"/>
          <p:nvPr/>
        </p:nvSpPr>
        <p:spPr>
          <a:xfrm>
            <a:off x="1591708" y="6382981"/>
            <a:ext cx="1607449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Application based/Can run a desktop</a:t>
            </a:r>
          </a:p>
        </p:txBody>
      </p:sp>
      <p:sp>
        <p:nvSpPr>
          <p:cNvPr id="29" name="5_Application2 text">
            <a:extLst>
              <a:ext uri="{FF2B5EF4-FFF2-40B4-BE49-F238E27FC236}">
                <a16:creationId xmlns:a16="http://schemas.microsoft.com/office/drawing/2014/main" id="{9A322EED-A1B9-6B2F-4131-B7EE30E2E74D}"/>
              </a:ext>
            </a:extLst>
          </p:cNvPr>
          <p:cNvSpPr txBox="1"/>
          <p:nvPr/>
        </p:nvSpPr>
        <p:spPr>
          <a:xfrm>
            <a:off x="2846123" y="11627630"/>
            <a:ext cx="1356566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All software executed on host</a:t>
            </a:r>
          </a:p>
        </p:txBody>
      </p:sp>
      <p:sp>
        <p:nvSpPr>
          <p:cNvPr id="30" name="6_Software VM text">
            <a:extLst>
              <a:ext uri="{FF2B5EF4-FFF2-40B4-BE49-F238E27FC236}">
                <a16:creationId xmlns:a16="http://schemas.microsoft.com/office/drawing/2014/main" id="{8AF4EB4B-C14D-27EB-6B6D-3F8578D11A51}"/>
              </a:ext>
            </a:extLst>
          </p:cNvPr>
          <p:cNvSpPr txBox="1"/>
          <p:nvPr/>
        </p:nvSpPr>
        <p:spPr>
          <a:xfrm>
            <a:off x="20330578" y="11627630"/>
            <a:ext cx="1500829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Software run in VM not on the host</a:t>
            </a:r>
          </a:p>
        </p:txBody>
      </p:sp>
      <p:sp>
        <p:nvSpPr>
          <p:cNvPr id="24" name="7_Adv text left">
            <a:extLst>
              <a:ext uri="{FF2B5EF4-FFF2-40B4-BE49-F238E27FC236}">
                <a16:creationId xmlns:a16="http://schemas.microsoft.com/office/drawing/2014/main" id="{AAF654EB-B310-9DD4-A7FF-0666A760F2EC}"/>
              </a:ext>
            </a:extLst>
          </p:cNvPr>
          <p:cNvSpPr txBox="1"/>
          <p:nvPr/>
        </p:nvSpPr>
        <p:spPr>
          <a:xfrm>
            <a:off x="1591708" y="17323131"/>
            <a:ext cx="559808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Advantages</a:t>
            </a:r>
          </a:p>
        </p:txBody>
      </p:sp>
      <p:pic>
        <p:nvPicPr>
          <p:cNvPr id="35" name="7_Low system graphic" descr="A colorful graphic design on a black background&#10;&#10;Description automatically generated">
            <a:extLst>
              <a:ext uri="{FF2B5EF4-FFF2-40B4-BE49-F238E27FC236}">
                <a16:creationId xmlns:a16="http://schemas.microsoft.com/office/drawing/2014/main" id="{85B3D193-FD1A-0767-4055-5FF90CC1128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8930" y="13541974"/>
            <a:ext cx="7431476" cy="3584991"/>
          </a:xfrm>
          <a:prstGeom prst="rect">
            <a:avLst/>
          </a:prstGeom>
        </p:spPr>
      </p:pic>
      <p:sp>
        <p:nvSpPr>
          <p:cNvPr id="31" name="8_Disadvantages text left">
            <a:extLst>
              <a:ext uri="{FF2B5EF4-FFF2-40B4-BE49-F238E27FC236}">
                <a16:creationId xmlns:a16="http://schemas.microsoft.com/office/drawing/2014/main" id="{27DB9ABF-2DD6-5434-3F6E-3C215E34C0A7}"/>
              </a:ext>
            </a:extLst>
          </p:cNvPr>
          <p:cNvSpPr txBox="1"/>
          <p:nvPr/>
        </p:nvSpPr>
        <p:spPr>
          <a:xfrm>
            <a:off x="8040406" y="17323131"/>
            <a:ext cx="797988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Disadvantages</a:t>
            </a:r>
          </a:p>
        </p:txBody>
      </p:sp>
      <p:grpSp>
        <p:nvGrpSpPr>
          <p:cNvPr id="39" name="8_Security risk graphic">
            <a:extLst>
              <a:ext uri="{FF2B5EF4-FFF2-40B4-BE49-F238E27FC236}">
                <a16:creationId xmlns:a16="http://schemas.microsoft.com/office/drawing/2014/main" id="{9BE7ADFA-4F81-A743-1B29-65E3076BFB9D}"/>
              </a:ext>
            </a:extLst>
          </p:cNvPr>
          <p:cNvGrpSpPr/>
          <p:nvPr/>
        </p:nvGrpSpPr>
        <p:grpSpPr>
          <a:xfrm>
            <a:off x="9318059" y="13008990"/>
            <a:ext cx="4544245" cy="4492485"/>
            <a:chOff x="8659691" y="13008990"/>
            <a:chExt cx="4544245" cy="4492485"/>
          </a:xfrm>
        </p:grpSpPr>
        <p:pic>
          <p:nvPicPr>
            <p:cNvPr id="37" name="Picture 36">
              <a:extLst>
                <a:ext uri="{FF2B5EF4-FFF2-40B4-BE49-F238E27FC236}">
                  <a16:creationId xmlns:a16="http://schemas.microsoft.com/office/drawing/2014/main" id="{EB65FA61-9163-0B80-4190-055BF399386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659691" y="13008990"/>
              <a:ext cx="4492485" cy="4492485"/>
            </a:xfrm>
            <a:prstGeom prst="rect">
              <a:avLst/>
            </a:prstGeom>
          </p:spPr>
        </p:pic>
        <p:sp>
          <p:nvSpPr>
            <p:cNvPr id="38" name="_Point 9">
              <a:extLst>
                <a:ext uri="{FF2B5EF4-FFF2-40B4-BE49-F238E27FC236}">
                  <a16:creationId xmlns:a16="http://schemas.microsoft.com/office/drawing/2014/main" id="{3A74DA49-92F9-E870-780E-C7CA51C5A235}"/>
                </a:ext>
              </a:extLst>
            </p:cNvPr>
            <p:cNvSpPr txBox="1"/>
            <p:nvPr/>
          </p:nvSpPr>
          <p:spPr>
            <a:xfrm>
              <a:off x="8711451" y="13050015"/>
              <a:ext cx="4492485" cy="861774"/>
            </a:xfrm>
            <a:prstGeom prst="rect">
              <a:avLst/>
            </a:prstGeom>
            <a:solidFill>
              <a:srgbClr val="000000">
                <a:alpha val="50196"/>
              </a:srgbClr>
            </a:solidFill>
          </p:spPr>
          <p:txBody>
            <a:bodyPr wrap="square">
              <a:spAutoFit/>
            </a:bodyPr>
            <a:lstStyle/>
            <a:p>
              <a:pPr algn="ctr"/>
              <a:r>
                <a:rPr lang="en-US" sz="5000" b="1" dirty="0">
                  <a:solidFill>
                    <a:schemeClr val="bg1"/>
                  </a:solidFill>
                  <a:latin typeface="Arial" panose="020B0604020202020204" pitchFamily="34" charset="0"/>
                  <a:cs typeface="Arial" panose="020B0604020202020204" pitchFamily="34" charset="0"/>
                </a:rPr>
                <a:t>Security risks</a:t>
              </a:r>
            </a:p>
          </p:txBody>
        </p:sp>
      </p:grpSp>
      <p:sp>
        <p:nvSpPr>
          <p:cNvPr id="32" name="9_Advantages right text">
            <a:extLst>
              <a:ext uri="{FF2B5EF4-FFF2-40B4-BE49-F238E27FC236}">
                <a16:creationId xmlns:a16="http://schemas.microsoft.com/office/drawing/2014/main" id="{4D6C6CC2-5020-4046-63C1-38053AA7F5C7}"/>
              </a:ext>
            </a:extLst>
          </p:cNvPr>
          <p:cNvSpPr txBox="1"/>
          <p:nvPr/>
        </p:nvSpPr>
        <p:spPr>
          <a:xfrm>
            <a:off x="21294083" y="17323131"/>
            <a:ext cx="559808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Advantages</a:t>
            </a:r>
          </a:p>
        </p:txBody>
      </p:sp>
      <p:grpSp>
        <p:nvGrpSpPr>
          <p:cNvPr id="43" name="9_VM isolated graphic">
            <a:extLst>
              <a:ext uri="{FF2B5EF4-FFF2-40B4-BE49-F238E27FC236}">
                <a16:creationId xmlns:a16="http://schemas.microsoft.com/office/drawing/2014/main" id="{EAD9429A-DF91-A4D9-05C8-9367C512A422}"/>
              </a:ext>
            </a:extLst>
          </p:cNvPr>
          <p:cNvGrpSpPr/>
          <p:nvPr/>
        </p:nvGrpSpPr>
        <p:grpSpPr>
          <a:xfrm>
            <a:off x="19351902" y="13197694"/>
            <a:ext cx="8481752" cy="4152467"/>
            <a:chOff x="17157342" y="13197694"/>
            <a:chExt cx="8481752" cy="4152467"/>
          </a:xfrm>
        </p:grpSpPr>
        <p:pic>
          <p:nvPicPr>
            <p:cNvPr id="41" name="Picture 40" descr="A computer servers with a shield and a lock&#10;&#10;Description automatically generated">
              <a:extLst>
                <a:ext uri="{FF2B5EF4-FFF2-40B4-BE49-F238E27FC236}">
                  <a16:creationId xmlns:a16="http://schemas.microsoft.com/office/drawing/2014/main" id="{CCB21F7F-97D8-5347-20E4-339996082D0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7157342" y="13317291"/>
              <a:ext cx="8481752" cy="4032870"/>
            </a:xfrm>
            <a:prstGeom prst="rect">
              <a:avLst/>
            </a:prstGeom>
          </p:spPr>
        </p:pic>
        <p:sp>
          <p:nvSpPr>
            <p:cNvPr id="42" name="_Point 9">
              <a:extLst>
                <a:ext uri="{FF2B5EF4-FFF2-40B4-BE49-F238E27FC236}">
                  <a16:creationId xmlns:a16="http://schemas.microsoft.com/office/drawing/2014/main" id="{E241F12D-247E-E7D8-747F-45668D78C4AB}"/>
                </a:ext>
              </a:extLst>
            </p:cNvPr>
            <p:cNvSpPr txBox="1"/>
            <p:nvPr/>
          </p:nvSpPr>
          <p:spPr>
            <a:xfrm>
              <a:off x="19452603" y="13197694"/>
              <a:ext cx="4492485" cy="861774"/>
            </a:xfrm>
            <a:prstGeom prst="rect">
              <a:avLst/>
            </a:prstGeom>
            <a:noFill/>
          </p:spPr>
          <p:txBody>
            <a:bodyPr wrap="square">
              <a:spAutoFit/>
            </a:bodyPr>
            <a:lstStyle/>
            <a:p>
              <a:pPr algn="ctr"/>
              <a:r>
                <a:rPr lang="en-US" sz="5000" b="1" dirty="0">
                  <a:solidFill>
                    <a:schemeClr val="bg1"/>
                  </a:solidFill>
                  <a:latin typeface="Arial" panose="020B0604020202020204" pitchFamily="34" charset="0"/>
                  <a:cs typeface="Arial" panose="020B0604020202020204" pitchFamily="34" charset="0"/>
                </a:rPr>
                <a:t>VMs Isolated</a:t>
              </a:r>
            </a:p>
          </p:txBody>
        </p:sp>
      </p:grpSp>
      <p:sp>
        <p:nvSpPr>
          <p:cNvPr id="33" name="10_Disadvntagtes text right">
            <a:extLst>
              <a:ext uri="{FF2B5EF4-FFF2-40B4-BE49-F238E27FC236}">
                <a16:creationId xmlns:a16="http://schemas.microsoft.com/office/drawing/2014/main" id="{2BEFB346-4E25-A0DB-6722-18C4A8989133}"/>
              </a:ext>
            </a:extLst>
          </p:cNvPr>
          <p:cNvSpPr txBox="1"/>
          <p:nvPr/>
        </p:nvSpPr>
        <p:spPr>
          <a:xfrm>
            <a:off x="27742781" y="17323131"/>
            <a:ext cx="724151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Disadvantages</a:t>
            </a:r>
          </a:p>
        </p:txBody>
      </p:sp>
      <p:grpSp>
        <p:nvGrpSpPr>
          <p:cNvPr id="56" name="10_Highsystem requriment">
            <a:extLst>
              <a:ext uri="{FF2B5EF4-FFF2-40B4-BE49-F238E27FC236}">
                <a16:creationId xmlns:a16="http://schemas.microsoft.com/office/drawing/2014/main" id="{0ED66DF0-9893-15FA-CF52-A459C4BF80A0}"/>
              </a:ext>
            </a:extLst>
          </p:cNvPr>
          <p:cNvGrpSpPr/>
          <p:nvPr/>
        </p:nvGrpSpPr>
        <p:grpSpPr>
          <a:xfrm>
            <a:off x="28684263" y="12627986"/>
            <a:ext cx="4089539" cy="4695145"/>
            <a:chOff x="28684263" y="12627986"/>
            <a:chExt cx="4089539" cy="4695145"/>
          </a:xfrm>
        </p:grpSpPr>
        <p:pic>
          <p:nvPicPr>
            <p:cNvPr id="45" name="10_Highsystem requriment">
              <a:extLst>
                <a:ext uri="{FF2B5EF4-FFF2-40B4-BE49-F238E27FC236}">
                  <a16:creationId xmlns:a16="http://schemas.microsoft.com/office/drawing/2014/main" id="{E6885305-7A8B-70D9-63F2-DBD0CFAD143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8684263" y="12627986"/>
              <a:ext cx="4089539" cy="4695145"/>
            </a:xfrm>
            <a:prstGeom prst="rect">
              <a:avLst/>
            </a:prstGeom>
          </p:spPr>
        </p:pic>
        <p:sp>
          <p:nvSpPr>
            <p:cNvPr id="46" name="_Point 9">
              <a:extLst>
                <a:ext uri="{FF2B5EF4-FFF2-40B4-BE49-F238E27FC236}">
                  <a16:creationId xmlns:a16="http://schemas.microsoft.com/office/drawing/2014/main" id="{45E61283-8C0F-7412-6EBD-5734ADEDDE36}"/>
                </a:ext>
              </a:extLst>
            </p:cNvPr>
            <p:cNvSpPr txBox="1"/>
            <p:nvPr/>
          </p:nvSpPr>
          <p:spPr>
            <a:xfrm>
              <a:off x="29106803" y="15497447"/>
              <a:ext cx="3354397" cy="1323439"/>
            </a:xfrm>
            <a:prstGeom prst="rect">
              <a:avLst/>
            </a:prstGeom>
            <a:solidFill>
              <a:srgbClr val="000000">
                <a:alpha val="50196"/>
              </a:srgbClr>
            </a:solidFill>
          </p:spPr>
          <p:txBody>
            <a:bodyPr wrap="square">
              <a:spAutoFit/>
            </a:bodyPr>
            <a:lstStyle/>
            <a:p>
              <a:r>
                <a:rPr lang="en-US" sz="4000" b="1" dirty="0">
                  <a:solidFill>
                    <a:schemeClr val="bg1"/>
                  </a:solidFill>
                  <a:latin typeface="Arial" panose="020B0604020202020204" pitchFamily="34" charset="0"/>
                  <a:cs typeface="Arial" panose="020B0604020202020204" pitchFamily="34" charset="0"/>
                </a:rPr>
                <a:t>High system</a:t>
              </a:r>
            </a:p>
            <a:p>
              <a:r>
                <a:rPr lang="en-US" sz="4000" b="1" dirty="0">
                  <a:solidFill>
                    <a:schemeClr val="bg1"/>
                  </a:solidFill>
                  <a:latin typeface="Arial" panose="020B0604020202020204" pitchFamily="34" charset="0"/>
                  <a:cs typeface="Arial" panose="020B0604020202020204" pitchFamily="34" charset="0"/>
                </a:rPr>
                <a:t>requirement</a:t>
              </a:r>
            </a:p>
          </p:txBody>
        </p:sp>
      </p:gr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981134" cy="2092881"/>
          </a:xfrm>
          <a:prstGeom prst="rect">
            <a:avLst/>
          </a:prstGeom>
          <a:noFill/>
        </p:spPr>
        <p:txBody>
          <a:bodyPr wrap="square">
            <a:spAutoFit/>
          </a:bodyPr>
          <a:lstStyle/>
          <a:p>
            <a:r>
              <a:rPr lang="en-US" sz="13000" b="1" dirty="0">
                <a:solidFill>
                  <a:schemeClr val="bg1"/>
                </a:solidFill>
                <a:latin typeface="Arial" panose="020B0604020202020204" pitchFamily="34" charset="0"/>
                <a:cs typeface="Arial" panose="020B0604020202020204" pitchFamily="34" charset="0"/>
              </a:rPr>
              <a:t>Terminal Services Vs Desktop Virtualization</a:t>
            </a:r>
          </a:p>
        </p:txBody>
      </p:sp>
    </p:spTree>
    <p:extLst>
      <p:ext uri="{BB962C8B-B14F-4D97-AF65-F5344CB8AC3E}">
        <p14:creationId xmlns:p14="http://schemas.microsoft.com/office/powerpoint/2010/main" val="1626251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0_Background">
            <a:extLst>
              <a:ext uri="{FF2B5EF4-FFF2-40B4-BE49-F238E27FC236}">
                <a16:creationId xmlns:a16="http://schemas.microsoft.com/office/drawing/2014/main" id="{2F42F532-6E39-7E28-8C75-705FA543D5F5}"/>
              </a:ext>
            </a:extLst>
          </p:cNvPr>
          <p:cNvGrpSpPr/>
          <p:nvPr/>
        </p:nvGrpSpPr>
        <p:grpSpPr>
          <a:xfrm>
            <a:off x="0" y="-9677"/>
            <a:ext cx="36576000" cy="20573999"/>
            <a:chOff x="0" y="-9677"/>
            <a:chExt cx="36576000" cy="20573999"/>
          </a:xfrm>
        </p:grpSpPr>
        <p:pic>
          <p:nvPicPr>
            <p:cNvPr id="35" name="0_Background">
              <a:extLst>
                <a:ext uri="{FF2B5EF4-FFF2-40B4-BE49-F238E27FC236}">
                  <a16:creationId xmlns:a16="http://schemas.microsoft.com/office/drawing/2014/main" id="{5E861056-F88D-0C34-6CD7-1783F5484F7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0" y="-9677"/>
              <a:ext cx="36576000" cy="20573999"/>
            </a:xfrm>
            <a:prstGeom prst="rect">
              <a:avLst/>
            </a:prstGeom>
          </p:spPr>
        </p:pic>
        <p:pic>
          <p:nvPicPr>
            <p:cNvPr id="36" name="0_Header">
              <a:extLst>
                <a:ext uri="{FF2B5EF4-FFF2-40B4-BE49-F238E27FC236}">
                  <a16:creationId xmlns:a16="http://schemas.microsoft.com/office/drawing/2014/main" id="{91127EE2-B79A-3F97-BF6F-2EAEE5AABE4A}"/>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39" name="3_White Background" descr="A picture containing white, design&#10;&#10;Description automatically generated">
            <a:extLst>
              <a:ext uri="{FF2B5EF4-FFF2-40B4-BE49-F238E27FC236}">
                <a16:creationId xmlns:a16="http://schemas.microsoft.com/office/drawing/2014/main" id="{74936A99-3679-6203-FFBF-380443DD8F1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424660" y="3474521"/>
            <a:ext cx="35236940" cy="1477328"/>
          </a:xfrm>
          <a:prstGeom prst="rect">
            <a:avLst/>
          </a:prstGeom>
          <a:solidFill>
            <a:srgbClr val="FFFFFF">
              <a:alpha val="89804"/>
            </a:srgbClr>
          </a:solidFill>
        </p:spPr>
        <p:txBody>
          <a:bodyPr wrap="square">
            <a:spAutoFit/>
          </a:bodyPr>
          <a:lstStyle/>
          <a:p>
            <a:r>
              <a:rPr lang="en-GB" sz="9000" b="1" dirty="0">
                <a:solidFill>
                  <a:srgbClr val="1884C7"/>
                </a:solidFill>
                <a:latin typeface="Arial" panose="020B0604020202020204" pitchFamily="34" charset="0"/>
                <a:cs typeface="Arial" panose="020B0604020202020204" pitchFamily="34" charset="0"/>
              </a:rPr>
              <a:t>The user’s desktop environment runs on a server or in the cloud</a:t>
            </a:r>
            <a:endParaRPr lang="en-US" sz="9000" b="1" dirty="0">
              <a:solidFill>
                <a:srgbClr val="1884C7"/>
              </a:solidFill>
              <a:latin typeface="Arial" panose="020B0604020202020204" pitchFamily="34" charset="0"/>
              <a:cs typeface="Arial" panose="020B0604020202020204" pitchFamily="34" charset="0"/>
            </a:endParaRPr>
          </a:p>
        </p:txBody>
      </p:sp>
      <p:sp>
        <p:nvSpPr>
          <p:cNvPr id="14" name="2_Point 2">
            <a:extLst>
              <a:ext uri="{FF2B5EF4-FFF2-40B4-BE49-F238E27FC236}">
                <a16:creationId xmlns:a16="http://schemas.microsoft.com/office/drawing/2014/main" id="{F7302874-6FF6-4F12-9408-F903772FAD68}"/>
              </a:ext>
            </a:extLst>
          </p:cNvPr>
          <p:cNvSpPr txBox="1"/>
          <p:nvPr/>
        </p:nvSpPr>
        <p:spPr>
          <a:xfrm>
            <a:off x="424660" y="5010374"/>
            <a:ext cx="35912802" cy="1169551"/>
          </a:xfrm>
          <a:prstGeom prst="rect">
            <a:avLst/>
          </a:prstGeom>
          <a:solidFill>
            <a:srgbClr val="FFFFFF">
              <a:alpha val="89804"/>
            </a:srgbClr>
          </a:solidFill>
        </p:spPr>
        <p:txBody>
          <a:bodyPr wrap="square">
            <a:spAutoFit/>
          </a:bodyPr>
          <a:lstStyle/>
          <a:p>
            <a:r>
              <a:rPr lang="en-GB" sz="7000" dirty="0">
                <a:latin typeface="Arial" panose="020B0604020202020204" pitchFamily="34" charset="0"/>
                <a:cs typeface="Arial" panose="020B0604020202020204" pitchFamily="34" charset="0"/>
              </a:rPr>
              <a:t>VDI enables corporate desktop environments to be provisioned using desktop virtualization</a:t>
            </a:r>
            <a:endParaRPr lang="en-US" sz="7000" dirty="0">
              <a:latin typeface="Arial" panose="020B0604020202020204" pitchFamily="34" charset="0"/>
              <a:cs typeface="Arial" panose="020B0604020202020204" pitchFamily="34" charset="0"/>
            </a:endParaRPr>
          </a:p>
        </p:txBody>
      </p:sp>
      <p:sp>
        <p:nvSpPr>
          <p:cNvPr id="8" name="3_Central managed text">
            <a:extLst>
              <a:ext uri="{FF2B5EF4-FFF2-40B4-BE49-F238E27FC236}">
                <a16:creationId xmlns:a16="http://schemas.microsoft.com/office/drawing/2014/main" id="{46089713-2EE4-69FD-1D01-95063075A24C}"/>
              </a:ext>
            </a:extLst>
          </p:cNvPr>
          <p:cNvSpPr txBox="1"/>
          <p:nvPr/>
        </p:nvSpPr>
        <p:spPr>
          <a:xfrm>
            <a:off x="854963" y="10773967"/>
            <a:ext cx="948417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Centrally Managed</a:t>
            </a:r>
          </a:p>
        </p:txBody>
      </p:sp>
      <p:pic>
        <p:nvPicPr>
          <p:cNvPr id="25" name="3_Central managed" descr="A computer screen on a table&#10;&#10;Description automatically generated">
            <a:extLst>
              <a:ext uri="{FF2B5EF4-FFF2-40B4-BE49-F238E27FC236}">
                <a16:creationId xmlns:a16="http://schemas.microsoft.com/office/drawing/2014/main" id="{A7963132-8851-CBDC-4933-A40F4673717A}"/>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98098" y="6196188"/>
            <a:ext cx="8174010" cy="4670863"/>
          </a:xfrm>
          <a:prstGeom prst="rect">
            <a:avLst/>
          </a:prstGeom>
        </p:spPr>
      </p:pic>
      <p:pic>
        <p:nvPicPr>
          <p:cNvPr id="27" name="4_Cost Effective graphic" descr="A computer and a computer with sun and symbols&#10;&#10;Description automatically generated">
            <a:extLst>
              <a:ext uri="{FF2B5EF4-FFF2-40B4-BE49-F238E27FC236}">
                <a16:creationId xmlns:a16="http://schemas.microsoft.com/office/drawing/2014/main" id="{C92D407D-7F83-13A3-FAF6-C9F891A7DAA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177580" y="6196188"/>
            <a:ext cx="6168763" cy="4656931"/>
          </a:xfrm>
          <a:prstGeom prst="rect">
            <a:avLst/>
          </a:prstGeom>
        </p:spPr>
      </p:pic>
      <p:sp>
        <p:nvSpPr>
          <p:cNvPr id="6" name="4_Cost Effective text">
            <a:extLst>
              <a:ext uri="{FF2B5EF4-FFF2-40B4-BE49-F238E27FC236}">
                <a16:creationId xmlns:a16="http://schemas.microsoft.com/office/drawing/2014/main" id="{CD78ED14-9B2A-82A3-23D9-4BB7D819604C}"/>
              </a:ext>
            </a:extLst>
          </p:cNvPr>
          <p:cNvSpPr txBox="1"/>
          <p:nvPr/>
        </p:nvSpPr>
        <p:spPr>
          <a:xfrm>
            <a:off x="15507820" y="10773967"/>
            <a:ext cx="685648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Cost Effective</a:t>
            </a:r>
          </a:p>
        </p:txBody>
      </p:sp>
      <p:pic>
        <p:nvPicPr>
          <p:cNvPr id="29" name="5_Scalability graphics" descr="A group of people standing on a scale&#10;&#10;Description automatically generated">
            <a:extLst>
              <a:ext uri="{FF2B5EF4-FFF2-40B4-BE49-F238E27FC236}">
                <a16:creationId xmlns:a16="http://schemas.microsoft.com/office/drawing/2014/main" id="{514563F1-9491-FC39-4DC5-B876B54C6D7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6048171" y="6196188"/>
            <a:ext cx="8070361" cy="4611635"/>
          </a:xfrm>
          <a:prstGeom prst="rect">
            <a:avLst/>
          </a:prstGeom>
        </p:spPr>
      </p:pic>
      <p:sp>
        <p:nvSpPr>
          <p:cNvPr id="10" name="5_Scalability text">
            <a:extLst>
              <a:ext uri="{FF2B5EF4-FFF2-40B4-BE49-F238E27FC236}">
                <a16:creationId xmlns:a16="http://schemas.microsoft.com/office/drawing/2014/main" id="{FA2EFB44-C096-FAA3-046F-6591844E7A83}"/>
              </a:ext>
            </a:extLst>
          </p:cNvPr>
          <p:cNvSpPr txBox="1"/>
          <p:nvPr/>
        </p:nvSpPr>
        <p:spPr>
          <a:xfrm>
            <a:off x="27532984" y="10773967"/>
            <a:ext cx="5504368"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Scalability</a:t>
            </a:r>
          </a:p>
        </p:txBody>
      </p:sp>
      <p:sp>
        <p:nvSpPr>
          <p:cNvPr id="4" name="6_Disaster recovery text">
            <a:extLst>
              <a:ext uri="{FF2B5EF4-FFF2-40B4-BE49-F238E27FC236}">
                <a16:creationId xmlns:a16="http://schemas.microsoft.com/office/drawing/2014/main" id="{4D6494B5-F52E-9511-AFEB-001C3CCC80B4}"/>
              </a:ext>
            </a:extLst>
          </p:cNvPr>
          <p:cNvSpPr txBox="1"/>
          <p:nvPr/>
        </p:nvSpPr>
        <p:spPr>
          <a:xfrm>
            <a:off x="854963" y="16941267"/>
            <a:ext cx="881714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Disaster Recovery</a:t>
            </a:r>
          </a:p>
        </p:txBody>
      </p:sp>
      <p:pic>
        <p:nvPicPr>
          <p:cNvPr id="31" name="6_Disaster recovery" descr="A computer screen and computer monitor&#10;&#10;Description automatically generated with medium confidence">
            <a:extLst>
              <a:ext uri="{FF2B5EF4-FFF2-40B4-BE49-F238E27FC236}">
                <a16:creationId xmlns:a16="http://schemas.microsoft.com/office/drawing/2014/main" id="{E4675679-C00F-2BFB-9212-834FE64CB2DB}"/>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251866" y="11948967"/>
            <a:ext cx="8420241" cy="4811566"/>
          </a:xfrm>
          <a:prstGeom prst="rect">
            <a:avLst/>
          </a:prstGeom>
        </p:spPr>
      </p:pic>
      <p:sp>
        <p:nvSpPr>
          <p:cNvPr id="23" name="7_Fleixbility text">
            <a:extLst>
              <a:ext uri="{FF2B5EF4-FFF2-40B4-BE49-F238E27FC236}">
                <a16:creationId xmlns:a16="http://schemas.microsoft.com/office/drawing/2014/main" id="{DF34AB1D-CE49-969A-E1CC-4FC3F88D4898}"/>
              </a:ext>
            </a:extLst>
          </p:cNvPr>
          <p:cNvSpPr txBox="1"/>
          <p:nvPr/>
        </p:nvSpPr>
        <p:spPr>
          <a:xfrm>
            <a:off x="15507820" y="16760533"/>
            <a:ext cx="583852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Flexibility</a:t>
            </a:r>
          </a:p>
        </p:txBody>
      </p:sp>
      <p:pic>
        <p:nvPicPr>
          <p:cNvPr id="33" name="7_Fleixbility" descr="A group of people around a globe&#10;&#10;Description automatically generated">
            <a:extLst>
              <a:ext uri="{FF2B5EF4-FFF2-40B4-BE49-F238E27FC236}">
                <a16:creationId xmlns:a16="http://schemas.microsoft.com/office/drawing/2014/main" id="{20EE5F54-927A-4703-39D7-6D1F15F1B77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4034637" y="11948967"/>
            <a:ext cx="8420241" cy="4811566"/>
          </a:xfrm>
          <a:prstGeom prst="rect">
            <a:avLst/>
          </a:prstGeom>
        </p:spPr>
      </p:pic>
      <p:sp>
        <p:nvSpPr>
          <p:cNvPr id="2" name="8_Security text">
            <a:extLst>
              <a:ext uri="{FF2B5EF4-FFF2-40B4-BE49-F238E27FC236}">
                <a16:creationId xmlns:a16="http://schemas.microsoft.com/office/drawing/2014/main" id="{5EF91375-FCF5-B963-5D05-09C5A88484E3}"/>
              </a:ext>
            </a:extLst>
          </p:cNvPr>
          <p:cNvSpPr txBox="1"/>
          <p:nvPr/>
        </p:nvSpPr>
        <p:spPr>
          <a:xfrm>
            <a:off x="27532984" y="16941267"/>
            <a:ext cx="387194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Security</a:t>
            </a:r>
          </a:p>
        </p:txBody>
      </p:sp>
      <p:pic>
        <p:nvPicPr>
          <p:cNvPr id="22" name="8_Security" descr="A large round metal door with a blue screen&#10;&#10;Description automatically generated">
            <a:extLst>
              <a:ext uri="{FF2B5EF4-FFF2-40B4-BE49-F238E27FC236}">
                <a16:creationId xmlns:a16="http://schemas.microsoft.com/office/drawing/2014/main" id="{B0E3D07B-B8F1-B209-C190-C8926CA7C71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6424449" y="11948967"/>
            <a:ext cx="6492648" cy="5107121"/>
          </a:xfrm>
          <a:prstGeom prst="rect">
            <a:avLst/>
          </a:prstGeom>
        </p:spPr>
      </p:pic>
      <p:pic>
        <p:nvPicPr>
          <p:cNvPr id="38" name="0_Header_D 3.0">
            <a:extLst>
              <a:ext uri="{FF2B5EF4-FFF2-40B4-BE49-F238E27FC236}">
                <a16:creationId xmlns:a16="http://schemas.microsoft.com/office/drawing/2014/main" id="{E4ACD4B6-2305-888B-4D5E-206F74E3846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Virtual Desktop Infrastructure (VDI)</a:t>
            </a:r>
          </a:p>
        </p:txBody>
      </p:sp>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982321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https://ITFreeTraining.com/ap11/7b10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1627</Words>
  <Application>Microsoft Office PowerPoint</Application>
  <PresentationFormat>Custom</PresentationFormat>
  <Paragraphs>117</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2025-12-28T07:01:51Z</dcterms:modified>
</cp:coreProperties>
</file>