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2"/>
  </p:notesMasterIdLst>
  <p:sldIdLst>
    <p:sldId id="274" r:id="rId2"/>
    <p:sldId id="289" r:id="rId3"/>
    <p:sldId id="290" r:id="rId4"/>
    <p:sldId id="291" r:id="rId5"/>
    <p:sldId id="292" r:id="rId6"/>
    <p:sldId id="293" r:id="rId7"/>
    <p:sldId id="294" r:id="rId8"/>
    <p:sldId id="295" r:id="rId9"/>
    <p:sldId id="296" r:id="rId10"/>
    <p:sldId id="273" r:id="rId11"/>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5" autoAdjust="0"/>
    <p:restoredTop sz="69019" autoAdjust="0"/>
  </p:normalViewPr>
  <p:slideViewPr>
    <p:cSldViewPr snapToGrid="0">
      <p:cViewPr varScale="1">
        <p:scale>
          <a:sx n="26" d="100"/>
          <a:sy n="26" d="100"/>
        </p:scale>
        <p:origin x="87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look at solving connectivity problems.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11:06 You have reached the end of this video. If your network is still down, remember: a well-placed whack on the side of the router sometimes works (just kidding, please don’t do that). For more tech tips and troubleshooting adventures, check out our other videos. Until the next video, thanks for watching.</a:t>
            </a:r>
          </a:p>
          <a:p>
            <a:endParaRPr lang="en-GB"/>
          </a:p>
          <a:p>
            <a:r>
              <a:rPr lang="en-GB"/>
              <a:t>References</a:t>
            </a:r>
          </a:p>
          <a:p>
            <a:r>
              <a:rPr lang="en-GB"/>
              <a:t>“The Official CompTIA A+ Core Study Guide (Exam 220-1101)” page 223</a:t>
            </a:r>
          </a:p>
          <a:p>
            <a:r>
              <a:rPr lang="en-GB"/>
              <a:t>“License CC BY 4.0” https://creativecommons.org/licenses/by/4.0/</a:t>
            </a:r>
          </a:p>
          <a:p>
            <a:r>
              <a:rPr lang="en-GB"/>
              <a:t>“Windows logo” https://en.wikipedia.org/wiki/Microsoft_Windows#/media/File:Windows_logo_and_wordmark_-_2021.svg</a:t>
            </a:r>
          </a:p>
          <a:p>
            <a:r>
              <a:rPr lang="en-GB"/>
              <a:t>“Image: Tux logo” https://commons.wikimedia.org/wiki/File:Tux.svg</a:t>
            </a:r>
          </a:p>
          <a:p>
            <a:r>
              <a:rPr lang="en-GB"/>
              <a:t>“Image: Router Logo” https://commons.wikimedia.org/wiki/File:Router_mark.PNG</a:t>
            </a:r>
          </a:p>
          <a:p>
            <a:r>
              <a:rPr lang="en-GB"/>
              <a:t>“Image: Patch panel” https://commons.wikimedia.org/wiki/File:Detalle-armario-telecomunicaciones.jpg</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In Windows, limited network connectivity is defined as having some network connectivity, but it is limited in some way. If the computer can’t access the internet, it is considered to have limited connectivity. On an isolated network, this is to be expected, for this video it is assumed the computer is required to have access to the internet.</a:t>
            </a:r>
          </a:p>
          <a:p>
            <a:endParaRPr lang="en-GB"/>
          </a:p>
          <a:p>
            <a:r>
              <a:rPr lang="en-GB"/>
              <a:t>To troubleshoot limited connectivity issues, I will start with no infrastructure and progressively add working components one at a time. You can follow the same systematic steps to diagnose and resolve network problems as demonstrated in this video.</a:t>
            </a:r>
          </a:p>
          <a:p>
            <a:endParaRPr lang="en-GB"/>
          </a:p>
          <a:p>
            <a:r>
              <a:rPr lang="en-GB"/>
              <a:t>You will notice in the bottom right-hand corner the "Network Connection" icon. Hovering over this icon will show that the network is currently unidentified and there is no internet access.</a:t>
            </a:r>
          </a:p>
          <a:p>
            <a:endParaRPr lang="en-GB"/>
          </a:p>
          <a:p>
            <a:r>
              <a:rPr lang="en-GB"/>
              <a:t>Right-clicking on this icon will give the option “Network and Internet settings.” Selecting this option will open the “Network &amp; Internet” screen, which provides useful information about the network adapters in the computer.</a:t>
            </a:r>
          </a:p>
          <a:p>
            <a:endParaRPr lang="en-GB"/>
          </a:p>
          <a:p>
            <a:r>
              <a:rPr lang="en-GB"/>
              <a:t>Notice that the Ethernet adapter is listed as having no internet. Let’s start the troubleshooting process and work out how to fix it. Below this is the option “Ethernet.” Selecting this option will open the configuration settings for the Ethernet adapter.</a:t>
            </a:r>
          </a:p>
          <a:p>
            <a:endParaRPr lang="en-GB"/>
          </a:p>
          <a:p>
            <a:r>
              <a:rPr lang="en-GB"/>
              <a:t>One of the first things I would check is the IP configuration. In the case of this network adapter, it has been set to automatically obtain the IP address configuration from a DHCP server. The next step is to check if the computer has obtained an IP address. To do this, I will open a command prompt from the start menu.</a:t>
            </a:r>
          </a:p>
          <a:p>
            <a:endParaRPr lang="en-GB"/>
          </a:p>
          <a:p>
            <a:r>
              <a:rPr lang="en-GB"/>
              <a:t>From the command prompt, I will run the command IPConfig. This tool provides a lot of information about the configuration of your network adapters and allows you to perform various functions. You will notice that the IP address starts with 169.254. You will also notice that there is no gateway listed. Let’s take a closer look at what has happened.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260131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02:07 APIPA, or Automatic Private IP Addressing, is a feature in Windows operating systems that allows a computer to automatically assign itself an IP address when no DHCP server is available. It was developed by Microsoft for Windows 98 and is still used by Windows today.</a:t>
            </a:r>
          </a:p>
          <a:p>
            <a:endParaRPr lang="en-GB"/>
          </a:p>
          <a:p>
            <a:r>
              <a:rPr lang="en-GB"/>
              <a:t>When a computer is configured to automatically obtain an IP address but cannot obtain one from a DHCP server, Windows will randomly assign an IP address starting with 169.254.</a:t>
            </a:r>
          </a:p>
          <a:p>
            <a:endParaRPr lang="en-GB"/>
          </a:p>
          <a:p>
            <a:r>
              <a:rPr lang="en-GB"/>
              <a:t>Some alternative operating systems may also use APIPA. In the case of Linux, it depends on the distribution and how it is configured. Operating systems that do not use APIPA will generally set the IP address to all zeros or leave it blank when they cannot obtain an IP address from a DHCP server.</a:t>
            </a:r>
          </a:p>
          <a:p>
            <a:endParaRPr lang="en-GB"/>
          </a:p>
          <a:p>
            <a:r>
              <a:rPr lang="en-GB"/>
              <a:t>APIPA was designed so a computer could configure itself with an IP address without any infrastructure on the network and communicate with other computers on the same network. However, APIPA cannot configure a routable address and therefore will not configure a gateway address, just an IP address and subnet mask.</a:t>
            </a:r>
          </a:p>
          <a:p>
            <a:endParaRPr lang="en-GB"/>
          </a:p>
          <a:p>
            <a:r>
              <a:rPr lang="en-GB"/>
              <a:t>This means that if you have different networks separated by a router, the computer will not be able to communicate across the router.</a:t>
            </a:r>
          </a:p>
          <a:p>
            <a:endParaRPr lang="en-GB"/>
          </a:p>
          <a:p>
            <a:r>
              <a:rPr lang="en-GB"/>
              <a:t>In the real world, you probably will not use APIPA. However, APIPA is useful because as soon as I see an APIPA address, I know something has gone wrong.</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677473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03:38 When you get an APIPA address, most of the time it means the computer was not able to communicate with a DHCP server. When fixing the problem, start from the computer and work your way out logically.</a:t>
            </a:r>
          </a:p>
          <a:p>
            <a:endParaRPr lang="en-GB"/>
          </a:p>
          <a:p>
            <a:r>
              <a:rPr lang="en-GB"/>
              <a:t>The first thing I would check is the configuration of the computer. This involves having the network adapter configured to obtain an IP address and DNS servers automatically.</a:t>
            </a:r>
          </a:p>
          <a:p>
            <a:endParaRPr lang="en-GB"/>
          </a:p>
          <a:p>
            <a:r>
              <a:rPr lang="en-GB"/>
              <a:t>Next, I would check for cable damage. Most of the time, when network cables get damaged, the plastic clip on the network cable has broken off. This small clip holds the cable in place, and when it breaks, the network cable can easily come out.</a:t>
            </a:r>
          </a:p>
          <a:p>
            <a:endParaRPr lang="en-GB"/>
          </a:p>
          <a:p>
            <a:r>
              <a:rPr lang="en-GB"/>
              <a:t>Next, check that the cable is plugged in, especially if the clip is broken. If the cable is not fully inserted, your computer won’t be able to communicate on the network. Lastly, check the other side of the connection to ensure the network cable is plugged into the correct port and set up for the correct VLAN.</a:t>
            </a:r>
          </a:p>
          <a:p>
            <a:endParaRPr lang="en-GB"/>
          </a:p>
          <a:p>
            <a:r>
              <a:rPr lang="en-GB"/>
              <a:t>If the device is connected to the wrong network, it may not be able to obtain an IP address.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135105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04:45 There may be problems with the DHCP server that are preventing you from getting an IP address. If the server is down, you won’t be able to get an IP address. On modern company networks, there may be additional security measures preventing a computer from obtaining an IP address. For example, the MAC address may need to be registered on the network before it will allow access.</a:t>
            </a:r>
          </a:p>
          <a:p>
            <a:endParaRPr lang="en-GB"/>
          </a:p>
          <a:p>
            <a:r>
              <a:rPr lang="en-GB"/>
              <a:t>If the DHCP server has run out of IP addresses, you won’t be able to obtain an IP address. Company networks are usually designed to prevent running out of IP addresses, but I have worked for one company where this was a problem. To solve it, we had to reduce the amount of time a device could keep an IP address, thus freeing it up sooner and making better use of the IP addresses we had.</a:t>
            </a:r>
          </a:p>
          <a:p>
            <a:endParaRPr lang="en-GB"/>
          </a:p>
          <a:p>
            <a:r>
              <a:rPr lang="en-GB"/>
              <a:t>In this example, the server running DHCP is currently off, which is why I can’t get an IP address. So, I will start it up and try again.</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714405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05:42 Most devices will attempt to obtain an IP address periodically or after events like the network cable being plugged in. One trick to get the device to re-attempt obtaining an IP address is to unplug the network cable and plug it back in. On Windows, you can run the command IPConfig /renew to force Windows to attempt to obtain an IP address.</a:t>
            </a:r>
          </a:p>
          <a:p>
            <a:endParaRPr lang="en-GB"/>
          </a:p>
          <a:p>
            <a:r>
              <a:rPr lang="en-GB"/>
              <a:t>To run IPConfig, I will open a command prompt from the start menu. To run certain commands, you will need an elevated command prompt. To open an elevated command prompt, I will right-click on “Command Prompt” and select the option “Run as administrator.”</a:t>
            </a:r>
          </a:p>
          <a:p>
            <a:endParaRPr lang="en-GB"/>
          </a:p>
          <a:p>
            <a:r>
              <a:rPr lang="en-GB"/>
              <a:t>Once I press “Yes,” the command prompt will open with elevated permissions, meaning it will be running with administrator access. I will now run the command IPConfig. With no parameters, IPConfig will show the basic network configuration. You can see I still have the APIPA address.</a:t>
            </a:r>
          </a:p>
          <a:p>
            <a:endParaRPr lang="en-GB"/>
          </a:p>
          <a:p>
            <a:r>
              <a:rPr lang="en-GB"/>
              <a:t>To force the computer to attempt to obtain an IP address, I will run the command IPConfig /renew. After a short delay, the computer will obtain an IP address and display it. DHCP can also provide other network configurations as well. Since this computer is part of a domain, notice that the DNS suffix for the domain has also been provided.</a:t>
            </a:r>
          </a:p>
          <a:p>
            <a:endParaRPr lang="en-GB"/>
          </a:p>
          <a:p>
            <a:r>
              <a:rPr lang="en-GB"/>
              <a:t>You will notice that when I hover over the network icon, the network is now shown as the domain name; however, there is still no internet access. Before I troubleshoot this any further, I will first look at how Windows determines if a computer has access to the internet.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21179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07:23 To determine if the internet is available, Windows will probe the internet to see if it can access a website. The official name for this is the Network Connectivity Status Indicator. The website is always the same, and the internet is considered working if Windows can download a test file from this website. The test file is a small text file on the website.</a:t>
            </a:r>
          </a:p>
          <a:p>
            <a:endParaRPr lang="en-GB"/>
          </a:p>
          <a:p>
            <a:r>
              <a:rPr lang="en-GB"/>
              <a:t>When troubleshooting network problems, it helps to break them down into steps. Stepping through the required steps can help you identify where the problem is.</a:t>
            </a:r>
          </a:p>
          <a:p>
            <a:endParaRPr lang="en-GB"/>
          </a:p>
          <a:p>
            <a:r>
              <a:rPr lang="en-GB"/>
              <a:t>To test if the internet is accessible, Windows will start the test by downloading a file from the website. To do this, Windows first needs to resolve the DNS name for the website. Once resolved, the request will need to be routed across the internet to the website. Once the website is reached, the file needs to be returned to the computer.</a:t>
            </a:r>
          </a:p>
          <a:p>
            <a:endParaRPr lang="en-GB"/>
          </a:p>
          <a:p>
            <a:r>
              <a:rPr lang="en-GB"/>
              <a:t>At each step, things can go wrong. Services may be down, or security on your network may be blocking the test. In the case of our example, we have an IP address, so the next step would be to resolve the DNS name for the website.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50419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08:32 The next step I will do is test if DNS is working. Since this computer is in a domain, I will try to ping the local domain controller. You will notice that the IP address is resolved, and I get a response back from the domain controller. So it appears that DNS is working for the local network.</a:t>
            </a:r>
          </a:p>
          <a:p>
            <a:endParaRPr lang="en-GB"/>
          </a:p>
          <a:p>
            <a:r>
              <a:rPr lang="en-GB"/>
              <a:t>Next, I will try to ping google.com. This will test if the external DNS name can be resolved. You will notice that the domain name will not be resolved. Keep in mind that DNS can cache names. If a name resolves, it may be because it was cached. If the name resolves to an IP address but you don't receive a response to a ping, there might be an issue elsewhere in the network. If you think the DNS may have been cached, try a domain name that is unlikely to be in the cache.</a:t>
            </a:r>
          </a:p>
          <a:p>
            <a:endParaRPr lang="en-GB"/>
          </a:p>
          <a:p>
            <a:r>
              <a:rPr lang="en-GB"/>
              <a:t>It appears there are some problems with DNS, as the domain was not resolved. Next, I will ping the default gateway. The default gateway was given to us by the IPConfig command. The default gateway is used by this computer and the domain controller to exit this network and reach other networks and the internet.</a:t>
            </a:r>
          </a:p>
          <a:p>
            <a:endParaRPr lang="en-GB"/>
          </a:p>
          <a:p>
            <a:r>
              <a:rPr lang="en-GB"/>
              <a:t>When I ping the default gateway, notice that I do not get a response back. This is because my default gateway is currently down. This would explain why Windows is reporting no internet access. To fix this problem, all I need to do is start my router.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507222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10:01 Now that I have started my router, you will notice that the connection is now reported as having internet access. Microsoft will periodically test if the internet is working, so it may take some time for the network connection to update its status as having internet access or not.</a:t>
            </a:r>
          </a:p>
          <a:p>
            <a:endParaRPr lang="en-GB"/>
          </a:p>
          <a:p>
            <a:r>
              <a:rPr lang="en-GB"/>
              <a:t>When troubleshooting network problems, check the network adapter. You want to check both the physical connection and the configuration.</a:t>
            </a:r>
          </a:p>
          <a:p>
            <a:endParaRPr lang="en-GB"/>
          </a:p>
          <a:p>
            <a:r>
              <a:rPr lang="en-GB"/>
              <a:t>Next, check the network port. Ensure it is plugged into the correct port and on the correct VLAN. You also want to check the network infrastructure, including DNS and DHCP. Lastly, check that the gateway and internet connections are working.</a:t>
            </a:r>
          </a:p>
          <a:p>
            <a:endParaRPr lang="en-GB"/>
          </a:p>
          <a:p>
            <a:r>
              <a:rPr lang="en-GB"/>
              <a:t>Different technicians will check for problems in different ways. For example, some may try to ping an internet address and work their way back. It doesn’t matter what order you do it in; you could even do it out of order. The important thing to remember is that it is a process of elimination. Work out what is working, and this will lead you to what is not working.</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569285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sv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26.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www.msftncsi.com/" TargetMode="External"/><Relationship Id="rId5" Type="http://schemas.openxmlformats.org/officeDocument/2006/relationships/image" Target="../media/image8.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pic>
        <p:nvPicPr>
          <p:cNvPr id="14" name="0_CC Logo">
            <a:extLst>
              <a:ext uri="{FF2B5EF4-FFF2-40B4-BE49-F238E27FC236}">
                <a16:creationId xmlns:a16="http://schemas.microsoft.com/office/drawing/2014/main" id="{E3E3CE4C-18B0-8F97-E6A8-AB1E711F5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78576" y="18217945"/>
            <a:ext cx="1792577" cy="1792577"/>
          </a:xfrm>
          <a:prstGeom prst="rect">
            <a:avLst/>
          </a:prstGeom>
        </p:spPr>
      </p:pic>
      <p:pic>
        <p:nvPicPr>
          <p:cNvPr id="16" name="0_CC Person logo">
            <a:extLst>
              <a:ext uri="{FF2B5EF4-FFF2-40B4-BE49-F238E27FC236}">
                <a16:creationId xmlns:a16="http://schemas.microsoft.com/office/drawing/2014/main" id="{53BFBB04-3C33-9487-A1F0-B59AA08FB3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37600" y="18217945"/>
            <a:ext cx="1792577" cy="179257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https://ITFreeTraining.com/ap11/6c25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6C23D44A-09C4-EEFF-123C-97D16E33C622}"/>
              </a:ext>
            </a:extLst>
          </p:cNvPr>
          <p:cNvGrpSpPr/>
          <p:nvPr/>
        </p:nvGrpSpPr>
        <p:grpSpPr>
          <a:xfrm>
            <a:off x="0" y="1587"/>
            <a:ext cx="36576000" cy="20573999"/>
            <a:chOff x="0" y="1587"/>
            <a:chExt cx="36576000" cy="20573999"/>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6" name="2_White Background" descr="A picture containing white, design&#10;&#10;Description automatically generated">
            <a:extLst>
              <a:ext uri="{FF2B5EF4-FFF2-40B4-BE49-F238E27FC236}">
                <a16:creationId xmlns:a16="http://schemas.microsoft.com/office/drawing/2014/main" id="{A5050D3B-8A83-B1F5-E350-8FE95B19D30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16" name="2_Demo1_V Demo1 01-11_F 100" descr="A computer screen shot of a computer&#10;&#10;Description automatically generated">
            <a:extLst>
              <a:ext uri="{FF2B5EF4-FFF2-40B4-BE49-F238E27FC236}">
                <a16:creationId xmlns:a16="http://schemas.microsoft.com/office/drawing/2014/main" id="{E9FD2FF8-B68E-3F3D-7FBF-96D4B8A9C5E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4088178"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Have some network connectivity (No internet access)</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EA4F2873-A965-C3A7-2074-73F7F4768E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Limited Connectivity</a:t>
            </a:r>
          </a:p>
        </p:txBody>
      </p:sp>
    </p:spTree>
    <p:extLst>
      <p:ext uri="{BB962C8B-B14F-4D97-AF65-F5344CB8AC3E}">
        <p14:creationId xmlns:p14="http://schemas.microsoft.com/office/powerpoint/2010/main" val="3162829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44C68885-C2DD-9492-85C9-4A4FD9419642}"/>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29" name="0_Windows text">
            <a:extLst>
              <a:ext uri="{FF2B5EF4-FFF2-40B4-BE49-F238E27FC236}">
                <a16:creationId xmlns:a16="http://schemas.microsoft.com/office/drawing/2014/main" id="{2D2F5FA0-4822-80EB-5964-F9CE793B0FE8}"/>
              </a:ext>
            </a:extLst>
          </p:cNvPr>
          <p:cNvSpPr txBox="1"/>
          <p:nvPr/>
        </p:nvSpPr>
        <p:spPr>
          <a:xfrm>
            <a:off x="5655563" y="11379004"/>
            <a:ext cx="839261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Created APIPA</a:t>
            </a:r>
          </a:p>
        </p:txBody>
      </p:sp>
      <p:pic>
        <p:nvPicPr>
          <p:cNvPr id="10" name="0_Windows logo">
            <a:extLst>
              <a:ext uri="{FF2B5EF4-FFF2-40B4-BE49-F238E27FC236}">
                <a16:creationId xmlns:a16="http://schemas.microsoft.com/office/drawing/2014/main" id="{68A06239-5574-1CE4-FC2F-919280A8F7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1025" y="7877909"/>
            <a:ext cx="15151100" cy="3197021"/>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3" y="3207267"/>
            <a:ext cx="347819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Automatic Private IP Addressing</a:t>
            </a:r>
          </a:p>
        </p:txBody>
      </p:sp>
      <p:sp>
        <p:nvSpPr>
          <p:cNvPr id="23" name="1_Point 2">
            <a:extLst>
              <a:ext uri="{FF2B5EF4-FFF2-40B4-BE49-F238E27FC236}">
                <a16:creationId xmlns:a16="http://schemas.microsoft.com/office/drawing/2014/main" id="{64396562-B427-E85E-9208-C93FF1F5DC15}"/>
              </a:ext>
            </a:extLst>
          </p:cNvPr>
          <p:cNvSpPr txBox="1"/>
          <p:nvPr/>
        </p:nvSpPr>
        <p:spPr>
          <a:xfrm>
            <a:off x="854963" y="5061124"/>
            <a:ext cx="355178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Windows automatically configures an IP address when no DHCP server is available</a:t>
            </a:r>
          </a:p>
        </p:txBody>
      </p:sp>
      <p:sp>
        <p:nvSpPr>
          <p:cNvPr id="22" name="2_Point 3">
            <a:extLst>
              <a:ext uri="{FF2B5EF4-FFF2-40B4-BE49-F238E27FC236}">
                <a16:creationId xmlns:a16="http://schemas.microsoft.com/office/drawing/2014/main" id="{BB11C61E-5B7B-7F27-8D39-B912FA61DE0B}"/>
              </a:ext>
            </a:extLst>
          </p:cNvPr>
          <p:cNvSpPr txBox="1"/>
          <p:nvPr/>
        </p:nvSpPr>
        <p:spPr>
          <a:xfrm>
            <a:off x="854963" y="6453411"/>
            <a:ext cx="3443593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Randomly configures IP address between 169.254.0.0 and 169.254.255.255</a:t>
            </a:r>
          </a:p>
        </p:txBody>
      </p:sp>
      <p:sp>
        <p:nvSpPr>
          <p:cNvPr id="24" name="3_Tux point 1">
            <a:extLst>
              <a:ext uri="{FF2B5EF4-FFF2-40B4-BE49-F238E27FC236}">
                <a16:creationId xmlns:a16="http://schemas.microsoft.com/office/drawing/2014/main" id="{1B1A2435-9CC8-4856-B356-EA9362310324}"/>
              </a:ext>
            </a:extLst>
          </p:cNvPr>
          <p:cNvSpPr txBox="1"/>
          <p:nvPr/>
        </p:nvSpPr>
        <p:spPr>
          <a:xfrm>
            <a:off x="20539963" y="11226604"/>
            <a:ext cx="159344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Depends on distribution configuration</a:t>
            </a:r>
          </a:p>
        </p:txBody>
      </p:sp>
      <p:pic>
        <p:nvPicPr>
          <p:cNvPr id="21" name="3_Tux">
            <a:extLst>
              <a:ext uri="{FF2B5EF4-FFF2-40B4-BE49-F238E27FC236}">
                <a16:creationId xmlns:a16="http://schemas.microsoft.com/office/drawing/2014/main" id="{50B9FEA1-7E26-A1D3-CDC1-662D8AF4CC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608281" y="7617050"/>
            <a:ext cx="3050355" cy="3615235"/>
          </a:xfrm>
          <a:prstGeom prst="rect">
            <a:avLst/>
          </a:prstGeom>
        </p:spPr>
      </p:pic>
      <p:sp>
        <p:nvSpPr>
          <p:cNvPr id="25" name="4_Tux point 2">
            <a:extLst>
              <a:ext uri="{FF2B5EF4-FFF2-40B4-BE49-F238E27FC236}">
                <a16:creationId xmlns:a16="http://schemas.microsoft.com/office/drawing/2014/main" id="{119B30E5-61FB-67B3-B536-B570A0FAF869}"/>
              </a:ext>
            </a:extLst>
          </p:cNvPr>
          <p:cNvSpPr txBox="1"/>
          <p:nvPr/>
        </p:nvSpPr>
        <p:spPr>
          <a:xfrm>
            <a:off x="20539963" y="12599059"/>
            <a:ext cx="129118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Otherwise sets to 0.0.0.0</a:t>
            </a:r>
          </a:p>
        </p:txBody>
      </p:sp>
      <p:sp>
        <p:nvSpPr>
          <p:cNvPr id="37" name="5_Computer 4 text">
            <a:extLst>
              <a:ext uri="{FF2B5EF4-FFF2-40B4-BE49-F238E27FC236}">
                <a16:creationId xmlns:a16="http://schemas.microsoft.com/office/drawing/2014/main" id="{6F7F31C3-CA99-62A0-4AB0-54DE1CD19FA5}"/>
              </a:ext>
            </a:extLst>
          </p:cNvPr>
          <p:cNvSpPr txBox="1"/>
          <p:nvPr/>
        </p:nvSpPr>
        <p:spPr>
          <a:xfrm>
            <a:off x="29599129" y="18285151"/>
            <a:ext cx="697687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169.254.16.167</a:t>
            </a:r>
          </a:p>
        </p:txBody>
      </p:sp>
      <p:pic>
        <p:nvPicPr>
          <p:cNvPr id="36" name="5_Computer 4">
            <a:extLst>
              <a:ext uri="{FF2B5EF4-FFF2-40B4-BE49-F238E27FC236}">
                <a16:creationId xmlns:a16="http://schemas.microsoft.com/office/drawing/2014/main" id="{5CBCCB43-6015-D903-6C6F-151AF518064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123888" y="15491820"/>
            <a:ext cx="2854654" cy="2854654"/>
          </a:xfrm>
          <a:prstGeom prst="rect">
            <a:avLst/>
          </a:prstGeom>
        </p:spPr>
      </p:pic>
      <p:sp>
        <p:nvSpPr>
          <p:cNvPr id="34" name="5_Computer 3 text">
            <a:extLst>
              <a:ext uri="{FF2B5EF4-FFF2-40B4-BE49-F238E27FC236}">
                <a16:creationId xmlns:a16="http://schemas.microsoft.com/office/drawing/2014/main" id="{0C554492-8240-C0E3-398F-61ECF7AE3B0B}"/>
              </a:ext>
            </a:extLst>
          </p:cNvPr>
          <p:cNvSpPr txBox="1"/>
          <p:nvPr/>
        </p:nvSpPr>
        <p:spPr>
          <a:xfrm>
            <a:off x="21217126" y="18228421"/>
            <a:ext cx="76794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169.254.12.68</a:t>
            </a:r>
          </a:p>
        </p:txBody>
      </p:sp>
      <p:pic>
        <p:nvPicPr>
          <p:cNvPr id="35" name="5_Computer 3">
            <a:extLst>
              <a:ext uri="{FF2B5EF4-FFF2-40B4-BE49-F238E27FC236}">
                <a16:creationId xmlns:a16="http://schemas.microsoft.com/office/drawing/2014/main" id="{552FB1EF-80B5-EF12-150F-6C7932B9C1E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816109" y="15406131"/>
            <a:ext cx="2854654" cy="2854654"/>
          </a:xfrm>
          <a:prstGeom prst="rect">
            <a:avLst/>
          </a:prstGeom>
        </p:spPr>
      </p:pic>
      <p:sp>
        <p:nvSpPr>
          <p:cNvPr id="31" name="5_Computer 2 text">
            <a:extLst>
              <a:ext uri="{FF2B5EF4-FFF2-40B4-BE49-F238E27FC236}">
                <a16:creationId xmlns:a16="http://schemas.microsoft.com/office/drawing/2014/main" id="{D2D3FFE7-000B-4C4A-FC0C-B3D4FB56906F}"/>
              </a:ext>
            </a:extLst>
          </p:cNvPr>
          <p:cNvSpPr txBox="1"/>
          <p:nvPr/>
        </p:nvSpPr>
        <p:spPr>
          <a:xfrm>
            <a:off x="9668765" y="18171690"/>
            <a:ext cx="76794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169.254.123.57</a:t>
            </a:r>
          </a:p>
        </p:txBody>
      </p:sp>
      <p:pic>
        <p:nvPicPr>
          <p:cNvPr id="30" name="5_Computer 2">
            <a:extLst>
              <a:ext uri="{FF2B5EF4-FFF2-40B4-BE49-F238E27FC236}">
                <a16:creationId xmlns:a16="http://schemas.microsoft.com/office/drawing/2014/main" id="{EC66215F-08B2-F8F6-0197-45D09C377A1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193525" y="15378359"/>
            <a:ext cx="2854654" cy="2854654"/>
          </a:xfrm>
          <a:prstGeom prst="rect">
            <a:avLst/>
          </a:prstGeom>
        </p:spPr>
      </p:pic>
      <p:sp>
        <p:nvSpPr>
          <p:cNvPr id="6" name="5_Computer 1 text">
            <a:extLst>
              <a:ext uri="{FF2B5EF4-FFF2-40B4-BE49-F238E27FC236}">
                <a16:creationId xmlns:a16="http://schemas.microsoft.com/office/drawing/2014/main" id="{A2E79DE3-9367-7745-55B9-09A2CF24FD9B}"/>
              </a:ext>
            </a:extLst>
          </p:cNvPr>
          <p:cNvSpPr txBox="1"/>
          <p:nvPr/>
        </p:nvSpPr>
        <p:spPr>
          <a:xfrm>
            <a:off x="727963" y="18114960"/>
            <a:ext cx="76794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169.254.123.57</a:t>
            </a:r>
          </a:p>
        </p:txBody>
      </p:sp>
      <p:pic>
        <p:nvPicPr>
          <p:cNvPr id="28" name="5_Computer 1">
            <a:extLst>
              <a:ext uri="{FF2B5EF4-FFF2-40B4-BE49-F238E27FC236}">
                <a16:creationId xmlns:a16="http://schemas.microsoft.com/office/drawing/2014/main" id="{A6FB86A5-2DA9-9FFE-41C3-AE30D433FB2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07946" y="15292670"/>
            <a:ext cx="2854654" cy="2854654"/>
          </a:xfrm>
          <a:prstGeom prst="rect">
            <a:avLst/>
          </a:prstGeom>
        </p:spPr>
      </p:pic>
      <p:sp>
        <p:nvSpPr>
          <p:cNvPr id="26" name="5_Point bot">
            <a:extLst>
              <a:ext uri="{FF2B5EF4-FFF2-40B4-BE49-F238E27FC236}">
                <a16:creationId xmlns:a16="http://schemas.microsoft.com/office/drawing/2014/main" id="{C83D90D7-9C23-501C-79CD-BCF4B031EB63}"/>
              </a:ext>
            </a:extLst>
          </p:cNvPr>
          <p:cNvSpPr txBox="1"/>
          <p:nvPr/>
        </p:nvSpPr>
        <p:spPr>
          <a:xfrm>
            <a:off x="1032261" y="13593561"/>
            <a:ext cx="35110602" cy="1631216"/>
          </a:xfrm>
          <a:prstGeom prst="rect">
            <a:avLst/>
          </a:prstGeom>
          <a:noFill/>
        </p:spPr>
        <p:txBody>
          <a:bodyPr wrap="square">
            <a:spAutoFit/>
          </a:bodyPr>
          <a:lstStyle/>
          <a:p>
            <a:r>
              <a:rPr lang="en-GB" sz="10000" b="1" dirty="0">
                <a:solidFill>
                  <a:srgbClr val="1884C7"/>
                </a:solidFill>
                <a:latin typeface="Arial" panose="020B0604020202020204" pitchFamily="34" charset="0"/>
                <a:cs typeface="Arial" panose="020B0604020202020204" pitchFamily="34" charset="0"/>
              </a:rPr>
              <a:t>Computers can only communicate within same segment</a:t>
            </a:r>
            <a:endParaRPr lang="en-US" sz="10000" b="1" dirty="0">
              <a:solidFill>
                <a:srgbClr val="1884C7"/>
              </a:solidFill>
              <a:latin typeface="Arial" panose="020B0604020202020204" pitchFamily="34" charset="0"/>
              <a:cs typeface="Arial" panose="020B0604020202020204" pitchFamily="34" charset="0"/>
            </a:endParaRPr>
          </a:p>
        </p:txBody>
      </p:sp>
      <p:pic>
        <p:nvPicPr>
          <p:cNvPr id="43" name="6_arrow 2">
            <a:extLst>
              <a:ext uri="{FF2B5EF4-FFF2-40B4-BE49-F238E27FC236}">
                <a16:creationId xmlns:a16="http://schemas.microsoft.com/office/drawing/2014/main" id="{0C18AE98-00D7-5FFE-15E1-AA327EDF693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5676561" y="15517591"/>
            <a:ext cx="5256320" cy="1252202"/>
          </a:xfrm>
          <a:prstGeom prst="rect">
            <a:avLst/>
          </a:prstGeom>
        </p:spPr>
      </p:pic>
      <p:pic>
        <p:nvPicPr>
          <p:cNvPr id="42" name="6_arrow 1">
            <a:extLst>
              <a:ext uri="{FF2B5EF4-FFF2-40B4-BE49-F238E27FC236}">
                <a16:creationId xmlns:a16="http://schemas.microsoft.com/office/drawing/2014/main" id="{4D888543-D255-C83D-BA5B-D76F00932D3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42000" y="15517591"/>
            <a:ext cx="5256320" cy="1252202"/>
          </a:xfrm>
          <a:prstGeom prst="rect">
            <a:avLst/>
          </a:prstGeom>
        </p:spPr>
      </p:pic>
      <p:pic>
        <p:nvPicPr>
          <p:cNvPr id="39" name="8_Router" descr="A blue circular object with arrows&#10;&#10;Description automatically generated">
            <a:extLst>
              <a:ext uri="{FF2B5EF4-FFF2-40B4-BE49-F238E27FC236}">
                <a16:creationId xmlns:a16="http://schemas.microsoft.com/office/drawing/2014/main" id="{DD1F351D-55D0-0D1E-C730-75D4D171805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6913363" y="15337359"/>
            <a:ext cx="4167271" cy="3717565"/>
          </a:xfrm>
          <a:prstGeom prst="rect">
            <a:avLst/>
          </a:prstGeom>
        </p:spPr>
      </p:pic>
      <p:pic>
        <p:nvPicPr>
          <p:cNvPr id="46" name="9_Cross" descr="A red x shaped object&#10;&#10;Description automatically generated">
            <a:extLst>
              <a:ext uri="{FF2B5EF4-FFF2-40B4-BE49-F238E27FC236}">
                <a16:creationId xmlns:a16="http://schemas.microsoft.com/office/drawing/2014/main" id="{31EC6F0A-777F-A19D-767F-0D26675002DF}"/>
              </a:ext>
            </a:extLst>
          </p:cNvPr>
          <p:cNvPicPr>
            <a:picLocks noChangeAspect="1"/>
          </p:cNvPicPr>
          <p:nvPr/>
        </p:nvPicPr>
        <p:blipFill>
          <a:blip r:embed="rId12" cstate="email">
            <a:alphaModFix amt="80000"/>
            <a:extLst>
              <a:ext uri="{28A0092B-C50C-407E-A947-70E740481C1C}">
                <a14:useLocalDpi xmlns:a14="http://schemas.microsoft.com/office/drawing/2010/main"/>
              </a:ext>
            </a:extLst>
          </a:blip>
          <a:stretch>
            <a:fillRect/>
          </a:stretch>
        </p:blipFill>
        <p:spPr>
          <a:xfrm>
            <a:off x="17388883" y="15195592"/>
            <a:ext cx="3272164" cy="3717566"/>
          </a:xfrm>
          <a:prstGeom prst="rect">
            <a:avLst/>
          </a:prstGeom>
        </p:spPr>
      </p:pic>
      <p:sp>
        <p:nvSpPr>
          <p:cNvPr id="47" name="9_Cross text">
            <a:extLst>
              <a:ext uri="{FF2B5EF4-FFF2-40B4-BE49-F238E27FC236}">
                <a16:creationId xmlns:a16="http://schemas.microsoft.com/office/drawing/2014/main" id="{FB84CD2B-BD30-53C5-964D-A8FE413DF075}"/>
              </a:ext>
            </a:extLst>
          </p:cNvPr>
          <p:cNvSpPr txBox="1"/>
          <p:nvPr/>
        </p:nvSpPr>
        <p:spPr>
          <a:xfrm>
            <a:off x="16649325" y="16222393"/>
            <a:ext cx="474763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No routing</a:t>
            </a: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EC0383C2-D4E3-E14B-F7D1-9EDEC8EF39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APIPA</a:t>
            </a:r>
          </a:p>
        </p:txBody>
      </p:sp>
    </p:spTree>
    <p:extLst>
      <p:ext uri="{BB962C8B-B14F-4D97-AF65-F5344CB8AC3E}">
        <p14:creationId xmlns:p14="http://schemas.microsoft.com/office/powerpoint/2010/main" val="4232943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7A24346A-2724-39C9-56CF-4603D93D6F25}"/>
              </a:ext>
            </a:extLst>
          </p:cNvPr>
          <p:cNvGrpSpPr/>
          <p:nvPr/>
        </p:nvGrpSpPr>
        <p:grpSpPr>
          <a:xfrm>
            <a:off x="0" y="25491"/>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32" name="0_APIPA address" descr="A screen shot of a computer&#10;&#10;Description automatically generated">
            <a:extLst>
              <a:ext uri="{FF2B5EF4-FFF2-40B4-BE49-F238E27FC236}">
                <a16:creationId xmlns:a16="http://schemas.microsoft.com/office/drawing/2014/main" id="{00ACF276-3965-5406-8E79-AF7F4607DF5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36975" y="14698677"/>
            <a:ext cx="16283882" cy="3912174"/>
          </a:xfrm>
          <a:prstGeom prst="rect">
            <a:avLst/>
          </a:prstGeom>
        </p:spPr>
      </p:pic>
      <p:pic>
        <p:nvPicPr>
          <p:cNvPr id="6" name="0_Computer 1">
            <a:extLst>
              <a:ext uri="{FF2B5EF4-FFF2-40B4-BE49-F238E27FC236}">
                <a16:creationId xmlns:a16="http://schemas.microsoft.com/office/drawing/2014/main" id="{59071C84-A772-975D-605F-641695B511E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4451" y="6204780"/>
            <a:ext cx="6497464" cy="6497464"/>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530638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Computer not able to contact a DHCP server</a:t>
            </a:r>
          </a:p>
        </p:txBody>
      </p:sp>
      <p:sp>
        <p:nvSpPr>
          <p:cNvPr id="29" name="2_Configuration text">
            <a:extLst>
              <a:ext uri="{FF2B5EF4-FFF2-40B4-BE49-F238E27FC236}">
                <a16:creationId xmlns:a16="http://schemas.microsoft.com/office/drawing/2014/main" id="{3E5FB06D-0D3A-1D34-3854-5B26C726F9BD}"/>
              </a:ext>
            </a:extLst>
          </p:cNvPr>
          <p:cNvSpPr txBox="1"/>
          <p:nvPr/>
        </p:nvSpPr>
        <p:spPr>
          <a:xfrm>
            <a:off x="654451" y="13239376"/>
            <a:ext cx="696787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Configuration</a:t>
            </a:r>
          </a:p>
        </p:txBody>
      </p:sp>
      <p:sp>
        <p:nvSpPr>
          <p:cNvPr id="30" name="5_Cable damage text">
            <a:extLst>
              <a:ext uri="{FF2B5EF4-FFF2-40B4-BE49-F238E27FC236}">
                <a16:creationId xmlns:a16="http://schemas.microsoft.com/office/drawing/2014/main" id="{020641A8-D72D-3F80-5E34-ECC023E792AD}"/>
              </a:ext>
            </a:extLst>
          </p:cNvPr>
          <p:cNvSpPr txBox="1"/>
          <p:nvPr/>
        </p:nvSpPr>
        <p:spPr>
          <a:xfrm>
            <a:off x="8036975" y="13239377"/>
            <a:ext cx="692195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Cable damage</a:t>
            </a:r>
          </a:p>
        </p:txBody>
      </p:sp>
      <p:pic>
        <p:nvPicPr>
          <p:cNvPr id="28" name="5_Cable damage" descr="A cat holding a cable in its mouth&#10;&#10;Description automatically generated">
            <a:extLst>
              <a:ext uri="{FF2B5EF4-FFF2-40B4-BE49-F238E27FC236}">
                <a16:creationId xmlns:a16="http://schemas.microsoft.com/office/drawing/2014/main" id="{8C29B0BC-1312-7534-B099-C200A516657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54663" y="6204779"/>
            <a:ext cx="6921957" cy="6921957"/>
          </a:xfrm>
          <a:prstGeom prst="rect">
            <a:avLst/>
          </a:prstGeom>
        </p:spPr>
      </p:pic>
      <p:sp>
        <p:nvSpPr>
          <p:cNvPr id="26" name="7_Cable plugged in text">
            <a:extLst>
              <a:ext uri="{FF2B5EF4-FFF2-40B4-BE49-F238E27FC236}">
                <a16:creationId xmlns:a16="http://schemas.microsoft.com/office/drawing/2014/main" id="{C4BE614D-4D1B-BCA1-44BE-0DBEC67F2030}"/>
              </a:ext>
            </a:extLst>
          </p:cNvPr>
          <p:cNvSpPr txBox="1"/>
          <p:nvPr/>
        </p:nvSpPr>
        <p:spPr>
          <a:xfrm>
            <a:off x="16586753" y="13239376"/>
            <a:ext cx="763098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Cable plugged in</a:t>
            </a:r>
          </a:p>
        </p:txBody>
      </p:sp>
      <p:pic>
        <p:nvPicPr>
          <p:cNvPr id="25" name="7_Cable plugged in" descr="A blue cable plugged into a wall outlet&#10;&#10;Description automatically generated">
            <a:extLst>
              <a:ext uri="{FF2B5EF4-FFF2-40B4-BE49-F238E27FC236}">
                <a16:creationId xmlns:a16="http://schemas.microsoft.com/office/drawing/2014/main" id="{A2361573-4499-E957-D365-B6C15FD86BC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6920236" y="6204780"/>
            <a:ext cx="7630988" cy="6735813"/>
          </a:xfrm>
          <a:prstGeom prst="rect">
            <a:avLst/>
          </a:prstGeom>
        </p:spPr>
      </p:pic>
      <p:sp>
        <p:nvSpPr>
          <p:cNvPr id="22" name="8_Patch text 2">
            <a:extLst>
              <a:ext uri="{FF2B5EF4-FFF2-40B4-BE49-F238E27FC236}">
                <a16:creationId xmlns:a16="http://schemas.microsoft.com/office/drawing/2014/main" id="{98AF4123-99C0-68C8-2DB6-65039EF9440D}"/>
              </a:ext>
            </a:extLst>
          </p:cNvPr>
          <p:cNvSpPr txBox="1"/>
          <p:nvPr/>
        </p:nvSpPr>
        <p:spPr>
          <a:xfrm>
            <a:off x="25136531" y="14668800"/>
            <a:ext cx="879611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Correct VLAN</a:t>
            </a:r>
          </a:p>
        </p:txBody>
      </p:sp>
      <p:sp>
        <p:nvSpPr>
          <p:cNvPr id="23" name="8_Patch text 1">
            <a:extLst>
              <a:ext uri="{FF2B5EF4-FFF2-40B4-BE49-F238E27FC236}">
                <a16:creationId xmlns:a16="http://schemas.microsoft.com/office/drawing/2014/main" id="{7465B111-25C4-05F4-3FC8-A7981C1D7C8E}"/>
              </a:ext>
            </a:extLst>
          </p:cNvPr>
          <p:cNvSpPr txBox="1"/>
          <p:nvPr/>
        </p:nvSpPr>
        <p:spPr>
          <a:xfrm>
            <a:off x="25136531" y="13239376"/>
            <a:ext cx="1102482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Connected to correct port</a:t>
            </a:r>
          </a:p>
        </p:txBody>
      </p:sp>
      <p:pic>
        <p:nvPicPr>
          <p:cNvPr id="10" name="8_Patch" descr="A close-up of a computer server&#10;&#10;Description automatically generated">
            <a:extLst>
              <a:ext uri="{FF2B5EF4-FFF2-40B4-BE49-F238E27FC236}">
                <a16:creationId xmlns:a16="http://schemas.microsoft.com/office/drawing/2014/main" id="{11060A43-4ECA-54CB-4F06-ABB81284171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390041" y="6204780"/>
            <a:ext cx="7835071" cy="6764253"/>
          </a:xfrm>
          <a:prstGeom prst="rect">
            <a:avLst/>
          </a:prstGeom>
        </p:spPr>
      </p:pic>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07380A02-D9A7-A99E-79A4-9D4D17BDB3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414650" y="405422"/>
            <a:ext cx="35746702" cy="2169825"/>
          </a:xfrm>
          <a:prstGeom prst="rect">
            <a:avLst/>
          </a:prstGeom>
          <a:noFill/>
        </p:spPr>
        <p:txBody>
          <a:bodyPr wrap="square">
            <a:spAutoFit/>
          </a:bodyPr>
          <a:lstStyle/>
          <a:p>
            <a:r>
              <a:rPr lang="en-US" sz="13500" b="1" dirty="0">
                <a:solidFill>
                  <a:schemeClr val="bg1"/>
                </a:solidFill>
                <a:latin typeface="Arial" panose="020B0604020202020204" pitchFamily="34" charset="0"/>
                <a:cs typeface="Arial" panose="020B0604020202020204" pitchFamily="34" charset="0"/>
              </a:rPr>
              <a:t>Troubleshooting DHCP Connectivity Issues</a:t>
            </a:r>
          </a:p>
        </p:txBody>
      </p:sp>
    </p:spTree>
    <p:extLst>
      <p:ext uri="{BB962C8B-B14F-4D97-AF65-F5344CB8AC3E}">
        <p14:creationId xmlns:p14="http://schemas.microsoft.com/office/powerpoint/2010/main" val="230997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D74EEC8E-ED83-B369-A109-A9D65061059D}"/>
              </a:ext>
            </a:extLst>
          </p:cNvPr>
          <p:cNvGrpSpPr/>
          <p:nvPr/>
        </p:nvGrpSpPr>
        <p:grpSpPr>
          <a:xfrm>
            <a:off x="0" y="1587"/>
            <a:ext cx="36576000" cy="20575588"/>
            <a:chOff x="0" y="1587"/>
            <a:chExt cx="36576000" cy="20575588"/>
          </a:xfrm>
        </p:grpSpPr>
        <p:pic>
          <p:nvPicPr>
            <p:cNvPr id="3" name="0_Background">
              <a:extLst>
                <a:ext uri="{FF2B5EF4-FFF2-40B4-BE49-F238E27FC236}">
                  <a16:creationId xmlns:a16="http://schemas.microsoft.com/office/drawing/2014/main" id="{DB04D351-F575-87B1-E3BA-BAE7D36556F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2382"/>
            <a:stretch/>
          </p:blipFill>
          <p:spPr>
            <a:xfrm>
              <a:off x="0" y="2550818"/>
              <a:ext cx="36576000" cy="18026357"/>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26" name="1_White Background" descr="A picture containing white, design&#10;&#10;Description automatically generated">
            <a:extLst>
              <a:ext uri="{FF2B5EF4-FFF2-40B4-BE49-F238E27FC236}">
                <a16:creationId xmlns:a16="http://schemas.microsoft.com/office/drawing/2014/main" id="{D504DCD4-B535-78DB-71B9-F818CF76D82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12" name="1_Server sleeping text">
            <a:extLst>
              <a:ext uri="{FF2B5EF4-FFF2-40B4-BE49-F238E27FC236}">
                <a16:creationId xmlns:a16="http://schemas.microsoft.com/office/drawing/2014/main" id="{97EAF12F-B867-4C15-8390-FCF105AAB49B}"/>
              </a:ext>
            </a:extLst>
          </p:cNvPr>
          <p:cNvSpPr txBox="1"/>
          <p:nvPr/>
        </p:nvSpPr>
        <p:spPr>
          <a:xfrm>
            <a:off x="3111141" y="16674831"/>
            <a:ext cx="668190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Server down</a:t>
            </a:r>
          </a:p>
        </p:txBody>
      </p:sp>
      <p:pic>
        <p:nvPicPr>
          <p:cNvPr id="21" name="1_Server sleeping">
            <a:extLst>
              <a:ext uri="{FF2B5EF4-FFF2-40B4-BE49-F238E27FC236}">
                <a16:creationId xmlns:a16="http://schemas.microsoft.com/office/drawing/2014/main" id="{692E6FDD-AC14-EA7A-4313-1F5DAC3D1FF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39657" y="4048525"/>
            <a:ext cx="10456301" cy="12233733"/>
          </a:xfrm>
          <a:prstGeom prst="rect">
            <a:avLst/>
          </a:prstGeom>
        </p:spPr>
      </p:pic>
      <p:sp>
        <p:nvSpPr>
          <p:cNvPr id="15" name="2_No text">
            <a:extLst>
              <a:ext uri="{FF2B5EF4-FFF2-40B4-BE49-F238E27FC236}">
                <a16:creationId xmlns:a16="http://schemas.microsoft.com/office/drawing/2014/main" id="{93BDC196-68A7-4B13-AEC2-DA960367EDBF}"/>
              </a:ext>
            </a:extLst>
          </p:cNvPr>
          <p:cNvSpPr txBox="1"/>
          <p:nvPr/>
        </p:nvSpPr>
        <p:spPr>
          <a:xfrm>
            <a:off x="12536355" y="16674831"/>
            <a:ext cx="1144787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Device not authorized</a:t>
            </a:r>
          </a:p>
        </p:txBody>
      </p:sp>
      <p:pic>
        <p:nvPicPr>
          <p:cNvPr id="24" name="2_No" descr="A sign with red letters and text&#10;&#10;Description automatically generated">
            <a:extLst>
              <a:ext uri="{FF2B5EF4-FFF2-40B4-BE49-F238E27FC236}">
                <a16:creationId xmlns:a16="http://schemas.microsoft.com/office/drawing/2014/main" id="{F39C95BD-7F3A-B7B6-E8D1-A43F4D2C042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552190" y="7946034"/>
            <a:ext cx="9534331" cy="6035324"/>
          </a:xfrm>
          <a:prstGeom prst="rect">
            <a:avLst/>
          </a:prstGeom>
        </p:spPr>
      </p:pic>
      <p:sp>
        <p:nvSpPr>
          <p:cNvPr id="25" name="3_DHCP server text">
            <a:extLst>
              <a:ext uri="{FF2B5EF4-FFF2-40B4-BE49-F238E27FC236}">
                <a16:creationId xmlns:a16="http://schemas.microsoft.com/office/drawing/2014/main" id="{7A1DE297-8FD8-9A62-D1AC-01E72F0BEADD}"/>
              </a:ext>
            </a:extLst>
          </p:cNvPr>
          <p:cNvSpPr txBox="1"/>
          <p:nvPr/>
        </p:nvSpPr>
        <p:spPr>
          <a:xfrm>
            <a:off x="23984227" y="16674831"/>
            <a:ext cx="1144787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 IP addresses in pool</a:t>
            </a:r>
          </a:p>
        </p:txBody>
      </p:sp>
      <p:pic>
        <p:nvPicPr>
          <p:cNvPr id="16" name="3_DHCP server" descr="A close-up of a server&#10;&#10;Description automatically generated">
            <a:extLst>
              <a:ext uri="{FF2B5EF4-FFF2-40B4-BE49-F238E27FC236}">
                <a16:creationId xmlns:a16="http://schemas.microsoft.com/office/drawing/2014/main" id="{FFB17536-F6C1-3CD3-8339-CAAE4AA4CD5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5850930" y="5395781"/>
            <a:ext cx="6762669" cy="10196346"/>
          </a:xfrm>
          <a:prstGeom prst="rect">
            <a:avLst/>
          </a:prstGeom>
        </p:spPr>
      </p:pic>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73B22AE8-BBB2-A4A8-8E57-25F5374C44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Common DHCP Problems</a:t>
            </a:r>
          </a:p>
        </p:txBody>
      </p:sp>
      <p:pic>
        <p:nvPicPr>
          <p:cNvPr id="8" name="3_Baloon_D 1.0">
            <a:extLst>
              <a:ext uri="{FF2B5EF4-FFF2-40B4-BE49-F238E27FC236}">
                <a16:creationId xmlns:a16="http://schemas.microsoft.com/office/drawing/2014/main" id="{46B355B5-88D5-B731-C954-C547DFD08BD7}"/>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29468025" y="1256821"/>
            <a:ext cx="6291147" cy="5859481"/>
          </a:xfrm>
          <a:prstGeom prst="rect">
            <a:avLst/>
          </a:prstGeom>
        </p:spPr>
      </p:pic>
    </p:spTree>
    <p:extLst>
      <p:ext uri="{BB962C8B-B14F-4D97-AF65-F5344CB8AC3E}">
        <p14:creationId xmlns:p14="http://schemas.microsoft.com/office/powerpoint/2010/main" val="2030310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6C23D44A-09C4-EEFF-123C-97D16E33C622}"/>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8" name="1_Demo2_V Demo2 01-13_F 100" descr="A screenshot of a computer&#10;&#10;Description automatically generated">
            <a:extLst>
              <a:ext uri="{FF2B5EF4-FFF2-40B4-BE49-F238E27FC236}">
                <a16:creationId xmlns:a16="http://schemas.microsoft.com/office/drawing/2014/main" id="{76E5959E-CD18-A904-0540-EA8E2260A03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14" name="0_Point 2">
            <a:extLst>
              <a:ext uri="{FF2B5EF4-FFF2-40B4-BE49-F238E27FC236}">
                <a16:creationId xmlns:a16="http://schemas.microsoft.com/office/drawing/2014/main" id="{F7302874-6FF6-4F12-9408-F903772FAD68}"/>
              </a:ext>
            </a:extLst>
          </p:cNvPr>
          <p:cNvSpPr txBox="1"/>
          <p:nvPr/>
        </p:nvSpPr>
        <p:spPr>
          <a:xfrm>
            <a:off x="854963" y="5467572"/>
            <a:ext cx="34435933" cy="1246461"/>
          </a:xfrm>
          <a:prstGeom prst="rect">
            <a:avLst/>
          </a:prstGeom>
          <a:noFill/>
        </p:spPr>
        <p:txBody>
          <a:bodyPr wrap="square">
            <a:spAutoFit/>
          </a:bodyPr>
          <a:lstStyle/>
          <a:p>
            <a:r>
              <a:rPr lang="en-US" sz="7500" dirty="0" err="1">
                <a:latin typeface="Arial" panose="020B0604020202020204" pitchFamily="34" charset="0"/>
                <a:cs typeface="Arial" panose="020B0604020202020204" pitchFamily="34" charset="0"/>
              </a:rPr>
              <a:t>IPConfig</a:t>
            </a:r>
            <a:r>
              <a:rPr lang="en-US" sz="7500" dirty="0">
                <a:latin typeface="Arial" panose="020B0604020202020204" pitchFamily="34" charset="0"/>
                <a:cs typeface="Arial" panose="020B0604020202020204" pitchFamily="34" charset="0"/>
              </a:rPr>
              <a:t> /renew</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Device will attempt automatically or it can be forced</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EA4F2873-A965-C3A7-2074-73F7F4768E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Obtaining an IP Address</a:t>
            </a:r>
          </a:p>
        </p:txBody>
      </p:sp>
    </p:spTree>
    <p:extLst>
      <p:ext uri="{BB962C8B-B14F-4D97-AF65-F5344CB8AC3E}">
        <p14:creationId xmlns:p14="http://schemas.microsoft.com/office/powerpoint/2010/main" val="1928391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44C68885-C2DD-9492-85C9-4A4FD9419642}"/>
              </a:ext>
            </a:extLst>
          </p:cNvPr>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8" name="4_White Background" descr="A picture containing white, design&#10;&#10;Description automatically generated">
            <a:extLst>
              <a:ext uri="{FF2B5EF4-FFF2-40B4-BE49-F238E27FC236}">
                <a16:creationId xmlns:a16="http://schemas.microsoft.com/office/drawing/2014/main" id="{BAC7420B-FA5F-2FD0-F1C4-524FF53AF88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28766054" cy="1708160"/>
          </a:xfrm>
          <a:prstGeom prst="rect">
            <a:avLst/>
          </a:prstGeom>
          <a:solidFill>
            <a:srgbClr val="FFFFFF">
              <a:alpha val="89804"/>
            </a:srgbClr>
          </a:solid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Network Connectivity Status Indicator (NCSI)</a:t>
            </a:r>
            <a:endParaRPr lang="en-US" sz="10500" b="1" dirty="0">
              <a:solidFill>
                <a:srgbClr val="1884C7"/>
              </a:solidFill>
              <a:latin typeface="Arial" panose="020B0604020202020204" pitchFamily="34" charset="0"/>
              <a:cs typeface="Arial" panose="020B0604020202020204" pitchFamily="34" charset="0"/>
            </a:endParaRPr>
          </a:p>
        </p:txBody>
      </p:sp>
      <p:sp>
        <p:nvSpPr>
          <p:cNvPr id="6" name="2_Point 2">
            <a:extLst>
              <a:ext uri="{FF2B5EF4-FFF2-40B4-BE49-F238E27FC236}">
                <a16:creationId xmlns:a16="http://schemas.microsoft.com/office/drawing/2014/main" id="{3B9A6386-78B1-9A92-8F7B-55232DA7B288}"/>
              </a:ext>
            </a:extLst>
          </p:cNvPr>
          <p:cNvSpPr txBox="1"/>
          <p:nvPr/>
        </p:nvSpPr>
        <p:spPr>
          <a:xfrm>
            <a:off x="854964" y="5467572"/>
            <a:ext cx="15881328" cy="1246495"/>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Connects to </a:t>
            </a:r>
            <a:r>
              <a:rPr lang="en-GB" sz="7500" dirty="0">
                <a:latin typeface="Arial" panose="020B0604020202020204" pitchFamily="34" charset="0"/>
                <a:cs typeface="Arial" panose="020B0604020202020204" pitchFamily="34" charset="0"/>
                <a:hlinkClick r:id="rId6"/>
              </a:rPr>
              <a:t>http://www.msftncsi.com</a:t>
            </a:r>
            <a:endParaRPr lang="en-GB" sz="7500" dirty="0">
              <a:latin typeface="Arial" panose="020B0604020202020204" pitchFamily="34" charset="0"/>
              <a:cs typeface="Arial" panose="020B0604020202020204" pitchFamily="34" charset="0"/>
            </a:endParaRPr>
          </a:p>
        </p:txBody>
      </p:sp>
      <p:sp>
        <p:nvSpPr>
          <p:cNvPr id="10" name="3_Point 3">
            <a:extLst>
              <a:ext uri="{FF2B5EF4-FFF2-40B4-BE49-F238E27FC236}">
                <a16:creationId xmlns:a16="http://schemas.microsoft.com/office/drawing/2014/main" id="{FA487200-D3D4-1A00-3764-4CDF11FC42AF}"/>
              </a:ext>
            </a:extLst>
          </p:cNvPr>
          <p:cNvSpPr txBox="1"/>
          <p:nvPr/>
        </p:nvSpPr>
        <p:spPr>
          <a:xfrm>
            <a:off x="854964" y="6859811"/>
            <a:ext cx="33227218" cy="1246495"/>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If the test file is successfully downloaded, the internet is considered connected</a:t>
            </a:r>
          </a:p>
        </p:txBody>
      </p:sp>
      <p:sp>
        <p:nvSpPr>
          <p:cNvPr id="28" name="5_Computer text">
            <a:extLst>
              <a:ext uri="{FF2B5EF4-FFF2-40B4-BE49-F238E27FC236}">
                <a16:creationId xmlns:a16="http://schemas.microsoft.com/office/drawing/2014/main" id="{6EC6BB30-FEA8-AC4E-2962-EC8A308A142E}"/>
              </a:ext>
            </a:extLst>
          </p:cNvPr>
          <p:cNvSpPr txBox="1"/>
          <p:nvPr/>
        </p:nvSpPr>
        <p:spPr>
          <a:xfrm>
            <a:off x="686051" y="15076777"/>
            <a:ext cx="671104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Start test</a:t>
            </a:r>
          </a:p>
        </p:txBody>
      </p:sp>
      <p:pic>
        <p:nvPicPr>
          <p:cNvPr id="21" name="5_Computer" descr="A computer monitor with a keyboard and mouse&#10;&#10;Description automatically generated">
            <a:extLst>
              <a:ext uri="{FF2B5EF4-FFF2-40B4-BE49-F238E27FC236}">
                <a16:creationId xmlns:a16="http://schemas.microsoft.com/office/drawing/2014/main" id="{311EA93A-FD6F-A4BB-9D80-79843A309BE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74436" y="9179246"/>
            <a:ext cx="5541346" cy="5495387"/>
          </a:xfrm>
          <a:prstGeom prst="rect">
            <a:avLst/>
          </a:prstGeom>
        </p:spPr>
      </p:pic>
      <p:sp>
        <p:nvSpPr>
          <p:cNvPr id="29" name="6_DNS text">
            <a:extLst>
              <a:ext uri="{FF2B5EF4-FFF2-40B4-BE49-F238E27FC236}">
                <a16:creationId xmlns:a16="http://schemas.microsoft.com/office/drawing/2014/main" id="{820E6F34-6F8C-D3E1-A65F-49F40680A26B}"/>
              </a:ext>
            </a:extLst>
          </p:cNvPr>
          <p:cNvSpPr txBox="1"/>
          <p:nvPr/>
        </p:nvSpPr>
        <p:spPr>
          <a:xfrm>
            <a:off x="9166520" y="15076777"/>
            <a:ext cx="888821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Resolve DNS name</a:t>
            </a:r>
          </a:p>
        </p:txBody>
      </p:sp>
      <p:pic>
        <p:nvPicPr>
          <p:cNvPr id="23" name="6_DNS" descr="A logo with a globe and text&#10;&#10;Description automatically generated">
            <a:extLst>
              <a:ext uri="{FF2B5EF4-FFF2-40B4-BE49-F238E27FC236}">
                <a16:creationId xmlns:a16="http://schemas.microsoft.com/office/drawing/2014/main" id="{0B479B1A-B31B-654C-0D07-0BDED5AF436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901479" y="8941639"/>
            <a:ext cx="5835470" cy="5600003"/>
          </a:xfrm>
          <a:prstGeom prst="rect">
            <a:avLst/>
          </a:prstGeom>
        </p:spPr>
      </p:pic>
      <p:sp>
        <p:nvSpPr>
          <p:cNvPr id="31" name="7_Route text">
            <a:extLst>
              <a:ext uri="{FF2B5EF4-FFF2-40B4-BE49-F238E27FC236}">
                <a16:creationId xmlns:a16="http://schemas.microsoft.com/office/drawing/2014/main" id="{5A4FB770-42EB-148C-5727-E2A6FF8744EF}"/>
              </a:ext>
            </a:extLst>
          </p:cNvPr>
          <p:cNvSpPr txBox="1"/>
          <p:nvPr/>
        </p:nvSpPr>
        <p:spPr>
          <a:xfrm>
            <a:off x="19076015" y="15076777"/>
            <a:ext cx="648273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Route request</a:t>
            </a:r>
          </a:p>
        </p:txBody>
      </p:sp>
      <p:pic>
        <p:nvPicPr>
          <p:cNvPr id="25" name="7_Route" descr="A map of the world with lines and dots&#10;&#10;Description automatically generated">
            <a:extLst>
              <a:ext uri="{FF2B5EF4-FFF2-40B4-BE49-F238E27FC236}">
                <a16:creationId xmlns:a16="http://schemas.microsoft.com/office/drawing/2014/main" id="{45D4A4B4-8C4B-7B6A-619A-9C3822FA372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792461" y="9047260"/>
            <a:ext cx="5567162" cy="5567162"/>
          </a:xfrm>
          <a:prstGeom prst="rect">
            <a:avLst/>
          </a:prstGeom>
        </p:spPr>
      </p:pic>
      <p:sp>
        <p:nvSpPr>
          <p:cNvPr id="30" name="8_Return file text">
            <a:extLst>
              <a:ext uri="{FF2B5EF4-FFF2-40B4-BE49-F238E27FC236}">
                <a16:creationId xmlns:a16="http://schemas.microsoft.com/office/drawing/2014/main" id="{2094D965-BE06-4321-5D04-70DC966663B3}"/>
              </a:ext>
            </a:extLst>
          </p:cNvPr>
          <p:cNvSpPr txBox="1"/>
          <p:nvPr/>
        </p:nvSpPr>
        <p:spPr>
          <a:xfrm>
            <a:off x="28381120" y="15076777"/>
            <a:ext cx="648273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Return file</a:t>
            </a:r>
          </a:p>
        </p:txBody>
      </p:sp>
      <p:pic>
        <p:nvPicPr>
          <p:cNvPr id="27" name="8_Return file" descr="A blue and green sign with a green arrow&#10;&#10;Description automatically generated">
            <a:extLst>
              <a:ext uri="{FF2B5EF4-FFF2-40B4-BE49-F238E27FC236}">
                <a16:creationId xmlns:a16="http://schemas.microsoft.com/office/drawing/2014/main" id="{7B8492D4-8A08-DFAD-0DB6-993C13133E4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7780304" y="9110448"/>
            <a:ext cx="6829595" cy="5673050"/>
          </a:xfrm>
          <a:prstGeom prst="rect">
            <a:avLst/>
          </a:prstGeom>
        </p:spPr>
      </p:pic>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EC0383C2-D4E3-E14B-F7D1-9EDEC8EF39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Microsoft Probe Internet Test</a:t>
            </a:r>
          </a:p>
        </p:txBody>
      </p:sp>
    </p:spTree>
    <p:extLst>
      <p:ext uri="{BB962C8B-B14F-4D97-AF65-F5344CB8AC3E}">
        <p14:creationId xmlns:p14="http://schemas.microsoft.com/office/powerpoint/2010/main" val="165075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7A24346A-2724-39C9-56CF-4603D93D6F25}"/>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8" name="1_Demo3_V demo3 01-09_F 100" descr="A screenshot of a computer&#10;&#10;Description automatically generated">
            <a:extLst>
              <a:ext uri="{FF2B5EF4-FFF2-40B4-BE49-F238E27FC236}">
                <a16:creationId xmlns:a16="http://schemas.microsoft.com/office/drawing/2014/main" id="{6B1A83DA-BB3D-0995-2D0C-534069E05A7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9" name="5_Point 1">
            <a:extLst>
              <a:ext uri="{FF2B5EF4-FFF2-40B4-BE49-F238E27FC236}">
                <a16:creationId xmlns:a16="http://schemas.microsoft.com/office/drawing/2014/main" id="{9AB0CD40-3F8C-4AD7-ABD2-0365709E7B83}"/>
              </a:ext>
            </a:extLst>
          </p:cNvPr>
          <p:cNvSpPr txBox="1"/>
          <p:nvPr/>
        </p:nvSpPr>
        <p:spPr>
          <a:xfrm>
            <a:off x="854964" y="3613667"/>
            <a:ext cx="3572103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Pinging a DNS name will cause the name to be resolved</a:t>
            </a:r>
          </a:p>
        </p:txBody>
      </p:sp>
      <p:sp>
        <p:nvSpPr>
          <p:cNvPr id="14" name="6_Point 2">
            <a:extLst>
              <a:ext uri="{FF2B5EF4-FFF2-40B4-BE49-F238E27FC236}">
                <a16:creationId xmlns:a16="http://schemas.microsoft.com/office/drawing/2014/main" id="{F7302874-6FF6-4F12-9408-F903772FAD68}"/>
              </a:ext>
            </a:extLst>
          </p:cNvPr>
          <p:cNvSpPr txBox="1"/>
          <p:nvPr/>
        </p:nvSpPr>
        <p:spPr>
          <a:xfrm>
            <a:off x="854963" y="5392836"/>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Keep in mind that DNS does cache domain names</a:t>
            </a: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07380A02-D9A7-A99E-79A4-9D4D17BDB3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Testing DNS</a:t>
            </a:r>
          </a:p>
        </p:txBody>
      </p:sp>
      <p:sp>
        <p:nvSpPr>
          <p:cNvPr id="11" name="_Point 3">
            <a:extLst>
              <a:ext uri="{FF2B5EF4-FFF2-40B4-BE49-F238E27FC236}">
                <a16:creationId xmlns:a16="http://schemas.microsoft.com/office/drawing/2014/main" id="{E64035EB-538E-4765-9879-52C9E87B8C6B}"/>
              </a:ext>
            </a:extLst>
          </p:cNvPr>
          <p:cNvSpPr txBox="1"/>
          <p:nvPr/>
        </p:nvSpPr>
        <p:spPr>
          <a:xfrm>
            <a:off x="854963" y="6710306"/>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Try a DNS name that is unlikely to have been cached</a:t>
            </a:r>
          </a:p>
        </p:txBody>
      </p:sp>
    </p:spTree>
    <p:extLst>
      <p:ext uri="{BB962C8B-B14F-4D97-AF65-F5344CB8AC3E}">
        <p14:creationId xmlns:p14="http://schemas.microsoft.com/office/powerpoint/2010/main" val="3825657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D74EEC8E-ED83-B369-A109-A9D65061059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8" name="1_demo4_V demo4 01-02_F 100">
            <a:extLst>
              <a:ext uri="{FF2B5EF4-FFF2-40B4-BE49-F238E27FC236}">
                <a16:creationId xmlns:a16="http://schemas.microsoft.com/office/drawing/2014/main" id="{C01590E6-9FD6-5351-2EB4-F8D0796D2087}"/>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0" y="1587"/>
            <a:ext cx="36576000" cy="20574000"/>
          </a:xfrm>
          <a:prstGeom prst="rect">
            <a:avLst/>
          </a:prstGeom>
        </p:spPr>
      </p:pic>
      <p:sp>
        <p:nvSpPr>
          <p:cNvPr id="9" name="3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Check the Network adapter</a:t>
            </a:r>
          </a:p>
        </p:txBody>
      </p:sp>
      <p:sp>
        <p:nvSpPr>
          <p:cNvPr id="14" name="4_Point 2">
            <a:extLst>
              <a:ext uri="{FF2B5EF4-FFF2-40B4-BE49-F238E27FC236}">
                <a16:creationId xmlns:a16="http://schemas.microsoft.com/office/drawing/2014/main" id="{F7302874-6FF6-4F12-9408-F903772FAD68}"/>
              </a:ext>
            </a:extLst>
          </p:cNvPr>
          <p:cNvSpPr txBox="1"/>
          <p:nvPr/>
        </p:nvSpPr>
        <p:spPr>
          <a:xfrm>
            <a:off x="854964" y="5467572"/>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Physical connection</a:t>
            </a:r>
          </a:p>
        </p:txBody>
      </p:sp>
      <p:sp>
        <p:nvSpPr>
          <p:cNvPr id="11" name="5_Point 3">
            <a:extLst>
              <a:ext uri="{FF2B5EF4-FFF2-40B4-BE49-F238E27FC236}">
                <a16:creationId xmlns:a16="http://schemas.microsoft.com/office/drawing/2014/main" id="{E64035EB-538E-4765-9879-52C9E87B8C6B}"/>
              </a:ext>
            </a:extLst>
          </p:cNvPr>
          <p:cNvSpPr txBox="1"/>
          <p:nvPr/>
        </p:nvSpPr>
        <p:spPr>
          <a:xfrm>
            <a:off x="854964" y="6859811"/>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Network adapter configuration</a:t>
            </a:r>
          </a:p>
        </p:txBody>
      </p:sp>
      <p:sp>
        <p:nvSpPr>
          <p:cNvPr id="18" name="6_Point 4">
            <a:extLst>
              <a:ext uri="{FF2B5EF4-FFF2-40B4-BE49-F238E27FC236}">
                <a16:creationId xmlns:a16="http://schemas.microsoft.com/office/drawing/2014/main" id="{885F3228-611E-4537-915F-A671698DC49F}"/>
              </a:ext>
            </a:extLst>
          </p:cNvPr>
          <p:cNvSpPr txBox="1"/>
          <p:nvPr/>
        </p:nvSpPr>
        <p:spPr>
          <a:xfrm>
            <a:off x="854964" y="8252049"/>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Check the network port</a:t>
            </a:r>
          </a:p>
        </p:txBody>
      </p:sp>
      <p:sp>
        <p:nvSpPr>
          <p:cNvPr id="12" name="7_Point 5">
            <a:extLst>
              <a:ext uri="{FF2B5EF4-FFF2-40B4-BE49-F238E27FC236}">
                <a16:creationId xmlns:a16="http://schemas.microsoft.com/office/drawing/2014/main" id="{97EAF12F-B867-4C15-8390-FCF105AAB49B}"/>
              </a:ext>
            </a:extLst>
          </p:cNvPr>
          <p:cNvSpPr txBox="1"/>
          <p:nvPr/>
        </p:nvSpPr>
        <p:spPr>
          <a:xfrm>
            <a:off x="854964" y="10105954"/>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Plugged in the correct port</a:t>
            </a:r>
          </a:p>
        </p:txBody>
      </p:sp>
      <p:sp>
        <p:nvSpPr>
          <p:cNvPr id="15" name="8_Point 6">
            <a:extLst>
              <a:ext uri="{FF2B5EF4-FFF2-40B4-BE49-F238E27FC236}">
                <a16:creationId xmlns:a16="http://schemas.microsoft.com/office/drawing/2014/main" id="{93BDC196-68A7-4B13-AEC2-DA960367EDBF}"/>
              </a:ext>
            </a:extLst>
          </p:cNvPr>
          <p:cNvSpPr txBox="1"/>
          <p:nvPr/>
        </p:nvSpPr>
        <p:spPr>
          <a:xfrm>
            <a:off x="854964" y="11498194"/>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On correct VLAN</a:t>
            </a:r>
          </a:p>
        </p:txBody>
      </p:sp>
      <p:sp>
        <p:nvSpPr>
          <p:cNvPr id="13" name="9_Point 7">
            <a:extLst>
              <a:ext uri="{FF2B5EF4-FFF2-40B4-BE49-F238E27FC236}">
                <a16:creationId xmlns:a16="http://schemas.microsoft.com/office/drawing/2014/main" id="{ABB92F5E-CFB4-4190-80BF-B12BB0836710}"/>
              </a:ext>
            </a:extLst>
          </p:cNvPr>
          <p:cNvSpPr txBox="1"/>
          <p:nvPr/>
        </p:nvSpPr>
        <p:spPr>
          <a:xfrm>
            <a:off x="854964" y="12890432"/>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Network infrastructure</a:t>
            </a:r>
          </a:p>
        </p:txBody>
      </p:sp>
      <p:sp>
        <p:nvSpPr>
          <p:cNvPr id="19" name="10_Point 8">
            <a:extLst>
              <a:ext uri="{FF2B5EF4-FFF2-40B4-BE49-F238E27FC236}">
                <a16:creationId xmlns:a16="http://schemas.microsoft.com/office/drawing/2014/main" id="{50CF98DE-AC07-47F4-AA18-A7DB790D9E0E}"/>
              </a:ext>
            </a:extLst>
          </p:cNvPr>
          <p:cNvSpPr txBox="1"/>
          <p:nvPr/>
        </p:nvSpPr>
        <p:spPr>
          <a:xfrm>
            <a:off x="854964" y="14744338"/>
            <a:ext cx="5185618"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DNS/DHCP</a:t>
            </a:r>
          </a:p>
        </p:txBody>
      </p:sp>
      <p:sp>
        <p:nvSpPr>
          <p:cNvPr id="20" name="11_Point 9">
            <a:extLst>
              <a:ext uri="{FF2B5EF4-FFF2-40B4-BE49-F238E27FC236}">
                <a16:creationId xmlns:a16="http://schemas.microsoft.com/office/drawing/2014/main" id="{42E6DBAE-25E9-4610-9149-430A69C02AA8}"/>
              </a:ext>
            </a:extLst>
          </p:cNvPr>
          <p:cNvSpPr txBox="1"/>
          <p:nvPr/>
        </p:nvSpPr>
        <p:spPr>
          <a:xfrm>
            <a:off x="854963" y="16136579"/>
            <a:ext cx="14163363"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Gateway and internet connection</a:t>
            </a: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73B22AE8-BBB2-A4A8-8E57-25F5374C44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Summary</a:t>
            </a:r>
          </a:p>
        </p:txBody>
      </p:sp>
    </p:spTree>
    <p:extLst>
      <p:ext uri="{BB962C8B-B14F-4D97-AF65-F5344CB8AC3E}">
        <p14:creationId xmlns:p14="http://schemas.microsoft.com/office/powerpoint/2010/main" val="4398833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2548</Words>
  <Application>Microsoft Office PowerPoint</Application>
  <PresentationFormat>Custom</PresentationFormat>
  <Paragraphs>155</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2025-12-28T06:56:18Z</dcterms:modified>
</cp:coreProperties>
</file>