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9" r:id="rId3"/>
    <p:sldId id="290" r:id="rId4"/>
    <p:sldId id="291" r:id="rId5"/>
    <p:sldId id="292" r:id="rId6"/>
    <p:sldId id="293" r:id="rId7"/>
    <p:sldId id="294" r:id="rId8"/>
    <p:sldId id="295" r:id="rId9"/>
    <p:sldId id="296"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FFFFFF"/>
    <a:srgbClr val="1884C7"/>
    <a:srgbClr val="269D47"/>
    <a:srgbClr val="EE7546"/>
    <a:srgbClr val="A7A7A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6748" autoAdjust="0"/>
  </p:normalViewPr>
  <p:slideViewPr>
    <p:cSldViewPr snapToGrid="0">
      <p:cViewPr varScale="1">
        <p:scale>
          <a:sx n="25" d="100"/>
          <a:sy n="25" d="100"/>
        </p:scale>
        <p:origin x="70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network speeds issues.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12:36 I hope this video helps you resolve speed-related issues on your network and inspires you to be better than Bob. Don’t be like Bob—take the time to investigate thoroughly, and you will solve problems more effectively! Until the next video, thank you for watching.</a:t>
            </a:r>
          </a:p>
          <a:p>
            <a:endParaRPr lang="en-GB"/>
          </a:p>
          <a:p>
            <a:r>
              <a:rPr lang="en-GB"/>
              <a:t>References</a:t>
            </a:r>
          </a:p>
          <a:p>
            <a:r>
              <a:rPr lang="en-GB"/>
              <a:t>“The Official CompTIA A+ Core Study Guide (Exam 220-1101)” page 231</a:t>
            </a:r>
          </a:p>
          <a:p>
            <a:r>
              <a:rPr lang="en-GB"/>
              <a:t>“Image: Network Switch” https://www.freeiconspng.com/img/27058</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Slow network speeds can disrupt online experiences, degrade overall system performance, and significantly reduce productivity.</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2393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00:12 To troubleshoot speed problems, the first question to ask is what speed you should be getting. Shown here are the theoretical maximum speeds for Ethernet. Keep in mind these are ideal speeds, and in real-world scenarios, achieving the theoretical maximum is unlikely. To approach these speeds, everything must be optimal—cable quality, no network congestion, and no interference—conditions typically found only in laboratory environments.</a:t>
            </a:r>
          </a:p>
          <a:p>
            <a:endParaRPr lang="en-GB"/>
          </a:p>
          <a:p>
            <a:r>
              <a:rPr lang="en-GB"/>
              <a:t>If you are using an internet connection, check with your Internet Service Provider or ISP to determine the expected speeds for your plan. Once you know the expected speed, test your current speed to see if it aligns. Remember, it is highly unlikely to achieve the theoretical maximum.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30961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00:56 I will now perform a speed test on my internet connection. Many speed tests are available online. Keep in mind that the accuracy of a speed test can be influenced by factors such as server location and load. Additionally, your ISP may prioritize speed tests to produce better results. ISPs often optimize speed test outcomes to make their internet service appear faster and more reliable, enhancing the perceived quality of their connection.</a:t>
            </a:r>
          </a:p>
          <a:p>
            <a:endParaRPr lang="en-GB"/>
          </a:p>
          <a:p>
            <a:r>
              <a:rPr lang="en-GB"/>
              <a:t>For this internet connection, the maximum speed is 100 Megabits per second for downloads and 40 Mega bits per second for uploads. Your internet connection should not exceed these speeds. However, the results of our test show that the upload speed is almost 100 Megabits per seconds, which is much higher than the download speed. Additionally, the download speed is below the maximum upload speed.</a:t>
            </a:r>
          </a:p>
          <a:p>
            <a:endParaRPr lang="en-GB"/>
          </a:p>
          <a:p>
            <a:r>
              <a:rPr lang="en-GB"/>
              <a:t>Speed tests can be unreliable, so I will run it again. I had a download running on another computer connected to the network, so I have stopped it to perform the test. It is advisable to stop any downloads or uploads on your network before running a speed test. This download may have been affecting the previous test.</a:t>
            </a:r>
          </a:p>
          <a:p>
            <a:endParaRPr lang="en-GB"/>
          </a:p>
          <a:p>
            <a:r>
              <a:rPr lang="en-GB"/>
              <a:t>The results of the second speed test are more reasonable. The upload speed is within expected ranges, but the download speed remains slightly low. There may be another device on the network using some of the bandwidth that I am unaware of. If you continue to get unusual results, try switching to a different speed test server and observe the outcomes. If the issue persists, consider using a different speed testing tool.</a:t>
            </a:r>
          </a:p>
          <a:p>
            <a:endParaRPr lang="en-GB"/>
          </a:p>
          <a:p>
            <a:r>
              <a:rPr lang="en-GB"/>
              <a:t>The quality of your internet connection will determine the speed you receive. Additionally, speeds may vary at different times of the day due to network congestion from other users. Now that we have determined the internet connection is not performing as fast as it should, let’s explore what we can do to address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8932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02:49 When a user reports slow network speeds, examine the activities they are performing. Start by comparing the user’s current speed with the expected normal speed. If the user is on a slow network, the issue is likely with the network rather than the user’s computer. In such cases, improving performance would involve upgrading the network connection rather than making changes to the user’s device.</a:t>
            </a:r>
          </a:p>
          <a:p>
            <a:endParaRPr lang="en-GB"/>
          </a:p>
          <a:p>
            <a:r>
              <a:rPr lang="en-GB"/>
              <a:t>If there are network problems, check what the user is doing. Web browsing, especially bandwidth-intensive activities, can slow down a network connection. I once had a user complain that the network was slow. Upon investigation, I found they had multiple live video streams from the Olympics running in the background. They would periodically check the streams throughout the day to see the results and then switch back to other tabs. I advised them to stop the live streams when not actively watching, as they were slowing down other applications.</a:t>
            </a:r>
          </a:p>
          <a:p>
            <a:endParaRPr lang="en-GB"/>
          </a:p>
          <a:p>
            <a:r>
              <a:rPr lang="en-GB"/>
              <a:t>If a user is transferring files, it can significantly slow down the network. On a network I once supported, large file transfers between certain sites caused issues. Since the site had a single network connection, the file transfer would consume all the available bandwidth, preventing others from using the network. In some cases, a large file transfer can monopolize the network bandwidth, effectively blocking access for other users.</a:t>
            </a:r>
          </a:p>
          <a:p>
            <a:endParaRPr lang="en-GB"/>
          </a:p>
          <a:p>
            <a:r>
              <a:rPr lang="en-GB"/>
              <a:t>If you are copying a large number of files or transferring large files over external network links, consider using specialized software for the transfer. Such software offers additional options, such as the ability to adjust the transfer speed or suspend the transfer temporarily. If your file transfer is causing issues for other network users, you can briefly suspend the transfer to allow others to use the network without interruptions.</a:t>
            </a:r>
          </a:p>
          <a:p>
            <a:endParaRPr lang="en-GB"/>
          </a:p>
          <a:p>
            <a:r>
              <a:rPr lang="en-GB"/>
              <a:t>When performing a file transfer, I often let it run at 100% until the speed stabilizes, but I avoid keeping it at 100% for too long. Network file transfers typically start slowly and then accelerate, allowing the speed to adjust dynamically. Once the transfer speed reaches its peak or close to it, I record the value and reduce the speed slightly. This helps prevent network congestion while identifying the connection’s maximum potential. After determining the maximum speed, I lower the transfer speed and monitor performance, making adjustments as necessary. When done correctly, this approach enables large data transfers across the network without significantly affecting other users.</a:t>
            </a:r>
          </a:p>
          <a:p>
            <a:endParaRPr lang="en-GB"/>
          </a:p>
          <a:p>
            <a:r>
              <a:rPr lang="en-GB"/>
              <a:t>If a user is experiencing trouble with authentication, it could indicate network congestion. While their computer may not necessarily be causing the congestion, it is still a possibility. Authentication involves some back-and-forth communication. Although the traffic volume is not particularly high, significant network congestion can still prevent authentication from occurring. Therefore, you may be addressing a symptom of the problem rather than the root cause.</a:t>
            </a:r>
          </a:p>
          <a:p>
            <a:endParaRPr lang="en-GB"/>
          </a:p>
          <a:p>
            <a:r>
              <a:rPr lang="en-GB"/>
              <a:t>Consider whether any applications on the computer are causing the issue. A single application can consume a significant portion of the available bandwidth, slowing down other applications on the computer and potentially rendering them difficult or impossible to use.</a:t>
            </a:r>
          </a:p>
          <a:p>
            <a:endParaRPr lang="en-GB"/>
          </a:p>
          <a:p>
            <a:r>
              <a:rPr lang="en-GB"/>
              <a:t>To troubleshoot problems like these, use network utilities to measure transfer rates. In Windows, Task Manager provides a wealth of information. For example, in this case, a process on the computer is consuming a significant amount of bandwidth. On the Processes tab, you can sort processes by network usage to identify which one is using the most bandwidth.</a:t>
            </a:r>
          </a:p>
          <a:p>
            <a:endParaRPr lang="en-GB"/>
          </a:p>
          <a:p>
            <a:r>
              <a:rPr lang="en-GB"/>
              <a:t>In this example, the process is a Microsoft background service used for downloading data for services like Windows Update. Here, Windows Update is running in the background and consuming bandwidth. Tools like Task Manager can help you identify which processes are using bandwidth on your computer.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6415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06:50 Interference can cause slower-than-normal speeds or high error rates. If you are experiencing these issues, interference may be the culprit. It is recommended to keep sources of interference at least 12 inches or 30 centimeters away from network cables. However, this distance may vary depending on who you ask.</a:t>
            </a:r>
          </a:p>
          <a:p>
            <a:endParaRPr lang="en-GB"/>
          </a:p>
          <a:p>
            <a:r>
              <a:rPr lang="en-GB"/>
              <a:t>If power cables need to be near network cabling, they should be run at a 90-degree angle to Ethernet cables to reduce interference.</a:t>
            </a:r>
          </a:p>
          <a:p>
            <a:endParaRPr lang="en-GB"/>
          </a:p>
          <a:p>
            <a:r>
              <a:rPr lang="en-GB"/>
              <a:t>It is advisable to keep network cables away from power cables, fluorescent lights, motors, and other sources of electromagnetic interference or EMI. Modern Ethernet cables used twisted pair to minimize interference. High category cables like Cat 6 are more resistant to electromagnetic interference, however it does remain best practice to avoid placing cables near high-EMI sources.</a:t>
            </a:r>
          </a:p>
          <a:p>
            <a:endParaRPr lang="en-GB"/>
          </a:p>
          <a:p>
            <a:r>
              <a:rPr lang="en-GB"/>
              <a:t>In real-world scenarios, modern network cables are highly resistant to interference, thanks to their design features such as shielding and twisted pairs. However, interference can still occur under specific conditions, including poorly installed cables, insufficient shielding, or extreme proximity to strong EMI sources. Nevertheless, interference is rare in typical home or office environments, even with potential interference sources nearby.</a:t>
            </a:r>
          </a:p>
          <a:p>
            <a:endParaRPr lang="en-GB"/>
          </a:p>
          <a:p>
            <a:r>
              <a:rPr lang="en-GB"/>
              <a:t>When troubleshooting network issues, I often notice technicians attributing problems to interference prematurely, often due to visible objects near cables that appear to be obvious culprits. In my experience, however, interference is rarely the primary cause. As a result, I prioritize investigating more common issues, such as poor connections, faulty hardware, or network congestion, before considering interference as the root cause.</a:t>
            </a:r>
          </a:p>
          <a:p>
            <a:endParaRPr lang="en-GB"/>
          </a:p>
          <a:p>
            <a:r>
              <a:rPr lang="en-GB"/>
              <a:t>During installation, I ensure cables are routed away from potential interference sources to minimize risks. However, if the cable layout is already fixed, I prioritize investigating other potential issues, as interference is rarely the primary cause of network problems.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31889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08:55 The network adapter itself could be the source of the problem. Ensure the device driver and firmware are updated. Depending on the type of device, firmware updates may not be available. Test the network adapter to confirm it is functioning correctly, as this will help determine whether the issue lies with the computer or the network.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1176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09:15 If the computer is infected with malware, it can consume system resources, including network bandwidth. Malware affecting networking may continuously perform network scans to identify other computers to infect. Monitor network traffic to ensure it originates from known sources and does not appear suspicious.</a:t>
            </a:r>
          </a:p>
          <a:p>
            <a:endParaRPr lang="en-GB"/>
          </a:p>
          <a:p>
            <a:r>
              <a:rPr lang="en-GB"/>
              <a:t>If you notice suspicious network traffic, it may indicate malware installed on the computer. Isolate the affected computer by either disconnecting its network cable or placing it on a quarantine network.</a:t>
            </a:r>
          </a:p>
          <a:p>
            <a:endParaRPr lang="en-GB"/>
          </a:p>
          <a:p>
            <a:r>
              <a:rPr lang="en-GB"/>
              <a:t>When fixing a computer, you can attempt to remove the malware. However, malware infections can sometimes damage the software on the computer, leaving residual issues even after the malware is removed. When possible, it is best to reinstall the operating system and software, though this decision often comes down to a judgment call. For some computers, reinstalling everything may be impractical and time-consuming. If the malware is easy to remove, such as a browser hijacker, it typically does not damage the operating system or browser once removed.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48514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10:19 When encountering network problems, start by determining the scope of the issue. For example, are the problems affecting a single user or a group? I once worked with an IT technician—let’s call him Bob (not his real name). Bob received a phone call from a user claiming their entire team could not work because their computer wasn’t functioning. For context, Bob was later fired, but that’s another story.</a:t>
            </a:r>
          </a:p>
          <a:p>
            <a:endParaRPr lang="en-GB"/>
          </a:p>
          <a:p>
            <a:r>
              <a:rPr lang="en-GB"/>
              <a:t>Bob went to the floor where the problem was reported and checked computers from a different team, which were functioning normally. All the computers he checked appeared to be working fine. Bob then went back and closed the helpdesk call, putting in the notes there was a problem that was not really a problem.</a:t>
            </a:r>
          </a:p>
          <a:p>
            <a:endParaRPr lang="en-GB"/>
          </a:p>
          <a:p>
            <a:r>
              <a:rPr lang="en-GB"/>
              <a:t>The team unable to do their jobs was understandably unhappy. While this incident was not the sole reason for Bob’s dismissal, it was one contributing factor.</a:t>
            </a:r>
          </a:p>
          <a:p>
            <a:endParaRPr lang="en-GB"/>
          </a:p>
          <a:p>
            <a:r>
              <a:rPr lang="en-GB"/>
              <a:t>To understand what occurred, consider that different areas in the office are connected to different switches. While the external link was very fast, it was significantly faster than the links connecting to individual computers.</a:t>
            </a:r>
          </a:p>
          <a:p>
            <a:endParaRPr lang="en-GB"/>
          </a:p>
          <a:p>
            <a:r>
              <a:rPr lang="en-GB"/>
              <a:t>The switches were interconnected, with the first link operating at a very fast speed. However, the second link was misconfigured to run at a lower speed than it was capable of supporting. Surprisingly, no complaints about the network connection were received until that day.</a:t>
            </a:r>
          </a:p>
          <a:p>
            <a:endParaRPr lang="en-GB"/>
          </a:p>
          <a:p>
            <a:r>
              <a:rPr lang="en-GB"/>
              <a:t>The issue arose when new timesheet software was deployed company-wide. Although the new software did not consume significantly more bandwidth than the old system, the problem occurred during a training session when the entire team accessed the software simultaneously. While the network should have managed the increased load, the misconfigured link's reduced speed created a bottleneck, leading to insufficient bandwidth to meet the demand.</a:t>
            </a:r>
          </a:p>
          <a:p>
            <a:endParaRPr lang="en-GB"/>
          </a:p>
          <a:p>
            <a:r>
              <a:rPr lang="en-GB"/>
              <a:t>Bob had disappeared, as he often did when things went wrong, so I stepped in to address the problem. Initially, I did not know the cause of the issue, but I knew that training had been conducted in a nearby meeting room the day before without any problems. I asked everyone to move into the meeting room, and they were happy to comply.</a:t>
            </a:r>
          </a:p>
          <a:p>
            <a:endParaRPr lang="en-GB"/>
          </a:p>
          <a:p>
            <a:r>
              <a:rPr lang="en-GB"/>
              <a:t>This helped calm everyone down while I worked to identify and resolve the problem. I reconfigured the switch to operate at the correct speed. Once everything was fixed, Bob reappeared, as he often did after someone else had resolved the issue.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6048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https://ITFreeTraining.com/ap11/6c10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cstate="email">
              <a:extLst>
                <a:ext uri="{28A0092B-C50C-407E-A947-70E740481C1C}">
                  <a14:useLocalDpi xmlns:a14="http://schemas.microsoft.com/office/drawing/2010/main"/>
                </a:ext>
              </a:extLst>
            </a:blip>
            <a:srcRect t="3913" b="7592"/>
            <a:stretch/>
          </p:blipFill>
          <p:spPr>
            <a:xfrm>
              <a:off x="0" y="2069084"/>
              <a:ext cx="36576000" cy="18506503"/>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Slow Network Speeds</a:t>
            </a:r>
          </a:p>
        </p:txBody>
      </p:sp>
    </p:spTree>
    <p:extLst>
      <p:ext uri="{BB962C8B-B14F-4D97-AF65-F5344CB8AC3E}">
        <p14:creationId xmlns:p14="http://schemas.microsoft.com/office/powerpoint/2010/main" val="1671708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pSp>
        <p:nvGrpSpPr>
          <p:cNvPr id="27" name="0_Text">
            <a:extLst>
              <a:ext uri="{FF2B5EF4-FFF2-40B4-BE49-F238E27FC236}">
                <a16:creationId xmlns:a16="http://schemas.microsoft.com/office/drawing/2014/main" id="{123A170D-F8F6-313F-22D9-3FA57728DC7C}"/>
              </a:ext>
            </a:extLst>
          </p:cNvPr>
          <p:cNvGrpSpPr/>
          <p:nvPr/>
        </p:nvGrpSpPr>
        <p:grpSpPr>
          <a:xfrm>
            <a:off x="2347383" y="5759295"/>
            <a:ext cx="33978695" cy="5151687"/>
            <a:chOff x="2347383" y="5759295"/>
            <a:chExt cx="33978695" cy="5151687"/>
          </a:xfrm>
        </p:grpSpPr>
        <p:sp>
          <p:nvSpPr>
            <p:cNvPr id="9" name="_Point 1">
              <a:extLst>
                <a:ext uri="{FF2B5EF4-FFF2-40B4-BE49-F238E27FC236}">
                  <a16:creationId xmlns:a16="http://schemas.microsoft.com/office/drawing/2014/main" id="{9AB0CD40-3F8C-4AD7-ABD2-0365709E7B83}"/>
                </a:ext>
              </a:extLst>
            </p:cNvPr>
            <p:cNvSpPr txBox="1"/>
            <p:nvPr/>
          </p:nvSpPr>
          <p:spPr>
            <a:xfrm>
              <a:off x="2347383" y="5759295"/>
              <a:ext cx="5398121" cy="3785652"/>
            </a:xfrm>
            <a:prstGeom prst="rect">
              <a:avLst/>
            </a:prstGeom>
            <a:noFill/>
          </p:spPr>
          <p:txBody>
            <a:bodyPr wrap="square">
              <a:spAutoFit/>
            </a:bodyPr>
            <a:lstStyle/>
            <a:p>
              <a:pPr algn="ctr"/>
              <a:r>
                <a:rPr lang="en-US" sz="12000" b="1" dirty="0">
                  <a:solidFill>
                    <a:schemeClr val="bg1"/>
                  </a:solidFill>
                  <a:latin typeface="Arial" panose="020B0604020202020204" pitchFamily="34" charset="0"/>
                  <a:cs typeface="Arial" panose="020B0604020202020204" pitchFamily="34" charset="0"/>
                </a:rPr>
                <a:t>10</a:t>
              </a:r>
            </a:p>
            <a:p>
              <a:pPr algn="ctr"/>
              <a:r>
                <a:rPr lang="en-US" sz="12000" b="1" dirty="0">
                  <a:solidFill>
                    <a:schemeClr val="bg1"/>
                  </a:solidFill>
                  <a:latin typeface="Arial" panose="020B0604020202020204" pitchFamily="34" charset="0"/>
                  <a:cs typeface="Arial" panose="020B0604020202020204" pitchFamily="34" charset="0"/>
                </a:rPr>
                <a:t>Gbit/s</a:t>
              </a:r>
            </a:p>
          </p:txBody>
        </p:sp>
        <p:sp>
          <p:nvSpPr>
            <p:cNvPr id="6" name="_Point 1">
              <a:extLst>
                <a:ext uri="{FF2B5EF4-FFF2-40B4-BE49-F238E27FC236}">
                  <a16:creationId xmlns:a16="http://schemas.microsoft.com/office/drawing/2014/main" id="{936CD1BA-296A-5A06-80CA-11B53694B0CC}"/>
                </a:ext>
              </a:extLst>
            </p:cNvPr>
            <p:cNvSpPr txBox="1"/>
            <p:nvPr/>
          </p:nvSpPr>
          <p:spPr>
            <a:xfrm>
              <a:off x="10702486" y="5759295"/>
              <a:ext cx="5398121" cy="3785652"/>
            </a:xfrm>
            <a:prstGeom prst="rect">
              <a:avLst/>
            </a:prstGeom>
            <a:noFill/>
          </p:spPr>
          <p:txBody>
            <a:bodyPr wrap="square">
              <a:spAutoFit/>
            </a:bodyPr>
            <a:lstStyle/>
            <a:p>
              <a:pPr algn="ctr"/>
              <a:r>
                <a:rPr lang="en-US" sz="12000" b="1" dirty="0">
                  <a:solidFill>
                    <a:schemeClr val="bg1"/>
                  </a:solidFill>
                  <a:latin typeface="Arial" panose="020B0604020202020204" pitchFamily="34" charset="0"/>
                  <a:cs typeface="Arial" panose="020B0604020202020204" pitchFamily="34" charset="0"/>
                </a:rPr>
                <a:t>5</a:t>
              </a:r>
            </a:p>
            <a:p>
              <a:pPr algn="ctr"/>
              <a:r>
                <a:rPr lang="en-US" sz="12000" b="1" dirty="0">
                  <a:solidFill>
                    <a:schemeClr val="bg1"/>
                  </a:solidFill>
                  <a:latin typeface="Arial" panose="020B0604020202020204" pitchFamily="34" charset="0"/>
                  <a:cs typeface="Arial" panose="020B0604020202020204" pitchFamily="34" charset="0"/>
                </a:rPr>
                <a:t>Gbit/s</a:t>
              </a:r>
            </a:p>
          </p:txBody>
        </p:sp>
        <p:sp>
          <p:nvSpPr>
            <p:cNvPr id="8" name="_Point 1">
              <a:extLst>
                <a:ext uri="{FF2B5EF4-FFF2-40B4-BE49-F238E27FC236}">
                  <a16:creationId xmlns:a16="http://schemas.microsoft.com/office/drawing/2014/main" id="{5997CF25-60F2-EE66-B0ED-E3703EDA4069}"/>
                </a:ext>
              </a:extLst>
            </p:cNvPr>
            <p:cNvSpPr txBox="1"/>
            <p:nvPr/>
          </p:nvSpPr>
          <p:spPr>
            <a:xfrm>
              <a:off x="18031541" y="5759295"/>
              <a:ext cx="5398121" cy="3785652"/>
            </a:xfrm>
            <a:prstGeom prst="rect">
              <a:avLst/>
            </a:prstGeom>
            <a:noFill/>
          </p:spPr>
          <p:txBody>
            <a:bodyPr wrap="square">
              <a:spAutoFit/>
            </a:bodyPr>
            <a:lstStyle/>
            <a:p>
              <a:pPr algn="ctr"/>
              <a:r>
                <a:rPr lang="en-US" sz="12000" b="1" dirty="0">
                  <a:solidFill>
                    <a:schemeClr val="bg1"/>
                  </a:solidFill>
                  <a:latin typeface="Arial" panose="020B0604020202020204" pitchFamily="34" charset="0"/>
                  <a:cs typeface="Arial" panose="020B0604020202020204" pitchFamily="34" charset="0"/>
                </a:rPr>
                <a:t>2.5</a:t>
              </a:r>
            </a:p>
            <a:p>
              <a:pPr algn="ctr"/>
              <a:r>
                <a:rPr lang="en-US" sz="12000" b="1" dirty="0">
                  <a:solidFill>
                    <a:schemeClr val="bg1"/>
                  </a:solidFill>
                  <a:latin typeface="Arial" panose="020B0604020202020204" pitchFamily="34" charset="0"/>
                  <a:cs typeface="Arial" panose="020B0604020202020204" pitchFamily="34" charset="0"/>
                </a:rPr>
                <a:t>Gbit/s</a:t>
              </a:r>
            </a:p>
          </p:txBody>
        </p:sp>
        <p:sp>
          <p:nvSpPr>
            <p:cNvPr id="10" name="_Point 1">
              <a:extLst>
                <a:ext uri="{FF2B5EF4-FFF2-40B4-BE49-F238E27FC236}">
                  <a16:creationId xmlns:a16="http://schemas.microsoft.com/office/drawing/2014/main" id="{E5822AF2-FA45-67E4-2DA2-8F38BD19777A}"/>
                </a:ext>
              </a:extLst>
            </p:cNvPr>
            <p:cNvSpPr txBox="1"/>
            <p:nvPr/>
          </p:nvSpPr>
          <p:spPr>
            <a:xfrm>
              <a:off x="24537476" y="5759295"/>
              <a:ext cx="5398121" cy="3785652"/>
            </a:xfrm>
            <a:prstGeom prst="rect">
              <a:avLst/>
            </a:prstGeom>
            <a:noFill/>
          </p:spPr>
          <p:txBody>
            <a:bodyPr wrap="square">
              <a:spAutoFit/>
            </a:bodyPr>
            <a:lstStyle/>
            <a:p>
              <a:pPr algn="ctr"/>
              <a:r>
                <a:rPr lang="en-US" sz="12000" b="1" dirty="0">
                  <a:solidFill>
                    <a:schemeClr val="bg1"/>
                  </a:solidFill>
                  <a:latin typeface="Arial" panose="020B0604020202020204" pitchFamily="34" charset="0"/>
                  <a:cs typeface="Arial" panose="020B0604020202020204" pitchFamily="34" charset="0"/>
                </a:rPr>
                <a:t>1</a:t>
              </a:r>
              <a:br>
                <a:rPr lang="en-US" sz="12000" b="1" dirty="0">
                  <a:solidFill>
                    <a:schemeClr val="bg1"/>
                  </a:solidFill>
                  <a:latin typeface="Arial" panose="020B0604020202020204" pitchFamily="34" charset="0"/>
                  <a:cs typeface="Arial" panose="020B0604020202020204" pitchFamily="34" charset="0"/>
                </a:rPr>
              </a:br>
              <a:r>
                <a:rPr lang="en-US" sz="12000" b="1" dirty="0">
                  <a:solidFill>
                    <a:schemeClr val="bg1"/>
                  </a:solidFill>
                  <a:latin typeface="Arial" panose="020B0604020202020204" pitchFamily="34" charset="0"/>
                  <a:cs typeface="Arial" panose="020B0604020202020204" pitchFamily="34" charset="0"/>
                </a:rPr>
                <a:t>Gbit/s</a:t>
              </a:r>
            </a:p>
          </p:txBody>
        </p:sp>
        <p:sp>
          <p:nvSpPr>
            <p:cNvPr id="16" name="_Point 1">
              <a:extLst>
                <a:ext uri="{FF2B5EF4-FFF2-40B4-BE49-F238E27FC236}">
                  <a16:creationId xmlns:a16="http://schemas.microsoft.com/office/drawing/2014/main" id="{417BE058-2E9A-DF37-2C4C-32E7BB7EF933}"/>
                </a:ext>
              </a:extLst>
            </p:cNvPr>
            <p:cNvSpPr txBox="1"/>
            <p:nvPr/>
          </p:nvSpPr>
          <p:spPr>
            <a:xfrm>
              <a:off x="30927957" y="5759295"/>
              <a:ext cx="5398121" cy="3785652"/>
            </a:xfrm>
            <a:prstGeom prst="rect">
              <a:avLst/>
            </a:prstGeom>
            <a:noFill/>
          </p:spPr>
          <p:txBody>
            <a:bodyPr wrap="square">
              <a:spAutoFit/>
            </a:bodyPr>
            <a:lstStyle/>
            <a:p>
              <a:pPr algn="ctr"/>
              <a:r>
                <a:rPr lang="en-US" sz="12000" b="1" dirty="0">
                  <a:solidFill>
                    <a:schemeClr val="bg1"/>
                  </a:solidFill>
                  <a:latin typeface="Arial" panose="020B0604020202020204" pitchFamily="34" charset="0"/>
                  <a:cs typeface="Arial" panose="020B0604020202020204" pitchFamily="34" charset="0"/>
                </a:rPr>
                <a:t>100 Mbit/s</a:t>
              </a:r>
            </a:p>
          </p:txBody>
        </p:sp>
        <p:sp>
          <p:nvSpPr>
            <p:cNvPr id="21" name="_Point 2">
              <a:extLst>
                <a:ext uri="{FF2B5EF4-FFF2-40B4-BE49-F238E27FC236}">
                  <a16:creationId xmlns:a16="http://schemas.microsoft.com/office/drawing/2014/main" id="{727C9FEC-EDDD-6609-21C3-8275EF4A411B}"/>
                </a:ext>
              </a:extLst>
            </p:cNvPr>
            <p:cNvSpPr txBox="1"/>
            <p:nvPr/>
          </p:nvSpPr>
          <p:spPr>
            <a:xfrm>
              <a:off x="31622034" y="9664487"/>
              <a:ext cx="390998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12 MB/s</a:t>
              </a:r>
            </a:p>
          </p:txBody>
        </p:sp>
        <p:sp>
          <p:nvSpPr>
            <p:cNvPr id="22" name="_Point 2">
              <a:extLst>
                <a:ext uri="{FF2B5EF4-FFF2-40B4-BE49-F238E27FC236}">
                  <a16:creationId xmlns:a16="http://schemas.microsoft.com/office/drawing/2014/main" id="{F2B6380F-7981-868D-8D95-71301891B748}"/>
                </a:ext>
              </a:extLst>
            </p:cNvPr>
            <p:cNvSpPr txBox="1"/>
            <p:nvPr/>
          </p:nvSpPr>
          <p:spPr>
            <a:xfrm>
              <a:off x="24905027" y="9664487"/>
              <a:ext cx="45375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125 MB/s</a:t>
              </a:r>
            </a:p>
          </p:txBody>
        </p:sp>
        <p:sp>
          <p:nvSpPr>
            <p:cNvPr id="23" name="_Point 2">
              <a:extLst>
                <a:ext uri="{FF2B5EF4-FFF2-40B4-BE49-F238E27FC236}">
                  <a16:creationId xmlns:a16="http://schemas.microsoft.com/office/drawing/2014/main" id="{9B7FCC15-08CA-B630-D758-483FD1F26332}"/>
                </a:ext>
              </a:extLst>
            </p:cNvPr>
            <p:cNvSpPr txBox="1"/>
            <p:nvPr/>
          </p:nvSpPr>
          <p:spPr>
            <a:xfrm>
              <a:off x="18678371" y="9664487"/>
              <a:ext cx="50829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312.5 MB/s</a:t>
              </a:r>
            </a:p>
          </p:txBody>
        </p:sp>
        <p:sp>
          <p:nvSpPr>
            <p:cNvPr id="24" name="_Point 2">
              <a:extLst>
                <a:ext uri="{FF2B5EF4-FFF2-40B4-BE49-F238E27FC236}">
                  <a16:creationId xmlns:a16="http://schemas.microsoft.com/office/drawing/2014/main" id="{A4EADB31-CB2B-8CD9-1E74-2B576CD9B0B8}"/>
                </a:ext>
              </a:extLst>
            </p:cNvPr>
            <p:cNvSpPr txBox="1"/>
            <p:nvPr/>
          </p:nvSpPr>
          <p:spPr>
            <a:xfrm>
              <a:off x="11331387" y="9664487"/>
              <a:ext cx="50829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625 MB/s</a:t>
              </a:r>
            </a:p>
          </p:txBody>
        </p:sp>
        <p:sp>
          <p:nvSpPr>
            <p:cNvPr id="25" name="_Point 2">
              <a:extLst>
                <a:ext uri="{FF2B5EF4-FFF2-40B4-BE49-F238E27FC236}">
                  <a16:creationId xmlns:a16="http://schemas.microsoft.com/office/drawing/2014/main" id="{4AB2EFD8-6F3E-39D5-B8E4-B3D0DA02292A}"/>
                </a:ext>
              </a:extLst>
            </p:cNvPr>
            <p:cNvSpPr txBox="1"/>
            <p:nvPr/>
          </p:nvSpPr>
          <p:spPr>
            <a:xfrm>
              <a:off x="3133164" y="9664487"/>
              <a:ext cx="50829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1.25 GB/S</a:t>
              </a:r>
            </a:p>
          </p:txBody>
        </p:sp>
      </p:grpSp>
      <p:sp>
        <p:nvSpPr>
          <p:cNvPr id="26" name="1_Point 1">
            <a:extLst>
              <a:ext uri="{FF2B5EF4-FFF2-40B4-BE49-F238E27FC236}">
                <a16:creationId xmlns:a16="http://schemas.microsoft.com/office/drawing/2014/main" id="{B6191CBA-7458-803B-DC66-92466D7F1A9B}"/>
              </a:ext>
            </a:extLst>
          </p:cNvPr>
          <p:cNvSpPr txBox="1"/>
          <p:nvPr/>
        </p:nvSpPr>
        <p:spPr>
          <a:xfrm>
            <a:off x="440873" y="3613667"/>
            <a:ext cx="35718951" cy="1431161"/>
          </a:xfrm>
          <a:prstGeom prst="rect">
            <a:avLst/>
          </a:prstGeom>
          <a:noFill/>
        </p:spPr>
        <p:txBody>
          <a:bodyPr wrap="square">
            <a:spAutoFit/>
          </a:bodyPr>
          <a:lstStyle/>
          <a:p>
            <a:r>
              <a:rPr lang="en-GB" sz="8700" b="1" dirty="0">
                <a:solidFill>
                  <a:schemeClr val="accent1">
                    <a:lumMod val="50000"/>
                  </a:schemeClr>
                </a:solidFill>
                <a:latin typeface="Arial" panose="020B0604020202020204" pitchFamily="34" charset="0"/>
                <a:cs typeface="Arial" panose="020B0604020202020204" pitchFamily="34" charset="0"/>
              </a:rPr>
              <a:t>Real-world, you generally will not achieve the theoretical maximum</a:t>
            </a:r>
            <a:endParaRPr lang="en-US" sz="8700" b="1" dirty="0">
              <a:solidFill>
                <a:schemeClr val="accent1">
                  <a:lumMod val="50000"/>
                </a:schemeClr>
              </a:solidFill>
              <a:latin typeface="Arial" panose="020B0604020202020204" pitchFamily="34" charset="0"/>
              <a:cs typeface="Arial" panose="020B0604020202020204" pitchFamily="34"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Speed Should You Be Getting?</a:t>
            </a:r>
          </a:p>
        </p:txBody>
      </p:sp>
    </p:spTree>
    <p:extLst>
      <p:ext uri="{BB962C8B-B14F-4D97-AF65-F5344CB8AC3E}">
        <p14:creationId xmlns:p14="http://schemas.microsoft.com/office/powerpoint/2010/main" val="120574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6" name="1_SpeedTest_V SpeedTest_D -2.0" descr="A close-up of a white background&#10;&#10;Description automatically generated">
            <a:extLst>
              <a:ext uri="{FF2B5EF4-FFF2-40B4-BE49-F238E27FC236}">
                <a16:creationId xmlns:a16="http://schemas.microsoft.com/office/drawing/2014/main" id="{B81A8DC0-A43F-8579-2857-0AD748E134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1" name="6_SpeedTest 2_V SpeedTest 2" descr="A screen shot of a speedometer&#10;&#10;Description automatically generated">
            <a:extLst>
              <a:ext uri="{FF2B5EF4-FFF2-40B4-BE49-F238E27FC236}">
                <a16:creationId xmlns:a16="http://schemas.microsoft.com/office/drawing/2014/main" id="{5349E140-4968-DC51-F2E4-74128010DBB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Plenty of speed tests are available online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affected by server location and load</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Some ISPs may prioritize speeds tests to get better results </a:t>
            </a:r>
          </a:p>
        </p:txBody>
      </p:sp>
      <p:pic>
        <p:nvPicPr>
          <p:cNvPr id="8" name="4_Score 1 graphic">
            <a:extLst>
              <a:ext uri="{FF2B5EF4-FFF2-40B4-BE49-F238E27FC236}">
                <a16:creationId xmlns:a16="http://schemas.microsoft.com/office/drawing/2014/main" id="{4A22ECEC-C4F6-B9C2-673F-46FD06AF97E6}"/>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6651139" y="10711143"/>
            <a:ext cx="6112800" cy="4728024"/>
          </a:xfrm>
          <a:prstGeom prst="rect">
            <a:avLst/>
          </a:prstGeom>
        </p:spPr>
      </p:pic>
      <p:sp>
        <p:nvSpPr>
          <p:cNvPr id="22" name="4_Score 1">
            <a:extLst>
              <a:ext uri="{FF2B5EF4-FFF2-40B4-BE49-F238E27FC236}">
                <a16:creationId xmlns:a16="http://schemas.microsoft.com/office/drawing/2014/main" id="{BEC54D9F-2855-7D02-13DC-ECDD8C2EE26F}"/>
              </a:ext>
            </a:extLst>
          </p:cNvPr>
          <p:cNvSpPr txBox="1"/>
          <p:nvPr/>
        </p:nvSpPr>
        <p:spPr>
          <a:xfrm>
            <a:off x="16244953" y="8893131"/>
            <a:ext cx="779770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Max Speed</a:t>
            </a:r>
          </a:p>
        </p:txBody>
      </p:sp>
      <p:pic>
        <p:nvPicPr>
          <p:cNvPr id="26" name="5_Test 1 graphic" descr="A black text on a white background&#10;&#10;Description automatically generated">
            <a:extLst>
              <a:ext uri="{FF2B5EF4-FFF2-40B4-BE49-F238E27FC236}">
                <a16:creationId xmlns:a16="http://schemas.microsoft.com/office/drawing/2014/main" id="{2C9BA44D-7C09-F968-F6C0-8C3AD848B31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370226" y="10611753"/>
            <a:ext cx="6112800" cy="4972792"/>
          </a:xfrm>
          <a:prstGeom prst="rect">
            <a:avLst/>
          </a:prstGeom>
        </p:spPr>
      </p:pic>
      <p:sp>
        <p:nvSpPr>
          <p:cNvPr id="23" name="5_Test 1">
            <a:extLst>
              <a:ext uri="{FF2B5EF4-FFF2-40B4-BE49-F238E27FC236}">
                <a16:creationId xmlns:a16="http://schemas.microsoft.com/office/drawing/2014/main" id="{609416C3-8469-2194-BEB2-D74D59678D77}"/>
              </a:ext>
            </a:extLst>
          </p:cNvPr>
          <p:cNvSpPr txBox="1"/>
          <p:nvPr/>
        </p:nvSpPr>
        <p:spPr>
          <a:xfrm>
            <a:off x="24635087" y="8893131"/>
            <a:ext cx="4704322"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Test 1</a:t>
            </a:r>
          </a:p>
        </p:txBody>
      </p:sp>
      <p:sp>
        <p:nvSpPr>
          <p:cNvPr id="29" name="7_Test 2 graphic">
            <a:extLst>
              <a:ext uri="{FF2B5EF4-FFF2-40B4-BE49-F238E27FC236}">
                <a16:creationId xmlns:a16="http://schemas.microsoft.com/office/drawing/2014/main" id="{D8FA3A66-E376-4301-780C-9E93D2663D7E}"/>
              </a:ext>
            </a:extLst>
          </p:cNvPr>
          <p:cNvSpPr txBox="1"/>
          <p:nvPr/>
        </p:nvSpPr>
        <p:spPr>
          <a:xfrm>
            <a:off x="30969918" y="8893131"/>
            <a:ext cx="470432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Test 2</a:t>
            </a:r>
          </a:p>
        </p:txBody>
      </p:sp>
      <p:pic>
        <p:nvPicPr>
          <p:cNvPr id="28" name="7_Test 2" descr="A close up of a sign&#10;&#10;Description automatically generated">
            <a:extLst>
              <a:ext uri="{FF2B5EF4-FFF2-40B4-BE49-F238E27FC236}">
                <a16:creationId xmlns:a16="http://schemas.microsoft.com/office/drawing/2014/main" id="{362BE623-7C28-96E9-C38F-D78F76CAF71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089314" y="10591875"/>
            <a:ext cx="5268796" cy="4847292"/>
          </a:xfrm>
          <a:prstGeom prst="rect">
            <a:avLst/>
          </a:prstGeom>
        </p:spPr>
      </p:pic>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Speed Are You Getting?</a:t>
            </a:r>
          </a:p>
        </p:txBody>
      </p:sp>
    </p:spTree>
    <p:extLst>
      <p:ext uri="{BB962C8B-B14F-4D97-AF65-F5344CB8AC3E}">
        <p14:creationId xmlns:p14="http://schemas.microsoft.com/office/powerpoint/2010/main" val="209644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2_Background" descr="A picture containing white, design&#10;&#10;Description automatically generated">
            <a:extLst>
              <a:ext uri="{FF2B5EF4-FFF2-40B4-BE49-F238E27FC236}">
                <a16:creationId xmlns:a16="http://schemas.microsoft.com/office/drawing/2014/main" id="{2D7B3D73-6ACA-899D-072D-7387057E84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27" name="1_Point 1">
            <a:extLst>
              <a:ext uri="{FF2B5EF4-FFF2-40B4-BE49-F238E27FC236}">
                <a16:creationId xmlns:a16="http://schemas.microsoft.com/office/drawing/2014/main" id="{5695B1F5-1467-BF35-A824-BF177B12B124}"/>
              </a:ext>
            </a:extLst>
          </p:cNvPr>
          <p:cNvSpPr txBox="1"/>
          <p:nvPr/>
        </p:nvSpPr>
        <p:spPr>
          <a:xfrm>
            <a:off x="976267" y="3611073"/>
            <a:ext cx="28667927" cy="1708160"/>
          </a:xfrm>
          <a:prstGeom prst="rect">
            <a:avLst/>
          </a:prstGeom>
          <a:solidFill>
            <a:srgbClr val="FFFFFF">
              <a:alpha val="89804"/>
            </a:srgbClr>
          </a:solid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Compare the user's speed to normal speeds</a:t>
            </a:r>
            <a:endParaRPr lang="en-US" sz="10500" b="1" dirty="0">
              <a:solidFill>
                <a:srgbClr val="1884C7"/>
              </a:solidFill>
              <a:latin typeface="Arial" panose="020B0604020202020204" pitchFamily="34" charset="0"/>
              <a:cs typeface="Arial" panose="020B0604020202020204" pitchFamily="34" charset="0"/>
            </a:endParaRPr>
          </a:p>
        </p:txBody>
      </p:sp>
      <p:sp>
        <p:nvSpPr>
          <p:cNvPr id="31" name="2_Web browsing text">
            <a:extLst>
              <a:ext uri="{FF2B5EF4-FFF2-40B4-BE49-F238E27FC236}">
                <a16:creationId xmlns:a16="http://schemas.microsoft.com/office/drawing/2014/main" id="{14B4D865-DE21-0F4A-3252-8DDAEFB2CA0D}"/>
              </a:ext>
            </a:extLst>
          </p:cNvPr>
          <p:cNvSpPr txBox="1"/>
          <p:nvPr/>
        </p:nvSpPr>
        <p:spPr>
          <a:xfrm>
            <a:off x="9859493" y="11215319"/>
            <a:ext cx="95410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Web browsing</a:t>
            </a:r>
          </a:p>
        </p:txBody>
      </p:sp>
      <p:pic>
        <p:nvPicPr>
          <p:cNvPr id="10" name="2_Web browsing" descr="A person typing on a computer&#10;&#10;Description automatically generated">
            <a:extLst>
              <a:ext uri="{FF2B5EF4-FFF2-40B4-BE49-F238E27FC236}">
                <a16:creationId xmlns:a16="http://schemas.microsoft.com/office/drawing/2014/main" id="{938B9B6E-BE35-6E3B-C536-B014CB8D7E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6108" y="6830418"/>
            <a:ext cx="7062332" cy="4035618"/>
          </a:xfrm>
          <a:prstGeom prst="rect">
            <a:avLst/>
          </a:prstGeom>
        </p:spPr>
      </p:pic>
      <p:sp>
        <p:nvSpPr>
          <p:cNvPr id="32" name="3_File transferring text">
            <a:extLst>
              <a:ext uri="{FF2B5EF4-FFF2-40B4-BE49-F238E27FC236}">
                <a16:creationId xmlns:a16="http://schemas.microsoft.com/office/drawing/2014/main" id="{28CB3177-F02C-784C-AEC4-7A63AAC192AD}"/>
              </a:ext>
            </a:extLst>
          </p:cNvPr>
          <p:cNvSpPr txBox="1"/>
          <p:nvPr/>
        </p:nvSpPr>
        <p:spPr>
          <a:xfrm>
            <a:off x="20621652" y="11215319"/>
            <a:ext cx="95410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 transfers</a:t>
            </a:r>
          </a:p>
        </p:txBody>
      </p:sp>
      <p:pic>
        <p:nvPicPr>
          <p:cNvPr id="17" name="3_File transferring" descr="A computer screen with several hands typing on laptops&#10;&#10;Description automatically generated">
            <a:extLst>
              <a:ext uri="{FF2B5EF4-FFF2-40B4-BE49-F238E27FC236}">
                <a16:creationId xmlns:a16="http://schemas.microsoft.com/office/drawing/2014/main" id="{CFB7EDDD-D9A1-A468-961C-9BD99866BE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609670" y="6439432"/>
            <a:ext cx="5097806" cy="4774301"/>
          </a:xfrm>
          <a:prstGeom prst="rect">
            <a:avLst/>
          </a:prstGeom>
        </p:spPr>
      </p:pic>
      <p:pic>
        <p:nvPicPr>
          <p:cNvPr id="36" name="4_FastCopy_V FastCopy 01-03_F OUT">
            <a:extLst>
              <a:ext uri="{FF2B5EF4-FFF2-40B4-BE49-F238E27FC236}">
                <a16:creationId xmlns:a16="http://schemas.microsoft.com/office/drawing/2014/main" id="{88997358-33C9-A1AD-CA28-99B1046DAE0F}"/>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9859493" y="6714033"/>
            <a:ext cx="16097249" cy="12239625"/>
          </a:xfrm>
          <a:prstGeom prst="rect">
            <a:avLst/>
          </a:prstGeom>
        </p:spPr>
      </p:pic>
      <p:sp>
        <p:nvSpPr>
          <p:cNvPr id="33" name="7_Authenication text">
            <a:extLst>
              <a:ext uri="{FF2B5EF4-FFF2-40B4-BE49-F238E27FC236}">
                <a16:creationId xmlns:a16="http://schemas.microsoft.com/office/drawing/2014/main" id="{0A3032C9-5601-6954-7D5B-C435911AD38B}"/>
              </a:ext>
            </a:extLst>
          </p:cNvPr>
          <p:cNvSpPr txBox="1"/>
          <p:nvPr/>
        </p:nvSpPr>
        <p:spPr>
          <a:xfrm>
            <a:off x="9859493" y="17166632"/>
            <a:ext cx="95410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Authentication</a:t>
            </a:r>
          </a:p>
        </p:txBody>
      </p:sp>
      <p:pic>
        <p:nvPicPr>
          <p:cNvPr id="25" name="7_Authenication" descr="A silver padlock with a login screen&#10;&#10;Description automatically generated">
            <a:extLst>
              <a:ext uri="{FF2B5EF4-FFF2-40B4-BE49-F238E27FC236}">
                <a16:creationId xmlns:a16="http://schemas.microsoft.com/office/drawing/2014/main" id="{BB814295-D416-5549-E1A8-78B023056F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411975" y="12461814"/>
            <a:ext cx="3892517" cy="4774301"/>
          </a:xfrm>
          <a:prstGeom prst="rect">
            <a:avLst/>
          </a:prstGeom>
        </p:spPr>
      </p:pic>
      <p:sp>
        <p:nvSpPr>
          <p:cNvPr id="34" name="8_Application text">
            <a:extLst>
              <a:ext uri="{FF2B5EF4-FFF2-40B4-BE49-F238E27FC236}">
                <a16:creationId xmlns:a16="http://schemas.microsoft.com/office/drawing/2014/main" id="{EF9230BB-BDE3-691D-3546-03A868EA7C59}"/>
              </a:ext>
            </a:extLst>
          </p:cNvPr>
          <p:cNvSpPr txBox="1"/>
          <p:nvPr/>
        </p:nvSpPr>
        <p:spPr>
          <a:xfrm>
            <a:off x="20621653" y="17166632"/>
            <a:ext cx="556066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Application</a:t>
            </a:r>
          </a:p>
        </p:txBody>
      </p:sp>
      <p:pic>
        <p:nvPicPr>
          <p:cNvPr id="30" name="8_Application" descr="A cartoon of a computer box pouring out of a bowl of data&#10;&#10;Description automatically generated">
            <a:extLst>
              <a:ext uri="{FF2B5EF4-FFF2-40B4-BE49-F238E27FC236}">
                <a16:creationId xmlns:a16="http://schemas.microsoft.com/office/drawing/2014/main" id="{29D4D09E-A2E0-999F-4633-651B406CA5D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621652" y="12461813"/>
            <a:ext cx="5242261" cy="4774301"/>
          </a:xfrm>
          <a:prstGeom prst="rect">
            <a:avLst/>
          </a:prstGeom>
        </p:spPr>
      </p:pic>
      <p:sp>
        <p:nvSpPr>
          <p:cNvPr id="28" name="9_Point 2">
            <a:extLst>
              <a:ext uri="{FF2B5EF4-FFF2-40B4-BE49-F238E27FC236}">
                <a16:creationId xmlns:a16="http://schemas.microsoft.com/office/drawing/2014/main" id="{0E477471-AD9E-05A8-A6D0-8AE339FEFE91}"/>
              </a:ext>
            </a:extLst>
          </p:cNvPr>
          <p:cNvSpPr txBox="1"/>
          <p:nvPr/>
        </p:nvSpPr>
        <p:spPr>
          <a:xfrm>
            <a:off x="976268"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 network utilities to measure transfer rates</a:t>
            </a:r>
          </a:p>
        </p:txBody>
      </p:sp>
      <p:pic>
        <p:nvPicPr>
          <p:cNvPr id="38" name="10_TaskMgr_V TaskMgr" descr="A black background with a black square&#10;&#10;Description automatically generated with medium confidence">
            <a:extLst>
              <a:ext uri="{FF2B5EF4-FFF2-40B4-BE49-F238E27FC236}">
                <a16:creationId xmlns:a16="http://schemas.microsoft.com/office/drawing/2014/main" id="{E8D87F35-8CD8-BFF5-BEC8-A5C5C2F38F2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931804" y="3611073"/>
            <a:ext cx="22712391" cy="15108848"/>
          </a:xfrm>
          <a:prstGeom prst="rect">
            <a:avLst/>
          </a:prstGeom>
        </p:spPr>
      </p:pic>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Determine What The User Is Doing</a:t>
            </a:r>
          </a:p>
        </p:txBody>
      </p:sp>
    </p:spTree>
    <p:extLst>
      <p:ext uri="{BB962C8B-B14F-4D97-AF65-F5344CB8AC3E}">
        <p14:creationId xmlns:p14="http://schemas.microsoft.com/office/powerpoint/2010/main" val="1175121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6" name="4_Background" descr="A picture containing white, design&#10;&#10;Description automatically generated">
            <a:extLst>
              <a:ext uri="{FF2B5EF4-FFF2-40B4-BE49-F238E27FC236}">
                <a16:creationId xmlns:a16="http://schemas.microsoft.com/office/drawing/2014/main" id="{6591DB4A-3DAD-CFDA-2C42-6432EE7A85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471505" y="3613667"/>
            <a:ext cx="3018898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Slower than normal speeds or high error rates</a:t>
            </a:r>
          </a:p>
        </p:txBody>
      </p:sp>
      <p:sp>
        <p:nvSpPr>
          <p:cNvPr id="14" name="2_Point 2">
            <a:extLst>
              <a:ext uri="{FF2B5EF4-FFF2-40B4-BE49-F238E27FC236}">
                <a16:creationId xmlns:a16="http://schemas.microsoft.com/office/drawing/2014/main" id="{F7302874-6FF6-4F12-9408-F903772FAD68}"/>
              </a:ext>
            </a:extLst>
          </p:cNvPr>
          <p:cNvSpPr txBox="1"/>
          <p:nvPr/>
        </p:nvSpPr>
        <p:spPr>
          <a:xfrm>
            <a:off x="471504" y="5467572"/>
            <a:ext cx="28996281" cy="1246461"/>
          </a:xfrm>
          <a:prstGeom prst="rect">
            <a:avLst/>
          </a:prstGeom>
          <a:solidFill>
            <a:srgbClr val="FFFFFF">
              <a:alpha val="89804"/>
            </a:srgbClr>
          </a:solidFill>
        </p:spPr>
        <p:txBody>
          <a:bodyPr wrap="square">
            <a:spAutoFit/>
          </a:bodyPr>
          <a:lstStyle/>
          <a:p>
            <a:r>
              <a:rPr lang="en-US" sz="7500" dirty="0">
                <a:solidFill>
                  <a:sysClr val="windowText" lastClr="000000"/>
                </a:solidFill>
                <a:latin typeface="Arial" panose="020B0604020202020204" pitchFamily="34" charset="0"/>
                <a:cs typeface="Arial" panose="020B0604020202020204" pitchFamily="34" charset="0"/>
              </a:rPr>
              <a:t>Keep sources at least 12 inches (30 </a:t>
            </a:r>
            <a:r>
              <a:rPr lang="en-US" sz="7500" dirty="0" err="1">
                <a:solidFill>
                  <a:sysClr val="windowText" lastClr="000000"/>
                </a:solidFill>
                <a:latin typeface="Arial" panose="020B0604020202020204" pitchFamily="34" charset="0"/>
                <a:cs typeface="Arial" panose="020B0604020202020204" pitchFamily="34" charset="0"/>
              </a:rPr>
              <a:t>cms</a:t>
            </a:r>
            <a:r>
              <a:rPr lang="en-US" sz="7500" dirty="0">
                <a:solidFill>
                  <a:sysClr val="windowText" lastClr="000000"/>
                </a:solidFill>
                <a:latin typeface="Arial" panose="020B0604020202020204" pitchFamily="34" charset="0"/>
                <a:cs typeface="Arial" panose="020B0604020202020204" pitchFamily="34" charset="0"/>
              </a:rPr>
              <a:t>) away from network cables</a:t>
            </a:r>
          </a:p>
        </p:txBody>
      </p:sp>
      <p:sp>
        <p:nvSpPr>
          <p:cNvPr id="11" name="3_Point 3">
            <a:extLst>
              <a:ext uri="{FF2B5EF4-FFF2-40B4-BE49-F238E27FC236}">
                <a16:creationId xmlns:a16="http://schemas.microsoft.com/office/drawing/2014/main" id="{E64035EB-538E-4765-9879-52C9E87B8C6B}"/>
              </a:ext>
            </a:extLst>
          </p:cNvPr>
          <p:cNvSpPr txBox="1"/>
          <p:nvPr/>
        </p:nvSpPr>
        <p:spPr>
          <a:xfrm>
            <a:off x="471503" y="6859811"/>
            <a:ext cx="35632991" cy="1246495"/>
          </a:xfrm>
          <a:prstGeom prst="rect">
            <a:avLst/>
          </a:prstGeom>
          <a:solidFill>
            <a:srgbClr val="FFFFFF">
              <a:alpha val="89804"/>
            </a:srgbClr>
          </a:solidFill>
        </p:spPr>
        <p:txBody>
          <a:bodyPr wrap="square">
            <a:spAutoFit/>
          </a:bodyPr>
          <a:lstStyle/>
          <a:p>
            <a:r>
              <a:rPr lang="en-GB" sz="7500" dirty="0">
                <a:solidFill>
                  <a:sysClr val="windowText" lastClr="000000"/>
                </a:solidFill>
                <a:latin typeface="Arial" panose="020B0604020202020204" pitchFamily="34" charset="0"/>
                <a:cs typeface="Arial" panose="020B0604020202020204" pitchFamily="34" charset="0"/>
              </a:rPr>
              <a:t>Running power cables at a 90-degree angle to ethernet cables reduces interference</a:t>
            </a:r>
            <a:endParaRPr lang="en-US" sz="7500" dirty="0">
              <a:solidFill>
                <a:sysClr val="windowText" lastClr="000000"/>
              </a:solidFill>
              <a:latin typeface="Arial" panose="020B0604020202020204" pitchFamily="34" charset="0"/>
              <a:cs typeface="Arial" panose="020B0604020202020204" pitchFamily="34" charset="0"/>
            </a:endParaRPr>
          </a:p>
        </p:txBody>
      </p:sp>
      <p:sp>
        <p:nvSpPr>
          <p:cNvPr id="16" name="4_Point 4">
            <a:extLst>
              <a:ext uri="{FF2B5EF4-FFF2-40B4-BE49-F238E27FC236}">
                <a16:creationId xmlns:a16="http://schemas.microsoft.com/office/drawing/2014/main" id="{D3948BBA-ACCF-792C-DB8E-13D3057D1F27}"/>
              </a:ext>
            </a:extLst>
          </p:cNvPr>
          <p:cNvSpPr txBox="1"/>
          <p:nvPr/>
        </p:nvSpPr>
        <p:spPr>
          <a:xfrm>
            <a:off x="471505" y="8252049"/>
            <a:ext cx="29792185" cy="1708160"/>
          </a:xfrm>
          <a:prstGeom prst="rect">
            <a:avLst/>
          </a:prstGeom>
          <a:solidFill>
            <a:srgbClr val="FFFFFF">
              <a:alpha val="89804"/>
            </a:srgbClr>
          </a:solid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Keep the following away from network cables</a:t>
            </a:r>
            <a:endParaRPr lang="en-US" sz="10500" b="1" dirty="0">
              <a:solidFill>
                <a:srgbClr val="1884C7"/>
              </a:solidFill>
              <a:latin typeface="Arial" panose="020B0604020202020204" pitchFamily="34" charset="0"/>
              <a:cs typeface="Arial" panose="020B0604020202020204" pitchFamily="34" charset="0"/>
            </a:endParaRPr>
          </a:p>
        </p:txBody>
      </p:sp>
      <p:pic>
        <p:nvPicPr>
          <p:cNvPr id="23" name="5_Motors_D 1.0" descr="A close-up of a black electric motor&#10;&#10;Description automatically generated">
            <a:extLst>
              <a:ext uri="{FF2B5EF4-FFF2-40B4-BE49-F238E27FC236}">
                <a16:creationId xmlns:a16="http://schemas.microsoft.com/office/drawing/2014/main" id="{065B1557-F03E-A41E-6D5D-FDAE4F3201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972009" y="11479426"/>
            <a:ext cx="7491600" cy="7491600"/>
          </a:xfrm>
          <a:prstGeom prst="rect">
            <a:avLst/>
          </a:prstGeom>
        </p:spPr>
      </p:pic>
      <p:pic>
        <p:nvPicPr>
          <p:cNvPr id="1026" name="5_fluorescent_D 0.5">
            <a:extLst>
              <a:ext uri="{FF2B5EF4-FFF2-40B4-BE49-F238E27FC236}">
                <a16:creationId xmlns:a16="http://schemas.microsoft.com/office/drawing/2014/main" id="{D7651F7C-79F0-62DE-6645-B9E9FE59586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783754" y="11479426"/>
            <a:ext cx="7491600" cy="749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5_power cable" descr="A close-up of a power cord&#10;&#10;Description automatically generated">
            <a:extLst>
              <a:ext uri="{FF2B5EF4-FFF2-40B4-BE49-F238E27FC236}">
                <a16:creationId xmlns:a16="http://schemas.microsoft.com/office/drawing/2014/main" id="{674B76DB-B4C6-7395-0F5F-1F5472EBF0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30078" y="11479426"/>
            <a:ext cx="7957021" cy="7493004"/>
          </a:xfrm>
          <a:prstGeom prst="rect">
            <a:avLst/>
          </a:prstGeom>
        </p:spPr>
      </p:pic>
      <p:sp>
        <p:nvSpPr>
          <p:cNvPr id="17" name="6_Point 5">
            <a:extLst>
              <a:ext uri="{FF2B5EF4-FFF2-40B4-BE49-F238E27FC236}">
                <a16:creationId xmlns:a16="http://schemas.microsoft.com/office/drawing/2014/main" id="{067A4462-C731-51A0-648F-B21E69917B6D}"/>
              </a:ext>
            </a:extLst>
          </p:cNvPr>
          <p:cNvSpPr txBox="1"/>
          <p:nvPr/>
        </p:nvSpPr>
        <p:spPr>
          <a:xfrm>
            <a:off x="471503" y="10105954"/>
            <a:ext cx="3018898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In the real world, modern cables are resilient to interference</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Interference</a:t>
            </a:r>
          </a:p>
        </p:txBody>
      </p:sp>
    </p:spTree>
    <p:extLst>
      <p:ext uri="{BB962C8B-B14F-4D97-AF65-F5344CB8AC3E}">
        <p14:creationId xmlns:p14="http://schemas.microsoft.com/office/powerpoint/2010/main" val="247627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85750" y="1587"/>
              <a:ext cx="360045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8" name="0_Point 1">
            <a:extLst>
              <a:ext uri="{FF2B5EF4-FFF2-40B4-BE49-F238E27FC236}">
                <a16:creationId xmlns:a16="http://schemas.microsoft.com/office/drawing/2014/main" id="{45CE9DA2-0EF4-69AC-06EA-75A31EC3E839}"/>
              </a:ext>
            </a:extLst>
          </p:cNvPr>
          <p:cNvSpPr txBox="1"/>
          <p:nvPr/>
        </p:nvSpPr>
        <p:spPr>
          <a:xfrm>
            <a:off x="854965" y="3613667"/>
            <a:ext cx="31650479" cy="1708160"/>
          </a:xfrm>
          <a:prstGeom prst="rect">
            <a:avLst/>
          </a:prstGeom>
          <a:solidFill>
            <a:srgbClr val="FFFFFF">
              <a:alpha val="89804"/>
            </a:srgbClr>
          </a:solid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There might be an issue with the network adapter</a:t>
            </a:r>
            <a:endParaRPr lang="en-US" sz="10500" b="1" dirty="0">
              <a:solidFill>
                <a:srgbClr val="1884C7"/>
              </a:solidFill>
              <a:latin typeface="Arial" panose="020B0604020202020204" pitchFamily="34" charset="0"/>
              <a:cs typeface="Arial" panose="020B0604020202020204" pitchFamily="34" charset="0"/>
            </a:endParaRPr>
          </a:p>
        </p:txBody>
      </p:sp>
      <p:sp>
        <p:nvSpPr>
          <p:cNvPr id="10" name="1_Point 2">
            <a:extLst>
              <a:ext uri="{FF2B5EF4-FFF2-40B4-BE49-F238E27FC236}">
                <a16:creationId xmlns:a16="http://schemas.microsoft.com/office/drawing/2014/main" id="{3792AA17-0764-DCE4-75D5-30AD51E5F887}"/>
              </a:ext>
            </a:extLst>
          </p:cNvPr>
          <p:cNvSpPr txBox="1"/>
          <p:nvPr/>
        </p:nvSpPr>
        <p:spPr>
          <a:xfrm>
            <a:off x="854963" y="5467572"/>
            <a:ext cx="16931592"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Update the device drivers and firmware</a:t>
            </a:r>
            <a:endParaRPr lang="en-US" sz="7500" dirty="0">
              <a:latin typeface="Arial" panose="020B0604020202020204" pitchFamily="34" charset="0"/>
              <a:cs typeface="Arial" panose="020B0604020202020204" pitchFamily="34" charset="0"/>
            </a:endParaRPr>
          </a:p>
        </p:txBody>
      </p:sp>
      <p:sp>
        <p:nvSpPr>
          <p:cNvPr id="16" name="2_Point 3">
            <a:extLst>
              <a:ext uri="{FF2B5EF4-FFF2-40B4-BE49-F238E27FC236}">
                <a16:creationId xmlns:a16="http://schemas.microsoft.com/office/drawing/2014/main" id="{9A6D184B-FCC8-0F0E-272D-27B968448FC9}"/>
              </a:ext>
            </a:extLst>
          </p:cNvPr>
          <p:cNvSpPr txBox="1"/>
          <p:nvPr/>
        </p:nvSpPr>
        <p:spPr>
          <a:xfrm>
            <a:off x="854963" y="6859811"/>
            <a:ext cx="1080633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Test the network adapter</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Network Adapter</a:t>
            </a:r>
          </a:p>
        </p:txBody>
      </p:sp>
    </p:spTree>
    <p:extLst>
      <p:ext uri="{BB962C8B-B14F-4D97-AF65-F5344CB8AC3E}">
        <p14:creationId xmlns:p14="http://schemas.microsoft.com/office/powerpoint/2010/main" val="2100183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3999"/>
            <a:chOff x="0" y="-9677"/>
            <a:chExt cx="36576000" cy="20573999"/>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7"/>
              <a:ext cx="36576000" cy="20573999"/>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4_Background" descr="A picture containing white, design&#10;&#10;Description automatically generated">
            <a:extLst>
              <a:ext uri="{FF2B5EF4-FFF2-40B4-BE49-F238E27FC236}">
                <a16:creationId xmlns:a16="http://schemas.microsoft.com/office/drawing/2014/main" id="{70554D99-4DAD-BD77-38A4-B2BB1B2CBD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447407" cy="1708160"/>
          </a:xfrm>
          <a:prstGeom prst="rect">
            <a:avLst/>
          </a:prstGeom>
          <a:solidFill>
            <a:schemeClr val="bg1"/>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Malware can consume resources, such as networking</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5396572"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Check network traffic to ensure it comes from a known source and is not suspicious</a:t>
            </a:r>
            <a:endParaRPr lang="en-US" sz="7500" dirty="0">
              <a:latin typeface="Arial" panose="020B0604020202020204" pitchFamily="34" charset="0"/>
              <a:cs typeface="Arial" panose="020B0604020202020204" pitchFamily="34" charset="0"/>
            </a:endParaRP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1917871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If traffic looks suspicious, it maybe Malware </a:t>
            </a:r>
          </a:p>
        </p:txBody>
      </p:sp>
      <p:sp>
        <p:nvSpPr>
          <p:cNvPr id="16" name="4_Isolate computer text">
            <a:extLst>
              <a:ext uri="{FF2B5EF4-FFF2-40B4-BE49-F238E27FC236}">
                <a16:creationId xmlns:a16="http://schemas.microsoft.com/office/drawing/2014/main" id="{6BBC61E9-D092-1B2C-2AC3-596F5B14E42A}"/>
              </a:ext>
            </a:extLst>
          </p:cNvPr>
          <p:cNvSpPr txBox="1"/>
          <p:nvPr/>
        </p:nvSpPr>
        <p:spPr>
          <a:xfrm>
            <a:off x="854963" y="16713025"/>
            <a:ext cx="93360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Isolate computer</a:t>
            </a:r>
          </a:p>
        </p:txBody>
      </p:sp>
      <p:pic>
        <p:nvPicPr>
          <p:cNvPr id="10" name="4_Isolate computer" descr="A computer on an island&#10;&#10;Description automatically generated">
            <a:extLst>
              <a:ext uri="{FF2B5EF4-FFF2-40B4-BE49-F238E27FC236}">
                <a16:creationId xmlns:a16="http://schemas.microsoft.com/office/drawing/2014/main" id="{369735D1-E37C-1936-B6E9-57339E647F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963" y="8440992"/>
            <a:ext cx="14280388" cy="8160221"/>
          </a:xfrm>
          <a:prstGeom prst="rect">
            <a:avLst/>
          </a:prstGeom>
        </p:spPr>
      </p:pic>
      <p:sp>
        <p:nvSpPr>
          <p:cNvPr id="21" name="5_Point 4">
            <a:extLst>
              <a:ext uri="{FF2B5EF4-FFF2-40B4-BE49-F238E27FC236}">
                <a16:creationId xmlns:a16="http://schemas.microsoft.com/office/drawing/2014/main" id="{5DCAB8D7-C810-7DFF-2108-B9CB2DE4EB23}"/>
              </a:ext>
            </a:extLst>
          </p:cNvPr>
          <p:cNvSpPr txBox="1"/>
          <p:nvPr/>
        </p:nvSpPr>
        <p:spPr>
          <a:xfrm>
            <a:off x="15637765" y="8440992"/>
            <a:ext cx="13092093" cy="1708160"/>
          </a:xfrm>
          <a:prstGeom prst="rect">
            <a:avLst/>
          </a:prstGeom>
          <a:solidFill>
            <a:schemeClr val="bg1"/>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Fixing the computer</a:t>
            </a:r>
          </a:p>
        </p:txBody>
      </p:sp>
      <p:sp>
        <p:nvSpPr>
          <p:cNvPr id="22" name="6_Point 5">
            <a:extLst>
              <a:ext uri="{FF2B5EF4-FFF2-40B4-BE49-F238E27FC236}">
                <a16:creationId xmlns:a16="http://schemas.microsoft.com/office/drawing/2014/main" id="{3FBCBBD7-6DEA-15DA-F260-0C335A9790F2}"/>
              </a:ext>
            </a:extLst>
          </p:cNvPr>
          <p:cNvSpPr txBox="1"/>
          <p:nvPr/>
        </p:nvSpPr>
        <p:spPr>
          <a:xfrm>
            <a:off x="15637765" y="10234988"/>
            <a:ext cx="17310132"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Remove malware (it may leave damage)</a:t>
            </a:r>
            <a:endParaRPr lang="en-US" sz="7500" dirty="0">
              <a:latin typeface="Arial" panose="020B0604020202020204" pitchFamily="34" charset="0"/>
              <a:cs typeface="Arial" panose="020B0604020202020204" pitchFamily="34" charset="0"/>
            </a:endParaRPr>
          </a:p>
        </p:txBody>
      </p:sp>
      <p:sp>
        <p:nvSpPr>
          <p:cNvPr id="8" name="7_Point 7_D 1.0">
            <a:extLst>
              <a:ext uri="{FF2B5EF4-FFF2-40B4-BE49-F238E27FC236}">
                <a16:creationId xmlns:a16="http://schemas.microsoft.com/office/drawing/2014/main" id="{50348377-9336-E27C-1587-C90636090C16}"/>
              </a:ext>
            </a:extLst>
          </p:cNvPr>
          <p:cNvSpPr txBox="1"/>
          <p:nvPr/>
        </p:nvSpPr>
        <p:spPr>
          <a:xfrm>
            <a:off x="15637765" y="12899649"/>
            <a:ext cx="13800016"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Hope you have reliable backups</a:t>
            </a:r>
          </a:p>
        </p:txBody>
      </p:sp>
      <p:sp>
        <p:nvSpPr>
          <p:cNvPr id="23" name="7_Point 6">
            <a:extLst>
              <a:ext uri="{FF2B5EF4-FFF2-40B4-BE49-F238E27FC236}">
                <a16:creationId xmlns:a16="http://schemas.microsoft.com/office/drawing/2014/main" id="{CCD2687A-9D71-7016-0F99-97979536329F}"/>
              </a:ext>
            </a:extLst>
          </p:cNvPr>
          <p:cNvSpPr txBox="1"/>
          <p:nvPr/>
        </p:nvSpPr>
        <p:spPr>
          <a:xfrm>
            <a:off x="15637765" y="11567319"/>
            <a:ext cx="1583529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Reinstall OS and software to be sure</a:t>
            </a: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Malware</a:t>
            </a:r>
          </a:p>
        </p:txBody>
      </p:sp>
    </p:spTree>
    <p:extLst>
      <p:ext uri="{BB962C8B-B14F-4D97-AF65-F5344CB8AC3E}">
        <p14:creationId xmlns:p14="http://schemas.microsoft.com/office/powerpoint/2010/main" val="3151980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2_Background" descr="A picture containing white, design&#10;&#10;Description automatically generated">
            <a:extLst>
              <a:ext uri="{FF2B5EF4-FFF2-40B4-BE49-F238E27FC236}">
                <a16:creationId xmlns:a16="http://schemas.microsoft.com/office/drawing/2014/main" id="{10A9D44F-E014-2CC4-3BA4-97AB43EA9F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1650480" cy="1708160"/>
          </a:xfrm>
          <a:prstGeom prst="rect">
            <a:avLst/>
          </a:prstGeom>
          <a:solidFill>
            <a:srgbClr val="FFFFFF">
              <a:alpha val="89804"/>
            </a:srgbClr>
          </a:solid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Are the issues affecting a single user or a group?</a:t>
            </a:r>
            <a:endParaRPr lang="en-US" sz="10500" b="1" dirty="0">
              <a:solidFill>
                <a:srgbClr val="1884C7"/>
              </a:solidFill>
              <a:latin typeface="Arial" panose="020B0604020202020204" pitchFamily="34" charset="0"/>
              <a:cs typeface="Arial" panose="020B0604020202020204" pitchFamily="34" charset="0"/>
            </a:endParaRPr>
          </a:p>
        </p:txBody>
      </p:sp>
      <p:cxnSp>
        <p:nvCxnSpPr>
          <p:cNvPr id="30" name="4_Switch 3 connector_D 2.0">
            <a:extLst>
              <a:ext uri="{FF2B5EF4-FFF2-40B4-BE49-F238E27FC236}">
                <a16:creationId xmlns:a16="http://schemas.microsoft.com/office/drawing/2014/main" id="{0F8BBEC1-FB34-276B-BB0C-74804F303B42}"/>
              </a:ext>
            </a:extLst>
          </p:cNvPr>
          <p:cNvCxnSpPr/>
          <p:nvPr/>
        </p:nvCxnSpPr>
        <p:spPr>
          <a:xfrm>
            <a:off x="29083302" y="10719210"/>
            <a:ext cx="0" cy="6587508"/>
          </a:xfrm>
          <a:prstGeom prst="line">
            <a:avLst/>
          </a:prstGeom>
          <a:ln w="254000"/>
        </p:spPr>
        <p:style>
          <a:lnRef idx="1">
            <a:schemeClr val="dk1"/>
          </a:lnRef>
          <a:fillRef idx="0">
            <a:schemeClr val="dk1"/>
          </a:fillRef>
          <a:effectRef idx="0">
            <a:schemeClr val="dk1"/>
          </a:effectRef>
          <a:fontRef idx="minor">
            <a:schemeClr val="tx1"/>
          </a:fontRef>
        </p:style>
      </p:cxnSp>
      <p:cxnSp>
        <p:nvCxnSpPr>
          <p:cNvPr id="29" name="4_Switch 2 connector_D 2.0">
            <a:extLst>
              <a:ext uri="{FF2B5EF4-FFF2-40B4-BE49-F238E27FC236}">
                <a16:creationId xmlns:a16="http://schemas.microsoft.com/office/drawing/2014/main" id="{5E15830B-6D00-C7DF-7516-0040205750DC}"/>
              </a:ext>
            </a:extLst>
          </p:cNvPr>
          <p:cNvCxnSpPr/>
          <p:nvPr/>
        </p:nvCxnSpPr>
        <p:spPr>
          <a:xfrm>
            <a:off x="18288000" y="10834470"/>
            <a:ext cx="0" cy="6587508"/>
          </a:xfrm>
          <a:prstGeom prst="line">
            <a:avLst/>
          </a:prstGeom>
          <a:ln w="254000"/>
        </p:spPr>
        <p:style>
          <a:lnRef idx="1">
            <a:schemeClr val="dk1"/>
          </a:lnRef>
          <a:fillRef idx="0">
            <a:schemeClr val="dk1"/>
          </a:fillRef>
          <a:effectRef idx="0">
            <a:schemeClr val="dk1"/>
          </a:effectRef>
          <a:fontRef idx="minor">
            <a:schemeClr val="tx1"/>
          </a:fontRef>
        </p:style>
      </p:cxnSp>
      <p:cxnSp>
        <p:nvCxnSpPr>
          <p:cNvPr id="28" name="4_Switch 1 connector_D 2.0">
            <a:extLst>
              <a:ext uri="{FF2B5EF4-FFF2-40B4-BE49-F238E27FC236}">
                <a16:creationId xmlns:a16="http://schemas.microsoft.com/office/drawing/2014/main" id="{C91BC023-6A83-E883-2BEC-73F8FFB93975}"/>
              </a:ext>
            </a:extLst>
          </p:cNvPr>
          <p:cNvCxnSpPr/>
          <p:nvPr/>
        </p:nvCxnSpPr>
        <p:spPr>
          <a:xfrm>
            <a:off x="6602259" y="10631288"/>
            <a:ext cx="0" cy="6587508"/>
          </a:xfrm>
          <a:prstGeom prst="line">
            <a:avLst/>
          </a:prstGeom>
          <a:ln w="254000"/>
        </p:spPr>
        <p:style>
          <a:lnRef idx="1">
            <a:schemeClr val="dk1"/>
          </a:lnRef>
          <a:fillRef idx="0">
            <a:schemeClr val="dk1"/>
          </a:fillRef>
          <a:effectRef idx="0">
            <a:schemeClr val="dk1"/>
          </a:effectRef>
          <a:fontRef idx="minor">
            <a:schemeClr val="tx1"/>
          </a:fontRef>
        </p:style>
      </p:cxnSp>
      <p:cxnSp>
        <p:nvCxnSpPr>
          <p:cNvPr id="34" name="6_Switch connector 1">
            <a:extLst>
              <a:ext uri="{FF2B5EF4-FFF2-40B4-BE49-F238E27FC236}">
                <a16:creationId xmlns:a16="http://schemas.microsoft.com/office/drawing/2014/main" id="{C75F908F-E212-E9F3-7F6B-B13214A62289}"/>
              </a:ext>
            </a:extLst>
          </p:cNvPr>
          <p:cNvCxnSpPr>
            <a:cxnSpLocks/>
          </p:cNvCxnSpPr>
          <p:nvPr/>
        </p:nvCxnSpPr>
        <p:spPr>
          <a:xfrm flipH="1">
            <a:off x="8746418" y="10203779"/>
            <a:ext cx="7428196" cy="0"/>
          </a:xfrm>
          <a:prstGeom prst="line">
            <a:avLst/>
          </a:prstGeom>
          <a:ln w="635000"/>
        </p:spPr>
        <p:style>
          <a:lnRef idx="1">
            <a:schemeClr val="dk1"/>
          </a:lnRef>
          <a:fillRef idx="0">
            <a:schemeClr val="dk1"/>
          </a:fillRef>
          <a:effectRef idx="0">
            <a:schemeClr val="dk1"/>
          </a:effectRef>
          <a:fontRef idx="minor">
            <a:schemeClr val="tx1"/>
          </a:fontRef>
        </p:style>
      </p:cxnSp>
      <p:cxnSp>
        <p:nvCxnSpPr>
          <p:cNvPr id="36" name="7_Switch connector 2">
            <a:extLst>
              <a:ext uri="{FF2B5EF4-FFF2-40B4-BE49-F238E27FC236}">
                <a16:creationId xmlns:a16="http://schemas.microsoft.com/office/drawing/2014/main" id="{8C757F01-FDD7-FF0C-6793-D59EB2226ABD}"/>
              </a:ext>
            </a:extLst>
          </p:cNvPr>
          <p:cNvCxnSpPr>
            <a:cxnSpLocks/>
          </p:cNvCxnSpPr>
          <p:nvPr/>
        </p:nvCxnSpPr>
        <p:spPr>
          <a:xfrm flipH="1">
            <a:off x="19902219" y="10006377"/>
            <a:ext cx="7428196" cy="0"/>
          </a:xfrm>
          <a:prstGeom prst="line">
            <a:avLst/>
          </a:prstGeom>
          <a:ln w="127000">
            <a:solidFill>
              <a:srgbClr val="B00303"/>
            </a:solidFill>
          </a:ln>
        </p:spPr>
        <p:style>
          <a:lnRef idx="1">
            <a:schemeClr val="dk1"/>
          </a:lnRef>
          <a:fillRef idx="0">
            <a:schemeClr val="dk1"/>
          </a:fillRef>
          <a:effectRef idx="0">
            <a:schemeClr val="dk1"/>
          </a:effectRef>
          <a:fontRef idx="minor">
            <a:schemeClr val="tx1"/>
          </a:fontRef>
        </p:style>
      </p:cxnSp>
      <p:cxnSp>
        <p:nvCxnSpPr>
          <p:cNvPr id="31" name="5_External connector">
            <a:extLst>
              <a:ext uri="{FF2B5EF4-FFF2-40B4-BE49-F238E27FC236}">
                <a16:creationId xmlns:a16="http://schemas.microsoft.com/office/drawing/2014/main" id="{2618D84E-0AFA-1F69-3854-F4F78C69754D}"/>
              </a:ext>
            </a:extLst>
          </p:cNvPr>
          <p:cNvCxnSpPr>
            <a:cxnSpLocks/>
          </p:cNvCxnSpPr>
          <p:nvPr/>
        </p:nvCxnSpPr>
        <p:spPr>
          <a:xfrm flipH="1" flipV="1">
            <a:off x="-805926" y="7724502"/>
            <a:ext cx="7065139" cy="2341905"/>
          </a:xfrm>
          <a:prstGeom prst="line">
            <a:avLst/>
          </a:prstGeom>
          <a:ln w="635000"/>
        </p:spPr>
        <p:style>
          <a:lnRef idx="1">
            <a:schemeClr val="dk1"/>
          </a:lnRef>
          <a:fillRef idx="0">
            <a:schemeClr val="dk1"/>
          </a:fillRef>
          <a:effectRef idx="0">
            <a:schemeClr val="dk1"/>
          </a:effectRef>
          <a:fontRef idx="minor">
            <a:schemeClr val="tx1"/>
          </a:fontRef>
        </p:style>
      </p:cxnSp>
      <p:pic>
        <p:nvPicPr>
          <p:cNvPr id="25" name="2_People 2" descr="A group of people sitting at desks with computers&#10;&#10;Description automatically generated">
            <a:extLst>
              <a:ext uri="{FF2B5EF4-FFF2-40B4-BE49-F238E27FC236}">
                <a16:creationId xmlns:a16="http://schemas.microsoft.com/office/drawing/2014/main" id="{E742A300-14C2-AAD1-49F0-08E50416BEC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3852000" y="13879114"/>
            <a:ext cx="9764317" cy="6679365"/>
          </a:xfrm>
          <a:prstGeom prst="rect">
            <a:avLst/>
          </a:prstGeom>
        </p:spPr>
      </p:pic>
      <p:pic>
        <p:nvPicPr>
          <p:cNvPr id="26" name="2_People 1" descr="A group of people sitting at desks with computers&#10;&#10;Description automatically generated">
            <a:extLst>
              <a:ext uri="{FF2B5EF4-FFF2-40B4-BE49-F238E27FC236}">
                <a16:creationId xmlns:a16="http://schemas.microsoft.com/office/drawing/2014/main" id="{904C80E1-8E49-CD8A-6143-9EDB863CB0B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858658" y="13879114"/>
            <a:ext cx="9826652" cy="6679365"/>
          </a:xfrm>
          <a:prstGeom prst="rect">
            <a:avLst/>
          </a:prstGeom>
        </p:spPr>
      </p:pic>
      <p:pic>
        <p:nvPicPr>
          <p:cNvPr id="11" name="3_People 3" descr="A group of people holding torches&#10;&#10;Description automatically generated">
            <a:extLst>
              <a:ext uri="{FF2B5EF4-FFF2-40B4-BE49-F238E27FC236}">
                <a16:creationId xmlns:a16="http://schemas.microsoft.com/office/drawing/2014/main" id="{A289D95B-4F32-6EAB-6990-C4BD458AB4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336638" y="12503563"/>
            <a:ext cx="9466179" cy="8213780"/>
          </a:xfrm>
          <a:prstGeom prst="rect">
            <a:avLst/>
          </a:prstGeom>
        </p:spPr>
      </p:pic>
      <p:pic>
        <p:nvPicPr>
          <p:cNvPr id="17" name="4_Switch 3" descr="A blue box with arrows on it&#10;&#10;Description automatically generated">
            <a:extLst>
              <a:ext uri="{FF2B5EF4-FFF2-40B4-BE49-F238E27FC236}">
                <a16:creationId xmlns:a16="http://schemas.microsoft.com/office/drawing/2014/main" id="{219B1DB9-6A7D-DF4A-F1AF-DA2E6B4D241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244938" y="8519479"/>
            <a:ext cx="5676729" cy="4399462"/>
          </a:xfrm>
          <a:prstGeom prst="rect">
            <a:avLst/>
          </a:prstGeom>
        </p:spPr>
      </p:pic>
      <p:pic>
        <p:nvPicPr>
          <p:cNvPr id="16" name="4_Switch 2" descr="A blue box with arrows on it&#10;&#10;Description automatically generated">
            <a:extLst>
              <a:ext uri="{FF2B5EF4-FFF2-40B4-BE49-F238E27FC236}">
                <a16:creationId xmlns:a16="http://schemas.microsoft.com/office/drawing/2014/main" id="{7B860CF2-0E1C-0996-A8FE-E0081A9D3FD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154907" y="8634739"/>
            <a:ext cx="5676729" cy="4399462"/>
          </a:xfrm>
          <a:prstGeom prst="rect">
            <a:avLst/>
          </a:prstGeom>
        </p:spPr>
      </p:pic>
      <p:pic>
        <p:nvPicPr>
          <p:cNvPr id="10" name="4_Switch 1" descr="A blue box with arrows on it&#10;&#10;Description automatically generated">
            <a:extLst>
              <a:ext uri="{FF2B5EF4-FFF2-40B4-BE49-F238E27FC236}">
                <a16:creationId xmlns:a16="http://schemas.microsoft.com/office/drawing/2014/main" id="{D4417427-CD81-68CE-5F93-C1F968EC08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63895" y="8759755"/>
            <a:ext cx="5676729" cy="4399462"/>
          </a:xfrm>
          <a:prstGeom prst="rect">
            <a:avLst/>
          </a:prstGeom>
        </p:spPr>
      </p:pic>
      <p:sp>
        <p:nvSpPr>
          <p:cNvPr id="14" name="5_External connector text">
            <a:extLst>
              <a:ext uri="{FF2B5EF4-FFF2-40B4-BE49-F238E27FC236}">
                <a16:creationId xmlns:a16="http://schemas.microsoft.com/office/drawing/2014/main" id="{F7302874-6FF6-4F12-9408-F903772FAD68}"/>
              </a:ext>
            </a:extLst>
          </p:cNvPr>
          <p:cNvSpPr txBox="1"/>
          <p:nvPr/>
        </p:nvSpPr>
        <p:spPr>
          <a:xfrm>
            <a:off x="1375486" y="6927888"/>
            <a:ext cx="1059800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External link is very fast</a:t>
            </a:r>
            <a:endParaRPr lang="en-US" sz="7500" dirty="0">
              <a:latin typeface="Arial" panose="020B0604020202020204" pitchFamily="34" charset="0"/>
              <a:cs typeface="Arial" panose="020B0604020202020204" pitchFamily="34" charset="0"/>
            </a:endParaRPr>
          </a:p>
        </p:txBody>
      </p:sp>
      <p:sp>
        <p:nvSpPr>
          <p:cNvPr id="37" name="7_Switch connector 2 text">
            <a:extLst>
              <a:ext uri="{FF2B5EF4-FFF2-40B4-BE49-F238E27FC236}">
                <a16:creationId xmlns:a16="http://schemas.microsoft.com/office/drawing/2014/main" id="{F006ED93-7A0C-8967-B9BC-855992E94101}"/>
              </a:ext>
            </a:extLst>
          </p:cNvPr>
          <p:cNvSpPr txBox="1"/>
          <p:nvPr/>
        </p:nvSpPr>
        <p:spPr>
          <a:xfrm>
            <a:off x="19995276" y="6927888"/>
            <a:ext cx="11374004" cy="2400657"/>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Misconfigured to operate at a lower speed</a:t>
            </a:r>
            <a:endParaRPr lang="en-US" sz="7500" dirty="0">
              <a:latin typeface="Arial" panose="020B0604020202020204" pitchFamily="34" charset="0"/>
              <a:cs typeface="Arial" panose="020B0604020202020204" pitchFamily="34"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Establish The Scope Of The Problem</a:t>
            </a:r>
          </a:p>
        </p:txBody>
      </p:sp>
    </p:spTree>
    <p:extLst>
      <p:ext uri="{BB962C8B-B14F-4D97-AF65-F5344CB8AC3E}">
        <p14:creationId xmlns:p14="http://schemas.microsoft.com/office/powerpoint/2010/main" val="3166785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2697</Words>
  <Application>Microsoft Office PowerPoint</Application>
  <PresentationFormat>Custom</PresentationFormat>
  <Paragraphs>147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2025-12-28T06:50:31Z</dcterms:modified>
</cp:coreProperties>
</file>