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6"/>
  </p:notesMasterIdLst>
  <p:sldIdLst>
    <p:sldId id="274" r:id="rId2"/>
    <p:sldId id="289" r:id="rId3"/>
    <p:sldId id="290" r:id="rId4"/>
    <p:sldId id="273" r:id="rId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2125" autoAdjust="0"/>
  </p:normalViewPr>
  <p:slideViewPr>
    <p:cSldViewPr snapToGrid="0">
      <p:cViewPr varScale="1">
        <p:scale>
          <a:sx n="23" d="100"/>
          <a:sy n="23" d="100"/>
        </p:scale>
        <p:origin x="9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Internet of Things.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The Internet of Things, or IoT, is a term used to describe physical devices embedded with sensors, software, and other technologies that allow them to connect and exchange data with each other and with traditional computer systems. These devices include wearable technology, home appliances, vehicles, and many more.</a:t>
            </a:r>
          </a:p>
          <a:p>
            <a:endParaRPr lang="en-GB"/>
          </a:p>
          <a:p>
            <a:r>
              <a:rPr lang="en-GB"/>
              <a:t>Imagine a refrigerator that can automatically reorder milk when you're running low or a thermostat that can adjust the temperature based on your preferences. These are just a few examples of the many possibilities that IoT brings.</a:t>
            </a:r>
          </a:p>
          <a:p>
            <a:endParaRPr lang="en-GB"/>
          </a:p>
          <a:p>
            <a:r>
              <a:rPr lang="en-GB"/>
              <a:t>It can be confusing to understand what the Internet of Things is. To make it easier, it helps to separate IoT devices into two different categories: Hub/Control System and Smart Devices.</a:t>
            </a:r>
          </a:p>
          <a:p>
            <a:endParaRPr lang="en-GB"/>
          </a:p>
          <a:p>
            <a:r>
              <a:rPr lang="en-GB"/>
              <a:t>Hub-style devices require some sort of controlling system. For example, an IoT light bulb will use a controlling device, often a mobile device, to control the light bulb. Now, I know you must be thinking, "I can switch the light bulb on and off," but you generally won’t be able to control the color of the light bulb without a controlling system.</a:t>
            </a:r>
          </a:p>
          <a:p>
            <a:endParaRPr lang="en-GB"/>
          </a:p>
          <a:p>
            <a:r>
              <a:rPr lang="en-GB"/>
              <a:t>The light bulb itself does not have a user interface to control the light bulb. The light bulb also has limited processing power and is unlikely to have any storage. Any simple IoT device that requires a control system to function and has limited processing power is part of a hub and control system.</a:t>
            </a:r>
          </a:p>
          <a:p>
            <a:endParaRPr lang="en-GB"/>
          </a:p>
          <a:p>
            <a:r>
              <a:rPr lang="en-GB"/>
              <a:t>Smart devices, in contrast, have processing and storage. They can also take user input. These devices often have integrated CPUs that run operating systems like Linux. This means these devices can run without a controlling device but also means the device can potentially be vulnerable to malicious code. An attacker could take control of these devices. Devices with cameras and microphones could be compromised and used as surveillance devices. Thus, it is important to buy these devices from reputable manufacturers and to keep them up to date with the latest security patches.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1407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02:06 Now, I know you must be thinking there must be one protocol that the Internet of Things uses, but the fact is there is no one protocol to control them all, unfortunately.</a:t>
            </a:r>
          </a:p>
          <a:p>
            <a:endParaRPr lang="en-GB"/>
          </a:p>
          <a:p>
            <a:r>
              <a:rPr lang="en-GB"/>
              <a:t>When it comes to the Internet of Things, many devices will use Wi-Fi. However, when it comes to power use, Wi-Fi is not the most efficient. Thus, you may find some Internet of Things devices use Z-Wave or Zigbee. These are different protocols, but both are designed to be low-powered mesh networks.</a:t>
            </a:r>
          </a:p>
          <a:p>
            <a:endParaRPr lang="en-GB"/>
          </a:p>
          <a:p>
            <a:r>
              <a:rPr lang="en-GB"/>
              <a:t>Since both protocols use less power, they are better for devices that run off battery or don’t get supplied with a lot of power. Since they are mesh networks, this means that other devices in range will pass on messages to each other in the mesh. If you spread these devices out over an area, they act as repeaters, extending your network. There is no need to install additional devices to repeat the signal.</a:t>
            </a:r>
          </a:p>
          <a:p>
            <a:endParaRPr lang="en-GB"/>
          </a:p>
          <a:p>
            <a:r>
              <a:rPr lang="en-GB"/>
              <a:t>The main point to take away is that if you are going to purchase an Internet of Things device, make sure the devices are compatible with your existing devices. When it comes to the Internet of Things, it is more of a concept than a particular technology. Internet of Things devices are summarized as devices with networking capabilities allowing them to exchange data with other things. What systems they work with and which other devices they will work with depends on the device.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5261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03:31 Some Internet of Things devices are social butterflies using Wi-Fi, while others use Z-Wave or Zigbee and communicate with secret whispers. But all Internet of Things devices' favorite movie is The Fast and the Connected. Until the next video, thanks for watching.</a:t>
            </a:r>
          </a:p>
          <a:p>
            <a:endParaRPr lang="en-GB"/>
          </a:p>
          <a:p>
            <a:r>
              <a:rPr lang="en-GB"/>
              <a:t>References</a:t>
            </a:r>
          </a:p>
          <a:p>
            <a:r>
              <a:rPr lang="en-GB"/>
              <a:t>“The Official CompTIA A+ Core Study Guide (Exam 220-1101)” page 216</a:t>
            </a:r>
          </a:p>
          <a:p>
            <a:r>
              <a:rPr lang="en-GB"/>
              <a:t>“Z-Wave” https://en.wikipedia.org/wiki/Z-Wave</a:t>
            </a:r>
          </a:p>
          <a:p>
            <a:r>
              <a:rPr lang="en-GB"/>
              <a:t>“Picture: IoT presentation” https://upload.wikimedia.org/wikipedia/commons/4/48/WilliamRuhAtIEEETechIgnite2017.jpg</a:t>
            </a:r>
          </a:p>
          <a:p>
            <a:r>
              <a:rPr lang="en-GB"/>
              <a:t>“Picture: IoT image” https://pixabay.com/illustrations/iot-internet-of-things-network-3337536/</a:t>
            </a:r>
          </a:p>
          <a:p>
            <a:r>
              <a:rPr lang="en-GB"/>
              <a:t>“Picture: Wi-Fi Logo” https://commons.wikimedia.org/wiki/File:WiFi_Logo.svg</a:t>
            </a:r>
          </a:p>
          <a:p>
            <a:r>
              <a:rPr lang="en-GB"/>
              <a:t>“Picture: Z-Wave logo” https://en.wikipedia.org/wiki/Z-Wave#/media/File:Z-Wave_logo.svg</a:t>
            </a:r>
          </a:p>
          <a:p>
            <a:r>
              <a:rPr lang="en-GB"/>
              <a:t>“Picture: Zigbee Logo” https://commons.wikimedia.org/wiki/File:Zigbee_logo.svg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8" name="1_Background 2" descr="A hand touching a device&#10;&#10;Description automatically generated">
            <a:extLst>
              <a:ext uri="{FF2B5EF4-FFF2-40B4-BE49-F238E27FC236}">
                <a16:creationId xmlns:a16="http://schemas.microsoft.com/office/drawing/2014/main" id="{17306A45-295E-4401-B673-F9B5BD216D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4" name="1_HL9_D 2.8">
            <a:extLst>
              <a:ext uri="{FF2B5EF4-FFF2-40B4-BE49-F238E27FC236}">
                <a16:creationId xmlns:a16="http://schemas.microsoft.com/office/drawing/2014/main" id="{4EDA3A06-80B2-DCA8-917B-576F066700B4}"/>
              </a:ext>
            </a:extLst>
          </p:cNvPr>
          <p:cNvSpPr/>
          <p:nvPr/>
        </p:nvSpPr>
        <p:spPr>
          <a:xfrm rot="21069360">
            <a:off x="33294152" y="6689204"/>
            <a:ext cx="3075709" cy="1075759"/>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LCD TV</a:t>
            </a:r>
          </a:p>
        </p:txBody>
      </p:sp>
      <p:sp>
        <p:nvSpPr>
          <p:cNvPr id="23" name="1_HL9_D 2.6">
            <a:extLst>
              <a:ext uri="{FF2B5EF4-FFF2-40B4-BE49-F238E27FC236}">
                <a16:creationId xmlns:a16="http://schemas.microsoft.com/office/drawing/2014/main" id="{D71B0599-9D7E-6F8E-0A5F-63DCB34E2933}"/>
              </a:ext>
            </a:extLst>
          </p:cNvPr>
          <p:cNvSpPr/>
          <p:nvPr/>
        </p:nvSpPr>
        <p:spPr>
          <a:xfrm>
            <a:off x="26342625" y="11247419"/>
            <a:ext cx="3740727" cy="1287498"/>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Microwave</a:t>
            </a:r>
          </a:p>
        </p:txBody>
      </p:sp>
      <p:sp>
        <p:nvSpPr>
          <p:cNvPr id="29" name="1_HL8_D 2.4">
            <a:extLst>
              <a:ext uri="{FF2B5EF4-FFF2-40B4-BE49-F238E27FC236}">
                <a16:creationId xmlns:a16="http://schemas.microsoft.com/office/drawing/2014/main" id="{7DAE4E4C-E96D-0866-84E3-491087A97BF1}"/>
              </a:ext>
            </a:extLst>
          </p:cNvPr>
          <p:cNvSpPr/>
          <p:nvPr/>
        </p:nvSpPr>
        <p:spPr>
          <a:xfrm>
            <a:off x="24750429" y="13959912"/>
            <a:ext cx="2071972" cy="975288"/>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Oven</a:t>
            </a:r>
          </a:p>
        </p:txBody>
      </p:sp>
      <p:sp>
        <p:nvSpPr>
          <p:cNvPr id="28" name="1_HL7_D 2.2">
            <a:extLst>
              <a:ext uri="{FF2B5EF4-FFF2-40B4-BE49-F238E27FC236}">
                <a16:creationId xmlns:a16="http://schemas.microsoft.com/office/drawing/2014/main" id="{5A0AE45A-8195-199E-ECEF-2FD071B4F063}"/>
              </a:ext>
            </a:extLst>
          </p:cNvPr>
          <p:cNvSpPr/>
          <p:nvPr/>
        </p:nvSpPr>
        <p:spPr>
          <a:xfrm>
            <a:off x="19056210" y="10814930"/>
            <a:ext cx="2464431" cy="1076238"/>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Toaster</a:t>
            </a:r>
          </a:p>
        </p:txBody>
      </p:sp>
      <p:sp>
        <p:nvSpPr>
          <p:cNvPr id="27" name="1_HL6_D 2.0">
            <a:extLst>
              <a:ext uri="{FF2B5EF4-FFF2-40B4-BE49-F238E27FC236}">
                <a16:creationId xmlns:a16="http://schemas.microsoft.com/office/drawing/2014/main" id="{0A5C344F-6B15-03FA-9D20-B3D4CE7B7E4F}"/>
              </a:ext>
            </a:extLst>
          </p:cNvPr>
          <p:cNvSpPr/>
          <p:nvPr/>
        </p:nvSpPr>
        <p:spPr>
          <a:xfrm>
            <a:off x="15047715" y="11979472"/>
            <a:ext cx="2464431" cy="1014295"/>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Alexa</a:t>
            </a:r>
          </a:p>
        </p:txBody>
      </p:sp>
      <p:sp>
        <p:nvSpPr>
          <p:cNvPr id="17" name="1_HL5_D 1.8">
            <a:extLst>
              <a:ext uri="{FF2B5EF4-FFF2-40B4-BE49-F238E27FC236}">
                <a16:creationId xmlns:a16="http://schemas.microsoft.com/office/drawing/2014/main" id="{26DFC670-CEF3-CBEC-DB43-DD4A7C36618D}"/>
              </a:ext>
            </a:extLst>
          </p:cNvPr>
          <p:cNvSpPr/>
          <p:nvPr/>
        </p:nvSpPr>
        <p:spPr>
          <a:xfrm>
            <a:off x="14902647" y="8286511"/>
            <a:ext cx="2609499" cy="1023744"/>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Fridge</a:t>
            </a:r>
          </a:p>
        </p:txBody>
      </p:sp>
      <p:sp>
        <p:nvSpPr>
          <p:cNvPr id="26" name="1_HL4_D 1.6">
            <a:extLst>
              <a:ext uri="{FF2B5EF4-FFF2-40B4-BE49-F238E27FC236}">
                <a16:creationId xmlns:a16="http://schemas.microsoft.com/office/drawing/2014/main" id="{C240C2AA-A3C5-9D65-C4BD-AA80335DCBCC}"/>
              </a:ext>
            </a:extLst>
          </p:cNvPr>
          <p:cNvSpPr/>
          <p:nvPr/>
        </p:nvSpPr>
        <p:spPr>
          <a:xfrm rot="156191">
            <a:off x="13374283" y="4547556"/>
            <a:ext cx="2464431" cy="1014295"/>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Lights</a:t>
            </a:r>
          </a:p>
        </p:txBody>
      </p:sp>
      <p:sp>
        <p:nvSpPr>
          <p:cNvPr id="25" name="1_HL3_D 1.4">
            <a:extLst>
              <a:ext uri="{FF2B5EF4-FFF2-40B4-BE49-F238E27FC236}">
                <a16:creationId xmlns:a16="http://schemas.microsoft.com/office/drawing/2014/main" id="{125B6E54-9DF6-B0C3-6F20-95E0D75BDDF0}"/>
              </a:ext>
            </a:extLst>
          </p:cNvPr>
          <p:cNvSpPr/>
          <p:nvPr/>
        </p:nvSpPr>
        <p:spPr>
          <a:xfrm rot="156191">
            <a:off x="4687484" y="6958100"/>
            <a:ext cx="2464431" cy="1014295"/>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Blinds</a:t>
            </a:r>
          </a:p>
        </p:txBody>
      </p:sp>
      <p:sp>
        <p:nvSpPr>
          <p:cNvPr id="10" name="1_HL2_D 1.2">
            <a:extLst>
              <a:ext uri="{FF2B5EF4-FFF2-40B4-BE49-F238E27FC236}">
                <a16:creationId xmlns:a16="http://schemas.microsoft.com/office/drawing/2014/main" id="{C01CC7D6-0DF2-FBE6-67F9-69C6F3DD5D82}"/>
              </a:ext>
            </a:extLst>
          </p:cNvPr>
          <p:cNvSpPr/>
          <p:nvPr/>
        </p:nvSpPr>
        <p:spPr>
          <a:xfrm>
            <a:off x="3380510" y="1497266"/>
            <a:ext cx="4433454" cy="1246909"/>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err="1">
                <a:latin typeface="Arial" panose="020B0604020202020204" pitchFamily="34" charset="0"/>
                <a:cs typeface="Arial" panose="020B0604020202020204" pitchFamily="34" charset="0"/>
              </a:rPr>
              <a:t>AirConditioner</a:t>
            </a:r>
            <a:endParaRPr lang="en-AU" sz="5000" dirty="0">
              <a:latin typeface="Arial" panose="020B0604020202020204" pitchFamily="34" charset="0"/>
              <a:cs typeface="Arial" panose="020B0604020202020204" pitchFamily="34" charset="0"/>
            </a:endParaRPr>
          </a:p>
        </p:txBody>
      </p:sp>
      <p:sp>
        <p:nvSpPr>
          <p:cNvPr id="16" name="1_HL1_D 1.0">
            <a:extLst>
              <a:ext uri="{FF2B5EF4-FFF2-40B4-BE49-F238E27FC236}">
                <a16:creationId xmlns:a16="http://schemas.microsoft.com/office/drawing/2014/main" id="{AE114C46-33F1-447E-9B84-F166447F36B0}"/>
              </a:ext>
            </a:extLst>
          </p:cNvPr>
          <p:cNvSpPr/>
          <p:nvPr/>
        </p:nvSpPr>
        <p:spPr>
          <a:xfrm>
            <a:off x="440872" y="12955492"/>
            <a:ext cx="3382983" cy="1287498"/>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Speaker</a:t>
            </a:r>
          </a:p>
        </p:txBody>
      </p:sp>
      <p:pic>
        <p:nvPicPr>
          <p:cNvPr id="31" name="2_Background 3" descr="A cat head with a ring in front of a refrigerator&#10;&#10;Description automatically generated">
            <a:extLst>
              <a:ext uri="{FF2B5EF4-FFF2-40B4-BE49-F238E27FC236}">
                <a16:creationId xmlns:a16="http://schemas.microsoft.com/office/drawing/2014/main" id="{A23522F2-24C0-09BC-F47A-915B5D4CA9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33" name="3_Background 4" descr="A person in a room with a cat head&#10;&#10;Description automatically generated">
            <a:extLst>
              <a:ext uri="{FF2B5EF4-FFF2-40B4-BE49-F238E27FC236}">
                <a16:creationId xmlns:a16="http://schemas.microsoft.com/office/drawing/2014/main" id="{64297A6E-90DA-57BC-2CFF-CA387B031E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35" name="4_Background 5" descr="A statue in front of a screen&#10;&#10;Description automatically generated">
            <a:extLst>
              <a:ext uri="{FF2B5EF4-FFF2-40B4-BE49-F238E27FC236}">
                <a16:creationId xmlns:a16="http://schemas.microsoft.com/office/drawing/2014/main" id="{CEA553C5-1E24-C4B1-0389-2A10932A7C4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37" name="5_White background">
            <a:extLst>
              <a:ext uri="{FF2B5EF4-FFF2-40B4-BE49-F238E27FC236}">
                <a16:creationId xmlns:a16="http://schemas.microsoft.com/office/drawing/2014/main" id="{E9861B75-6379-5B86-3697-EB899AF362A9}"/>
              </a:ext>
            </a:extLst>
          </p:cNvPr>
          <p:cNvGrpSpPr/>
          <p:nvPr/>
        </p:nvGrpSpPr>
        <p:grpSpPr>
          <a:xfrm>
            <a:off x="-1" y="-1"/>
            <a:ext cx="36576001" cy="20577175"/>
            <a:chOff x="-1" y="-1"/>
            <a:chExt cx="36576001" cy="20577175"/>
          </a:xfrm>
        </p:grpSpPr>
        <p:sp>
          <p:nvSpPr>
            <p:cNvPr id="36" name="5_White background">
              <a:extLst>
                <a:ext uri="{FF2B5EF4-FFF2-40B4-BE49-F238E27FC236}">
                  <a16:creationId xmlns:a16="http://schemas.microsoft.com/office/drawing/2014/main" id="{2B05E8BE-735E-A747-921B-28A83205754A}"/>
                </a:ext>
              </a:extLst>
            </p:cNvPr>
            <p:cNvSpPr/>
            <p:nvPr/>
          </p:nvSpPr>
          <p:spPr>
            <a:xfrm>
              <a:off x="-1" y="-1"/>
              <a:ext cx="36576001" cy="20577175"/>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grpSp>
      <p:sp>
        <p:nvSpPr>
          <p:cNvPr id="38" name="6_Heading left">
            <a:extLst>
              <a:ext uri="{FF2B5EF4-FFF2-40B4-BE49-F238E27FC236}">
                <a16:creationId xmlns:a16="http://schemas.microsoft.com/office/drawing/2014/main" id="{64BF11FD-3B96-3627-9696-1B5AB36DC3C8}"/>
              </a:ext>
            </a:extLst>
          </p:cNvPr>
          <p:cNvSpPr txBox="1"/>
          <p:nvPr/>
        </p:nvSpPr>
        <p:spPr>
          <a:xfrm>
            <a:off x="3154816" y="3613667"/>
            <a:ext cx="1404768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Hub/Control System</a:t>
            </a:r>
          </a:p>
        </p:txBody>
      </p:sp>
      <p:sp>
        <p:nvSpPr>
          <p:cNvPr id="39" name="7_Heading right">
            <a:extLst>
              <a:ext uri="{FF2B5EF4-FFF2-40B4-BE49-F238E27FC236}">
                <a16:creationId xmlns:a16="http://schemas.microsoft.com/office/drawing/2014/main" id="{9670DCB5-4B26-5D18-B799-872D7F54BCFC}"/>
              </a:ext>
            </a:extLst>
          </p:cNvPr>
          <p:cNvSpPr txBox="1"/>
          <p:nvPr/>
        </p:nvSpPr>
        <p:spPr>
          <a:xfrm>
            <a:off x="22038562" y="3613667"/>
            <a:ext cx="971605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Smart Devices</a:t>
            </a:r>
          </a:p>
        </p:txBody>
      </p:sp>
      <p:sp>
        <p:nvSpPr>
          <p:cNvPr id="44" name="8_Heading left 2">
            <a:extLst>
              <a:ext uri="{FF2B5EF4-FFF2-40B4-BE49-F238E27FC236}">
                <a16:creationId xmlns:a16="http://schemas.microsoft.com/office/drawing/2014/main" id="{3D5E326D-9FFC-4959-6A31-D74566724D66}"/>
              </a:ext>
            </a:extLst>
          </p:cNvPr>
          <p:cNvSpPr txBox="1"/>
          <p:nvPr/>
        </p:nvSpPr>
        <p:spPr>
          <a:xfrm>
            <a:off x="3154816" y="5468435"/>
            <a:ext cx="1332844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a controlling system</a:t>
            </a:r>
          </a:p>
        </p:txBody>
      </p:sp>
      <p:pic>
        <p:nvPicPr>
          <p:cNvPr id="46" name="9_Light 2" descr="A light bulb with a color changing app&#10;&#10;Description automatically generated">
            <a:extLst>
              <a:ext uri="{FF2B5EF4-FFF2-40B4-BE49-F238E27FC236}">
                <a16:creationId xmlns:a16="http://schemas.microsoft.com/office/drawing/2014/main" id="{1A52DF5A-D11A-E9C7-D66E-B4A89AFDD4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85361" y="8582072"/>
            <a:ext cx="4274200" cy="5992082"/>
          </a:xfrm>
          <a:prstGeom prst="rect">
            <a:avLst/>
          </a:prstGeom>
        </p:spPr>
      </p:pic>
      <p:pic>
        <p:nvPicPr>
          <p:cNvPr id="43" name="9_Cat light" descr="A cat wearing a suit and tie holding a phone&#10;&#10;Description automatically generated">
            <a:extLst>
              <a:ext uri="{FF2B5EF4-FFF2-40B4-BE49-F238E27FC236}">
                <a16:creationId xmlns:a16="http://schemas.microsoft.com/office/drawing/2014/main" id="{86D13288-089C-D3A2-51BC-719DA87D608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2057" y="10309609"/>
            <a:ext cx="9749712" cy="10254878"/>
          </a:xfrm>
          <a:prstGeom prst="rect">
            <a:avLst/>
          </a:prstGeom>
        </p:spPr>
      </p:pic>
      <p:sp>
        <p:nvSpPr>
          <p:cNvPr id="47" name="10_Heading left 3">
            <a:extLst>
              <a:ext uri="{FF2B5EF4-FFF2-40B4-BE49-F238E27FC236}">
                <a16:creationId xmlns:a16="http://schemas.microsoft.com/office/drawing/2014/main" id="{80B5B498-A3D7-F78E-C264-02C8B372D8F4}"/>
              </a:ext>
            </a:extLst>
          </p:cNvPr>
          <p:cNvSpPr txBox="1"/>
          <p:nvPr/>
        </p:nvSpPr>
        <p:spPr>
          <a:xfrm>
            <a:off x="3154816" y="6861631"/>
            <a:ext cx="138492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Have limited processing power</a:t>
            </a:r>
          </a:p>
        </p:txBody>
      </p:sp>
      <p:pic>
        <p:nvPicPr>
          <p:cNvPr id="50" name="11_Cat with watch" descr="A cat wearing a sweater and a watch&#10;&#10;Description automatically generated">
            <a:extLst>
              <a:ext uri="{FF2B5EF4-FFF2-40B4-BE49-F238E27FC236}">
                <a16:creationId xmlns:a16="http://schemas.microsoft.com/office/drawing/2014/main" id="{B306E6A5-AD3F-D70A-92B7-500DE98EDD5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2839446" y="8286511"/>
            <a:ext cx="7901141" cy="12290664"/>
          </a:xfrm>
          <a:prstGeom prst="rect">
            <a:avLst/>
          </a:prstGeom>
        </p:spPr>
      </p:pic>
      <p:sp>
        <p:nvSpPr>
          <p:cNvPr id="48" name="12_Heading right 2">
            <a:extLst>
              <a:ext uri="{FF2B5EF4-FFF2-40B4-BE49-F238E27FC236}">
                <a16:creationId xmlns:a16="http://schemas.microsoft.com/office/drawing/2014/main" id="{48A58B37-BE7D-6DBB-86FC-B6ED9882AAE2}"/>
              </a:ext>
            </a:extLst>
          </p:cNvPr>
          <p:cNvSpPr txBox="1"/>
          <p:nvPr/>
        </p:nvSpPr>
        <p:spPr>
          <a:xfrm>
            <a:off x="22122133" y="5468435"/>
            <a:ext cx="1214060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processing and storage</a:t>
            </a:r>
          </a:p>
        </p:txBody>
      </p:sp>
      <p:sp>
        <p:nvSpPr>
          <p:cNvPr id="51" name="13_Heading right 3">
            <a:extLst>
              <a:ext uri="{FF2B5EF4-FFF2-40B4-BE49-F238E27FC236}">
                <a16:creationId xmlns:a16="http://schemas.microsoft.com/office/drawing/2014/main" id="{10888EAD-090A-6A71-F530-3A6E98F9A9F5}"/>
              </a:ext>
            </a:extLst>
          </p:cNvPr>
          <p:cNvSpPr txBox="1"/>
          <p:nvPr/>
        </p:nvSpPr>
        <p:spPr>
          <a:xfrm>
            <a:off x="22142687" y="6861631"/>
            <a:ext cx="1214060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take user inputs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5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Internet of Things (IoT)</a:t>
            </a:r>
          </a:p>
        </p:txBody>
      </p:sp>
    </p:spTree>
    <p:extLst>
      <p:ext uri="{BB962C8B-B14F-4D97-AF65-F5344CB8AC3E}">
        <p14:creationId xmlns:p14="http://schemas.microsoft.com/office/powerpoint/2010/main" val="198028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5588"/>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21" name="2_White Background">
            <a:extLst>
              <a:ext uri="{FF2B5EF4-FFF2-40B4-BE49-F238E27FC236}">
                <a16:creationId xmlns:a16="http://schemas.microsoft.com/office/drawing/2014/main" id="{B90D67DA-B371-FE9E-87DD-175302D87781}"/>
              </a:ext>
            </a:extLst>
          </p:cNvPr>
          <p:cNvGrpSpPr/>
          <p:nvPr/>
        </p:nvGrpSpPr>
        <p:grpSpPr>
          <a:xfrm>
            <a:off x="0" y="0"/>
            <a:ext cx="36576000" cy="20577175"/>
            <a:chOff x="0" y="0"/>
            <a:chExt cx="36576000" cy="20577175"/>
          </a:xfrm>
        </p:grpSpPr>
        <p:sp>
          <p:nvSpPr>
            <p:cNvPr id="10" name="2_White Background">
              <a:extLst>
                <a:ext uri="{FF2B5EF4-FFF2-40B4-BE49-F238E27FC236}">
                  <a16:creationId xmlns:a16="http://schemas.microsoft.com/office/drawing/2014/main" id="{C9A87B94-A221-3B88-92C5-6CE50DDC3F27}"/>
                </a:ext>
              </a:extLst>
            </p:cNvPr>
            <p:cNvSpPr/>
            <p:nvPr/>
          </p:nvSpPr>
          <p:spPr>
            <a:xfrm>
              <a:off x="0" y="0"/>
              <a:ext cx="365760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230727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 one protocol to control them all (Unfortunately)</a:t>
            </a:r>
          </a:p>
        </p:txBody>
      </p:sp>
      <p:sp>
        <p:nvSpPr>
          <p:cNvPr id="24" name="3_WiFi text">
            <a:extLst>
              <a:ext uri="{FF2B5EF4-FFF2-40B4-BE49-F238E27FC236}">
                <a16:creationId xmlns:a16="http://schemas.microsoft.com/office/drawing/2014/main" id="{0146002E-D9C1-5A5C-1FA2-D3F8910FB758}"/>
              </a:ext>
            </a:extLst>
          </p:cNvPr>
          <p:cNvSpPr txBox="1"/>
          <p:nvPr/>
        </p:nvSpPr>
        <p:spPr>
          <a:xfrm>
            <a:off x="821638" y="10266526"/>
            <a:ext cx="132312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Many IoT devices use Wi-Fi</a:t>
            </a:r>
          </a:p>
        </p:txBody>
      </p:sp>
      <p:pic>
        <p:nvPicPr>
          <p:cNvPr id="23" name="3_WiFi">
            <a:extLst>
              <a:ext uri="{FF2B5EF4-FFF2-40B4-BE49-F238E27FC236}">
                <a16:creationId xmlns:a16="http://schemas.microsoft.com/office/drawing/2014/main" id="{F9CDFD6F-D854-0FB1-160B-0312412A28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1239" y="5221115"/>
            <a:ext cx="8681249" cy="5144838"/>
          </a:xfrm>
          <a:prstGeom prst="rect">
            <a:avLst/>
          </a:prstGeom>
        </p:spPr>
      </p:pic>
      <p:pic>
        <p:nvPicPr>
          <p:cNvPr id="30" name="4_Zigbee_D 0.5" descr="A black background with a black square&#10;&#10;Description automatically generated with medium confidence">
            <a:extLst>
              <a:ext uri="{FF2B5EF4-FFF2-40B4-BE49-F238E27FC236}">
                <a16:creationId xmlns:a16="http://schemas.microsoft.com/office/drawing/2014/main" id="{F1FB0BD1-6F10-FA4E-7AA0-8034E3C3D7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855231" y="7571238"/>
            <a:ext cx="9753600" cy="2343150"/>
          </a:xfrm>
          <a:prstGeom prst="rect">
            <a:avLst/>
          </a:prstGeom>
        </p:spPr>
      </p:pic>
      <p:pic>
        <p:nvPicPr>
          <p:cNvPr id="26" name="4_ZWave">
            <a:extLst>
              <a:ext uri="{FF2B5EF4-FFF2-40B4-BE49-F238E27FC236}">
                <a16:creationId xmlns:a16="http://schemas.microsoft.com/office/drawing/2014/main" id="{2D12FE3C-06A1-2EF1-1D1B-52EC3A7B3A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724709" y="5879056"/>
            <a:ext cx="9267858" cy="4127093"/>
          </a:xfrm>
          <a:prstGeom prst="rect">
            <a:avLst/>
          </a:prstGeom>
        </p:spPr>
      </p:pic>
      <p:sp>
        <p:nvSpPr>
          <p:cNvPr id="28" name="5_Right point">
            <a:extLst>
              <a:ext uri="{FF2B5EF4-FFF2-40B4-BE49-F238E27FC236}">
                <a16:creationId xmlns:a16="http://schemas.microsoft.com/office/drawing/2014/main" id="{5789C14C-75DD-8C0B-277B-B8364C97BBDA}"/>
              </a:ext>
            </a:extLst>
          </p:cNvPr>
          <p:cNvSpPr txBox="1"/>
          <p:nvPr/>
        </p:nvSpPr>
        <p:spPr>
          <a:xfrm>
            <a:off x="18193306" y="10266526"/>
            <a:ext cx="142036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Low-powered </a:t>
            </a:r>
            <a:r>
              <a:rPr lang="en-US" sz="7500">
                <a:latin typeface="Arial" panose="020B0604020202020204" pitchFamily="34" charset="0"/>
                <a:cs typeface="Arial" panose="020B0604020202020204" pitchFamily="34" charset="0"/>
              </a:rPr>
              <a:t>mesh networks</a:t>
            </a:r>
            <a:endParaRPr lang="en-US" sz="7500" dirty="0">
              <a:latin typeface="Arial" panose="020B0604020202020204" pitchFamily="34" charset="0"/>
              <a:cs typeface="Arial" panose="020B0604020202020204" pitchFamily="34" charset="0"/>
            </a:endParaRPr>
          </a:p>
        </p:txBody>
      </p:sp>
      <p:pic>
        <p:nvPicPr>
          <p:cNvPr id="35" name="6_Graphic Right" descr="A white and grey speaker&#10;&#10;Description automatically generated">
            <a:extLst>
              <a:ext uri="{FF2B5EF4-FFF2-40B4-BE49-F238E27FC236}">
                <a16:creationId xmlns:a16="http://schemas.microsoft.com/office/drawing/2014/main" id="{9EF823B0-91CB-F8E5-AB59-4C796808481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358638" y="12089780"/>
            <a:ext cx="3351831" cy="5081809"/>
          </a:xfrm>
          <a:prstGeom prst="rect">
            <a:avLst/>
          </a:prstGeom>
        </p:spPr>
      </p:pic>
      <p:pic>
        <p:nvPicPr>
          <p:cNvPr id="33" name="6_Graphic Left" descr="A black cylinder with a white top&#10;&#10;Description automatically generated">
            <a:extLst>
              <a:ext uri="{FF2B5EF4-FFF2-40B4-BE49-F238E27FC236}">
                <a16:creationId xmlns:a16="http://schemas.microsoft.com/office/drawing/2014/main" id="{D1C4A774-F8CC-C925-7190-E1D73B1A48A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724709" y="12226834"/>
            <a:ext cx="2696646" cy="5016341"/>
          </a:xfrm>
          <a:prstGeom prst="rect">
            <a:avLst/>
          </a:prstGeom>
        </p:spPr>
      </p:pic>
      <p:sp>
        <p:nvSpPr>
          <p:cNvPr id="31" name="6_point bot">
            <a:extLst>
              <a:ext uri="{FF2B5EF4-FFF2-40B4-BE49-F238E27FC236}">
                <a16:creationId xmlns:a16="http://schemas.microsoft.com/office/drawing/2014/main" id="{65C943D1-724E-7C6F-1E3F-69A1353BBA18}"/>
              </a:ext>
            </a:extLst>
          </p:cNvPr>
          <p:cNvSpPr txBox="1"/>
          <p:nvPr/>
        </p:nvSpPr>
        <p:spPr>
          <a:xfrm>
            <a:off x="10732488" y="17479100"/>
            <a:ext cx="152523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Make sure devices are compatible</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Protocols of IoT</a:t>
            </a:r>
          </a:p>
        </p:txBody>
      </p:sp>
    </p:spTree>
    <p:extLst>
      <p:ext uri="{BB962C8B-B14F-4D97-AF65-F5344CB8AC3E}">
        <p14:creationId xmlns:p14="http://schemas.microsoft.com/office/powerpoint/2010/main" val="118755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https://ITFreeTraining.com/ap11/6b25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978</Words>
  <Application>Microsoft Office PowerPoint</Application>
  <PresentationFormat>Custom</PresentationFormat>
  <Paragraphs>68</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2025-12-28T06:45:19Z</dcterms:modified>
</cp:coreProperties>
</file>