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9" r:id="rId3"/>
    <p:sldId id="290" r:id="rId4"/>
    <p:sldId id="291" r:id="rId5"/>
    <p:sldId id="292"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71127" autoAdjust="0"/>
  </p:normalViewPr>
  <p:slideViewPr>
    <p:cSldViewPr snapToGrid="0">
      <p:cViewPr varScale="1">
        <p:scale>
          <a:sx n="26" d="100"/>
          <a:sy n="26" d="100"/>
        </p:scale>
        <p:origin x="624"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Syslog.</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In today's complex IT environments, managing logs from multiple devices can be overwhelming. To streamline this process, log management solutions centralize logs from various sources into a single repository. This consolidated view empowers IT teams to efficiently analyze trends, troubleshoot issues, and respond to security threats.</a:t>
            </a:r>
          </a:p>
          <a:p>
            <a:endParaRPr lang="en-GB"/>
          </a:p>
          <a:p>
            <a:r>
              <a:rPr lang="en-GB"/>
              <a:t>Syslog is the standard protocol for collecting and logging messages. It has become the de facto standard for logging events in distributed systems. Syslog typically uses UDP port 514, and its traffic is not encrypted by default. However, most devices offer the option to encrypt the traffic using a different port.</a:t>
            </a:r>
          </a:p>
          <a:p>
            <a:endParaRPr lang="en-GB"/>
          </a:p>
          <a:p>
            <a:r>
              <a:rPr lang="en-GB"/>
              <a:t>To better understand how it works, let’s look at how it is configured.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29626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00:49 The first step I need to take is to configure my network device to send logs to the Syslog server. To do this, I will open the network configuration interface for my device. For the A+ exam, you only need a very basic understanding of Syslog. Configuring Syslog in a production environment can be time-consuming because, even though it is a standard, it can be difficult to get devices to send Syslog messages to your server. I am showing the basics of how Syslog works to give you a better understanding, but don’t worry if you forget the details. The A+ exam won’t ask you to configure it.</a:t>
            </a:r>
          </a:p>
          <a:p>
            <a:endParaRPr lang="en-GB"/>
          </a:p>
          <a:p>
            <a:r>
              <a:rPr lang="en-GB"/>
              <a:t>Next, I will select the log tab. This network switch has several different logs that can be configured. The one that I am interested in is the server log.</a:t>
            </a:r>
          </a:p>
          <a:p>
            <a:endParaRPr lang="en-GB"/>
          </a:p>
          <a:p>
            <a:r>
              <a:rPr lang="en-GB"/>
              <a:t>Once selected, I will enable it and enter the details of the IP address and port. In this case, I will use the default port of 514, as this is the port used by the Syslog server. The last option is the severity filter.</a:t>
            </a:r>
          </a:p>
          <a:p>
            <a:endParaRPr lang="en-GB"/>
          </a:p>
          <a:p>
            <a:r>
              <a:rPr lang="en-GB"/>
              <a:t>Severity is measured by a number from zero to seven. Each level corresponds to different types of messages, with the lower levels being more severe. Usually, when a high level is selected, it includes messages from the lower levels as well.</a:t>
            </a:r>
          </a:p>
          <a:p>
            <a:endParaRPr lang="en-GB"/>
          </a:p>
          <a:p>
            <a:r>
              <a:rPr lang="en-GB"/>
              <a:t>In this case, I will select the filter level as critical. Generally, a higher level means more messages will be sent over the network. Each message adds extra load on your network device and your Syslog server. The appropriate filter level depends on your specific needs.</a:t>
            </a:r>
          </a:p>
          <a:p>
            <a:endParaRPr lang="en-GB"/>
          </a:p>
          <a:p>
            <a:r>
              <a:rPr lang="en-GB"/>
              <a:t>Lastly, I will apply the settings to the network device. The network device is now configured to send Syslog messages to my Syslog server.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34313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02:35 I have installed an example Syslog server so we can see how it works. There are many different Syslog servers available, including free ones. Some can be complicated to install.</a:t>
            </a:r>
          </a:p>
          <a:p>
            <a:endParaRPr lang="en-GB"/>
          </a:p>
          <a:p>
            <a:r>
              <a:rPr lang="en-GB"/>
              <a:t>On the screen, you can see some previous events. To demonstrate how the Syslog server works, I will artificially create some error events to simulate all but the management network connection on my network switch suddenly disconnecting.</a:t>
            </a:r>
          </a:p>
          <a:p>
            <a:endParaRPr lang="en-GB"/>
          </a:p>
          <a:p>
            <a:r>
              <a:rPr lang="en-GB"/>
              <a:t>You will notice that I receive a number of error events—one event for each network port on the switch, except the port used for network management. This demonstrates one of the limitations of Syslog: if the management port had disconnected, I wouldn’t have received any messages until the network port reconnected. Syslog heavily depends on the connection between your Syslog server and the network device. Therefore, it does not replace other tools that use alternative methods to test if a server is functioning.</a:t>
            </a:r>
          </a:p>
          <a:p>
            <a:endParaRPr lang="en-GB"/>
          </a:p>
          <a:p>
            <a:r>
              <a:rPr lang="en-GB"/>
              <a:t>In this Syslog server, you can see that the different severity levels are categorized. A lot of information can be sent using Syslog, and messages do not necessarily need to be error-related. On Linux systems, you could have complete log files sent to a Syslog server.</a:t>
            </a:r>
          </a:p>
          <a:p>
            <a:endParaRPr lang="en-GB"/>
          </a:p>
          <a:p>
            <a:r>
              <a:rPr lang="en-GB"/>
              <a:t>Your Syslog server may have some reporting options. On this Syslog server I can filter out particular events or particular hosts. For example, show all the critical events or other events like notice events.</a:t>
            </a:r>
          </a:p>
          <a:p>
            <a:endParaRPr lang="en-GB"/>
          </a:p>
          <a:p>
            <a:r>
              <a:rPr lang="en-GB"/>
              <a:t>Different Syslog servers will have different features and reporting abilities.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704393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04:07 In the real world, there are some challenges when using Syslog. Syslog is well-supported on Unix-based systems and network equipment. Not all network equipment supports it, but generally, more expensive devices, particularly those designed specifically for company networking, will support it.</a:t>
            </a:r>
          </a:p>
          <a:p>
            <a:endParaRPr lang="en-GB"/>
          </a:p>
          <a:p>
            <a:r>
              <a:rPr lang="en-GB"/>
              <a:t>Windows has no native support for Syslog. Syslog support can be added using additional software. It is important to remember that Syslog is just one method for collecting logs from devices and systems on your network. It is worth considering other tools for capturing events. Windows natively supports forwarding events to a centralized server for processing. Depending on your needs, it may be worth not using Syslog for certain systems and using other tools.</a:t>
            </a:r>
          </a:p>
          <a:p>
            <a:endParaRPr lang="en-GB"/>
          </a:p>
          <a:p>
            <a:r>
              <a:rPr lang="en-GB"/>
              <a:t>Syslog can be difficult to set up. Configuration difficulty can vary between different systems. As we saw, configuring a network switch to send Syslog messages is not too difficult. However, if you want to send more customized Syslog messages—such as when the network switch experiences high traffic—this will be harder to configure, assuming that level of customization is supported by the network device.</a:t>
            </a:r>
          </a:p>
          <a:p>
            <a:endParaRPr lang="en-GB"/>
          </a:p>
          <a:p>
            <a:r>
              <a:rPr lang="en-GB"/>
              <a:t>Syslog also requires networking and firewalls to be configured to allow Syslog traffic. This includes any firewalls running on the device sending the Syslog messages. Many devices include an option to send test messages to ensure everything is working. It is recommended to send some test messages to your Syslog server to confirm everything is functioning correctly.</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721696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05:42 That concludes the video from ITFreeTraining on Syslog. Keep in mind you just need a basic understanding of it for the exam. If you decide to give it a try setting it up, best of luck. Until the next video, thanks for watching.</a:t>
            </a:r>
          </a:p>
          <a:p>
            <a:endParaRPr lang="en-GB"/>
          </a:p>
          <a:p>
            <a:r>
              <a:rPr lang="en-GB"/>
              <a:t>References</a:t>
            </a:r>
          </a:p>
          <a:p>
            <a:r>
              <a:rPr lang="en-GB"/>
              <a:t>“The Official CompTIA A+ Core Study Guide (Exam 220-1101)” page 210</a:t>
            </a:r>
          </a:p>
          <a:p>
            <a:r>
              <a:rPr lang="en-GB"/>
              <a:t>“Image: Complex network map” https://upload.wikimedia.org/wikipedia/commons/1/1a/Complex_network_marionnet.png</a:t>
            </a:r>
          </a:p>
          <a:p>
            <a:r>
              <a:rPr lang="en-GB"/>
              <a:t>“SolarWinds Kiwi Syslog Server Overview” https://www.youtube.com/watch?v=wCHgcqguQRc</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8" name="0_Network map" descr="A computer network diagram with text and numbers&#10;&#10;Description automatically generated">
            <a:extLst>
              <a:ext uri="{FF2B5EF4-FFF2-40B4-BE49-F238E27FC236}">
                <a16:creationId xmlns:a16="http://schemas.microsoft.com/office/drawing/2014/main" id="{1C4128A5-5579-6F1A-5593-C273B47DD8E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483428" y="3585318"/>
            <a:ext cx="13552907" cy="15582220"/>
          </a:xfrm>
          <a:prstGeom prst="rect">
            <a:avLst/>
          </a:prstGeom>
        </p:spPr>
      </p:pic>
      <p:grpSp>
        <p:nvGrpSpPr>
          <p:cNvPr id="32" name="1_Network collection">
            <a:extLst>
              <a:ext uri="{FF2B5EF4-FFF2-40B4-BE49-F238E27FC236}">
                <a16:creationId xmlns:a16="http://schemas.microsoft.com/office/drawing/2014/main" id="{0DF353EB-664E-6A58-DE4F-2F6ED3ACB6F4}"/>
              </a:ext>
            </a:extLst>
          </p:cNvPr>
          <p:cNvGrpSpPr/>
          <p:nvPr/>
        </p:nvGrpSpPr>
        <p:grpSpPr>
          <a:xfrm>
            <a:off x="0" y="0"/>
            <a:ext cx="36576000" cy="20574000"/>
            <a:chOff x="0" y="0"/>
            <a:chExt cx="36576000" cy="20574000"/>
          </a:xfrm>
        </p:grpSpPr>
        <p:pic>
          <p:nvPicPr>
            <p:cNvPr id="10" name="1_White background1" descr="A picture containing white, design&#10;&#10;Description automatically generated">
              <a:extLst>
                <a:ext uri="{FF2B5EF4-FFF2-40B4-BE49-F238E27FC236}">
                  <a16:creationId xmlns:a16="http://schemas.microsoft.com/office/drawing/2014/main" id="{F6D7102A-A634-BCCF-38D5-EDD2CD7563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16" name="Oval 15">
              <a:extLst>
                <a:ext uri="{FF2B5EF4-FFF2-40B4-BE49-F238E27FC236}">
                  <a16:creationId xmlns:a16="http://schemas.microsoft.com/office/drawing/2014/main" id="{AB43E1B4-BCFF-D9FA-D825-307225B09CE4}"/>
                </a:ext>
              </a:extLst>
            </p:cNvPr>
            <p:cNvSpPr/>
            <p:nvPr/>
          </p:nvSpPr>
          <p:spPr>
            <a:xfrm>
              <a:off x="16208392" y="13139830"/>
              <a:ext cx="4848836" cy="4848836"/>
            </a:xfrm>
            <a:prstGeom prst="ellipse">
              <a:avLst/>
            </a:prstGeom>
            <a:solidFill>
              <a:schemeClr val="accent4">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17" name="Arrow: Right 16">
              <a:extLst>
                <a:ext uri="{FF2B5EF4-FFF2-40B4-BE49-F238E27FC236}">
                  <a16:creationId xmlns:a16="http://schemas.microsoft.com/office/drawing/2014/main" id="{F5A94E60-ADDA-0C54-51FF-326F12B7BDF2}"/>
                </a:ext>
              </a:extLst>
            </p:cNvPr>
            <p:cNvSpPr/>
            <p:nvPr/>
          </p:nvSpPr>
          <p:spPr>
            <a:xfrm rot="1936798">
              <a:off x="9497073" y="10938470"/>
              <a:ext cx="7249885" cy="3042443"/>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4000" dirty="0">
                  <a:latin typeface="Arial" panose="020B0604020202020204" pitchFamily="34" charset="0"/>
                  <a:cs typeface="Arial" panose="020B0604020202020204" pitchFamily="34" charset="0"/>
                </a:rPr>
                <a:t>SYSLOG MESSAGES</a:t>
              </a:r>
            </a:p>
          </p:txBody>
        </p:sp>
        <p:sp>
          <p:nvSpPr>
            <p:cNvPr id="23" name="Arrow: Right 22">
              <a:extLst>
                <a:ext uri="{FF2B5EF4-FFF2-40B4-BE49-F238E27FC236}">
                  <a16:creationId xmlns:a16="http://schemas.microsoft.com/office/drawing/2014/main" id="{447DD3FE-4614-2265-BBDC-71E63C680708}"/>
                </a:ext>
              </a:extLst>
            </p:cNvPr>
            <p:cNvSpPr/>
            <p:nvPr/>
          </p:nvSpPr>
          <p:spPr>
            <a:xfrm rot="5400000">
              <a:off x="15121474" y="8033921"/>
              <a:ext cx="7002207" cy="3042443"/>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4000" dirty="0">
                  <a:latin typeface="Arial" panose="020B0604020202020204" pitchFamily="34" charset="0"/>
                  <a:cs typeface="Arial" panose="020B0604020202020204" pitchFamily="34" charset="0"/>
                </a:rPr>
                <a:t>SYSLOG MESSAGES</a:t>
              </a:r>
            </a:p>
          </p:txBody>
        </p:sp>
        <p:sp>
          <p:nvSpPr>
            <p:cNvPr id="24" name="Arrow: Right 23">
              <a:extLst>
                <a:ext uri="{FF2B5EF4-FFF2-40B4-BE49-F238E27FC236}">
                  <a16:creationId xmlns:a16="http://schemas.microsoft.com/office/drawing/2014/main" id="{30455AF8-71F8-3B61-6AB9-2107536ADC94}"/>
                </a:ext>
              </a:extLst>
            </p:cNvPr>
            <p:cNvSpPr/>
            <p:nvPr/>
          </p:nvSpPr>
          <p:spPr>
            <a:xfrm rot="19830118" flipH="1">
              <a:off x="20402636" y="10798507"/>
              <a:ext cx="7563277" cy="3042443"/>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15000"/>
              </a:schemeClr>
            </a:lnRef>
            <a:fillRef idx="1">
              <a:schemeClr val="dk1"/>
            </a:fillRef>
            <a:effectRef idx="0">
              <a:schemeClr val="dk1"/>
            </a:effectRef>
            <a:fontRef idx="minor">
              <a:schemeClr val="lt1"/>
            </a:fontRef>
          </p:style>
          <p:txBody>
            <a:bodyPr vert="horz" rtlCol="0" anchor="ctr"/>
            <a:lstStyle/>
            <a:p>
              <a:pPr algn="ctr"/>
              <a:r>
                <a:rPr lang="en-AU" sz="4000" dirty="0">
                  <a:latin typeface="Arial" panose="020B0604020202020204" pitchFamily="34" charset="0"/>
                  <a:cs typeface="Arial" panose="020B0604020202020204" pitchFamily="34" charset="0"/>
                </a:rPr>
                <a:t>SYSLOG MESSAGES</a:t>
              </a:r>
            </a:p>
          </p:txBody>
        </p:sp>
        <p:sp>
          <p:nvSpPr>
            <p:cNvPr id="25" name="_Point 9">
              <a:extLst>
                <a:ext uri="{FF2B5EF4-FFF2-40B4-BE49-F238E27FC236}">
                  <a16:creationId xmlns:a16="http://schemas.microsoft.com/office/drawing/2014/main" id="{1B8D2FFA-FE77-D117-C9A7-D33B2AC98BED}"/>
                </a:ext>
              </a:extLst>
            </p:cNvPr>
            <p:cNvSpPr txBox="1"/>
            <p:nvPr/>
          </p:nvSpPr>
          <p:spPr>
            <a:xfrm>
              <a:off x="16511000" y="14508716"/>
              <a:ext cx="4213101"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SYSLOG</a:t>
              </a:r>
            </a:p>
            <a:p>
              <a:r>
                <a:rPr lang="en-US" sz="7500" dirty="0">
                  <a:latin typeface="Arial" panose="020B0604020202020204" pitchFamily="34" charset="0"/>
                  <a:cs typeface="Arial" panose="020B0604020202020204" pitchFamily="34" charset="0"/>
                </a:rPr>
                <a:t>SERVER</a:t>
              </a:r>
            </a:p>
          </p:txBody>
        </p:sp>
        <p:pic>
          <p:nvPicPr>
            <p:cNvPr id="27" name="Picture 26" descr="A close-up of a network switch&#10;&#10;Description automatically generated">
              <a:extLst>
                <a:ext uri="{FF2B5EF4-FFF2-40B4-BE49-F238E27FC236}">
                  <a16:creationId xmlns:a16="http://schemas.microsoft.com/office/drawing/2014/main" id="{D5DFB6CB-A30D-E14D-EDA7-3DB75C4D59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606638" y="3325541"/>
              <a:ext cx="9387099" cy="2589710"/>
            </a:xfrm>
            <a:prstGeom prst="rect">
              <a:avLst/>
            </a:prstGeom>
          </p:spPr>
        </p:pic>
        <p:pic>
          <p:nvPicPr>
            <p:cNvPr id="29" name="Picture 28" descr="A close up of a white device&#10;&#10;Description automatically generated">
              <a:extLst>
                <a:ext uri="{FF2B5EF4-FFF2-40B4-BE49-F238E27FC236}">
                  <a16:creationId xmlns:a16="http://schemas.microsoft.com/office/drawing/2014/main" id="{883EBE8C-4982-8EC7-FC56-7EBF6752BC5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16040" y="7662293"/>
              <a:ext cx="10800883" cy="1989242"/>
            </a:xfrm>
            <a:prstGeom prst="rect">
              <a:avLst/>
            </a:prstGeom>
          </p:spPr>
        </p:pic>
        <p:pic>
          <p:nvPicPr>
            <p:cNvPr id="31" name="Picture 30" descr="A close up of a device&#10;&#10;Description automatically generated">
              <a:extLst>
                <a:ext uri="{FF2B5EF4-FFF2-40B4-BE49-F238E27FC236}">
                  <a16:creationId xmlns:a16="http://schemas.microsoft.com/office/drawing/2014/main" id="{D7BB2563-E28C-FFCD-7FB0-ADF366AA3E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150072" y="7004427"/>
              <a:ext cx="9424167" cy="2634057"/>
            </a:xfrm>
            <a:prstGeom prst="rect">
              <a:avLst/>
            </a:prstGeom>
          </p:spPr>
        </p:pic>
      </p:grpSp>
      <p:sp>
        <p:nvSpPr>
          <p:cNvPr id="33" name="2_KiwiDemo_V KiwiDemo_F OUT">
            <a:extLst>
              <a:ext uri="{FF2B5EF4-FFF2-40B4-BE49-F238E27FC236}">
                <a16:creationId xmlns:a16="http://schemas.microsoft.com/office/drawing/2014/main" id="{B39BC1DA-C8B4-E14E-2DB2-9618A2D8F7DF}"/>
              </a:ext>
            </a:extLst>
          </p:cNvPr>
          <p:cNvSpPr/>
          <p:nvPr/>
        </p:nvSpPr>
        <p:spPr>
          <a:xfrm>
            <a:off x="0" y="-1587"/>
            <a:ext cx="36576000" cy="20575587"/>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grpSp>
        <p:nvGrpSpPr>
          <p:cNvPr id="35" name="3_Network collection">
            <a:extLst>
              <a:ext uri="{FF2B5EF4-FFF2-40B4-BE49-F238E27FC236}">
                <a16:creationId xmlns:a16="http://schemas.microsoft.com/office/drawing/2014/main" id="{B376652B-7B5E-51B5-AB6A-E48DD0AF4475}"/>
              </a:ext>
            </a:extLst>
          </p:cNvPr>
          <p:cNvGrpSpPr/>
          <p:nvPr/>
        </p:nvGrpSpPr>
        <p:grpSpPr>
          <a:xfrm>
            <a:off x="0" y="0"/>
            <a:ext cx="36576000" cy="20574000"/>
            <a:chOff x="0" y="0"/>
            <a:chExt cx="36576000" cy="20574000"/>
          </a:xfrm>
        </p:grpSpPr>
        <p:pic>
          <p:nvPicPr>
            <p:cNvPr id="36" name="1_White background1" descr="A picture containing white, design&#10;&#10;Description automatically generated">
              <a:extLst>
                <a:ext uri="{FF2B5EF4-FFF2-40B4-BE49-F238E27FC236}">
                  <a16:creationId xmlns:a16="http://schemas.microsoft.com/office/drawing/2014/main" id="{F9EA124C-A389-135F-615F-0300C83D37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37" name="Oval 36">
              <a:extLst>
                <a:ext uri="{FF2B5EF4-FFF2-40B4-BE49-F238E27FC236}">
                  <a16:creationId xmlns:a16="http://schemas.microsoft.com/office/drawing/2014/main" id="{39671EA0-A067-774B-5FB6-BF9746219EF4}"/>
                </a:ext>
              </a:extLst>
            </p:cNvPr>
            <p:cNvSpPr/>
            <p:nvPr/>
          </p:nvSpPr>
          <p:spPr>
            <a:xfrm>
              <a:off x="16156591" y="11398089"/>
              <a:ext cx="4848836" cy="4848836"/>
            </a:xfrm>
            <a:prstGeom prst="ellipse">
              <a:avLst/>
            </a:prstGeom>
            <a:solidFill>
              <a:schemeClr val="accent4">
                <a:lumMod val="60000"/>
                <a:lumOff val="4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38" name="Arrow: Right 37">
              <a:extLst>
                <a:ext uri="{FF2B5EF4-FFF2-40B4-BE49-F238E27FC236}">
                  <a16:creationId xmlns:a16="http://schemas.microsoft.com/office/drawing/2014/main" id="{2CC8DC50-3B83-28A4-4562-C40F29907DC5}"/>
                </a:ext>
              </a:extLst>
            </p:cNvPr>
            <p:cNvSpPr/>
            <p:nvPr/>
          </p:nvSpPr>
          <p:spPr>
            <a:xfrm>
              <a:off x="8227344" y="12338305"/>
              <a:ext cx="7249885" cy="3042443"/>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4000" dirty="0">
                  <a:latin typeface="Arial" panose="020B0604020202020204" pitchFamily="34" charset="0"/>
                  <a:cs typeface="Arial" panose="020B0604020202020204" pitchFamily="34" charset="0"/>
                </a:rPr>
                <a:t>SYSLOG MESSAGES</a:t>
              </a:r>
            </a:p>
          </p:txBody>
        </p:sp>
        <p:sp>
          <p:nvSpPr>
            <p:cNvPr id="40" name="Arrow: Right 39">
              <a:extLst>
                <a:ext uri="{FF2B5EF4-FFF2-40B4-BE49-F238E27FC236}">
                  <a16:creationId xmlns:a16="http://schemas.microsoft.com/office/drawing/2014/main" id="{1567A233-09DB-B692-E3D3-5FBD6F54CE57}"/>
                </a:ext>
              </a:extLst>
            </p:cNvPr>
            <p:cNvSpPr/>
            <p:nvPr/>
          </p:nvSpPr>
          <p:spPr>
            <a:xfrm flipH="1">
              <a:off x="21691289" y="12338304"/>
              <a:ext cx="7563277" cy="3042443"/>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15000"/>
              </a:schemeClr>
            </a:lnRef>
            <a:fillRef idx="1">
              <a:schemeClr val="dk1"/>
            </a:fillRef>
            <a:effectRef idx="0">
              <a:schemeClr val="dk1"/>
            </a:effectRef>
            <a:fontRef idx="minor">
              <a:schemeClr val="lt1"/>
            </a:fontRef>
          </p:style>
          <p:txBody>
            <a:bodyPr vert="horz" rtlCol="0" anchor="ctr"/>
            <a:lstStyle/>
            <a:p>
              <a:pPr algn="ctr"/>
              <a:r>
                <a:rPr lang="en-AU" sz="4000" dirty="0">
                  <a:latin typeface="Arial" panose="020B0604020202020204" pitchFamily="34" charset="0"/>
                  <a:cs typeface="Arial" panose="020B0604020202020204" pitchFamily="34" charset="0"/>
                </a:rPr>
                <a:t>SYSLOG MESSAGES</a:t>
              </a:r>
            </a:p>
          </p:txBody>
        </p:sp>
        <p:sp>
          <p:nvSpPr>
            <p:cNvPr id="41" name="_Point 9">
              <a:extLst>
                <a:ext uri="{FF2B5EF4-FFF2-40B4-BE49-F238E27FC236}">
                  <a16:creationId xmlns:a16="http://schemas.microsoft.com/office/drawing/2014/main" id="{0C94E3DE-7101-249F-EE7C-1E5FB7A0D256}"/>
                </a:ext>
              </a:extLst>
            </p:cNvPr>
            <p:cNvSpPr txBox="1"/>
            <p:nvPr/>
          </p:nvSpPr>
          <p:spPr>
            <a:xfrm>
              <a:off x="16459199" y="12766975"/>
              <a:ext cx="4213101"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SYSLOG</a:t>
              </a:r>
            </a:p>
            <a:p>
              <a:r>
                <a:rPr lang="en-US" sz="7500" dirty="0">
                  <a:latin typeface="Arial" panose="020B0604020202020204" pitchFamily="34" charset="0"/>
                  <a:cs typeface="Arial" panose="020B0604020202020204" pitchFamily="34" charset="0"/>
                </a:rPr>
                <a:t>SERVER</a:t>
              </a:r>
            </a:p>
          </p:txBody>
        </p:sp>
        <p:pic>
          <p:nvPicPr>
            <p:cNvPr id="43" name="Picture 42" descr="A close up of a white device&#10;&#10;Description automatically generated">
              <a:extLst>
                <a:ext uri="{FF2B5EF4-FFF2-40B4-BE49-F238E27FC236}">
                  <a16:creationId xmlns:a16="http://schemas.microsoft.com/office/drawing/2014/main" id="{34BF6FA4-7476-1FB2-51F9-D5115FAAF0C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1588" y="10131629"/>
              <a:ext cx="12872321" cy="2370747"/>
            </a:xfrm>
            <a:prstGeom prst="rect">
              <a:avLst/>
            </a:prstGeom>
          </p:spPr>
        </p:pic>
        <p:pic>
          <p:nvPicPr>
            <p:cNvPr id="44" name="Picture 43" descr="A close up of a device&#10;&#10;Description automatically generated">
              <a:extLst>
                <a:ext uri="{FF2B5EF4-FFF2-40B4-BE49-F238E27FC236}">
                  <a16:creationId xmlns:a16="http://schemas.microsoft.com/office/drawing/2014/main" id="{D963BD49-4460-C353-5125-9D8190A33B5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4012082" y="9413853"/>
              <a:ext cx="11854168" cy="3313243"/>
            </a:xfrm>
            <a:prstGeom prst="rect">
              <a:avLst/>
            </a:prstGeom>
          </p:spPr>
        </p:pic>
      </p:grpSp>
      <p:sp>
        <p:nvSpPr>
          <p:cNvPr id="9" name="3_Point 1">
            <a:extLst>
              <a:ext uri="{FF2B5EF4-FFF2-40B4-BE49-F238E27FC236}">
                <a16:creationId xmlns:a16="http://schemas.microsoft.com/office/drawing/2014/main" id="{9AB0CD40-3F8C-4AD7-ABD2-0365709E7B83}"/>
              </a:ext>
            </a:extLst>
          </p:cNvPr>
          <p:cNvSpPr txBox="1"/>
          <p:nvPr/>
        </p:nvSpPr>
        <p:spPr>
          <a:xfrm>
            <a:off x="854965" y="3613667"/>
            <a:ext cx="3529089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Standard protocol for collecting and logging messages</a:t>
            </a:r>
          </a:p>
        </p:txBody>
      </p:sp>
      <p:sp>
        <p:nvSpPr>
          <p:cNvPr id="14" name="4_Point 2">
            <a:extLst>
              <a:ext uri="{FF2B5EF4-FFF2-40B4-BE49-F238E27FC236}">
                <a16:creationId xmlns:a16="http://schemas.microsoft.com/office/drawing/2014/main" id="{F7302874-6FF6-4F12-9408-F903772FAD68}"/>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 facto standard for logging events from untrusted systems</a:t>
            </a:r>
          </a:p>
        </p:txBody>
      </p:sp>
      <p:sp>
        <p:nvSpPr>
          <p:cNvPr id="11" name="5_Point 3">
            <a:extLst>
              <a:ext uri="{FF2B5EF4-FFF2-40B4-BE49-F238E27FC236}">
                <a16:creationId xmlns:a16="http://schemas.microsoft.com/office/drawing/2014/main" id="{E64035EB-538E-4765-9879-52C9E87B8C6B}"/>
              </a:ext>
            </a:extLst>
          </p:cNvPr>
          <p:cNvSpPr txBox="1"/>
          <p:nvPr/>
        </p:nvSpPr>
        <p:spPr>
          <a:xfrm>
            <a:off x="8549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Typically uses UDP port 514 (Not encrypted)</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Syslog</a:t>
            </a:r>
          </a:p>
        </p:txBody>
      </p:sp>
    </p:spTree>
    <p:extLst>
      <p:ext uri="{BB962C8B-B14F-4D97-AF65-F5344CB8AC3E}">
        <p14:creationId xmlns:p14="http://schemas.microsoft.com/office/powerpoint/2010/main" val="1274583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10" name="1_DeviceSetup_V DeviceSetup 01-09" descr="A computer screen with a white background&#10;&#10;Description automatically generated">
            <a:extLst>
              <a:ext uri="{FF2B5EF4-FFF2-40B4-BE49-F238E27FC236}">
                <a16:creationId xmlns:a16="http://schemas.microsoft.com/office/drawing/2014/main" id="{57306C14-9EF8-F72C-FB20-D46BEA6B8B3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Configure device to send logs to Syslog Server</a:t>
            </a:r>
          </a:p>
        </p:txBody>
      </p:sp>
      <p:sp>
        <p:nvSpPr>
          <p:cNvPr id="14" name="6_Point 2">
            <a:extLst>
              <a:ext uri="{FF2B5EF4-FFF2-40B4-BE49-F238E27FC236}">
                <a16:creationId xmlns:a16="http://schemas.microsoft.com/office/drawing/2014/main" id="{F7302874-6FF6-4F12-9408-F903772FAD68}"/>
              </a:ext>
            </a:extLst>
          </p:cNvPr>
          <p:cNvSpPr txBox="1"/>
          <p:nvPr/>
        </p:nvSpPr>
        <p:spPr>
          <a:xfrm>
            <a:off x="854964" y="5467572"/>
            <a:ext cx="1512297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Default UDP port 514</a:t>
            </a:r>
          </a:p>
        </p:txBody>
      </p:sp>
      <p:graphicFrame>
        <p:nvGraphicFramePr>
          <p:cNvPr id="2" name="7_Table">
            <a:extLst>
              <a:ext uri="{FF2B5EF4-FFF2-40B4-BE49-F238E27FC236}">
                <a16:creationId xmlns:a16="http://schemas.microsoft.com/office/drawing/2014/main" id="{28D7ACC9-4E10-7963-A908-D4BCCBE5CC2F}"/>
              </a:ext>
            </a:extLst>
          </p:cNvPr>
          <p:cNvGraphicFramePr>
            <a:graphicFrameLocks noGrp="1"/>
          </p:cNvGraphicFramePr>
          <p:nvPr>
            <p:extLst>
              <p:ext uri="{D42A27DB-BD31-4B8C-83A1-F6EECF244321}">
                <p14:modId xmlns:p14="http://schemas.microsoft.com/office/powerpoint/2010/main" val="1708022340"/>
              </p:ext>
            </p:extLst>
          </p:nvPr>
        </p:nvGraphicFramePr>
        <p:xfrm>
          <a:off x="19061373" y="6991813"/>
          <a:ext cx="17001426" cy="8229600"/>
        </p:xfrm>
        <a:graphic>
          <a:graphicData uri="http://schemas.openxmlformats.org/drawingml/2006/table">
            <a:tbl>
              <a:tblPr firstRow="1" bandRow="1">
                <a:tableStyleId>{5C22544A-7EE6-4342-B048-85BDC9FD1C3A}</a:tableStyleId>
              </a:tblPr>
              <a:tblGrid>
                <a:gridCol w="2177339">
                  <a:extLst>
                    <a:ext uri="{9D8B030D-6E8A-4147-A177-3AD203B41FA5}">
                      <a16:colId xmlns:a16="http://schemas.microsoft.com/office/drawing/2014/main" val="2162703892"/>
                    </a:ext>
                  </a:extLst>
                </a:gridCol>
                <a:gridCol w="3835439">
                  <a:extLst>
                    <a:ext uri="{9D8B030D-6E8A-4147-A177-3AD203B41FA5}">
                      <a16:colId xmlns:a16="http://schemas.microsoft.com/office/drawing/2014/main" val="1354194072"/>
                    </a:ext>
                  </a:extLst>
                </a:gridCol>
                <a:gridCol w="10988648">
                  <a:extLst>
                    <a:ext uri="{9D8B030D-6E8A-4147-A177-3AD203B41FA5}">
                      <a16:colId xmlns:a16="http://schemas.microsoft.com/office/drawing/2014/main" val="2711338443"/>
                    </a:ext>
                  </a:extLst>
                </a:gridCol>
              </a:tblGrid>
              <a:tr h="370840">
                <a:tc>
                  <a:txBody>
                    <a:bodyPr/>
                    <a:lstStyle/>
                    <a:p>
                      <a:r>
                        <a:rPr lang="en-AU" dirty="0">
                          <a:latin typeface="Arial" panose="020B0604020202020204" pitchFamily="34" charset="0"/>
                          <a:cs typeface="Arial" panose="020B0604020202020204" pitchFamily="34" charset="0"/>
                        </a:rPr>
                        <a:t>Value</a:t>
                      </a:r>
                    </a:p>
                  </a:txBody>
                  <a:tcPr/>
                </a:tc>
                <a:tc>
                  <a:txBody>
                    <a:bodyPr/>
                    <a:lstStyle/>
                    <a:p>
                      <a:r>
                        <a:rPr lang="en-AU" dirty="0">
                          <a:latin typeface="Arial" panose="020B0604020202020204" pitchFamily="34" charset="0"/>
                          <a:cs typeface="Arial" panose="020B0604020202020204" pitchFamily="34" charset="0"/>
                        </a:rPr>
                        <a:t>Severity</a:t>
                      </a:r>
                    </a:p>
                  </a:txBody>
                  <a:tcPr/>
                </a:tc>
                <a:tc>
                  <a:txBody>
                    <a:bodyPr/>
                    <a:lstStyle/>
                    <a:p>
                      <a:r>
                        <a:rPr lang="en-AU" dirty="0">
                          <a:latin typeface="Arial" panose="020B0604020202020204" pitchFamily="34" charset="0"/>
                          <a:cs typeface="Arial" panose="020B0604020202020204" pitchFamily="34" charset="0"/>
                        </a:rPr>
                        <a:t>Description</a:t>
                      </a:r>
                    </a:p>
                  </a:txBody>
                  <a:tcPr/>
                </a:tc>
                <a:extLst>
                  <a:ext uri="{0D108BD9-81ED-4DB2-BD59-A6C34878D82A}">
                    <a16:rowId xmlns:a16="http://schemas.microsoft.com/office/drawing/2014/main" val="3247581917"/>
                  </a:ext>
                </a:extLst>
              </a:tr>
              <a:tr h="370840">
                <a:tc>
                  <a:txBody>
                    <a:bodyPr/>
                    <a:lstStyle/>
                    <a:p>
                      <a:r>
                        <a:rPr lang="en-AU" dirty="0">
                          <a:latin typeface="Arial" panose="020B0604020202020204" pitchFamily="34" charset="0"/>
                          <a:cs typeface="Arial" panose="020B0604020202020204" pitchFamily="34" charset="0"/>
                        </a:rPr>
                        <a:t>0</a:t>
                      </a:r>
                    </a:p>
                  </a:txBody>
                  <a:tcPr/>
                </a:tc>
                <a:tc>
                  <a:txBody>
                    <a:bodyPr/>
                    <a:lstStyle/>
                    <a:p>
                      <a:r>
                        <a:rPr lang="en-AU" dirty="0">
                          <a:latin typeface="Arial" panose="020B0604020202020204" pitchFamily="34" charset="0"/>
                          <a:cs typeface="Arial" panose="020B0604020202020204" pitchFamily="34" charset="0"/>
                        </a:rPr>
                        <a:t>Emergency</a:t>
                      </a:r>
                    </a:p>
                  </a:txBody>
                  <a:tcPr/>
                </a:tc>
                <a:tc>
                  <a:txBody>
                    <a:bodyPr/>
                    <a:lstStyle/>
                    <a:p>
                      <a:r>
                        <a:rPr lang="en-AU" dirty="0">
                          <a:latin typeface="Arial" panose="020B0604020202020204" pitchFamily="34" charset="0"/>
                          <a:cs typeface="Arial" panose="020B0604020202020204" pitchFamily="34" charset="0"/>
                        </a:rPr>
                        <a:t>System is unusable</a:t>
                      </a:r>
                    </a:p>
                  </a:txBody>
                  <a:tcPr/>
                </a:tc>
                <a:extLst>
                  <a:ext uri="{0D108BD9-81ED-4DB2-BD59-A6C34878D82A}">
                    <a16:rowId xmlns:a16="http://schemas.microsoft.com/office/drawing/2014/main" val="3338620959"/>
                  </a:ext>
                </a:extLst>
              </a:tr>
              <a:tr h="370840">
                <a:tc>
                  <a:txBody>
                    <a:bodyPr/>
                    <a:lstStyle/>
                    <a:p>
                      <a:r>
                        <a:rPr lang="en-AU" dirty="0">
                          <a:latin typeface="Arial" panose="020B0604020202020204" pitchFamily="34" charset="0"/>
                          <a:cs typeface="Arial" panose="020B0604020202020204" pitchFamily="34" charset="0"/>
                        </a:rPr>
                        <a:t>1</a:t>
                      </a:r>
                    </a:p>
                  </a:txBody>
                  <a:tcPr/>
                </a:tc>
                <a:tc>
                  <a:txBody>
                    <a:bodyPr/>
                    <a:lstStyle/>
                    <a:p>
                      <a:r>
                        <a:rPr lang="en-AU" dirty="0">
                          <a:latin typeface="Arial" panose="020B0604020202020204" pitchFamily="34" charset="0"/>
                          <a:cs typeface="Arial" panose="020B0604020202020204" pitchFamily="34" charset="0"/>
                        </a:rPr>
                        <a:t>Alert</a:t>
                      </a:r>
                    </a:p>
                  </a:txBody>
                  <a:tcPr/>
                </a:tc>
                <a:tc>
                  <a:txBody>
                    <a:bodyPr/>
                    <a:lstStyle/>
                    <a:p>
                      <a:r>
                        <a:rPr lang="en-GB" dirty="0">
                          <a:latin typeface="Arial" panose="020B0604020202020204" pitchFamily="34" charset="0"/>
                          <a:cs typeface="Arial" panose="020B0604020202020204" pitchFamily="34" charset="0"/>
                        </a:rPr>
                        <a:t>Action must be taken immediately</a:t>
                      </a:r>
                      <a:endParaRPr lang="en-A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54619544"/>
                  </a:ext>
                </a:extLst>
              </a:tr>
              <a:tr h="370840">
                <a:tc>
                  <a:txBody>
                    <a:bodyPr/>
                    <a:lstStyle/>
                    <a:p>
                      <a:r>
                        <a:rPr lang="en-AU" dirty="0">
                          <a:latin typeface="Arial" panose="020B0604020202020204" pitchFamily="34" charset="0"/>
                          <a:cs typeface="Arial" panose="020B0604020202020204" pitchFamily="34" charset="0"/>
                        </a:rPr>
                        <a:t>2</a:t>
                      </a:r>
                    </a:p>
                  </a:txBody>
                  <a:tcPr/>
                </a:tc>
                <a:tc>
                  <a:txBody>
                    <a:bodyPr/>
                    <a:lstStyle/>
                    <a:p>
                      <a:r>
                        <a:rPr lang="en-AU" dirty="0">
                          <a:latin typeface="Arial" panose="020B0604020202020204" pitchFamily="34" charset="0"/>
                          <a:cs typeface="Arial" panose="020B0604020202020204" pitchFamily="34" charset="0"/>
                        </a:rPr>
                        <a:t>Critical</a:t>
                      </a:r>
                    </a:p>
                  </a:txBody>
                  <a:tcPr/>
                </a:tc>
                <a:tc>
                  <a:txBody>
                    <a:bodyPr/>
                    <a:lstStyle/>
                    <a:p>
                      <a:r>
                        <a:rPr lang="en-AU" dirty="0">
                          <a:latin typeface="Arial" panose="020B0604020202020204" pitchFamily="34" charset="0"/>
                          <a:cs typeface="Arial" panose="020B0604020202020204" pitchFamily="34" charset="0"/>
                        </a:rPr>
                        <a:t>Critical conditions</a:t>
                      </a:r>
                    </a:p>
                  </a:txBody>
                  <a:tcPr/>
                </a:tc>
                <a:extLst>
                  <a:ext uri="{0D108BD9-81ED-4DB2-BD59-A6C34878D82A}">
                    <a16:rowId xmlns:a16="http://schemas.microsoft.com/office/drawing/2014/main" val="1115996389"/>
                  </a:ext>
                </a:extLst>
              </a:tr>
              <a:tr h="370840">
                <a:tc>
                  <a:txBody>
                    <a:bodyPr/>
                    <a:lstStyle/>
                    <a:p>
                      <a:r>
                        <a:rPr lang="en-AU" dirty="0">
                          <a:latin typeface="Arial" panose="020B0604020202020204" pitchFamily="34" charset="0"/>
                          <a:cs typeface="Arial" panose="020B0604020202020204" pitchFamily="34" charset="0"/>
                        </a:rPr>
                        <a:t>3</a:t>
                      </a:r>
                    </a:p>
                  </a:txBody>
                  <a:tcPr/>
                </a:tc>
                <a:tc>
                  <a:txBody>
                    <a:bodyPr/>
                    <a:lstStyle/>
                    <a:p>
                      <a:r>
                        <a:rPr lang="en-AU" dirty="0">
                          <a:latin typeface="Arial" panose="020B0604020202020204" pitchFamily="34" charset="0"/>
                          <a:cs typeface="Arial" panose="020B0604020202020204" pitchFamily="34" charset="0"/>
                        </a:rPr>
                        <a:t>Error</a:t>
                      </a:r>
                    </a:p>
                  </a:txBody>
                  <a:tcPr/>
                </a:tc>
                <a:tc>
                  <a:txBody>
                    <a:bodyPr/>
                    <a:lstStyle/>
                    <a:p>
                      <a:r>
                        <a:rPr lang="en-AU" dirty="0">
                          <a:latin typeface="Arial" panose="020B0604020202020204" pitchFamily="34" charset="0"/>
                          <a:cs typeface="Arial" panose="020B0604020202020204" pitchFamily="34" charset="0"/>
                        </a:rPr>
                        <a:t>Error conditions</a:t>
                      </a:r>
                    </a:p>
                  </a:txBody>
                  <a:tcPr/>
                </a:tc>
                <a:extLst>
                  <a:ext uri="{0D108BD9-81ED-4DB2-BD59-A6C34878D82A}">
                    <a16:rowId xmlns:a16="http://schemas.microsoft.com/office/drawing/2014/main" val="1371368335"/>
                  </a:ext>
                </a:extLst>
              </a:tr>
              <a:tr h="370840">
                <a:tc>
                  <a:txBody>
                    <a:bodyPr/>
                    <a:lstStyle/>
                    <a:p>
                      <a:r>
                        <a:rPr lang="en-AU" dirty="0">
                          <a:latin typeface="Arial" panose="020B0604020202020204" pitchFamily="34" charset="0"/>
                          <a:cs typeface="Arial" panose="020B0604020202020204" pitchFamily="34" charset="0"/>
                        </a:rPr>
                        <a:t>4</a:t>
                      </a:r>
                    </a:p>
                  </a:txBody>
                  <a:tcPr/>
                </a:tc>
                <a:tc>
                  <a:txBody>
                    <a:bodyPr/>
                    <a:lstStyle/>
                    <a:p>
                      <a:r>
                        <a:rPr lang="en-AU" dirty="0">
                          <a:latin typeface="Arial" panose="020B0604020202020204" pitchFamily="34" charset="0"/>
                          <a:cs typeface="Arial" panose="020B0604020202020204" pitchFamily="34" charset="0"/>
                        </a:rPr>
                        <a:t>Warning</a:t>
                      </a:r>
                    </a:p>
                  </a:txBody>
                  <a:tcPr/>
                </a:tc>
                <a:tc>
                  <a:txBody>
                    <a:bodyPr/>
                    <a:lstStyle/>
                    <a:p>
                      <a:r>
                        <a:rPr lang="en-AU" dirty="0">
                          <a:latin typeface="Arial" panose="020B0604020202020204" pitchFamily="34" charset="0"/>
                          <a:cs typeface="Arial" panose="020B0604020202020204" pitchFamily="34" charset="0"/>
                        </a:rPr>
                        <a:t>Warning conditions</a:t>
                      </a:r>
                    </a:p>
                  </a:txBody>
                  <a:tcPr/>
                </a:tc>
                <a:extLst>
                  <a:ext uri="{0D108BD9-81ED-4DB2-BD59-A6C34878D82A}">
                    <a16:rowId xmlns:a16="http://schemas.microsoft.com/office/drawing/2014/main" val="4024664146"/>
                  </a:ext>
                </a:extLst>
              </a:tr>
              <a:tr h="370840">
                <a:tc>
                  <a:txBody>
                    <a:bodyPr/>
                    <a:lstStyle/>
                    <a:p>
                      <a:r>
                        <a:rPr lang="en-AU" dirty="0">
                          <a:latin typeface="Arial" panose="020B0604020202020204" pitchFamily="34" charset="0"/>
                          <a:cs typeface="Arial" panose="020B0604020202020204" pitchFamily="34" charset="0"/>
                        </a:rPr>
                        <a:t>5</a:t>
                      </a:r>
                    </a:p>
                  </a:txBody>
                  <a:tcPr/>
                </a:tc>
                <a:tc>
                  <a:txBody>
                    <a:bodyPr/>
                    <a:lstStyle/>
                    <a:p>
                      <a:r>
                        <a:rPr lang="en-AU" dirty="0">
                          <a:latin typeface="Arial" panose="020B0604020202020204" pitchFamily="34" charset="0"/>
                          <a:cs typeface="Arial" panose="020B0604020202020204" pitchFamily="34" charset="0"/>
                        </a:rPr>
                        <a:t>Notice</a:t>
                      </a:r>
                    </a:p>
                  </a:txBody>
                  <a:tcPr/>
                </a:tc>
                <a:tc>
                  <a:txBody>
                    <a:bodyPr/>
                    <a:lstStyle/>
                    <a:p>
                      <a:r>
                        <a:rPr lang="en-AU" dirty="0">
                          <a:latin typeface="Arial" panose="020B0604020202020204" pitchFamily="34" charset="0"/>
                          <a:cs typeface="Arial" panose="020B0604020202020204" pitchFamily="34" charset="0"/>
                        </a:rPr>
                        <a:t>Normal but significant conditions</a:t>
                      </a:r>
                    </a:p>
                  </a:txBody>
                  <a:tcPr/>
                </a:tc>
                <a:extLst>
                  <a:ext uri="{0D108BD9-81ED-4DB2-BD59-A6C34878D82A}">
                    <a16:rowId xmlns:a16="http://schemas.microsoft.com/office/drawing/2014/main" val="2354966416"/>
                  </a:ext>
                </a:extLst>
              </a:tr>
              <a:tr h="370840">
                <a:tc>
                  <a:txBody>
                    <a:bodyPr/>
                    <a:lstStyle/>
                    <a:p>
                      <a:r>
                        <a:rPr lang="en-AU" dirty="0">
                          <a:latin typeface="Arial" panose="020B0604020202020204" pitchFamily="34" charset="0"/>
                          <a:cs typeface="Arial" panose="020B0604020202020204" pitchFamily="34" charset="0"/>
                        </a:rPr>
                        <a:t>6</a:t>
                      </a:r>
                    </a:p>
                  </a:txBody>
                  <a:tcPr/>
                </a:tc>
                <a:tc>
                  <a:txBody>
                    <a:bodyPr/>
                    <a:lstStyle/>
                    <a:p>
                      <a:r>
                        <a:rPr lang="en-AU" dirty="0">
                          <a:latin typeface="Arial" panose="020B0604020202020204" pitchFamily="34" charset="0"/>
                          <a:cs typeface="Arial" panose="020B0604020202020204" pitchFamily="34" charset="0"/>
                        </a:rPr>
                        <a:t>Information</a:t>
                      </a:r>
                    </a:p>
                  </a:txBody>
                  <a:tcPr/>
                </a:tc>
                <a:tc>
                  <a:txBody>
                    <a:bodyPr/>
                    <a:lstStyle/>
                    <a:p>
                      <a:r>
                        <a:rPr lang="en-AU" dirty="0">
                          <a:latin typeface="Arial" panose="020B0604020202020204" pitchFamily="34" charset="0"/>
                          <a:cs typeface="Arial" panose="020B0604020202020204" pitchFamily="34" charset="0"/>
                        </a:rPr>
                        <a:t>Informational messages</a:t>
                      </a:r>
                    </a:p>
                  </a:txBody>
                  <a:tcPr/>
                </a:tc>
                <a:extLst>
                  <a:ext uri="{0D108BD9-81ED-4DB2-BD59-A6C34878D82A}">
                    <a16:rowId xmlns:a16="http://schemas.microsoft.com/office/drawing/2014/main" val="3698972558"/>
                  </a:ext>
                </a:extLst>
              </a:tr>
              <a:tr h="370840">
                <a:tc>
                  <a:txBody>
                    <a:bodyPr/>
                    <a:lstStyle/>
                    <a:p>
                      <a:r>
                        <a:rPr lang="en-AU" dirty="0">
                          <a:latin typeface="Arial" panose="020B0604020202020204" pitchFamily="34" charset="0"/>
                          <a:cs typeface="Arial" panose="020B0604020202020204" pitchFamily="34" charset="0"/>
                        </a:rPr>
                        <a:t>7</a:t>
                      </a:r>
                    </a:p>
                  </a:txBody>
                  <a:tcPr/>
                </a:tc>
                <a:tc>
                  <a:txBody>
                    <a:bodyPr/>
                    <a:lstStyle/>
                    <a:p>
                      <a:r>
                        <a:rPr lang="en-AU" dirty="0">
                          <a:latin typeface="Arial" panose="020B0604020202020204" pitchFamily="34" charset="0"/>
                          <a:cs typeface="Arial" panose="020B0604020202020204" pitchFamily="34" charset="0"/>
                        </a:rPr>
                        <a:t>Debug</a:t>
                      </a:r>
                    </a:p>
                  </a:txBody>
                  <a:tcPr/>
                </a:tc>
                <a:tc>
                  <a:txBody>
                    <a:bodyPr/>
                    <a:lstStyle/>
                    <a:p>
                      <a:r>
                        <a:rPr lang="en-AU" dirty="0">
                          <a:latin typeface="Arial" panose="020B0604020202020204" pitchFamily="34" charset="0"/>
                          <a:cs typeface="Arial" panose="020B0604020202020204" pitchFamily="34" charset="0"/>
                        </a:rPr>
                        <a:t>Debug-level messages</a:t>
                      </a:r>
                    </a:p>
                  </a:txBody>
                  <a:tcPr/>
                </a:tc>
                <a:extLst>
                  <a:ext uri="{0D108BD9-81ED-4DB2-BD59-A6C34878D82A}">
                    <a16:rowId xmlns:a16="http://schemas.microsoft.com/office/drawing/2014/main" val="2245294313"/>
                  </a:ext>
                </a:extLst>
              </a:tr>
            </a:tbl>
          </a:graphicData>
        </a:graphic>
      </p:graphicFrame>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Network Device Setup</a:t>
            </a:r>
          </a:p>
        </p:txBody>
      </p:sp>
    </p:spTree>
    <p:extLst>
      <p:ext uri="{BB962C8B-B14F-4D97-AF65-F5344CB8AC3E}">
        <p14:creationId xmlns:p14="http://schemas.microsoft.com/office/powerpoint/2010/main" val="1103858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91D9DEF8-C045-6D33-1891-7A03F766FEB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1_ServerDemo_V ServerDemo 01-06">
            <a:extLst>
              <a:ext uri="{FF2B5EF4-FFF2-40B4-BE49-F238E27FC236}">
                <a16:creationId xmlns:a16="http://schemas.microsoft.com/office/drawing/2014/main" id="{5BFCA9BA-F180-D416-1ACB-4DAC499A2FE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1E879725-7458-7EA3-7F05-C38FA41073F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Syslog Server Example</a:t>
            </a:r>
          </a:p>
        </p:txBody>
      </p:sp>
    </p:spTree>
    <p:extLst>
      <p:ext uri="{BB962C8B-B14F-4D97-AF65-F5344CB8AC3E}">
        <p14:creationId xmlns:p14="http://schemas.microsoft.com/office/powerpoint/2010/main" val="3448213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0"/>
            <a:ext cx="36576000" cy="20573999"/>
            <a:chOff x="0" y="182633"/>
            <a:chExt cx="36576000" cy="20573999"/>
          </a:xfrm>
        </p:grpSpPr>
        <p:pic>
          <p:nvPicPr>
            <p:cNvPr id="3" name="0_Background">
              <a:extLst>
                <a:ext uri="{FF2B5EF4-FFF2-40B4-BE49-F238E27FC236}">
                  <a16:creationId xmlns:a16="http://schemas.microsoft.com/office/drawing/2014/main" id="{593F9503-CE15-86E7-2796-BBA9A1F15B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82633"/>
              <a:ext cx="36576000" cy="20573999"/>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82633"/>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pic>
        <p:nvPicPr>
          <p:cNvPr id="2" name="2_Background white" descr="A picture containing white, design&#10;&#10;Description automatically generated">
            <a:extLst>
              <a:ext uri="{FF2B5EF4-FFF2-40B4-BE49-F238E27FC236}">
                <a16:creationId xmlns:a16="http://schemas.microsoft.com/office/drawing/2014/main" id="{FA744A74-FD52-E5AA-BC12-A3043049883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3" y="3613667"/>
            <a:ext cx="3451007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Syslog is well supported on</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3" y="5449687"/>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Unix based systems</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3" y="6824102"/>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Networking equipment</a:t>
            </a:r>
          </a:p>
        </p:txBody>
      </p:sp>
      <p:sp>
        <p:nvSpPr>
          <p:cNvPr id="18" name="5_Point 4">
            <a:extLst>
              <a:ext uri="{FF2B5EF4-FFF2-40B4-BE49-F238E27FC236}">
                <a16:creationId xmlns:a16="http://schemas.microsoft.com/office/drawing/2014/main" id="{885F3228-611E-4537-915F-A671698DC49F}"/>
              </a:ext>
            </a:extLst>
          </p:cNvPr>
          <p:cNvSpPr txBox="1"/>
          <p:nvPr/>
        </p:nvSpPr>
        <p:spPr>
          <a:xfrm>
            <a:off x="854963" y="8198517"/>
            <a:ext cx="3451007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Windows has no native support</a:t>
            </a:r>
          </a:p>
        </p:txBody>
      </p:sp>
      <p:sp>
        <p:nvSpPr>
          <p:cNvPr id="12" name="6_Point 5">
            <a:extLst>
              <a:ext uri="{FF2B5EF4-FFF2-40B4-BE49-F238E27FC236}">
                <a16:creationId xmlns:a16="http://schemas.microsoft.com/office/drawing/2014/main" id="{97EAF12F-B867-4C15-8390-FCF105AAB49B}"/>
              </a:ext>
            </a:extLst>
          </p:cNvPr>
          <p:cNvSpPr txBox="1"/>
          <p:nvPr/>
        </p:nvSpPr>
        <p:spPr>
          <a:xfrm>
            <a:off x="854963" y="10034537"/>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Syslog support can be added using additional software</a:t>
            </a:r>
          </a:p>
        </p:txBody>
      </p:sp>
      <p:sp>
        <p:nvSpPr>
          <p:cNvPr id="10" name="7_Point 6">
            <a:extLst>
              <a:ext uri="{FF2B5EF4-FFF2-40B4-BE49-F238E27FC236}">
                <a16:creationId xmlns:a16="http://schemas.microsoft.com/office/drawing/2014/main" id="{F4DD0DC2-F89D-3F14-6C4F-E779AF71E75F}"/>
              </a:ext>
            </a:extLst>
          </p:cNvPr>
          <p:cNvSpPr txBox="1"/>
          <p:nvPr/>
        </p:nvSpPr>
        <p:spPr>
          <a:xfrm>
            <a:off x="854963" y="1140895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Worth considering other tools for capturing events</a:t>
            </a:r>
          </a:p>
        </p:txBody>
      </p:sp>
      <p:sp>
        <p:nvSpPr>
          <p:cNvPr id="13" name="8_Point 7">
            <a:extLst>
              <a:ext uri="{FF2B5EF4-FFF2-40B4-BE49-F238E27FC236}">
                <a16:creationId xmlns:a16="http://schemas.microsoft.com/office/drawing/2014/main" id="{ABB92F5E-CFB4-4190-80BF-B12BB0836710}"/>
              </a:ext>
            </a:extLst>
          </p:cNvPr>
          <p:cNvSpPr txBox="1"/>
          <p:nvPr/>
        </p:nvSpPr>
        <p:spPr>
          <a:xfrm>
            <a:off x="854963" y="12783368"/>
            <a:ext cx="3451007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Syslog can be difficult to set up</a:t>
            </a:r>
          </a:p>
        </p:txBody>
      </p:sp>
      <p:sp>
        <p:nvSpPr>
          <p:cNvPr id="19" name="9_Point 8">
            <a:extLst>
              <a:ext uri="{FF2B5EF4-FFF2-40B4-BE49-F238E27FC236}">
                <a16:creationId xmlns:a16="http://schemas.microsoft.com/office/drawing/2014/main" id="{50CF98DE-AC07-47F4-AA18-A7DB790D9E0E}"/>
              </a:ext>
            </a:extLst>
          </p:cNvPr>
          <p:cNvSpPr txBox="1"/>
          <p:nvPr/>
        </p:nvSpPr>
        <p:spPr>
          <a:xfrm>
            <a:off x="854963" y="14619389"/>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Configuration can vary in difficulty between different systems</a:t>
            </a:r>
          </a:p>
        </p:txBody>
      </p:sp>
      <p:sp>
        <p:nvSpPr>
          <p:cNvPr id="20" name="10_Point 9">
            <a:extLst>
              <a:ext uri="{FF2B5EF4-FFF2-40B4-BE49-F238E27FC236}">
                <a16:creationId xmlns:a16="http://schemas.microsoft.com/office/drawing/2014/main" id="{42E6DBAE-25E9-4610-9149-430A69C02AA8}"/>
              </a:ext>
            </a:extLst>
          </p:cNvPr>
          <p:cNvSpPr txBox="1"/>
          <p:nvPr/>
        </p:nvSpPr>
        <p:spPr>
          <a:xfrm>
            <a:off x="854963" y="15993806"/>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Networking and firewalls need to be configured to </a:t>
            </a:r>
            <a:r>
              <a:rPr lang="en-US" sz="7500">
                <a:latin typeface="Arial" panose="020B0604020202020204" pitchFamily="34" charset="0"/>
                <a:cs typeface="Arial" panose="020B0604020202020204" pitchFamily="34" charset="0"/>
              </a:rPr>
              <a:t>allow Syslog </a:t>
            </a:r>
            <a:r>
              <a:rPr lang="en-US" sz="7500" dirty="0">
                <a:latin typeface="Arial" panose="020B0604020202020204" pitchFamily="34" charset="0"/>
                <a:cs typeface="Arial" panose="020B0604020202020204" pitchFamily="34" charset="0"/>
              </a:rPr>
              <a:t>traffic</a:t>
            </a:r>
          </a:p>
        </p:txBody>
      </p:sp>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D44E8B39-6713-D7A4-23A0-1922A279AC9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0" y="0"/>
            <a:ext cx="36527560" cy="3208337"/>
          </a:xfrm>
          <a:prstGeom prst="rect">
            <a:avLst/>
          </a:prstGeom>
        </p:spPr>
      </p:pic>
      <p:sp>
        <p:nvSpPr>
          <p:cNvPr id="8" name="0_Title_D 3.0">
            <a:extLst>
              <a:ext uri="{FF2B5EF4-FFF2-40B4-BE49-F238E27FC236}">
                <a16:creationId xmlns:a16="http://schemas.microsoft.com/office/drawing/2014/main" id="{5C0A5E63-FD7B-87D9-ACD5-60F183D3872B}"/>
              </a:ext>
            </a:extLst>
          </p:cNvPr>
          <p:cNvSpPr txBox="1"/>
          <p:nvPr/>
        </p:nvSpPr>
        <p:spPr>
          <a:xfrm>
            <a:off x="1350000" y="234000"/>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pic>
        <p:nvPicPr>
          <p:cNvPr id="16" name="1_World_V World1_D -2.0">
            <a:extLst>
              <a:ext uri="{FF2B5EF4-FFF2-40B4-BE49-F238E27FC236}">
                <a16:creationId xmlns:a16="http://schemas.microsoft.com/office/drawing/2014/main" id="{0422A619-46F5-4F67-8CEC-D8CAD067272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Tree>
    <p:extLst>
      <p:ext uri="{BB962C8B-B14F-4D97-AF65-F5344CB8AC3E}">
        <p14:creationId xmlns:p14="http://schemas.microsoft.com/office/powerpoint/2010/main" val="4007064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https://ITFreeTraining.com/ap11/6a40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1378</Words>
  <Application>Microsoft Office PowerPoint</Application>
  <PresentationFormat>Custom</PresentationFormat>
  <Paragraphs>119</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2025-12-28T06:37:52Z</dcterms:modified>
</cp:coreProperties>
</file>