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3"/>
  </p:notesMasterIdLst>
  <p:sldIdLst>
    <p:sldId id="274" r:id="rId2"/>
    <p:sldId id="289" r:id="rId3"/>
    <p:sldId id="290" r:id="rId4"/>
    <p:sldId id="291" r:id="rId5"/>
    <p:sldId id="292" r:id="rId6"/>
    <p:sldId id="293" r:id="rId7"/>
    <p:sldId id="294" r:id="rId8"/>
    <p:sldId id="296" r:id="rId9"/>
    <p:sldId id="297" r:id="rId10"/>
    <p:sldId id="298" r:id="rId11"/>
    <p:sldId id="273" r:id="rId12"/>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ED46"/>
    <a:srgbClr val="00B0F0"/>
    <a:srgbClr val="000000"/>
    <a:srgbClr val="B00303"/>
    <a:srgbClr val="269D47"/>
    <a:srgbClr val="EE7546"/>
    <a:srgbClr val="A7A7A7"/>
    <a:srgbClr val="1884C7"/>
    <a:srgbClr val="DDE9EF"/>
    <a:srgbClr val="19270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546" autoAdjust="0"/>
    <p:restoredTop sz="74939" autoAdjust="0"/>
  </p:normalViewPr>
  <p:slideViewPr>
    <p:cSldViewPr snapToGrid="0">
      <p:cViewPr varScale="1">
        <p:scale>
          <a:sx n="28" d="100"/>
          <a:sy n="28" d="100"/>
        </p:scale>
        <p:origin x="62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Simple Network Management Protocol.</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10:43 I will now provide a quick summary of the key points covered in this video. In SNMP versions 1 and 2c, a community string is used as a shared secret for authentication. You simply need to configure your device and network management system to use the same community string. However, since the community string is transmitted in clear text, it is considered insecure. Therefore, it is recommended to use SNMP version 3 whenever possible.</a:t>
            </a:r>
          </a:p>
          <a:p>
            <a:endParaRPr lang="en-GB"/>
          </a:p>
          <a:p>
            <a:r>
              <a:rPr lang="en-GB"/>
              <a:t>SNMP uses an object identifier, or OID, which is a unique number assigned to each object. Shown here is the unique number for system uptime.</a:t>
            </a:r>
          </a:p>
          <a:p>
            <a:endParaRPr lang="en-GB"/>
          </a:p>
          <a:p>
            <a:r>
              <a:rPr lang="en-GB"/>
              <a:t>The OIDs can vary between devices based on what is available, and manufacturers can add their own if they wish. To ensure that your network management system understands which OIDs are available and how they are implemented, a Management Information Base or MIB is generally provided by the device manufacturer.</a:t>
            </a:r>
          </a:p>
          <a:p>
            <a:endParaRPr lang="en-GB"/>
          </a:p>
          <a:p>
            <a:r>
              <a:rPr lang="en-GB"/>
              <a:t>The database identifies the OIDs that are available and their specific meanings on those devices. For instance, devices may implement uptime in different ways. Some devices may measure uptime in hundreds of seconds, while others may use thousandths of a second.</a:t>
            </a:r>
          </a:p>
          <a:p>
            <a:endParaRPr lang="en-GB"/>
          </a:p>
          <a:p>
            <a:r>
              <a:rPr lang="en-GB"/>
              <a:t>While most network management systems include a comprehensive library of generic MIBs, accurate and complete device monitoring often requires the inclusion of vendor-specific MIBs. These detailed descriptions of device attributes ensure precise data interpretation and enable comprehensive management capabilities.</a:t>
            </a:r>
          </a:p>
          <a:p>
            <a:endParaRPr lang="en-GB"/>
          </a:p>
          <a:p>
            <a:r>
              <a:rPr lang="en-GB"/>
              <a:t>If you find that the report is incomplete or information is missing, check if there is a MIB available for that device and add it to your network management system.</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578336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12:24 Best of luck if you decide to use SNMP on your network. Keep in mind that modern monitoring systems use more than just SNMP for device monitoring. SNMP is one of the protocols they can use. Until the next video, thanks for watching.</a:t>
            </a:r>
          </a:p>
          <a:p>
            <a:endParaRPr lang="en-GB"/>
          </a:p>
          <a:p>
            <a:r>
              <a:rPr lang="en-GB"/>
              <a:t>References</a:t>
            </a:r>
          </a:p>
          <a:p>
            <a:r>
              <a:rPr lang="en-GB"/>
              <a:t>“The Official CompTIA A+ Core Study Guide (Exam 220-1101)” page 209</a:t>
            </a:r>
          </a:p>
          <a:p>
            <a:r>
              <a:rPr lang="en-GB"/>
              <a:t>“License CC BY 4.0” https://creativecommons.org/licenses/by/4.0/</a:t>
            </a:r>
          </a:p>
          <a:p>
            <a:r>
              <a:rPr lang="en-GB"/>
              <a:t>“Picture: Windows Logo” https://en.wikipedia.org/wiki/Microsoft_Windows#/media/File:Windows_logo_and_wordmark_-_2021.svg</a:t>
            </a:r>
          </a:p>
          <a:p>
            <a:endParaRPr lang="en-GB"/>
          </a:p>
          <a:p>
            <a:r>
              <a:rPr lang="en-GB"/>
              <a:t>Credits</a:t>
            </a:r>
          </a:p>
          <a:p>
            <a:r>
              <a:rPr lang="en-GB"/>
              <a:t>Trainer: Austin Mason https://ITFreeTraining.com</a:t>
            </a:r>
          </a:p>
          <a:p>
            <a:r>
              <a:rPr lang="en-GB"/>
              <a:t>Voice Talent: HP Lewis http://hplewis.com</a:t>
            </a:r>
          </a:p>
          <a:p>
            <a:r>
              <a:rPr lang="en-GB"/>
              <a:t>Quality Assurance: Brett Batson https://www.pbb-proofreading.uk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00:05 The Simple Network Management Protocol, or SNMP, is a common language used to communicate with devices on a network. SNMP operates using an SNMP manager, which is software that serves as the control center, collecting information from various devices and presenting it in a user-friendly format.</a:t>
            </a:r>
          </a:p>
          <a:p>
            <a:endParaRPr lang="en-GB"/>
          </a:p>
          <a:p>
            <a:r>
              <a:rPr lang="en-GB"/>
              <a:t>For example, if there is a network device that supports SNMP, the SNMP manager can retrieve statistical information from the device. Monitoring is the primary use of SNMP. It can also be used to configure a network device. However, compared to other methods, SNMP has potential security risks, making it unsuitable for complex configurations, which are better handled through device-specific management interfaces.</a:t>
            </a:r>
          </a:p>
          <a:p>
            <a:endParaRPr lang="en-GB"/>
          </a:p>
          <a:p>
            <a:r>
              <a:rPr lang="en-GB"/>
              <a:t>Although SNMP was originally designed primarily for network devices, it can be used on any device that supports it. For example, SNMP functionality can be added to operating systems like Windows.</a:t>
            </a:r>
          </a:p>
          <a:p>
            <a:endParaRPr lang="en-GB"/>
          </a:p>
          <a:p>
            <a:r>
              <a:rPr lang="en-GB"/>
              <a:t>A network management system will poll each device at regular intervals; however, an SNMP device can also be configured to send notifications when certain events occur. This means it can alert the SNMP manager when a specific event happens. For example, you may want to configure a network device to notify the SNMP manager when network traffic exceeds a certain threshold.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355417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01:30 Although this video is about SNMP, real-world network monitoring software uses more than just SNMP. Effective network monitoring software also uses protocols like ICMP (used by ping), web protocols, and Windows Management Instrumentation (WMI) to monitor devices on the network. Think of network monitoring as a combination of protocols and techniques to effectively gather and analyze network data, with SNMP being just one of those protocols.</a:t>
            </a:r>
          </a:p>
          <a:p>
            <a:endParaRPr lang="en-GB"/>
          </a:p>
          <a:p>
            <a:r>
              <a:rPr lang="en-GB"/>
              <a:t>Let’s now look at the basics of how SNMP works.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00754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02:06 SNMP is available in three different versions. The first version was released in the 1980s and has significant security vulnerabilities. A shared secret between the device and the SNMP manager is used for authentication. However, the shared secret is transmitted in clear text across the network, making it insecure.</a:t>
            </a:r>
          </a:p>
          <a:p>
            <a:endParaRPr lang="en-GB"/>
          </a:p>
          <a:p>
            <a:r>
              <a:rPr lang="en-GB"/>
              <a:t>SNMP is typically used on internal networks, making its security dependent on the network's overall security. If an attacker gains access to the internal network, they can easily sniff packets and capture any SNMP traffic, including the shared secret. For these reasons, using SNMP version 1 is strongly discouraged.</a:t>
            </a:r>
          </a:p>
          <a:p>
            <a:endParaRPr lang="en-GB"/>
          </a:p>
          <a:p>
            <a:r>
              <a:rPr lang="en-GB"/>
              <a:t>In the early 1990s, SNMP version 2c was released. This version offers some improvements but still transmits traffic, including the shared secret, in clear text. For this reason, using this version is also strongly discouraged.</a:t>
            </a:r>
          </a:p>
          <a:p>
            <a:endParaRPr lang="en-GB"/>
          </a:p>
          <a:p>
            <a:r>
              <a:rPr lang="en-GB"/>
              <a:t>SNMP version 3 was released in the late 1990s and includes authentication and encryption. For this reason, it is the recommended version to use. Initially, version 3 adoption was slow because the added authentication and encryption required additional resources on network devices. However, with modern devices having more processing power, this is no longer a significant concern. Therefore, all modern devices should support SNMP version 3.</a:t>
            </a:r>
          </a:p>
          <a:p>
            <a:endParaRPr lang="en-GB"/>
          </a:p>
          <a:p>
            <a:r>
              <a:rPr lang="en-GB"/>
              <a:t>I have avoided using some specific technical terms related to SNMP, as they can make learning SNMP for the first time more challenging. However, now that we have covered the basics, it is time to start exploring these technical terms.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43040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03:47 In SNMP versions 1 and 2, a shared secret called a community string is used for authentication. In this example, the network switch on my left is configured with a community name. You will also notice that I can limit which IP addresses can access SNMP. In large corporate networks, the management of network equipment may be separated from the rest of the network. Restricting the IP addresses that can access SNMP provides additional security.</a:t>
            </a:r>
          </a:p>
          <a:p>
            <a:endParaRPr lang="en-GB"/>
          </a:p>
          <a:p>
            <a:r>
              <a:rPr lang="en-GB"/>
              <a:t>On the right-hand side, I have network management software. You will notice that the community name has been used to register the network device in the management software.</a:t>
            </a:r>
          </a:p>
          <a:p>
            <a:endParaRPr lang="en-GB"/>
          </a:p>
          <a:p>
            <a:r>
              <a:rPr lang="en-GB"/>
              <a:t>It is possible to name a group of network devices with the same community string, meaning they all share the same common secret. This is likely where the term "community string" originates, as it implies a shared understanding or agreement among these devices. Using modern network terminology, it would be easier to call it a shared secret, but when SNMP was developed, standard terminology had not yet been established.</a:t>
            </a:r>
          </a:p>
          <a:p>
            <a:endParaRPr lang="en-GB"/>
          </a:p>
          <a:p>
            <a:r>
              <a:rPr lang="en-GB"/>
              <a:t>Don’t overcomplicate this. "Community name" is simply the SNMP technical term for a shared secret. For the SNMP manager to communicate with the SNMP agent running on the device, the shared secret must be the same on both ends.</a:t>
            </a:r>
          </a:p>
          <a:p>
            <a:endParaRPr lang="en-GB"/>
          </a:p>
          <a:p>
            <a:r>
              <a:rPr lang="en-GB"/>
              <a:t>I will now select SNMP version 3. You will notice that the community string is replaced by a more robust security model. This model uses a username and password combination instead of a shared secret, and both the password and traffic are encrypted. The additional options correspond to different methods that can be used to achieve this.</a:t>
            </a:r>
          </a:p>
          <a:p>
            <a:endParaRPr lang="en-GB"/>
          </a:p>
          <a:p>
            <a:r>
              <a:rPr lang="en-GB"/>
              <a:t>Now that we understand how an SNMP connection is made, I will next explore the types of information that can be retrieved using SNMP.</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36646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05:40 Each object in an SNMP device is assigned a number by the manufacturer. This is called an object identifier, or OID. I will use a tool called SNMPWalk to view the OIDs on my network device.</a:t>
            </a:r>
          </a:p>
          <a:p>
            <a:endParaRPr lang="en-GB"/>
          </a:p>
          <a:p>
            <a:r>
              <a:rPr lang="en-GB"/>
              <a:t>You can see that there are quite a lot of them, even though this is just an eight-port switch. Each port has its own characteristics, statistics, and configuration, so the number of OIDs can increase rapidly.</a:t>
            </a:r>
          </a:p>
          <a:p>
            <a:endParaRPr lang="en-GB"/>
          </a:p>
          <a:p>
            <a:r>
              <a:rPr lang="en-GB"/>
              <a:t>With different network devices from various manufacturers, you need a structured way to access similar devices while also being able to add additional options as needed.</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643111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06:16 The Management Information Base or MIB provides this interface. It is essentially a catalog of OIDs grouped together for management purposes. In my example network switch, you can see that it supports several different MIBs.</a:t>
            </a:r>
          </a:p>
          <a:p>
            <a:endParaRPr lang="en-GB"/>
          </a:p>
          <a:p>
            <a:r>
              <a:rPr lang="en-GB"/>
              <a:t>The MIB is essentially a database holding configuration and other information. This data provides statistical information for the activity of the device. The MIB essentially holds a list of OIDs that the device supports. Let’s have a closer look at one.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09025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06:47 This software allows various SNMP functions to be performed. In this case, I will use it to load a MIB file. Generally, the manufacturer of the device will provide MIB files. I have already downloaded the MIB files from the manufacturer’s website.</a:t>
            </a:r>
          </a:p>
          <a:p>
            <a:endParaRPr lang="en-GB"/>
          </a:p>
          <a:p>
            <a:r>
              <a:rPr lang="en-GB"/>
              <a:t>To load them, I will select the option “Load MIBs” under the File menu. I will choose one of the available MIBs and load it. The MIB will appear on the left-hand side as a tree structure. I will expand through the tree until I reach a value. When I reach a value, this represents the OID.</a:t>
            </a:r>
          </a:p>
          <a:p>
            <a:endParaRPr lang="en-GB"/>
          </a:p>
          <a:p>
            <a:r>
              <a:rPr lang="en-GB"/>
              <a:t>At the top, notice that the OID is expressed in numerical format. This format defines the location of the value in the tree. In this case, I have selected the speed value for the first network port on the switch. You can see that the value is in bytes, which translates to 1 Gigabit per second.</a:t>
            </a:r>
          </a:p>
          <a:p>
            <a:endParaRPr lang="en-GB"/>
          </a:p>
          <a:p>
            <a:r>
              <a:rPr lang="en-GB"/>
              <a:t>OIDs tend to represent something unique. Manufacturers can include vendor-specific extensions and features, allowing for customization. As a result, it is possible for the same value to appear in two different MIBs.</a:t>
            </a:r>
          </a:p>
          <a:p>
            <a:endParaRPr lang="en-GB"/>
          </a:p>
          <a:p>
            <a:r>
              <a:rPr lang="en-GB"/>
              <a:t>Your network management software will support common MIBs and OIDs. If you are satisfied with what is available, you won’t need to add the manufacturer’s MIB to your software. However, if you want to ensure access to all available features, you should check if you can obtain the manufacturer’s MIBs.</a:t>
            </a:r>
          </a:p>
          <a:p>
            <a:endParaRPr lang="en-GB"/>
          </a:p>
          <a:p>
            <a:r>
              <a:rPr lang="en-GB"/>
              <a:t>So far, I have focused on retrieving data from the device as needed, but in some cases, we may want the device to notify us when something happens.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399443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08:23 In SNMP, a device can send a notification when a specific condition occurs. These notifications are called Traps. The concept behind this term is that an event has occurred, and you are attempting to "trap" or capture it. Essentially, a Trap is a push notification sent from the device to the network management system.</a:t>
            </a:r>
          </a:p>
          <a:p>
            <a:endParaRPr lang="en-GB"/>
          </a:p>
          <a:p>
            <a:r>
              <a:rPr lang="en-GB"/>
              <a:t>SNMP was originally designed in the early days of computing, before standard terminology was established. Therefore, modern devices might not refer to it as a Trap but would use terms like event or push notification.</a:t>
            </a:r>
          </a:p>
          <a:p>
            <a:endParaRPr lang="en-GB"/>
          </a:p>
          <a:p>
            <a:r>
              <a:rPr lang="en-GB"/>
              <a:t>To demonstrate this concept, I have a network switch that I will configure for SNMP. To do this, I need to enter the IP address of my network management software. Next, I will select SNMP version 2. Keep in mind that SNMP version 2 is not encrypted, so anyone connected to the network can potentially intercept the Trap messages as they are transmitted.</a:t>
            </a:r>
          </a:p>
          <a:p>
            <a:endParaRPr lang="en-GB"/>
          </a:p>
          <a:p>
            <a:r>
              <a:rPr lang="en-GB"/>
              <a:t>Traps are often used to proactively signal issues such as network interface failures or system errors. They enable timely intervention and potential mitigation of service disruptions. While the value of rapid notification is clear, organizations must also consider the security implications of exposing sensitive event data. In my opinion, it is more important to know when an interface is down, even if it means the risk of an attacker intercepting this information; however, your company may have a different perspective.</a:t>
            </a:r>
          </a:p>
          <a:p>
            <a:endParaRPr lang="en-GB"/>
          </a:p>
          <a:p>
            <a:r>
              <a:rPr lang="en-GB"/>
              <a:t>Next, I will enter the community string. This is essentially the passcode to access the data. Your network monitoring software must be configured with the same community string. While it functions like a passcode, the community string is transmitted in clear text over the network, so it does not provide real security, as anyone listening on the network can read it.</a:t>
            </a:r>
          </a:p>
          <a:p>
            <a:endParaRPr lang="en-GB"/>
          </a:p>
          <a:p>
            <a:r>
              <a:rPr lang="en-GB"/>
              <a:t>Finally, I will add the trap configuration to the list. Once it is added I will press apply to save the changes.  I will now select the “Trap Flags” option on the left-hand side. This shows which events on the switch will trigger a Trap to be sent to the network management software.</a:t>
            </a:r>
          </a:p>
          <a:p>
            <a:endParaRPr lang="en-GB"/>
          </a:p>
          <a:p>
            <a:r>
              <a:rPr lang="en-GB"/>
              <a:t>The settings that can be configured depend on the network device. Some network devices offer more options than others, including the ability to create custom Traps.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21954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12/28/2025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pic>
        <p:nvPicPr>
          <p:cNvPr id="14" name="0_CC Logo">
            <a:extLst>
              <a:ext uri="{FF2B5EF4-FFF2-40B4-BE49-F238E27FC236}">
                <a16:creationId xmlns:a16="http://schemas.microsoft.com/office/drawing/2014/main" id="{E3E3CE4C-18B0-8F97-E6A8-AB1E711F582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978576" y="18217945"/>
            <a:ext cx="1792577" cy="1792577"/>
          </a:xfrm>
          <a:prstGeom prst="rect">
            <a:avLst/>
          </a:prstGeom>
        </p:spPr>
      </p:pic>
      <p:pic>
        <p:nvPicPr>
          <p:cNvPr id="16" name="0_CC Person logo">
            <a:extLst>
              <a:ext uri="{FF2B5EF4-FFF2-40B4-BE49-F238E27FC236}">
                <a16:creationId xmlns:a16="http://schemas.microsoft.com/office/drawing/2014/main" id="{53BFBB04-3C33-9487-A1F0-B59AA08FB3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4137600" y="18217945"/>
            <a:ext cx="1792577" cy="179257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7A24346A-2724-39C9-56CF-4603D93D6F25}"/>
              </a:ext>
            </a:extLst>
          </p:cNvPr>
          <p:cNvGrpSpPr/>
          <p:nvPr/>
        </p:nvGrpSpPr>
        <p:grpSpPr>
          <a:xfrm>
            <a:off x="0" y="-9677"/>
            <a:ext cx="36576000" cy="20574000"/>
            <a:chOff x="0" y="-967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6E96CA92-5DE2-5A3E-3620-3437651BE14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9677"/>
              <a:ext cx="36576000" cy="20574000"/>
            </a:xfrm>
            <a:prstGeom prst="rect">
              <a:avLst/>
            </a:prstGeom>
          </p:spPr>
        </p:pic>
        <p:pic>
          <p:nvPicPr>
            <p:cNvPr id="2" name="0_Header">
              <a:extLst>
                <a:ext uri="{FF2B5EF4-FFF2-40B4-BE49-F238E27FC236}">
                  <a16:creationId xmlns:a16="http://schemas.microsoft.com/office/drawing/2014/main" id="{8513669A-11CE-D0A2-0EC5-6FCF4A0B14A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6" name="0_Background">
            <a:extLst>
              <a:ext uri="{FF2B5EF4-FFF2-40B4-BE49-F238E27FC236}">
                <a16:creationId xmlns:a16="http://schemas.microsoft.com/office/drawing/2014/main" id="{711CDA0B-B869-8068-159B-076BFF4446F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10" name="1_White background" descr="A picture containing white, design&#10;&#10;Description automatically generated">
            <a:extLst>
              <a:ext uri="{FF2B5EF4-FFF2-40B4-BE49-F238E27FC236}">
                <a16:creationId xmlns:a16="http://schemas.microsoft.com/office/drawing/2014/main" id="{7B0FC70C-767A-3A21-0726-481DD90E212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40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383014" y="3613667"/>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Community String (v1 and v2c)</a:t>
            </a:r>
          </a:p>
        </p:txBody>
      </p:sp>
      <p:sp>
        <p:nvSpPr>
          <p:cNvPr id="14" name="2_Point 2">
            <a:extLst>
              <a:ext uri="{FF2B5EF4-FFF2-40B4-BE49-F238E27FC236}">
                <a16:creationId xmlns:a16="http://schemas.microsoft.com/office/drawing/2014/main" id="{F7302874-6FF6-4F12-9408-F903772FAD68}"/>
              </a:ext>
            </a:extLst>
          </p:cNvPr>
          <p:cNvSpPr txBox="1"/>
          <p:nvPr/>
        </p:nvSpPr>
        <p:spPr>
          <a:xfrm>
            <a:off x="383013" y="5467572"/>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Shared secret used for authentication</a:t>
            </a:r>
          </a:p>
        </p:txBody>
      </p:sp>
      <p:sp>
        <p:nvSpPr>
          <p:cNvPr id="11" name="3_Point 3">
            <a:extLst>
              <a:ext uri="{FF2B5EF4-FFF2-40B4-BE49-F238E27FC236}">
                <a16:creationId xmlns:a16="http://schemas.microsoft.com/office/drawing/2014/main" id="{E64035EB-538E-4765-9879-52C9E87B8C6B}"/>
              </a:ext>
            </a:extLst>
          </p:cNvPr>
          <p:cNvSpPr txBox="1"/>
          <p:nvPr/>
        </p:nvSpPr>
        <p:spPr>
          <a:xfrm>
            <a:off x="383013" y="6859811"/>
            <a:ext cx="34840059"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Uses clear text, making it insecure </a:t>
            </a:r>
            <a:r>
              <a:rPr lang="en-US" sz="7500" dirty="0">
                <a:latin typeface="Arial" panose="020B0604020202020204" pitchFamily="34" charset="0"/>
                <a:cs typeface="Arial" panose="020B0604020202020204" pitchFamily="34" charset="0"/>
              </a:rPr>
              <a:t>(</a:t>
            </a:r>
            <a:r>
              <a:rPr lang="en-GB" sz="7500" dirty="0">
                <a:latin typeface="Arial" panose="020B0604020202020204" pitchFamily="34" charset="0"/>
                <a:cs typeface="Arial" panose="020B0604020202020204" pitchFamily="34" charset="0"/>
              </a:rPr>
              <a:t>It is recommended to use SNMP version 3</a:t>
            </a:r>
            <a:r>
              <a:rPr lang="en-US" sz="7500" dirty="0">
                <a:latin typeface="Arial" panose="020B0604020202020204" pitchFamily="34" charset="0"/>
                <a:cs typeface="Arial" panose="020B0604020202020204" pitchFamily="34" charset="0"/>
              </a:rPr>
              <a:t>)</a:t>
            </a:r>
          </a:p>
        </p:txBody>
      </p:sp>
      <p:sp>
        <p:nvSpPr>
          <p:cNvPr id="18" name="4_Point 4">
            <a:extLst>
              <a:ext uri="{FF2B5EF4-FFF2-40B4-BE49-F238E27FC236}">
                <a16:creationId xmlns:a16="http://schemas.microsoft.com/office/drawing/2014/main" id="{885F3228-611E-4537-915F-A671698DC49F}"/>
              </a:ext>
            </a:extLst>
          </p:cNvPr>
          <p:cNvSpPr txBox="1"/>
          <p:nvPr/>
        </p:nvSpPr>
        <p:spPr>
          <a:xfrm>
            <a:off x="383014" y="8252049"/>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Object Identifier (OID)</a:t>
            </a:r>
          </a:p>
        </p:txBody>
      </p:sp>
      <p:sp>
        <p:nvSpPr>
          <p:cNvPr id="12" name="5_Point 5">
            <a:extLst>
              <a:ext uri="{FF2B5EF4-FFF2-40B4-BE49-F238E27FC236}">
                <a16:creationId xmlns:a16="http://schemas.microsoft.com/office/drawing/2014/main" id="{97EAF12F-B867-4C15-8390-FCF105AAB49B}"/>
              </a:ext>
            </a:extLst>
          </p:cNvPr>
          <p:cNvSpPr txBox="1"/>
          <p:nvPr/>
        </p:nvSpPr>
        <p:spPr>
          <a:xfrm>
            <a:off x="383013" y="10105954"/>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Unique number assigned to each object</a:t>
            </a:r>
          </a:p>
        </p:txBody>
      </p:sp>
      <p:sp>
        <p:nvSpPr>
          <p:cNvPr id="15" name="6_Point 6">
            <a:extLst>
              <a:ext uri="{FF2B5EF4-FFF2-40B4-BE49-F238E27FC236}">
                <a16:creationId xmlns:a16="http://schemas.microsoft.com/office/drawing/2014/main" id="{93BDC196-68A7-4B13-AEC2-DA960367EDBF}"/>
              </a:ext>
            </a:extLst>
          </p:cNvPr>
          <p:cNvSpPr txBox="1"/>
          <p:nvPr/>
        </p:nvSpPr>
        <p:spPr>
          <a:xfrm>
            <a:off x="383013" y="11498194"/>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1.3.6.1.2.1.1.3.0 (System uptime)</a:t>
            </a:r>
          </a:p>
        </p:txBody>
      </p:sp>
      <p:sp>
        <p:nvSpPr>
          <p:cNvPr id="13" name="7_Point 7">
            <a:extLst>
              <a:ext uri="{FF2B5EF4-FFF2-40B4-BE49-F238E27FC236}">
                <a16:creationId xmlns:a16="http://schemas.microsoft.com/office/drawing/2014/main" id="{ABB92F5E-CFB4-4190-80BF-B12BB0836710}"/>
              </a:ext>
            </a:extLst>
          </p:cNvPr>
          <p:cNvSpPr txBox="1"/>
          <p:nvPr/>
        </p:nvSpPr>
        <p:spPr>
          <a:xfrm>
            <a:off x="383014" y="12890432"/>
            <a:ext cx="34831349"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Management Information Database (MIB)</a:t>
            </a:r>
          </a:p>
        </p:txBody>
      </p:sp>
      <p:sp>
        <p:nvSpPr>
          <p:cNvPr id="19" name="8_Point 8">
            <a:extLst>
              <a:ext uri="{FF2B5EF4-FFF2-40B4-BE49-F238E27FC236}">
                <a16:creationId xmlns:a16="http://schemas.microsoft.com/office/drawing/2014/main" id="{50CF98DE-AC07-47F4-AA18-A7DB790D9E0E}"/>
              </a:ext>
            </a:extLst>
          </p:cNvPr>
          <p:cNvSpPr txBox="1"/>
          <p:nvPr/>
        </p:nvSpPr>
        <p:spPr>
          <a:xfrm>
            <a:off x="383013" y="14744338"/>
            <a:ext cx="3484005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Database that identifies OIDs and their specific meanings on those devices</a:t>
            </a:r>
          </a:p>
        </p:txBody>
      </p:sp>
      <p:sp>
        <p:nvSpPr>
          <p:cNvPr id="20" name="9_Point 9">
            <a:extLst>
              <a:ext uri="{FF2B5EF4-FFF2-40B4-BE49-F238E27FC236}">
                <a16:creationId xmlns:a16="http://schemas.microsoft.com/office/drawing/2014/main" id="{42E6DBAE-25E9-4610-9149-430A69C02AA8}"/>
              </a:ext>
            </a:extLst>
          </p:cNvPr>
          <p:cNvSpPr txBox="1"/>
          <p:nvPr/>
        </p:nvSpPr>
        <p:spPr>
          <a:xfrm>
            <a:off x="383012" y="16136579"/>
            <a:ext cx="36192988" cy="1231106"/>
          </a:xfrm>
          <a:prstGeom prst="rect">
            <a:avLst/>
          </a:prstGeom>
          <a:noFill/>
        </p:spPr>
        <p:txBody>
          <a:bodyPr wrap="square">
            <a:spAutoFit/>
          </a:bodyPr>
          <a:lstStyle/>
          <a:p>
            <a:r>
              <a:rPr lang="en-GB" sz="7400" dirty="0">
                <a:latin typeface="Arial" panose="020B0604020202020204" pitchFamily="34" charset="0"/>
                <a:cs typeface="Arial" panose="020B0604020202020204" pitchFamily="34" charset="0"/>
              </a:rPr>
              <a:t>E.g., different devices’ uptime may be in different locations and implemented differently</a:t>
            </a:r>
            <a:endParaRPr lang="en-US" sz="7400" dirty="0">
              <a:latin typeface="Arial" panose="020B0604020202020204" pitchFamily="34" charset="0"/>
              <a:cs typeface="Arial" panose="020B0604020202020204" pitchFamily="34"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07380A02-D9A7-A99E-79A4-9D4D17BDB3D8}"/>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05422"/>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a:t>
            </a:r>
          </a:p>
        </p:txBody>
      </p:sp>
    </p:spTree>
    <p:extLst>
      <p:ext uri="{BB962C8B-B14F-4D97-AF65-F5344CB8AC3E}">
        <p14:creationId xmlns:p14="http://schemas.microsoft.com/office/powerpoint/2010/main" val="21899600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https://ITFreeTraining.com/ap11/6a35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6C23D44A-09C4-EEFF-123C-97D16E33C622}"/>
              </a:ext>
            </a:extLst>
          </p:cNvPr>
          <p:cNvGrpSpPr/>
          <p:nvPr/>
        </p:nvGrpSpPr>
        <p:grpSpPr>
          <a:xfrm>
            <a:off x="28656" y="0"/>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grpSp>
      <p:sp>
        <p:nvSpPr>
          <p:cNvPr id="9" name="0_Point 1">
            <a:extLst>
              <a:ext uri="{FF2B5EF4-FFF2-40B4-BE49-F238E27FC236}">
                <a16:creationId xmlns:a16="http://schemas.microsoft.com/office/drawing/2014/main" id="{9AB0CD40-3F8C-4AD7-ABD2-0365709E7B83}"/>
              </a:ext>
            </a:extLst>
          </p:cNvPr>
          <p:cNvSpPr txBox="1"/>
          <p:nvPr/>
        </p:nvSpPr>
        <p:spPr>
          <a:xfrm>
            <a:off x="854965" y="3512066"/>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Simple Network Management Protocol</a:t>
            </a:r>
          </a:p>
        </p:txBody>
      </p:sp>
      <p:cxnSp>
        <p:nvCxnSpPr>
          <p:cNvPr id="59" name="8_Arrow right">
            <a:extLst>
              <a:ext uri="{FF2B5EF4-FFF2-40B4-BE49-F238E27FC236}">
                <a16:creationId xmlns:a16="http://schemas.microsoft.com/office/drawing/2014/main" id="{4F736FCF-703B-6661-E82D-8FD1F446A1AC}"/>
              </a:ext>
            </a:extLst>
          </p:cNvPr>
          <p:cNvCxnSpPr>
            <a:cxnSpLocks/>
          </p:cNvCxnSpPr>
          <p:nvPr/>
        </p:nvCxnSpPr>
        <p:spPr>
          <a:xfrm flipH="1" flipV="1">
            <a:off x="24449118" y="11349844"/>
            <a:ext cx="4628611" cy="3401889"/>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cxnSp>
        <p:nvCxnSpPr>
          <p:cNvPr id="54" name="4_Arrow left">
            <a:extLst>
              <a:ext uri="{FF2B5EF4-FFF2-40B4-BE49-F238E27FC236}">
                <a16:creationId xmlns:a16="http://schemas.microsoft.com/office/drawing/2014/main" id="{E248890F-BD45-EED9-D195-89BC2BE81979}"/>
              </a:ext>
            </a:extLst>
          </p:cNvPr>
          <p:cNvCxnSpPr/>
          <p:nvPr/>
        </p:nvCxnSpPr>
        <p:spPr>
          <a:xfrm flipH="1">
            <a:off x="6908958" y="11022574"/>
            <a:ext cx="5148240" cy="3599360"/>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grpSp>
        <p:nvGrpSpPr>
          <p:cNvPr id="8" name="5_Arrow middle">
            <a:extLst>
              <a:ext uri="{FF2B5EF4-FFF2-40B4-BE49-F238E27FC236}">
                <a16:creationId xmlns:a16="http://schemas.microsoft.com/office/drawing/2014/main" id="{0743A2FD-7078-7D08-E0AD-817365ABCFFC}"/>
              </a:ext>
            </a:extLst>
          </p:cNvPr>
          <p:cNvGrpSpPr/>
          <p:nvPr/>
        </p:nvGrpSpPr>
        <p:grpSpPr>
          <a:xfrm>
            <a:off x="14506657" y="12077700"/>
            <a:ext cx="874465" cy="2674033"/>
            <a:chOff x="14506657" y="12077700"/>
            <a:chExt cx="874465" cy="2674033"/>
          </a:xfrm>
        </p:grpSpPr>
        <p:sp>
          <p:nvSpPr>
            <p:cNvPr id="6" name="Rectangle 5">
              <a:extLst>
                <a:ext uri="{FF2B5EF4-FFF2-40B4-BE49-F238E27FC236}">
                  <a16:creationId xmlns:a16="http://schemas.microsoft.com/office/drawing/2014/main" id="{AC800D53-918C-D84B-6485-74D330B526DD}"/>
                </a:ext>
              </a:extLst>
            </p:cNvPr>
            <p:cNvSpPr/>
            <p:nvPr/>
          </p:nvSpPr>
          <p:spPr>
            <a:xfrm>
              <a:off x="14506657" y="12077700"/>
              <a:ext cx="874465" cy="267403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6" name="5_Arrow middle">
              <a:extLst>
                <a:ext uri="{FF2B5EF4-FFF2-40B4-BE49-F238E27FC236}">
                  <a16:creationId xmlns:a16="http://schemas.microsoft.com/office/drawing/2014/main" id="{1BA6720E-D283-9C00-B90D-D69CB0C7AFF5}"/>
                </a:ext>
              </a:extLst>
            </p:cNvPr>
            <p:cNvCxnSpPr>
              <a:cxnSpLocks/>
            </p:cNvCxnSpPr>
            <p:nvPr/>
          </p:nvCxnSpPr>
          <p:spPr>
            <a:xfrm flipH="1">
              <a:off x="14966086" y="12255456"/>
              <a:ext cx="20155" cy="2273524"/>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grpSp>
      <p:sp>
        <p:nvSpPr>
          <p:cNvPr id="14" name="1_Point 2">
            <a:extLst>
              <a:ext uri="{FF2B5EF4-FFF2-40B4-BE49-F238E27FC236}">
                <a16:creationId xmlns:a16="http://schemas.microsoft.com/office/drawing/2014/main" id="{F7302874-6FF6-4F12-9408-F903772FAD68}"/>
              </a:ext>
            </a:extLst>
          </p:cNvPr>
          <p:cNvSpPr txBox="1"/>
          <p:nvPr/>
        </p:nvSpPr>
        <p:spPr>
          <a:xfrm>
            <a:off x="854963" y="5298237"/>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Provides a common language to communicate with devices on the network</a:t>
            </a:r>
          </a:p>
        </p:txBody>
      </p:sp>
      <p:grpSp>
        <p:nvGrpSpPr>
          <p:cNvPr id="65" name="2_SNMP Manager">
            <a:extLst>
              <a:ext uri="{FF2B5EF4-FFF2-40B4-BE49-F238E27FC236}">
                <a16:creationId xmlns:a16="http://schemas.microsoft.com/office/drawing/2014/main" id="{53AFBEBE-9358-DA28-86AC-1A22C585E600}"/>
              </a:ext>
            </a:extLst>
          </p:cNvPr>
          <p:cNvGrpSpPr/>
          <p:nvPr/>
        </p:nvGrpSpPr>
        <p:grpSpPr>
          <a:xfrm>
            <a:off x="11947165" y="8026083"/>
            <a:ext cx="12242924" cy="4392080"/>
            <a:chOff x="11947165" y="8026083"/>
            <a:chExt cx="12242924" cy="4392080"/>
          </a:xfrm>
        </p:grpSpPr>
        <p:grpSp>
          <p:nvGrpSpPr>
            <p:cNvPr id="25" name="Group 24">
              <a:extLst>
                <a:ext uri="{FF2B5EF4-FFF2-40B4-BE49-F238E27FC236}">
                  <a16:creationId xmlns:a16="http://schemas.microsoft.com/office/drawing/2014/main" id="{981FA497-E074-107B-A478-5409E6F7073E}"/>
                </a:ext>
              </a:extLst>
            </p:cNvPr>
            <p:cNvGrpSpPr/>
            <p:nvPr/>
          </p:nvGrpSpPr>
          <p:grpSpPr>
            <a:xfrm>
              <a:off x="11947165" y="8026083"/>
              <a:ext cx="12242924" cy="4392080"/>
              <a:chOff x="14662603" y="7933032"/>
              <a:chExt cx="7250793" cy="4711111"/>
            </a:xfrm>
          </p:grpSpPr>
          <p:pic>
            <p:nvPicPr>
              <p:cNvPr id="21" name="Picture 20" descr="A close-up of a screen&#10;&#10;Description automatically generated">
                <a:extLst>
                  <a:ext uri="{FF2B5EF4-FFF2-40B4-BE49-F238E27FC236}">
                    <a16:creationId xmlns:a16="http://schemas.microsoft.com/office/drawing/2014/main" id="{97CEEAF9-5DB7-49BB-CDB4-44387BCF238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662603" y="7933032"/>
                <a:ext cx="7250793" cy="4711111"/>
              </a:xfrm>
              <a:prstGeom prst="rect">
                <a:avLst/>
              </a:prstGeom>
            </p:spPr>
          </p:pic>
          <p:pic>
            <p:nvPicPr>
              <p:cNvPr id="24" name="Picture 23" descr="A black rectangular object with a black border&#10;&#10;Description automatically generated">
                <a:extLst>
                  <a:ext uri="{FF2B5EF4-FFF2-40B4-BE49-F238E27FC236}">
                    <a16:creationId xmlns:a16="http://schemas.microsoft.com/office/drawing/2014/main" id="{69229251-B571-12C2-CBD3-C8C5CC6E0A9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662603" y="7933032"/>
                <a:ext cx="7250793" cy="4711111"/>
              </a:xfrm>
              <a:prstGeom prst="rect">
                <a:avLst/>
              </a:prstGeom>
            </p:spPr>
          </p:pic>
        </p:grpSp>
        <p:sp>
          <p:nvSpPr>
            <p:cNvPr id="28" name="_Point 3">
              <a:extLst>
                <a:ext uri="{FF2B5EF4-FFF2-40B4-BE49-F238E27FC236}">
                  <a16:creationId xmlns:a16="http://schemas.microsoft.com/office/drawing/2014/main" id="{E1BDB093-5AEB-E517-58B9-9067C8E86EC9}"/>
                </a:ext>
              </a:extLst>
            </p:cNvPr>
            <p:cNvSpPr txBox="1"/>
            <p:nvPr/>
          </p:nvSpPr>
          <p:spPr>
            <a:xfrm>
              <a:off x="12863650" y="8785001"/>
              <a:ext cx="10522824" cy="1015663"/>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Network Management System</a:t>
              </a:r>
            </a:p>
          </p:txBody>
        </p:sp>
        <p:sp>
          <p:nvSpPr>
            <p:cNvPr id="29" name="Rectangle: Rounded Corners 28">
              <a:extLst>
                <a:ext uri="{FF2B5EF4-FFF2-40B4-BE49-F238E27FC236}">
                  <a16:creationId xmlns:a16="http://schemas.microsoft.com/office/drawing/2014/main" id="{D7AD803E-127E-6023-C9E7-C7D319D9D39B}"/>
                </a:ext>
              </a:extLst>
            </p:cNvPr>
            <p:cNvSpPr/>
            <p:nvPr/>
          </p:nvSpPr>
          <p:spPr>
            <a:xfrm>
              <a:off x="14506657" y="10421650"/>
              <a:ext cx="7620000" cy="1514155"/>
            </a:xfrm>
            <a:prstGeom prst="roundRect">
              <a:avLst>
                <a:gd name="adj" fmla="val 37464"/>
              </a:avLst>
            </a:prstGeom>
            <a:solidFill>
              <a:srgbClr val="00B0F0">
                <a:alpha val="60000"/>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a:p>
          </p:txBody>
        </p:sp>
        <p:sp>
          <p:nvSpPr>
            <p:cNvPr id="26" name="_Point 3">
              <a:extLst>
                <a:ext uri="{FF2B5EF4-FFF2-40B4-BE49-F238E27FC236}">
                  <a16:creationId xmlns:a16="http://schemas.microsoft.com/office/drawing/2014/main" id="{F57951F6-9F53-D890-D379-CF2A2B075AE3}"/>
                </a:ext>
              </a:extLst>
            </p:cNvPr>
            <p:cNvSpPr txBox="1"/>
            <p:nvPr/>
          </p:nvSpPr>
          <p:spPr>
            <a:xfrm>
              <a:off x="14821125" y="10532133"/>
              <a:ext cx="69910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SNMP Manager</a:t>
              </a:r>
            </a:p>
          </p:txBody>
        </p:sp>
      </p:grpSp>
      <p:grpSp>
        <p:nvGrpSpPr>
          <p:cNvPr id="68" name="3_Network device left">
            <a:extLst>
              <a:ext uri="{FF2B5EF4-FFF2-40B4-BE49-F238E27FC236}">
                <a16:creationId xmlns:a16="http://schemas.microsoft.com/office/drawing/2014/main" id="{D8D4DFFF-CFBE-F518-7430-CE3DEF033465}"/>
              </a:ext>
            </a:extLst>
          </p:cNvPr>
          <p:cNvGrpSpPr/>
          <p:nvPr/>
        </p:nvGrpSpPr>
        <p:grpSpPr>
          <a:xfrm>
            <a:off x="440872" y="14674926"/>
            <a:ext cx="9739448" cy="3896629"/>
            <a:chOff x="440872" y="14674926"/>
            <a:chExt cx="9739448" cy="3896629"/>
          </a:xfrm>
        </p:grpSpPr>
        <p:grpSp>
          <p:nvGrpSpPr>
            <p:cNvPr id="30" name="Group 29">
              <a:extLst>
                <a:ext uri="{FF2B5EF4-FFF2-40B4-BE49-F238E27FC236}">
                  <a16:creationId xmlns:a16="http://schemas.microsoft.com/office/drawing/2014/main" id="{AD43FF02-B88F-57B1-FD37-C76E58553A40}"/>
                </a:ext>
              </a:extLst>
            </p:cNvPr>
            <p:cNvGrpSpPr/>
            <p:nvPr/>
          </p:nvGrpSpPr>
          <p:grpSpPr>
            <a:xfrm>
              <a:off x="440872" y="14674926"/>
              <a:ext cx="9739448" cy="3896629"/>
              <a:chOff x="14662603" y="7933032"/>
              <a:chExt cx="7250793" cy="4711111"/>
            </a:xfrm>
          </p:grpSpPr>
          <p:pic>
            <p:nvPicPr>
              <p:cNvPr id="31" name="Picture 30" descr="A close-up of a screen&#10;&#10;Description automatically generated">
                <a:extLst>
                  <a:ext uri="{FF2B5EF4-FFF2-40B4-BE49-F238E27FC236}">
                    <a16:creationId xmlns:a16="http://schemas.microsoft.com/office/drawing/2014/main" id="{19615D95-0F60-51DB-F406-A2FAA2A345A7}"/>
                  </a:ext>
                </a:extLst>
              </p:cNvPr>
              <p:cNvPicPr>
                <a:picLocks noChangeAspect="1"/>
              </p:cNvPicPr>
              <p:nvPr/>
            </p:nvPicPr>
            <p:blipFill>
              <a:blip r:embed="rId5">
                <a:duotone>
                  <a:prstClr val="black"/>
                  <a:srgbClr val="00B050">
                    <a:tint val="45000"/>
                    <a:satMod val="400000"/>
                  </a:srgbClr>
                </a:duotone>
                <a:extLst>
                  <a:ext uri="{28A0092B-C50C-407E-A947-70E740481C1C}">
                    <a14:useLocalDpi xmlns:a14="http://schemas.microsoft.com/office/drawing/2010/main"/>
                  </a:ext>
                </a:extLst>
              </a:blip>
              <a:stretch>
                <a:fillRect/>
              </a:stretch>
            </p:blipFill>
            <p:spPr>
              <a:xfrm>
                <a:off x="14662603" y="7933032"/>
                <a:ext cx="7250793" cy="4711111"/>
              </a:xfrm>
              <a:prstGeom prst="rect">
                <a:avLst/>
              </a:prstGeom>
            </p:spPr>
          </p:pic>
          <p:pic>
            <p:nvPicPr>
              <p:cNvPr id="32" name="Picture 31" descr="A black rectangular object with a black border&#10;&#10;Description automatically generated">
                <a:extLst>
                  <a:ext uri="{FF2B5EF4-FFF2-40B4-BE49-F238E27FC236}">
                    <a16:creationId xmlns:a16="http://schemas.microsoft.com/office/drawing/2014/main" id="{F2679457-E0F0-8E02-7F1B-EC8BE6B508A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662603" y="7933032"/>
                <a:ext cx="7250793" cy="4711111"/>
              </a:xfrm>
              <a:prstGeom prst="rect">
                <a:avLst/>
              </a:prstGeom>
            </p:spPr>
          </p:pic>
        </p:grpSp>
        <p:sp>
          <p:nvSpPr>
            <p:cNvPr id="33" name="_Point 3">
              <a:extLst>
                <a:ext uri="{FF2B5EF4-FFF2-40B4-BE49-F238E27FC236}">
                  <a16:creationId xmlns:a16="http://schemas.microsoft.com/office/drawing/2014/main" id="{44960ADD-F8C5-D5EE-BAE3-9BC8C6DA265E}"/>
                </a:ext>
              </a:extLst>
            </p:cNvPr>
            <p:cNvSpPr txBox="1"/>
            <p:nvPr/>
          </p:nvSpPr>
          <p:spPr>
            <a:xfrm>
              <a:off x="2515597" y="15151754"/>
              <a:ext cx="5714003" cy="1019198"/>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Network device</a:t>
              </a:r>
            </a:p>
          </p:txBody>
        </p:sp>
        <p:sp>
          <p:nvSpPr>
            <p:cNvPr id="34" name="Rectangle: Rounded Corners 33">
              <a:extLst>
                <a:ext uri="{FF2B5EF4-FFF2-40B4-BE49-F238E27FC236}">
                  <a16:creationId xmlns:a16="http://schemas.microsoft.com/office/drawing/2014/main" id="{6E773653-FB89-8A08-5EF2-48572C3E9317}"/>
                </a:ext>
              </a:extLst>
            </p:cNvPr>
            <p:cNvSpPr/>
            <p:nvPr/>
          </p:nvSpPr>
          <p:spPr>
            <a:xfrm>
              <a:off x="2190952" y="16575043"/>
              <a:ext cx="6207983" cy="1514155"/>
            </a:xfrm>
            <a:prstGeom prst="roundRect">
              <a:avLst>
                <a:gd name="adj" fmla="val 37464"/>
              </a:avLst>
            </a:prstGeom>
            <a:solidFill>
              <a:srgbClr val="03ED46">
                <a:alpha val="60000"/>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a:p>
          </p:txBody>
        </p:sp>
        <p:sp>
          <p:nvSpPr>
            <p:cNvPr id="35" name="_Point 3">
              <a:extLst>
                <a:ext uri="{FF2B5EF4-FFF2-40B4-BE49-F238E27FC236}">
                  <a16:creationId xmlns:a16="http://schemas.microsoft.com/office/drawing/2014/main" id="{D080EA2A-8A74-F62F-7E98-621A290F824F}"/>
                </a:ext>
              </a:extLst>
            </p:cNvPr>
            <p:cNvSpPr txBox="1"/>
            <p:nvPr/>
          </p:nvSpPr>
          <p:spPr>
            <a:xfrm>
              <a:off x="2505420" y="16685526"/>
              <a:ext cx="69910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SNMP Agent</a:t>
              </a:r>
            </a:p>
          </p:txBody>
        </p:sp>
      </p:grpSp>
      <p:sp>
        <p:nvSpPr>
          <p:cNvPr id="55" name="4_Arrow left text">
            <a:extLst>
              <a:ext uri="{FF2B5EF4-FFF2-40B4-BE49-F238E27FC236}">
                <a16:creationId xmlns:a16="http://schemas.microsoft.com/office/drawing/2014/main" id="{68B21D44-1BE0-C3E7-5002-9D0BB79A15AF}"/>
              </a:ext>
            </a:extLst>
          </p:cNvPr>
          <p:cNvSpPr txBox="1"/>
          <p:nvPr/>
        </p:nvSpPr>
        <p:spPr>
          <a:xfrm>
            <a:off x="3740343" y="10941521"/>
            <a:ext cx="6337230"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Get statistical</a:t>
            </a:r>
          </a:p>
          <a:p>
            <a:r>
              <a:rPr lang="en-US" sz="7500" dirty="0">
                <a:latin typeface="Arial" panose="020B0604020202020204" pitchFamily="34" charset="0"/>
                <a:cs typeface="Arial" panose="020B0604020202020204" pitchFamily="34" charset="0"/>
              </a:rPr>
              <a:t>information</a:t>
            </a:r>
          </a:p>
        </p:txBody>
      </p:sp>
      <p:sp>
        <p:nvSpPr>
          <p:cNvPr id="58" name="5_Arrow middle text">
            <a:extLst>
              <a:ext uri="{FF2B5EF4-FFF2-40B4-BE49-F238E27FC236}">
                <a16:creationId xmlns:a16="http://schemas.microsoft.com/office/drawing/2014/main" id="{C77CDFA1-080D-FDB4-A24D-208D372FAEDE}"/>
              </a:ext>
            </a:extLst>
          </p:cNvPr>
          <p:cNvSpPr txBox="1"/>
          <p:nvPr/>
        </p:nvSpPr>
        <p:spPr>
          <a:xfrm>
            <a:off x="15381122" y="12822254"/>
            <a:ext cx="769934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Set configuration</a:t>
            </a:r>
          </a:p>
        </p:txBody>
      </p:sp>
      <p:grpSp>
        <p:nvGrpSpPr>
          <p:cNvPr id="69" name="5_Network device middle">
            <a:extLst>
              <a:ext uri="{FF2B5EF4-FFF2-40B4-BE49-F238E27FC236}">
                <a16:creationId xmlns:a16="http://schemas.microsoft.com/office/drawing/2014/main" id="{3CA78CB9-052B-E8C0-A918-68DBE3DC119C}"/>
              </a:ext>
            </a:extLst>
          </p:cNvPr>
          <p:cNvGrpSpPr/>
          <p:nvPr/>
        </p:nvGrpSpPr>
        <p:grpSpPr>
          <a:xfrm>
            <a:off x="13169446" y="14591455"/>
            <a:ext cx="9739448" cy="3896629"/>
            <a:chOff x="13169446" y="14591455"/>
            <a:chExt cx="9739448" cy="3896629"/>
          </a:xfrm>
        </p:grpSpPr>
        <p:grpSp>
          <p:nvGrpSpPr>
            <p:cNvPr id="39" name="Group 38">
              <a:extLst>
                <a:ext uri="{FF2B5EF4-FFF2-40B4-BE49-F238E27FC236}">
                  <a16:creationId xmlns:a16="http://schemas.microsoft.com/office/drawing/2014/main" id="{4C037000-8CA3-D637-D781-8A91AED34D63}"/>
                </a:ext>
              </a:extLst>
            </p:cNvPr>
            <p:cNvGrpSpPr/>
            <p:nvPr/>
          </p:nvGrpSpPr>
          <p:grpSpPr>
            <a:xfrm>
              <a:off x="13169446" y="14591455"/>
              <a:ext cx="9739448" cy="3896629"/>
              <a:chOff x="14662603" y="7933032"/>
              <a:chExt cx="7250793" cy="4711111"/>
            </a:xfrm>
          </p:grpSpPr>
          <p:pic>
            <p:nvPicPr>
              <p:cNvPr id="40" name="Picture 39" descr="A close-up of a screen&#10;&#10;Description automatically generated">
                <a:extLst>
                  <a:ext uri="{FF2B5EF4-FFF2-40B4-BE49-F238E27FC236}">
                    <a16:creationId xmlns:a16="http://schemas.microsoft.com/office/drawing/2014/main" id="{6F48E8D9-A2EB-62A2-F483-6DAFD5B2CBD0}"/>
                  </a:ext>
                </a:extLst>
              </p:cNvPr>
              <p:cNvPicPr>
                <a:picLocks noChangeAspect="1"/>
              </p:cNvPicPr>
              <p:nvPr/>
            </p:nvPicPr>
            <p:blipFill>
              <a:blip r:embed="rId5">
                <a:duotone>
                  <a:prstClr val="black"/>
                  <a:srgbClr val="00B050">
                    <a:tint val="45000"/>
                    <a:satMod val="400000"/>
                  </a:srgbClr>
                </a:duotone>
                <a:extLst>
                  <a:ext uri="{28A0092B-C50C-407E-A947-70E740481C1C}">
                    <a14:useLocalDpi xmlns:a14="http://schemas.microsoft.com/office/drawing/2010/main"/>
                  </a:ext>
                </a:extLst>
              </a:blip>
              <a:stretch>
                <a:fillRect/>
              </a:stretch>
            </p:blipFill>
            <p:spPr>
              <a:xfrm>
                <a:off x="14662603" y="7933032"/>
                <a:ext cx="7250793" cy="4711111"/>
              </a:xfrm>
              <a:prstGeom prst="rect">
                <a:avLst/>
              </a:prstGeom>
            </p:spPr>
          </p:pic>
          <p:pic>
            <p:nvPicPr>
              <p:cNvPr id="41" name="Picture 40" descr="A black rectangular object with a black border&#10;&#10;Description automatically generated">
                <a:extLst>
                  <a:ext uri="{FF2B5EF4-FFF2-40B4-BE49-F238E27FC236}">
                    <a16:creationId xmlns:a16="http://schemas.microsoft.com/office/drawing/2014/main" id="{681D3F17-B09E-2868-9520-329C7CE62E7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662603" y="7933032"/>
                <a:ext cx="7250793" cy="4711111"/>
              </a:xfrm>
              <a:prstGeom prst="rect">
                <a:avLst/>
              </a:prstGeom>
            </p:spPr>
          </p:pic>
        </p:grpSp>
        <p:sp>
          <p:nvSpPr>
            <p:cNvPr id="42" name="_Point 3">
              <a:extLst>
                <a:ext uri="{FF2B5EF4-FFF2-40B4-BE49-F238E27FC236}">
                  <a16:creationId xmlns:a16="http://schemas.microsoft.com/office/drawing/2014/main" id="{9ACDB901-8B9D-1C74-6976-54CA70161291}"/>
                </a:ext>
              </a:extLst>
            </p:cNvPr>
            <p:cNvSpPr txBox="1"/>
            <p:nvPr/>
          </p:nvSpPr>
          <p:spPr>
            <a:xfrm>
              <a:off x="15244171" y="15068283"/>
              <a:ext cx="5714003" cy="1019198"/>
            </a:xfrm>
            <a:prstGeom prst="rect">
              <a:avLst/>
            </a:prstGeom>
            <a:noFill/>
          </p:spPr>
          <p:txBody>
            <a:bodyPr wrap="square">
              <a:spAutoFit/>
            </a:bodyPr>
            <a:lstStyle/>
            <a:p>
              <a:r>
                <a:rPr lang="en-US" sz="6000" dirty="0">
                  <a:latin typeface="Arial" panose="020B0604020202020204" pitchFamily="34" charset="0"/>
                  <a:cs typeface="Arial" panose="020B0604020202020204" pitchFamily="34" charset="0"/>
                </a:rPr>
                <a:t>Network device</a:t>
              </a:r>
            </a:p>
          </p:txBody>
        </p:sp>
        <p:sp>
          <p:nvSpPr>
            <p:cNvPr id="43" name="Rectangle: Rounded Corners 42">
              <a:extLst>
                <a:ext uri="{FF2B5EF4-FFF2-40B4-BE49-F238E27FC236}">
                  <a16:creationId xmlns:a16="http://schemas.microsoft.com/office/drawing/2014/main" id="{0859D159-A73E-0735-FC78-C46DD8B3672A}"/>
                </a:ext>
              </a:extLst>
            </p:cNvPr>
            <p:cNvSpPr/>
            <p:nvPr/>
          </p:nvSpPr>
          <p:spPr>
            <a:xfrm>
              <a:off x="14953392" y="16491572"/>
              <a:ext cx="6314875" cy="1514155"/>
            </a:xfrm>
            <a:prstGeom prst="roundRect">
              <a:avLst>
                <a:gd name="adj" fmla="val 37464"/>
              </a:avLst>
            </a:prstGeom>
            <a:solidFill>
              <a:srgbClr val="03ED46">
                <a:alpha val="60000"/>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a:p>
          </p:txBody>
        </p:sp>
        <p:sp>
          <p:nvSpPr>
            <p:cNvPr id="44" name="_Point 3">
              <a:extLst>
                <a:ext uri="{FF2B5EF4-FFF2-40B4-BE49-F238E27FC236}">
                  <a16:creationId xmlns:a16="http://schemas.microsoft.com/office/drawing/2014/main" id="{99F4B13B-1072-FF65-C918-7BCE37825379}"/>
                </a:ext>
              </a:extLst>
            </p:cNvPr>
            <p:cNvSpPr txBox="1"/>
            <p:nvPr/>
          </p:nvSpPr>
          <p:spPr>
            <a:xfrm>
              <a:off x="15267860" y="16602055"/>
              <a:ext cx="69910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SNMP Agent</a:t>
              </a:r>
            </a:p>
          </p:txBody>
        </p:sp>
      </p:grpSp>
      <p:sp>
        <p:nvSpPr>
          <p:cNvPr id="11" name="6_Point 3">
            <a:extLst>
              <a:ext uri="{FF2B5EF4-FFF2-40B4-BE49-F238E27FC236}">
                <a16:creationId xmlns:a16="http://schemas.microsoft.com/office/drawing/2014/main" id="{E64035EB-538E-4765-9879-52C9E87B8C6B}"/>
              </a:ext>
            </a:extLst>
          </p:cNvPr>
          <p:cNvSpPr txBox="1"/>
          <p:nvPr/>
        </p:nvSpPr>
        <p:spPr>
          <a:xfrm>
            <a:off x="854963" y="6622742"/>
            <a:ext cx="34435933"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Can be used on any network device that supports SNMP</a:t>
            </a:r>
            <a:endParaRPr lang="en-US" sz="7500" dirty="0">
              <a:latin typeface="Arial" panose="020B0604020202020204" pitchFamily="34" charset="0"/>
              <a:cs typeface="Arial" panose="020B0604020202020204" pitchFamily="34" charset="0"/>
            </a:endParaRPr>
          </a:p>
        </p:txBody>
      </p:sp>
      <p:grpSp>
        <p:nvGrpSpPr>
          <p:cNvPr id="70" name="7_Windows right">
            <a:extLst>
              <a:ext uri="{FF2B5EF4-FFF2-40B4-BE49-F238E27FC236}">
                <a16:creationId xmlns:a16="http://schemas.microsoft.com/office/drawing/2014/main" id="{B032F143-65ED-DBF3-C98B-476BA64D10B9}"/>
              </a:ext>
            </a:extLst>
          </p:cNvPr>
          <p:cNvGrpSpPr/>
          <p:nvPr/>
        </p:nvGrpSpPr>
        <p:grpSpPr>
          <a:xfrm>
            <a:off x="25282135" y="14591455"/>
            <a:ext cx="9739448" cy="3896629"/>
            <a:chOff x="25282135" y="14591455"/>
            <a:chExt cx="9739448" cy="3896629"/>
          </a:xfrm>
        </p:grpSpPr>
        <p:grpSp>
          <p:nvGrpSpPr>
            <p:cNvPr id="45" name="Group 44">
              <a:extLst>
                <a:ext uri="{FF2B5EF4-FFF2-40B4-BE49-F238E27FC236}">
                  <a16:creationId xmlns:a16="http://schemas.microsoft.com/office/drawing/2014/main" id="{804A0A23-BB8F-F766-7A5E-716556503447}"/>
                </a:ext>
              </a:extLst>
            </p:cNvPr>
            <p:cNvGrpSpPr/>
            <p:nvPr/>
          </p:nvGrpSpPr>
          <p:grpSpPr>
            <a:xfrm>
              <a:off x="25282135" y="14591455"/>
              <a:ext cx="9739448" cy="3896629"/>
              <a:chOff x="14662603" y="7933032"/>
              <a:chExt cx="7250793" cy="4711111"/>
            </a:xfrm>
          </p:grpSpPr>
          <p:pic>
            <p:nvPicPr>
              <p:cNvPr id="46" name="Picture 45" descr="A close-up of a screen&#10;&#10;Description automatically generated">
                <a:extLst>
                  <a:ext uri="{FF2B5EF4-FFF2-40B4-BE49-F238E27FC236}">
                    <a16:creationId xmlns:a16="http://schemas.microsoft.com/office/drawing/2014/main" id="{685F5FCD-62C2-8F2A-B653-1CBE1129B17C}"/>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14662603" y="7933032"/>
                <a:ext cx="7250793" cy="4711111"/>
              </a:xfrm>
              <a:prstGeom prst="rect">
                <a:avLst/>
              </a:prstGeom>
            </p:spPr>
          </p:pic>
          <p:pic>
            <p:nvPicPr>
              <p:cNvPr id="47" name="Picture 46" descr="A black rectangular object with a black border&#10;&#10;Description automatically generated">
                <a:extLst>
                  <a:ext uri="{FF2B5EF4-FFF2-40B4-BE49-F238E27FC236}">
                    <a16:creationId xmlns:a16="http://schemas.microsoft.com/office/drawing/2014/main" id="{1C201BB2-F8A5-1937-51F3-87AF48FDE72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4662603" y="7933032"/>
                <a:ext cx="7250793" cy="4711111"/>
              </a:xfrm>
              <a:prstGeom prst="rect">
                <a:avLst/>
              </a:prstGeom>
            </p:spPr>
          </p:pic>
        </p:grpSp>
        <p:sp>
          <p:nvSpPr>
            <p:cNvPr id="49" name="Rectangle: Rounded Corners 48">
              <a:extLst>
                <a:ext uri="{FF2B5EF4-FFF2-40B4-BE49-F238E27FC236}">
                  <a16:creationId xmlns:a16="http://schemas.microsoft.com/office/drawing/2014/main" id="{2BB2915D-CE92-3D65-821D-F02A64FD94D4}"/>
                </a:ext>
              </a:extLst>
            </p:cNvPr>
            <p:cNvSpPr/>
            <p:nvPr/>
          </p:nvSpPr>
          <p:spPr>
            <a:xfrm>
              <a:off x="26930614" y="16491572"/>
              <a:ext cx="6360320" cy="1514155"/>
            </a:xfrm>
            <a:prstGeom prst="roundRect">
              <a:avLst>
                <a:gd name="adj" fmla="val 37464"/>
              </a:avLst>
            </a:prstGeom>
            <a:solidFill>
              <a:srgbClr val="03ED46">
                <a:alpha val="60000"/>
              </a:srgb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AU"/>
            </a:p>
          </p:txBody>
        </p:sp>
        <p:sp>
          <p:nvSpPr>
            <p:cNvPr id="50" name="_Point 3">
              <a:extLst>
                <a:ext uri="{FF2B5EF4-FFF2-40B4-BE49-F238E27FC236}">
                  <a16:creationId xmlns:a16="http://schemas.microsoft.com/office/drawing/2014/main" id="{23AE5106-0BA9-8EA1-29E9-2702866443C0}"/>
                </a:ext>
              </a:extLst>
            </p:cNvPr>
            <p:cNvSpPr txBox="1"/>
            <p:nvPr/>
          </p:nvSpPr>
          <p:spPr>
            <a:xfrm>
              <a:off x="27245082" y="16602055"/>
              <a:ext cx="699106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SNMP Agent</a:t>
              </a:r>
            </a:p>
          </p:txBody>
        </p:sp>
        <p:pic>
          <p:nvPicPr>
            <p:cNvPr id="52" name="Graphic 51">
              <a:extLst>
                <a:ext uri="{FF2B5EF4-FFF2-40B4-BE49-F238E27FC236}">
                  <a16:creationId xmlns:a16="http://schemas.microsoft.com/office/drawing/2014/main" id="{63DCDC94-10BE-395F-841B-A6259D2B97C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810740" y="15000691"/>
              <a:ext cx="6781938" cy="1431051"/>
            </a:xfrm>
            <a:prstGeom prst="rect">
              <a:avLst/>
            </a:prstGeom>
          </p:spPr>
        </p:pic>
      </p:grpSp>
      <p:sp>
        <p:nvSpPr>
          <p:cNvPr id="61" name="8_Arrow right text">
            <a:extLst>
              <a:ext uri="{FF2B5EF4-FFF2-40B4-BE49-F238E27FC236}">
                <a16:creationId xmlns:a16="http://schemas.microsoft.com/office/drawing/2014/main" id="{FD041F7D-108C-59CB-940B-FA8DFBEE573E}"/>
              </a:ext>
            </a:extLst>
          </p:cNvPr>
          <p:cNvSpPr txBox="1"/>
          <p:nvPr/>
        </p:nvSpPr>
        <p:spPr>
          <a:xfrm>
            <a:off x="26287147" y="11701435"/>
            <a:ext cx="5847482"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Notifications</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Header_D 3.0">
            <a:extLst>
              <a:ext uri="{FF2B5EF4-FFF2-40B4-BE49-F238E27FC236}">
                <a16:creationId xmlns:a16="http://schemas.microsoft.com/office/drawing/2014/main" id="{EA4F2873-A965-C3A7-2074-73F7F4768E2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31263"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SNMP</a:t>
            </a:r>
          </a:p>
        </p:txBody>
      </p:sp>
    </p:spTree>
    <p:extLst>
      <p:ext uri="{BB962C8B-B14F-4D97-AF65-F5344CB8AC3E}">
        <p14:creationId xmlns:p14="http://schemas.microsoft.com/office/powerpoint/2010/main" val="361241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2C1DF64A-1E65-1A41-942A-48BB995BA501}"/>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593F9503-CE15-86E7-2796-BBA9A1F15B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799E79B-4678-30A9-6AD2-4CE3A746DFDC}"/>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gr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_D -2.0">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7" name="0_World Dimmer">
            <a:extLst>
              <a:ext uri="{FF2B5EF4-FFF2-40B4-BE49-F238E27FC236}">
                <a16:creationId xmlns:a16="http://schemas.microsoft.com/office/drawing/2014/main" id="{0585BD67-9AF2-4F56-ABBB-F49DB4B63090}"/>
              </a:ext>
            </a:extLst>
          </p:cNvPr>
          <p:cNvSpPr/>
          <p:nvPr/>
        </p:nvSpPr>
        <p:spPr>
          <a:xfrm>
            <a:off x="23454360" y="3220274"/>
            <a:ext cx="13121640" cy="9065374"/>
          </a:xfrm>
          <a:prstGeom prst="rect">
            <a:avLst/>
          </a:prstGeom>
          <a:solidFill>
            <a:schemeClr val="lt1">
              <a:alpha val="90000"/>
            </a:schemeClr>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013"/>
          </a:p>
        </p:txBody>
      </p:sp>
      <p:pic>
        <p:nvPicPr>
          <p:cNvPr id="5" name="0_Graphics" descr="A screenshot of a computer&#10;&#10;Description automatically generated">
            <a:extLst>
              <a:ext uri="{FF2B5EF4-FFF2-40B4-BE49-F238E27FC236}">
                <a16:creationId xmlns:a16="http://schemas.microsoft.com/office/drawing/2014/main" id="{2CC6EFE8-C45D-8930-7B27-F88FFCABFD0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418153" y="6726123"/>
            <a:ext cx="18969268" cy="11855793"/>
          </a:xfrm>
          <a:prstGeom prst="rect">
            <a:avLst/>
          </a:prstGeom>
        </p:spPr>
      </p:pic>
      <p:sp>
        <p:nvSpPr>
          <p:cNvPr id="9" name="2_Point 1">
            <a:extLst>
              <a:ext uri="{FF2B5EF4-FFF2-40B4-BE49-F238E27FC236}">
                <a16:creationId xmlns:a16="http://schemas.microsoft.com/office/drawing/2014/main" id="{9AB0CD40-3F8C-4AD7-ABD2-0365709E7B83}"/>
              </a:ext>
            </a:extLst>
          </p:cNvPr>
          <p:cNvSpPr txBox="1"/>
          <p:nvPr/>
        </p:nvSpPr>
        <p:spPr>
          <a:xfrm>
            <a:off x="854964" y="3613667"/>
            <a:ext cx="3537366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Network monitoring software uses more than SNMP</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3" y="5467572"/>
            <a:ext cx="345187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ICMP, HTTP/HTTPS, WMI</a:t>
            </a:r>
          </a:p>
        </p:txBody>
      </p:sp>
      <p:sp>
        <p:nvSpPr>
          <p:cNvPr id="8" name="3_Point 2">
            <a:extLst>
              <a:ext uri="{FF2B5EF4-FFF2-40B4-BE49-F238E27FC236}">
                <a16:creationId xmlns:a16="http://schemas.microsoft.com/office/drawing/2014/main" id="{96DFB158-1FA9-776D-D48B-A1003FC71C7B}"/>
              </a:ext>
            </a:extLst>
          </p:cNvPr>
          <p:cNvSpPr txBox="1"/>
          <p:nvPr/>
        </p:nvSpPr>
        <p:spPr>
          <a:xfrm>
            <a:off x="7375510" y="18665144"/>
            <a:ext cx="14080236"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Screenshot of SolarWinds Network Performance Monitor</a:t>
            </a:r>
          </a:p>
        </p:txBody>
      </p:sp>
    </p:spTree>
    <p:extLst>
      <p:ext uri="{BB962C8B-B14F-4D97-AF65-F5344CB8AC3E}">
        <p14:creationId xmlns:p14="http://schemas.microsoft.com/office/powerpoint/2010/main" val="3653783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44C68885-C2DD-9492-85C9-4A4FD9419642}"/>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25" name="0_Point 7">
            <a:extLst>
              <a:ext uri="{FF2B5EF4-FFF2-40B4-BE49-F238E27FC236}">
                <a16:creationId xmlns:a16="http://schemas.microsoft.com/office/drawing/2014/main" id="{5DD12CAD-E15F-76FD-8669-D87CE5CD7307}"/>
              </a:ext>
            </a:extLst>
          </p:cNvPr>
          <p:cNvSpPr txBox="1"/>
          <p:nvPr/>
        </p:nvSpPr>
        <p:spPr>
          <a:xfrm>
            <a:off x="854965" y="12890432"/>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SNMPv3 (Late 1990s)</a:t>
            </a:r>
          </a:p>
        </p:txBody>
      </p:sp>
      <p:sp>
        <p:nvSpPr>
          <p:cNvPr id="22" name="0_Point 4">
            <a:extLst>
              <a:ext uri="{FF2B5EF4-FFF2-40B4-BE49-F238E27FC236}">
                <a16:creationId xmlns:a16="http://schemas.microsoft.com/office/drawing/2014/main" id="{2B0FA3FB-CAE5-1B82-4846-EF7B074EA5D9}"/>
              </a:ext>
            </a:extLst>
          </p:cNvPr>
          <p:cNvSpPr txBox="1"/>
          <p:nvPr/>
        </p:nvSpPr>
        <p:spPr>
          <a:xfrm>
            <a:off x="854965" y="8252049"/>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SNMPv2c (Early 1990s)</a:t>
            </a:r>
          </a:p>
        </p:txBody>
      </p:sp>
      <p:sp>
        <p:nvSpPr>
          <p:cNvPr id="10" name="0_Point 1">
            <a:extLst>
              <a:ext uri="{FF2B5EF4-FFF2-40B4-BE49-F238E27FC236}">
                <a16:creationId xmlns:a16="http://schemas.microsoft.com/office/drawing/2014/main" id="{D352B097-8775-F776-8097-4E592618A055}"/>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SNMPv1 (1980s)</a:t>
            </a:r>
          </a:p>
        </p:txBody>
      </p:sp>
      <p:sp>
        <p:nvSpPr>
          <p:cNvPr id="16" name="1_Point 2">
            <a:extLst>
              <a:ext uri="{FF2B5EF4-FFF2-40B4-BE49-F238E27FC236}">
                <a16:creationId xmlns:a16="http://schemas.microsoft.com/office/drawing/2014/main" id="{BBC53FB0-8A5F-0454-E8F5-00F034FCC019}"/>
              </a:ext>
            </a:extLst>
          </p:cNvPr>
          <p:cNvSpPr txBox="1"/>
          <p:nvPr/>
        </p:nvSpPr>
        <p:spPr>
          <a:xfrm>
            <a:off x="854963" y="5467573"/>
            <a:ext cx="3526383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Has severe security vulnerabilities (Clear text transmission including shared secret)</a:t>
            </a:r>
          </a:p>
        </p:txBody>
      </p:sp>
      <p:sp>
        <p:nvSpPr>
          <p:cNvPr id="21" name="2_Point 3">
            <a:extLst>
              <a:ext uri="{FF2B5EF4-FFF2-40B4-BE49-F238E27FC236}">
                <a16:creationId xmlns:a16="http://schemas.microsoft.com/office/drawing/2014/main" id="{5A922DD0-98E6-6DA0-0331-7F812EAF2006}"/>
              </a:ext>
            </a:extLst>
          </p:cNvPr>
          <p:cNvSpPr txBox="1"/>
          <p:nvPr/>
        </p:nvSpPr>
        <p:spPr>
          <a:xfrm>
            <a:off x="854963" y="6859811"/>
            <a:ext cx="34435933"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It is highly discouraged to use SNMPv1</a:t>
            </a:r>
            <a:endParaRPr lang="en-US" sz="7500" dirty="0">
              <a:latin typeface="Arial" panose="020B0604020202020204" pitchFamily="34" charset="0"/>
              <a:cs typeface="Arial" panose="020B0604020202020204" pitchFamily="34" charset="0"/>
            </a:endParaRPr>
          </a:p>
        </p:txBody>
      </p:sp>
      <p:sp>
        <p:nvSpPr>
          <p:cNvPr id="23" name="3_Point 5">
            <a:extLst>
              <a:ext uri="{FF2B5EF4-FFF2-40B4-BE49-F238E27FC236}">
                <a16:creationId xmlns:a16="http://schemas.microsoft.com/office/drawing/2014/main" id="{95CAFE7F-FF5F-17FA-471B-86EDABCB8309}"/>
              </a:ext>
            </a:extLst>
          </p:cNvPr>
          <p:cNvSpPr txBox="1"/>
          <p:nvPr/>
        </p:nvSpPr>
        <p:spPr>
          <a:xfrm>
            <a:off x="854963" y="10105954"/>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Offers improvements, but still uses clear text (Including for shared secret)</a:t>
            </a:r>
          </a:p>
        </p:txBody>
      </p:sp>
      <p:sp>
        <p:nvSpPr>
          <p:cNvPr id="24" name="4_Point 6">
            <a:extLst>
              <a:ext uri="{FF2B5EF4-FFF2-40B4-BE49-F238E27FC236}">
                <a16:creationId xmlns:a16="http://schemas.microsoft.com/office/drawing/2014/main" id="{C6D54F5C-CCE2-21A7-0A4E-FA6A15CD5F1A}"/>
              </a:ext>
            </a:extLst>
          </p:cNvPr>
          <p:cNvSpPr txBox="1"/>
          <p:nvPr/>
        </p:nvSpPr>
        <p:spPr>
          <a:xfrm>
            <a:off x="854963" y="11498194"/>
            <a:ext cx="34435933"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It is highly discouraged to use SNMPv2c</a:t>
            </a:r>
            <a:endParaRPr lang="en-US" sz="7500" dirty="0">
              <a:latin typeface="Arial" panose="020B0604020202020204" pitchFamily="34" charset="0"/>
              <a:cs typeface="Arial" panose="020B0604020202020204" pitchFamily="34" charset="0"/>
            </a:endParaRPr>
          </a:p>
        </p:txBody>
      </p:sp>
      <p:sp>
        <p:nvSpPr>
          <p:cNvPr id="26" name="5_Point 8">
            <a:extLst>
              <a:ext uri="{FF2B5EF4-FFF2-40B4-BE49-F238E27FC236}">
                <a16:creationId xmlns:a16="http://schemas.microsoft.com/office/drawing/2014/main" id="{632FA60B-4941-BD83-3BC1-1BED9DD5B988}"/>
              </a:ext>
            </a:extLst>
          </p:cNvPr>
          <p:cNvSpPr txBox="1"/>
          <p:nvPr/>
        </p:nvSpPr>
        <p:spPr>
          <a:xfrm>
            <a:off x="854963" y="14744338"/>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authentication and encryption</a:t>
            </a:r>
          </a:p>
        </p:txBody>
      </p:sp>
      <p:sp>
        <p:nvSpPr>
          <p:cNvPr id="27" name="6_Point 9">
            <a:extLst>
              <a:ext uri="{FF2B5EF4-FFF2-40B4-BE49-F238E27FC236}">
                <a16:creationId xmlns:a16="http://schemas.microsoft.com/office/drawing/2014/main" id="{1C92899B-31AC-7809-F5B7-79568138E48D}"/>
              </a:ext>
            </a:extLst>
          </p:cNvPr>
          <p:cNvSpPr txBox="1"/>
          <p:nvPr/>
        </p:nvSpPr>
        <p:spPr>
          <a:xfrm>
            <a:off x="854963" y="16136579"/>
            <a:ext cx="3474764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more resource leading to slower adoption. Modern devices should support it</a:t>
            </a: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EC0383C2-D4E3-E14B-F7D1-9EDEC8EF39D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SNMP Versions</a:t>
            </a:r>
          </a:p>
        </p:txBody>
      </p:sp>
    </p:spTree>
    <p:extLst>
      <p:ext uri="{BB962C8B-B14F-4D97-AF65-F5344CB8AC3E}">
        <p14:creationId xmlns:p14="http://schemas.microsoft.com/office/powerpoint/2010/main" val="40914492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6" name="1_Demo1_V Demo1 01-04" descr="A screenshot of a computer&#10;&#10;Description automatically generated">
            <a:extLst>
              <a:ext uri="{FF2B5EF4-FFF2-40B4-BE49-F238E27FC236}">
                <a16:creationId xmlns:a16="http://schemas.microsoft.com/office/drawing/2014/main" id="{8FE6CD20-02F8-930A-AC44-6B746F67689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14" name="0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Shared secret required to access SNMP features</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GB" sz="10500" b="1" dirty="0">
                <a:solidFill>
                  <a:srgbClr val="FF0000"/>
                </a:solidFill>
                <a:latin typeface="Arial" panose="020B0604020202020204" pitchFamily="34" charset="0"/>
                <a:cs typeface="Arial" panose="020B0604020202020204" pitchFamily="34" charset="0"/>
              </a:rPr>
              <a:t>Shared secret used in versions 1 and 2</a:t>
            </a:r>
            <a:endParaRPr lang="en-US" sz="10500" b="1" dirty="0">
              <a:solidFill>
                <a:srgbClr val="FF0000"/>
              </a:solidFill>
              <a:latin typeface="Arial" panose="020B0604020202020204" pitchFamily="34" charset="0"/>
              <a:cs typeface="Arial" panose="020B0604020202020204" pitchFamily="34"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Community String</a:t>
            </a:r>
          </a:p>
        </p:txBody>
      </p:sp>
    </p:spTree>
    <p:extLst>
      <p:ext uri="{BB962C8B-B14F-4D97-AF65-F5344CB8AC3E}">
        <p14:creationId xmlns:p14="http://schemas.microsoft.com/office/powerpoint/2010/main" val="616709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91D9DEF8-C045-6D33-1891-7A03F766FEB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1_Demo02_V Demo02 01-02_D -2.0" descr="A computer screen with white text&#10;&#10;Description automatically generated">
            <a:extLst>
              <a:ext uri="{FF2B5EF4-FFF2-40B4-BE49-F238E27FC236}">
                <a16:creationId xmlns:a16="http://schemas.microsoft.com/office/drawing/2014/main" id="{9E7EC69C-68A0-C87F-88DC-A4BEB9603C2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14" name="0_Point 2">
            <a:extLst>
              <a:ext uri="{FF2B5EF4-FFF2-40B4-BE49-F238E27FC236}">
                <a16:creationId xmlns:a16="http://schemas.microsoft.com/office/drawing/2014/main" id="{F7302874-6FF6-4F12-9408-F903772FAD68}"/>
              </a:ext>
            </a:extLst>
          </p:cNvPr>
          <p:cNvSpPr txBox="1"/>
          <p:nvPr/>
        </p:nvSpPr>
        <p:spPr>
          <a:xfrm>
            <a:off x="854964" y="5467572"/>
            <a:ext cx="34554016" cy="1323439"/>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1.3.6.1.2.1.1.8.0 </a:t>
            </a:r>
            <a:r>
              <a:rPr lang="en-GB" sz="8000" dirty="0"/>
              <a:t>(Assigned by manufacturer/Description may be provided)</a:t>
            </a:r>
            <a:endParaRPr lang="en-US" sz="7500" dirty="0">
              <a:latin typeface="Arial" panose="020B0604020202020204" pitchFamily="34" charset="0"/>
              <a:cs typeface="Arial" panose="020B0604020202020204" pitchFamily="34" charset="0"/>
            </a:endParaRP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Unique identifier for an SNMP object</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1E879725-7458-7EA3-7F05-C38FA41073F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Object Identifier (OID)</a:t>
            </a:r>
          </a:p>
        </p:txBody>
      </p:sp>
    </p:spTree>
    <p:extLst>
      <p:ext uri="{BB962C8B-B14F-4D97-AF65-F5344CB8AC3E}">
        <p14:creationId xmlns:p14="http://schemas.microsoft.com/office/powerpoint/2010/main" val="2781535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721036"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Catalog of OIDs for management purposes</a:t>
            </a:r>
          </a:p>
        </p:txBody>
      </p:sp>
      <p:pic>
        <p:nvPicPr>
          <p:cNvPr id="6" name="1_Picture" descr="A screenshot of a computer&#10;&#10;Description automatically generated">
            <a:extLst>
              <a:ext uri="{FF2B5EF4-FFF2-40B4-BE49-F238E27FC236}">
                <a16:creationId xmlns:a16="http://schemas.microsoft.com/office/drawing/2014/main" id="{DCA64EE7-AF7C-B4A2-6FE1-BF6F1E57DBA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772317" y="8252050"/>
            <a:ext cx="18436539" cy="11300527"/>
          </a:xfrm>
          <a:prstGeom prst="rect">
            <a:avLst/>
          </a:prstGeom>
        </p:spPr>
      </p:pic>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3455401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Database holding configuration information</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3" y="6859811"/>
            <a:ext cx="3598229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Provides statistical data about a device's activity</a:t>
            </a:r>
            <a:endParaRPr lang="en-US" sz="7500" dirty="0">
              <a:latin typeface="Arial" panose="020B0604020202020204" pitchFamily="34" charset="0"/>
              <a:cs typeface="Arial" panose="020B0604020202020204" pitchFamily="34"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Management Information Base (MIB)</a:t>
            </a:r>
          </a:p>
        </p:txBody>
      </p:sp>
    </p:spTree>
    <p:extLst>
      <p:ext uri="{BB962C8B-B14F-4D97-AF65-F5344CB8AC3E}">
        <p14:creationId xmlns:p14="http://schemas.microsoft.com/office/powerpoint/2010/main" val="3117085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0_Background">
            <a:extLst>
              <a:ext uri="{FF2B5EF4-FFF2-40B4-BE49-F238E27FC236}">
                <a16:creationId xmlns:a16="http://schemas.microsoft.com/office/drawing/2014/main" id="{91D9DEF8-C045-6D33-1891-7A03F766FEB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8" name="1_demo3_V demo3 01-06_D -2.0" descr="A screenshot of a computer&#10;&#10;Description automatically generated">
            <a:extLst>
              <a:ext uri="{FF2B5EF4-FFF2-40B4-BE49-F238E27FC236}">
                <a16:creationId xmlns:a16="http://schemas.microsoft.com/office/drawing/2014/main" id="{039D899E-EA5C-6141-B7CE-03A3FDEBE0E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160"/>
          </a:xfrm>
          <a:prstGeom prst="rect">
            <a:avLst/>
          </a:prstGeom>
          <a:noFill/>
        </p:spPr>
        <p:txBody>
          <a:bodyPr wrap="square">
            <a:spAutoFit/>
          </a:bodyPr>
          <a:lstStyle/>
          <a:p>
            <a:r>
              <a:rPr lang="en-GB" sz="10500" b="1" dirty="0">
                <a:solidFill>
                  <a:srgbClr val="FF0000"/>
                </a:solidFill>
                <a:latin typeface="Arial" panose="020B0604020202020204" pitchFamily="34" charset="0"/>
                <a:cs typeface="Arial" panose="020B0604020202020204" pitchFamily="34" charset="0"/>
              </a:rPr>
              <a:t>Generally, manufacturers will provide MIB files</a:t>
            </a:r>
            <a:endParaRPr lang="en-US" sz="10500" b="1" dirty="0">
              <a:solidFill>
                <a:srgbClr val="FF0000"/>
              </a:solidFill>
              <a:latin typeface="Arial" panose="020B0604020202020204" pitchFamily="34" charset="0"/>
              <a:cs typeface="Arial" panose="020B0604020202020204" pitchFamily="34" charset="0"/>
            </a:endParaRPr>
          </a:p>
        </p:txBody>
      </p:sp>
      <p:sp>
        <p:nvSpPr>
          <p:cNvPr id="14" name="7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Includes vendor-specific extensions and features</a:t>
            </a: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 name="0_Header_D 3.0">
            <a:extLst>
              <a:ext uri="{FF2B5EF4-FFF2-40B4-BE49-F238E27FC236}">
                <a16:creationId xmlns:a16="http://schemas.microsoft.com/office/drawing/2014/main" id="{1E879725-7458-7EA3-7F05-C38FA41073F3}"/>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MIB Example</a:t>
            </a:r>
          </a:p>
        </p:txBody>
      </p:sp>
    </p:spTree>
    <p:extLst>
      <p:ext uri="{BB962C8B-B14F-4D97-AF65-F5344CB8AC3E}">
        <p14:creationId xmlns:p14="http://schemas.microsoft.com/office/powerpoint/2010/main" val="27695842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0_Background">
            <a:extLst>
              <a:ext uri="{FF2B5EF4-FFF2-40B4-BE49-F238E27FC236}">
                <a16:creationId xmlns:a16="http://schemas.microsoft.com/office/drawing/2014/main" id="{011429C1-01AB-4658-892E-29FC4CCF29BD}"/>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grpSp>
      <p:pic>
        <p:nvPicPr>
          <p:cNvPr id="10" name="3_Demo4_V Demo4 01-06" descr="A computer screen with a white background&#10;&#10;Description automatically generated">
            <a:extLst>
              <a:ext uri="{FF2B5EF4-FFF2-40B4-BE49-F238E27FC236}">
                <a16:creationId xmlns:a16="http://schemas.microsoft.com/office/drawing/2014/main" id="{0AC9B8AE-1596-8691-1CDD-8E0EB0F5840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6" name="0_Trap" descr="A white box with black holes&#10;&#10;Description automatically generated">
            <a:extLst>
              <a:ext uri="{FF2B5EF4-FFF2-40B4-BE49-F238E27FC236}">
                <a16:creationId xmlns:a16="http://schemas.microsoft.com/office/drawing/2014/main" id="{41E15A7F-1E34-6D1A-C9F5-F76F4C72C49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1026" y="8711101"/>
            <a:ext cx="11954328" cy="9240819"/>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Notification sent from device when condition occurs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467572"/>
            <a:ext cx="34554016" cy="1169551"/>
          </a:xfrm>
          <a:prstGeom prst="rect">
            <a:avLst/>
          </a:prstGeom>
          <a:noFill/>
        </p:spPr>
        <p:txBody>
          <a:bodyPr wrap="square">
            <a:spAutoFit/>
          </a:bodyPr>
          <a:lstStyle/>
          <a:p>
            <a:r>
              <a:rPr lang="en-GB" sz="7000" dirty="0">
                <a:latin typeface="Arial" panose="020B0604020202020204" pitchFamily="34" charset="0"/>
                <a:cs typeface="Arial" panose="020B0604020202020204" pitchFamily="34" charset="0"/>
              </a:rPr>
              <a:t>Push notification sent from the device to the network management system</a:t>
            </a:r>
            <a:endParaRPr lang="en-US" sz="7000" dirty="0">
              <a:latin typeface="Arial" panose="020B0604020202020204" pitchFamily="34" charset="0"/>
              <a:cs typeface="Arial" panose="020B0604020202020204" pitchFamily="34" charset="0"/>
            </a:endParaRPr>
          </a:p>
        </p:txBody>
      </p:sp>
      <p:sp>
        <p:nvSpPr>
          <p:cNvPr id="11" name="2_Point 3">
            <a:extLst>
              <a:ext uri="{FF2B5EF4-FFF2-40B4-BE49-F238E27FC236}">
                <a16:creationId xmlns:a16="http://schemas.microsoft.com/office/drawing/2014/main" id="{E64035EB-538E-4765-9879-52C9E87B8C6B}"/>
              </a:ext>
            </a:extLst>
          </p:cNvPr>
          <p:cNvSpPr txBox="1"/>
          <p:nvPr/>
        </p:nvSpPr>
        <p:spPr>
          <a:xfrm>
            <a:off x="854963" y="6859811"/>
            <a:ext cx="35100551" cy="1169551"/>
          </a:xfrm>
          <a:prstGeom prst="rect">
            <a:avLst/>
          </a:prstGeom>
          <a:noFill/>
        </p:spPr>
        <p:txBody>
          <a:bodyPr wrap="square">
            <a:spAutoFit/>
          </a:bodyPr>
          <a:lstStyle/>
          <a:p>
            <a:r>
              <a:rPr lang="en-GB" sz="7000" dirty="0">
                <a:latin typeface="Arial" panose="020B0604020202020204" pitchFamily="34" charset="0"/>
                <a:cs typeface="Arial" panose="020B0604020202020204" pitchFamily="34" charset="0"/>
              </a:rPr>
              <a:t>SNMP was designed before modern network terminology and concepts were developed</a:t>
            </a:r>
            <a:endParaRPr lang="en-US" sz="7000" dirty="0">
              <a:latin typeface="Arial" panose="020B0604020202020204" pitchFamily="34" charset="0"/>
              <a:cs typeface="Arial" panose="020B0604020202020204" pitchFamily="34"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5" name="0_Header_D 3.0">
            <a:extLst>
              <a:ext uri="{FF2B5EF4-FFF2-40B4-BE49-F238E27FC236}">
                <a16:creationId xmlns:a16="http://schemas.microsoft.com/office/drawing/2014/main" id="{ABAF5E29-1DEF-B5FB-AF03-25F776238E77}"/>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0"/>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 Traps</a:t>
            </a:r>
          </a:p>
        </p:txBody>
      </p:sp>
    </p:spTree>
    <p:extLst>
      <p:ext uri="{BB962C8B-B14F-4D97-AF65-F5344CB8AC3E}">
        <p14:creationId xmlns:p14="http://schemas.microsoft.com/office/powerpoint/2010/main" val="107827341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2710</Words>
  <Application>Microsoft Office PowerPoint</Application>
  <PresentationFormat>Custom</PresentationFormat>
  <Paragraphs>164</Paragraphs>
  <Slides>11</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vt:i4>
      </vt:variant>
    </vt:vector>
  </HeadingPairs>
  <TitlesOfParts>
    <vt:vector size="17"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2025-12-28T06:36:34Z</dcterms:modified>
</cp:coreProperties>
</file>