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0" r:id="rId4"/>
    <p:sldId id="291" r:id="rId5"/>
    <p:sldId id="292" r:id="rId6"/>
    <p:sldId id="293"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3341" autoAdjust="0"/>
  </p:normalViewPr>
  <p:slideViewPr>
    <p:cSldViewPr snapToGrid="0">
      <p:cViewPr varScale="1">
        <p:scale>
          <a:sx n="23" d="100"/>
          <a:sy n="23" d="100"/>
        </p:scale>
        <p:origin x="9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directory and Authentication Services.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Directory services are essentially a central database for your organization. They generally contain users, computers, and resources. Directory services are like a giant electronic phone book for your organization. They contain everything from usernames, passwords, and contact information to printers and other resources. They provide a central location for administrators to manage information in one place.</a:t>
            </a:r>
          </a:p>
          <a:p>
            <a:endParaRPr lang="en-GB"/>
          </a:p>
          <a:p>
            <a:r>
              <a:rPr lang="en-GB"/>
              <a:t>There are a number of different directory services. One of the more popular ones is Active Directory from Microsoft. To look at some of the data in Active Directory, I will open Active Directory Users and Computers. Microsoft provides many different tools to administer data in Active Directory; this is just one of them.</a:t>
            </a:r>
          </a:p>
          <a:p>
            <a:endParaRPr lang="en-GB"/>
          </a:p>
          <a:p>
            <a:r>
              <a:rPr lang="en-GB"/>
              <a:t>The data is organized into folders called organizational units. Under the organizational unit called "Computers," there is a list of computer accounts. Active Directory requires a computer account to access resources in a domain. The directory service keeps track of these computer accounts.</a:t>
            </a:r>
          </a:p>
          <a:p>
            <a:endParaRPr lang="en-GB"/>
          </a:p>
          <a:p>
            <a:r>
              <a:rPr lang="en-GB"/>
              <a:t>Under the organizational unit "NY," there is a list of users in the New York office. Directory services often allow you to create management structures that match your organizational structure.</a:t>
            </a:r>
          </a:p>
          <a:p>
            <a:endParaRPr lang="en-GB"/>
          </a:p>
          <a:p>
            <a:r>
              <a:rPr lang="en-GB"/>
              <a:t>I will right-click on the first user and select "Properties." This will open the properties for that user. There are many attributes you would expect for a user account, like the user account name and user identification information. You will also notice that there is an office phone number and email address. Directory services are also expandable, so it is possible for an organization to add their own attributes if they wish.</a:t>
            </a:r>
          </a:p>
          <a:p>
            <a:endParaRPr lang="en-GB"/>
          </a:p>
          <a:p>
            <a:r>
              <a:rPr lang="en-GB"/>
              <a:t>The main takeaway is that directory services provide a centralized repository for managing user identities, access control information, and network resources within your organization. The next step is to implement a system to determine who has access and what they have access to.</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13346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02:07 Authentication services perform exactly as their name implies: they confirm a user's identity and determine whether to allow or restrict access. For instance, if a user tries to access a network resource such as a network share, the authentication service checks their identity and their permissions. If the user is authorized, they gain access to the network share; if not, access is denied.</a:t>
            </a:r>
          </a:p>
          <a:p>
            <a:endParaRPr lang="en-GB"/>
          </a:p>
          <a:p>
            <a:r>
              <a:rPr lang="en-GB"/>
              <a:t>Let’s have a look at how these systems all come together.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0926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02:36 One of the protocols that combine directory and authentication services is Lightweight Directory Access Protocol or LDAP. LDAP is an open standard for accessing X.500 directory services-based directory services. X.500 is an older standard for directory services, but the framework is still used for modern directory services.</a:t>
            </a:r>
          </a:p>
          <a:p>
            <a:endParaRPr lang="en-GB"/>
          </a:p>
          <a:p>
            <a:r>
              <a:rPr lang="en-GB"/>
              <a:t>To understand how it works, it is best to consider an example. Let’s consider that you have a laptop running Windows 11. The laptop connects to a file share on a Windows Server. The Windows Server needs to know if the user has access to the file share. Thus, the Windows Server uses LDAP to contact Active Directory to verify the identity of the user and that they should have access to the network.</a:t>
            </a:r>
          </a:p>
          <a:p>
            <a:endParaRPr lang="en-GB"/>
          </a:p>
          <a:p>
            <a:r>
              <a:rPr lang="en-GB"/>
              <a:t>Although Active Directory has the largest market share, it is not the only directory service out there. Let’s consider a user connecting to a network device that provides network sharing. The network device needs to authenticate the user to determine if they have a valid user account. Rather than using Active Directory, it could connect to another directory service using the LDAP protocol.</a:t>
            </a:r>
          </a:p>
          <a:p>
            <a:endParaRPr lang="en-GB"/>
          </a:p>
          <a:p>
            <a:r>
              <a:rPr lang="en-GB"/>
              <a:t>Having an open protocol like LDAP means that any device that supports it can connect to directory services. For example, our network storage could use Active Directory if needed.</a:t>
            </a:r>
          </a:p>
          <a:p>
            <a:endParaRPr lang="en-GB"/>
          </a:p>
          <a:p>
            <a:r>
              <a:rPr lang="en-GB"/>
              <a:t>For the A+ exam, the most important point to remember about LDAP is that it uses port 389. Have a basic understanding that the protocol is used to connect to directory services, but you are unlikely to get an in-depth question about it.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03037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04:16 If you go onto more advanced networking, you will come across triple A. This stands for Authentication, Authorization, and Accounting. Your software and network devices may state they support triple A. Triple A devices are designed with these three principles in mind. This does not mean they support specific standards.</a:t>
            </a:r>
          </a:p>
          <a:p>
            <a:endParaRPr lang="en-GB"/>
          </a:p>
          <a:p>
            <a:r>
              <a:rPr lang="en-GB"/>
              <a:t>You are unlikely to get a question about triple A on the A+ exam, but if you go on to study networking, you will need to know it.</a:t>
            </a:r>
          </a:p>
          <a:p>
            <a:endParaRPr lang="en-GB"/>
          </a:p>
          <a:p>
            <a:r>
              <a:rPr lang="en-GB"/>
              <a:t>Authentication essentially involves usernames, passwords, and any other system used to authenticate. It is important to understand that triple A systems generally don’t hold the user accounts; they connect to other systems to authenticate the user. For example, using systems like RADIUS. RADIUS is often used for authentication for remote access. This makes it perfect for public facing networking devices like your company's remote VPN server.</a:t>
            </a:r>
          </a:p>
          <a:p>
            <a:endParaRPr lang="en-GB"/>
          </a:p>
          <a:p>
            <a:r>
              <a:rPr lang="en-GB"/>
              <a:t>Authorization involves permissions to access resources. This may be configured locally, but it often involves contacting a directory service to determine if the user is in a particular group.</a:t>
            </a:r>
          </a:p>
          <a:p>
            <a:endParaRPr lang="en-GB"/>
          </a:p>
          <a:p>
            <a:r>
              <a:rPr lang="en-GB"/>
              <a:t>The last part is accounting, which involves logging access. This may be done locally on the device or the log files may be sent to another device. I will now put everything together that we have learned in this video.</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1595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05:42 This example is in the official guide. I doubt you will get a question on this in the exam, but it does help you put the topics together that I have covered in this video. On the network is a network switch configured as a RADIUS client. This means that when a device is connected to the network switch, it can be authenticated before being allowed on the network, thus preventing unauthorized devices from connecting to the network.</a:t>
            </a:r>
          </a:p>
          <a:p>
            <a:endParaRPr lang="en-GB"/>
          </a:p>
          <a:p>
            <a:r>
              <a:rPr lang="en-GB"/>
              <a:t>For the network switch to determine if a device is authorized, it needs to connect to a RADIUS triple A server. The RADIUS server will check if the device is allowed to connect to the network.</a:t>
            </a:r>
          </a:p>
          <a:p>
            <a:endParaRPr lang="en-GB"/>
          </a:p>
          <a:p>
            <a:r>
              <a:rPr lang="en-GB"/>
              <a:t>For the switch to connect to the RADIUS server, a shared secret will be used on both devices. A shared secret is a piece of data that both parties in the secure communication know. This may be a pre-shared key, username, or password. Regardless of the method used, if both sides have the same information, they will be able to make the connection.</a:t>
            </a:r>
          </a:p>
          <a:p>
            <a:endParaRPr lang="en-GB"/>
          </a:p>
          <a:p>
            <a:r>
              <a:rPr lang="en-GB"/>
              <a:t>The next step is for the laptop to attempt to connect to the network. In computer networking, a supplicant refers to the software application or hardware device that initiates the authentication process to gain access to a network. It acts as the client-side component requesting permission to connect to a network resource protected by an authentication system.</a:t>
            </a:r>
          </a:p>
          <a:p>
            <a:endParaRPr lang="en-GB"/>
          </a:p>
          <a:p>
            <a:r>
              <a:rPr lang="en-GB"/>
              <a:t>When the laptop in this example connects to the network switch, the network switch will instruct the laptop that it needs to authenticate to connect to the network. Until the laptop authenticates, the network switch will block all network traffic from the laptop.</a:t>
            </a:r>
          </a:p>
          <a:p>
            <a:endParaRPr lang="en-GB"/>
          </a:p>
          <a:p>
            <a:r>
              <a:rPr lang="en-GB"/>
              <a:t>The laptop will then send its credentials to the network switch. The network switch does not hold or have access to a database to authenticate the laptop. Thus, it passes the credentials to the RADIUS server.</a:t>
            </a:r>
          </a:p>
          <a:p>
            <a:endParaRPr lang="en-GB"/>
          </a:p>
          <a:p>
            <a:r>
              <a:rPr lang="en-GB"/>
              <a:t>The RADIUS server validates the credentials. The RADIUS server then sends a message back to the switch that the authentication request was successful. The network switch then opens the port connected to the laptop for regular network traffic.</a:t>
            </a:r>
          </a:p>
          <a:p>
            <a:endParaRPr lang="en-GB"/>
          </a:p>
          <a:p>
            <a:r>
              <a:rPr lang="en-GB"/>
              <a:t>The laptop is then able to communicate on the network. If you have a network that authenticates devices before they are allowed to communicate on the network, it probably has a setup similar to this one. You are unlikely to get a question like this in the A+ exam, but having some understanding of how it works will help you troubleshoot problems on your network.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3370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08:09 So why do authentication services make terrible detectives? </a:t>
            </a:r>
            <a:r>
              <a:rPr lang="en-GB"/>
              <a:t>The only question they ever ask is, "Who are you?" Thanks for watching, and see you in the next video.</a:t>
            </a:r>
          </a:p>
          <a:p>
            <a:endParaRPr lang="en-GB" dirty="0"/>
          </a:p>
          <a:p>
            <a:r>
              <a:rPr lang="en-GB" dirty="0"/>
              <a:t>References</a:t>
            </a:r>
          </a:p>
          <a:p>
            <a:r>
              <a:rPr lang="en-GB" dirty="0"/>
              <a:t>“The Official CompTIA A+ Core Study Guide (Exam 220-1101)” pages 206 to 207</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0"/>
            <a:ext cx="36576000" cy="20990686"/>
            <a:chOff x="0" y="-202620"/>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2620"/>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grpSp>
        <p:nvGrpSpPr>
          <p:cNvPr id="29" name="0_Directory Service">
            <a:extLst>
              <a:ext uri="{FF2B5EF4-FFF2-40B4-BE49-F238E27FC236}">
                <a16:creationId xmlns:a16="http://schemas.microsoft.com/office/drawing/2014/main" id="{FFC90EB4-919F-B7C2-280E-55248F2835AB}"/>
              </a:ext>
            </a:extLst>
          </p:cNvPr>
          <p:cNvGrpSpPr/>
          <p:nvPr/>
        </p:nvGrpSpPr>
        <p:grpSpPr>
          <a:xfrm>
            <a:off x="11933886" y="4117443"/>
            <a:ext cx="12426396" cy="11194732"/>
            <a:chOff x="11933886" y="6294584"/>
            <a:chExt cx="12426396" cy="11194732"/>
          </a:xfrm>
        </p:grpSpPr>
        <p:pic>
          <p:nvPicPr>
            <p:cNvPr id="8" name="Picture 7" descr="A circular object with a circle in the middle&#10;&#10;Description automatically generated">
              <a:extLst>
                <a:ext uri="{FF2B5EF4-FFF2-40B4-BE49-F238E27FC236}">
                  <a16:creationId xmlns:a16="http://schemas.microsoft.com/office/drawing/2014/main" id="{B79016B0-1BF4-DE20-B184-07B631D7FB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33886" y="6294584"/>
              <a:ext cx="12426396" cy="11194732"/>
            </a:xfrm>
            <a:prstGeom prst="rect">
              <a:avLst/>
            </a:prstGeom>
          </p:spPr>
        </p:pic>
        <p:sp>
          <p:nvSpPr>
            <p:cNvPr id="10" name="_Point 9">
              <a:extLst>
                <a:ext uri="{FF2B5EF4-FFF2-40B4-BE49-F238E27FC236}">
                  <a16:creationId xmlns:a16="http://schemas.microsoft.com/office/drawing/2014/main" id="{FAD3FD34-A8F5-42CC-5720-F74B7B6EB8D3}"/>
                </a:ext>
              </a:extLst>
            </p:cNvPr>
            <p:cNvSpPr txBox="1"/>
            <p:nvPr/>
          </p:nvSpPr>
          <p:spPr>
            <a:xfrm rot="21396935">
              <a:off x="16845358" y="10486871"/>
              <a:ext cx="2269958" cy="2254849"/>
            </a:xfrm>
            <a:prstGeom prst="rect">
              <a:avLst/>
            </a:prstGeom>
            <a:noFill/>
          </p:spPr>
          <p:txBody>
            <a:bodyPr wrap="square">
              <a:prstTxWarp prst="textCircle">
                <a:avLst/>
              </a:prstTxWarp>
              <a:spAutoFit/>
            </a:bodyPr>
            <a:lstStyle/>
            <a:p>
              <a:r>
                <a:rPr lang="en-US" sz="6000" dirty="0">
                  <a:latin typeface="Arial" panose="020B0604020202020204" pitchFamily="34" charset="0"/>
                  <a:cs typeface="Arial" panose="020B0604020202020204" pitchFamily="34" charset="0"/>
                </a:rPr>
                <a:t> Directory   Services</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Central database for your organization</a:t>
            </a:r>
          </a:p>
        </p:txBody>
      </p:sp>
      <p:sp>
        <p:nvSpPr>
          <p:cNvPr id="14" name="1_Resource text_D 1.0">
            <a:extLst>
              <a:ext uri="{FF2B5EF4-FFF2-40B4-BE49-F238E27FC236}">
                <a16:creationId xmlns:a16="http://schemas.microsoft.com/office/drawing/2014/main" id="{F7302874-6FF6-4F12-9408-F903772FAD68}"/>
              </a:ext>
            </a:extLst>
          </p:cNvPr>
          <p:cNvSpPr txBox="1"/>
          <p:nvPr/>
        </p:nvSpPr>
        <p:spPr>
          <a:xfrm>
            <a:off x="15979039" y="17620590"/>
            <a:ext cx="522419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Resources</a:t>
            </a:r>
          </a:p>
        </p:txBody>
      </p:sp>
      <p:pic>
        <p:nvPicPr>
          <p:cNvPr id="28" name="1_Resource_D 1.0" descr="A grey rectangular object with a white label&#10;&#10;Description automatically generated">
            <a:extLst>
              <a:ext uri="{FF2B5EF4-FFF2-40B4-BE49-F238E27FC236}">
                <a16:creationId xmlns:a16="http://schemas.microsoft.com/office/drawing/2014/main" id="{E4E7875C-666C-ABEC-A0BC-B466CB66F6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502212" y="14383950"/>
            <a:ext cx="11568254" cy="3352381"/>
          </a:xfrm>
          <a:prstGeom prst="rect">
            <a:avLst/>
          </a:prstGeom>
        </p:spPr>
      </p:pic>
      <p:sp>
        <p:nvSpPr>
          <p:cNvPr id="16" name="1_Computer Text_D 0.5">
            <a:extLst>
              <a:ext uri="{FF2B5EF4-FFF2-40B4-BE49-F238E27FC236}">
                <a16:creationId xmlns:a16="http://schemas.microsoft.com/office/drawing/2014/main" id="{28AEC87F-0732-72A5-2A7A-5E33C9263187}"/>
              </a:ext>
            </a:extLst>
          </p:cNvPr>
          <p:cNvSpPr txBox="1"/>
          <p:nvPr/>
        </p:nvSpPr>
        <p:spPr>
          <a:xfrm>
            <a:off x="25438478" y="11347011"/>
            <a:ext cx="649264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Computers</a:t>
            </a:r>
          </a:p>
        </p:txBody>
      </p:sp>
      <p:pic>
        <p:nvPicPr>
          <p:cNvPr id="26" name="1_Computer_D 0.5" descr="A group of computer screens&#10;&#10;Description automatically generated">
            <a:extLst>
              <a:ext uri="{FF2B5EF4-FFF2-40B4-BE49-F238E27FC236}">
                <a16:creationId xmlns:a16="http://schemas.microsoft.com/office/drawing/2014/main" id="{763C90C0-9C3E-4449-ADC0-E5FCB9C34C0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857251" y="4985657"/>
            <a:ext cx="8619158" cy="6758319"/>
          </a:xfrm>
          <a:prstGeom prst="rect">
            <a:avLst/>
          </a:prstGeom>
        </p:spPr>
      </p:pic>
      <p:sp>
        <p:nvSpPr>
          <p:cNvPr id="17" name="1_Users text">
            <a:extLst>
              <a:ext uri="{FF2B5EF4-FFF2-40B4-BE49-F238E27FC236}">
                <a16:creationId xmlns:a16="http://schemas.microsoft.com/office/drawing/2014/main" id="{49B13DA6-793F-37F9-A6AC-EAA54FA54348}"/>
              </a:ext>
            </a:extLst>
          </p:cNvPr>
          <p:cNvSpPr txBox="1"/>
          <p:nvPr/>
        </p:nvSpPr>
        <p:spPr>
          <a:xfrm>
            <a:off x="6582528" y="11347011"/>
            <a:ext cx="470386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Users</a:t>
            </a:r>
          </a:p>
        </p:txBody>
      </p:sp>
      <p:pic>
        <p:nvPicPr>
          <p:cNvPr id="24" name="1_Users" descr="A group of colorful figures&#10;&#10;Description automatically generated">
            <a:extLst>
              <a:ext uri="{FF2B5EF4-FFF2-40B4-BE49-F238E27FC236}">
                <a16:creationId xmlns:a16="http://schemas.microsoft.com/office/drawing/2014/main" id="{545AFD0C-12E3-2282-8990-02B5E724C3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76663" y="5191682"/>
            <a:ext cx="7584757" cy="6537338"/>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are Directory Services?</a:t>
            </a:r>
          </a:p>
        </p:txBody>
      </p:sp>
    </p:spTree>
    <p:extLst>
      <p:ext uri="{BB962C8B-B14F-4D97-AF65-F5344CB8AC3E}">
        <p14:creationId xmlns:p14="http://schemas.microsoft.com/office/powerpoint/2010/main" val="177588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538554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Verify identity and grant or deny access</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are Authentication Services?</a:t>
            </a:r>
          </a:p>
        </p:txBody>
      </p:sp>
    </p:spTree>
    <p:extLst>
      <p:ext uri="{BB962C8B-B14F-4D97-AF65-F5344CB8AC3E}">
        <p14:creationId xmlns:p14="http://schemas.microsoft.com/office/powerpoint/2010/main" val="248588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C5A07309-8746-0588-93CC-04F6350B59DC}"/>
              </a:ext>
            </a:extLst>
          </p:cNvPr>
          <p:cNvGrpSpPr/>
          <p:nvPr/>
        </p:nvGrpSpPr>
        <p:grpSpPr>
          <a:xfrm>
            <a:off x="0" y="88002"/>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Open standard for accessing X.500 directory services</a:t>
            </a:r>
          </a:p>
        </p:txBody>
      </p:sp>
      <p:pic>
        <p:nvPicPr>
          <p:cNvPr id="25" name="2_Laptop top" descr="A computer with a blue flower on the screen&#10;&#10;Description automatically generated">
            <a:extLst>
              <a:ext uri="{FF2B5EF4-FFF2-40B4-BE49-F238E27FC236}">
                <a16:creationId xmlns:a16="http://schemas.microsoft.com/office/drawing/2014/main" id="{A49E4455-59EA-FF3C-F34A-48DC078CE2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45010" y="7043630"/>
            <a:ext cx="5789224" cy="4301800"/>
          </a:xfrm>
          <a:prstGeom prst="rect">
            <a:avLst/>
          </a:prstGeom>
        </p:spPr>
      </p:pic>
      <p:grpSp>
        <p:nvGrpSpPr>
          <p:cNvPr id="38" name="3_Arrorw laptop to WIndows Server">
            <a:extLst>
              <a:ext uri="{FF2B5EF4-FFF2-40B4-BE49-F238E27FC236}">
                <a16:creationId xmlns:a16="http://schemas.microsoft.com/office/drawing/2014/main" id="{3404242D-249A-1429-972D-C3060859C0BB}"/>
              </a:ext>
            </a:extLst>
          </p:cNvPr>
          <p:cNvGrpSpPr/>
          <p:nvPr/>
        </p:nvGrpSpPr>
        <p:grpSpPr>
          <a:xfrm>
            <a:off x="23030214" y="7971117"/>
            <a:ext cx="6127296" cy="2119505"/>
            <a:chOff x="23030214" y="7454852"/>
            <a:chExt cx="6127296" cy="2119505"/>
          </a:xfrm>
        </p:grpSpPr>
        <p:sp>
          <p:nvSpPr>
            <p:cNvPr id="35" name="Arrow: Left 34">
              <a:extLst>
                <a:ext uri="{FF2B5EF4-FFF2-40B4-BE49-F238E27FC236}">
                  <a16:creationId xmlns:a16="http://schemas.microsoft.com/office/drawing/2014/main" id="{9846BC5C-AA89-0AD8-C347-434450D0AFB4}"/>
                </a:ext>
              </a:extLst>
            </p:cNvPr>
            <p:cNvSpPr/>
            <p:nvPr/>
          </p:nvSpPr>
          <p:spPr>
            <a:xfrm>
              <a:off x="23030214" y="7454852"/>
              <a:ext cx="6127296" cy="2119505"/>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36" name="_Point 2">
              <a:extLst>
                <a:ext uri="{FF2B5EF4-FFF2-40B4-BE49-F238E27FC236}">
                  <a16:creationId xmlns:a16="http://schemas.microsoft.com/office/drawing/2014/main" id="{5C1948B7-3799-1503-962D-65E7BBCE9420}"/>
                </a:ext>
              </a:extLst>
            </p:cNvPr>
            <p:cNvSpPr txBox="1"/>
            <p:nvPr/>
          </p:nvSpPr>
          <p:spPr>
            <a:xfrm>
              <a:off x="24283416" y="7930903"/>
              <a:ext cx="44352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 share</a:t>
              </a:r>
            </a:p>
          </p:txBody>
        </p:sp>
      </p:grpSp>
      <p:pic>
        <p:nvPicPr>
          <p:cNvPr id="31" name="3_Windows Server" descr="A blue square with black text&#10;&#10;Description automatically generated">
            <a:extLst>
              <a:ext uri="{FF2B5EF4-FFF2-40B4-BE49-F238E27FC236}">
                <a16:creationId xmlns:a16="http://schemas.microsoft.com/office/drawing/2014/main" id="{12F1BA52-CB7D-EC80-8490-C3B5D9A427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87028" y="6260780"/>
            <a:ext cx="5584256" cy="6804799"/>
          </a:xfrm>
          <a:prstGeom prst="rect">
            <a:avLst/>
          </a:prstGeom>
        </p:spPr>
      </p:pic>
      <p:pic>
        <p:nvPicPr>
          <p:cNvPr id="23" name="4_AD" descr="A blue square with black text&#10;&#10;Description automatically generated">
            <a:extLst>
              <a:ext uri="{FF2B5EF4-FFF2-40B4-BE49-F238E27FC236}">
                <a16:creationId xmlns:a16="http://schemas.microsoft.com/office/drawing/2014/main" id="{B896A5BB-E3F9-893D-D0A7-A8F85A0C25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6193" y="7043629"/>
            <a:ext cx="8183235" cy="4678908"/>
          </a:xfrm>
          <a:prstGeom prst="rect">
            <a:avLst/>
          </a:prstGeom>
        </p:spPr>
      </p:pic>
      <p:grpSp>
        <p:nvGrpSpPr>
          <p:cNvPr id="37" name="4_Arrorw LDAP to AD">
            <a:extLst>
              <a:ext uri="{FF2B5EF4-FFF2-40B4-BE49-F238E27FC236}">
                <a16:creationId xmlns:a16="http://schemas.microsoft.com/office/drawing/2014/main" id="{6E323DCC-6D32-8748-FF5C-547420B8CF6F}"/>
              </a:ext>
            </a:extLst>
          </p:cNvPr>
          <p:cNvGrpSpPr/>
          <p:nvPr/>
        </p:nvGrpSpPr>
        <p:grpSpPr>
          <a:xfrm>
            <a:off x="8909429" y="7929392"/>
            <a:ext cx="8402458" cy="2119505"/>
            <a:chOff x="8909429" y="7357709"/>
            <a:chExt cx="8402458" cy="2119505"/>
          </a:xfrm>
        </p:grpSpPr>
        <p:sp>
          <p:nvSpPr>
            <p:cNvPr id="26" name="Arrow: Left 25">
              <a:extLst>
                <a:ext uri="{FF2B5EF4-FFF2-40B4-BE49-F238E27FC236}">
                  <a16:creationId xmlns:a16="http://schemas.microsoft.com/office/drawing/2014/main" id="{9D71760C-86AC-AC31-1798-48F556B0E0F1}"/>
                </a:ext>
              </a:extLst>
            </p:cNvPr>
            <p:cNvSpPr/>
            <p:nvPr/>
          </p:nvSpPr>
          <p:spPr>
            <a:xfrm>
              <a:off x="8909429" y="7357709"/>
              <a:ext cx="7909990" cy="2119505"/>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27" name="_Point 2">
              <a:extLst>
                <a:ext uri="{FF2B5EF4-FFF2-40B4-BE49-F238E27FC236}">
                  <a16:creationId xmlns:a16="http://schemas.microsoft.com/office/drawing/2014/main" id="{3DAFA752-F36D-0544-5680-2953382547CD}"/>
                </a:ext>
              </a:extLst>
            </p:cNvPr>
            <p:cNvSpPr txBox="1"/>
            <p:nvPr/>
          </p:nvSpPr>
          <p:spPr>
            <a:xfrm>
              <a:off x="10162631" y="7833760"/>
              <a:ext cx="71492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LDAP protocol</a:t>
              </a:r>
            </a:p>
          </p:txBody>
        </p:sp>
      </p:grpSp>
      <p:pic>
        <p:nvPicPr>
          <p:cNvPr id="34" name="5_NAS" descr="A black computer hard drive&#10;&#10;Description automatically generated">
            <a:extLst>
              <a:ext uri="{FF2B5EF4-FFF2-40B4-BE49-F238E27FC236}">
                <a16:creationId xmlns:a16="http://schemas.microsoft.com/office/drawing/2014/main" id="{C79FD80F-4ADE-93E1-31C0-0636069FE9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524260" y="13669269"/>
            <a:ext cx="5321099" cy="5867413"/>
          </a:xfrm>
          <a:prstGeom prst="rect">
            <a:avLst/>
          </a:prstGeom>
        </p:spPr>
      </p:pic>
      <p:grpSp>
        <p:nvGrpSpPr>
          <p:cNvPr id="42" name="5_Arrow laptop to NAS">
            <a:extLst>
              <a:ext uri="{FF2B5EF4-FFF2-40B4-BE49-F238E27FC236}">
                <a16:creationId xmlns:a16="http://schemas.microsoft.com/office/drawing/2014/main" id="{7C7A133F-A939-7A65-B56A-F0E69766B3E9}"/>
              </a:ext>
            </a:extLst>
          </p:cNvPr>
          <p:cNvGrpSpPr/>
          <p:nvPr/>
        </p:nvGrpSpPr>
        <p:grpSpPr>
          <a:xfrm>
            <a:off x="23030214" y="15626263"/>
            <a:ext cx="6127296" cy="2119505"/>
            <a:chOff x="23030214" y="7454852"/>
            <a:chExt cx="6127296" cy="2119505"/>
          </a:xfrm>
        </p:grpSpPr>
        <p:sp>
          <p:nvSpPr>
            <p:cNvPr id="43" name="Arrow: Left 42">
              <a:extLst>
                <a:ext uri="{FF2B5EF4-FFF2-40B4-BE49-F238E27FC236}">
                  <a16:creationId xmlns:a16="http://schemas.microsoft.com/office/drawing/2014/main" id="{BAE2165B-6CBB-FB88-2813-530FC937C943}"/>
                </a:ext>
              </a:extLst>
            </p:cNvPr>
            <p:cNvSpPr/>
            <p:nvPr/>
          </p:nvSpPr>
          <p:spPr>
            <a:xfrm>
              <a:off x="23030214" y="7454852"/>
              <a:ext cx="6127296" cy="2119505"/>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44" name="_Point 2">
              <a:extLst>
                <a:ext uri="{FF2B5EF4-FFF2-40B4-BE49-F238E27FC236}">
                  <a16:creationId xmlns:a16="http://schemas.microsoft.com/office/drawing/2014/main" id="{298F6445-1A63-33D2-0F74-8E980210DE9A}"/>
                </a:ext>
              </a:extLst>
            </p:cNvPr>
            <p:cNvSpPr txBox="1"/>
            <p:nvPr/>
          </p:nvSpPr>
          <p:spPr>
            <a:xfrm>
              <a:off x="24283416" y="7930903"/>
              <a:ext cx="44352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 share</a:t>
              </a:r>
            </a:p>
          </p:txBody>
        </p:sp>
      </p:grpSp>
      <p:pic>
        <p:nvPicPr>
          <p:cNvPr id="45" name="5_Laptop Bottom" descr="A computer with a blue flower on the screen&#10;&#10;Description automatically generated">
            <a:extLst>
              <a:ext uri="{FF2B5EF4-FFF2-40B4-BE49-F238E27FC236}">
                <a16:creationId xmlns:a16="http://schemas.microsoft.com/office/drawing/2014/main" id="{B4DB1074-6004-2677-53E4-06A879AE98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45010" y="14249593"/>
            <a:ext cx="5789224" cy="4301800"/>
          </a:xfrm>
          <a:prstGeom prst="rect">
            <a:avLst/>
          </a:prstGeom>
        </p:spPr>
      </p:pic>
      <p:pic>
        <p:nvPicPr>
          <p:cNvPr id="16" name="6_Red hat" descr="A red box with a red cover&#10;&#10;Description automatically generated">
            <a:extLst>
              <a:ext uri="{FF2B5EF4-FFF2-40B4-BE49-F238E27FC236}">
                <a16:creationId xmlns:a16="http://schemas.microsoft.com/office/drawing/2014/main" id="{DAE2B574-F997-27F6-141B-BBB5494E3D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44888" y="12951128"/>
            <a:ext cx="4080215" cy="5891331"/>
          </a:xfrm>
          <a:prstGeom prst="rect">
            <a:avLst/>
          </a:prstGeom>
        </p:spPr>
      </p:pic>
      <p:grpSp>
        <p:nvGrpSpPr>
          <p:cNvPr id="39" name="6_Arrorw NAS to red">
            <a:extLst>
              <a:ext uri="{FF2B5EF4-FFF2-40B4-BE49-F238E27FC236}">
                <a16:creationId xmlns:a16="http://schemas.microsoft.com/office/drawing/2014/main" id="{AF85E7FC-1F63-AF75-B868-E17B16F4B1F7}"/>
              </a:ext>
            </a:extLst>
          </p:cNvPr>
          <p:cNvGrpSpPr/>
          <p:nvPr/>
        </p:nvGrpSpPr>
        <p:grpSpPr>
          <a:xfrm>
            <a:off x="8936947" y="15543224"/>
            <a:ext cx="8402458" cy="2119505"/>
            <a:chOff x="8909429" y="7357709"/>
            <a:chExt cx="8402458" cy="2119505"/>
          </a:xfrm>
        </p:grpSpPr>
        <p:sp>
          <p:nvSpPr>
            <p:cNvPr id="40" name="Arrow: Left 39">
              <a:extLst>
                <a:ext uri="{FF2B5EF4-FFF2-40B4-BE49-F238E27FC236}">
                  <a16:creationId xmlns:a16="http://schemas.microsoft.com/office/drawing/2014/main" id="{34CFDA4A-88D0-2CF9-3641-DCFEBE6347AD}"/>
                </a:ext>
              </a:extLst>
            </p:cNvPr>
            <p:cNvSpPr/>
            <p:nvPr/>
          </p:nvSpPr>
          <p:spPr>
            <a:xfrm>
              <a:off x="8909429" y="7357709"/>
              <a:ext cx="7909990" cy="2119505"/>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41" name="_Point 2">
              <a:extLst>
                <a:ext uri="{FF2B5EF4-FFF2-40B4-BE49-F238E27FC236}">
                  <a16:creationId xmlns:a16="http://schemas.microsoft.com/office/drawing/2014/main" id="{52BABA0F-BE5E-7D78-95F4-D41C43697D0F}"/>
                </a:ext>
              </a:extLst>
            </p:cNvPr>
            <p:cNvSpPr txBox="1"/>
            <p:nvPr/>
          </p:nvSpPr>
          <p:spPr>
            <a:xfrm>
              <a:off x="10162631" y="7833760"/>
              <a:ext cx="71492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LDAP protocol</a:t>
              </a:r>
            </a:p>
          </p:txBody>
        </p:sp>
      </p:grpSp>
      <p:grpSp>
        <p:nvGrpSpPr>
          <p:cNvPr id="46" name="7_Arrow NAS to AD">
            <a:extLst>
              <a:ext uri="{FF2B5EF4-FFF2-40B4-BE49-F238E27FC236}">
                <a16:creationId xmlns:a16="http://schemas.microsoft.com/office/drawing/2014/main" id="{95C5A9C6-3DC8-9D97-5353-09B9DC2F14D9}"/>
              </a:ext>
            </a:extLst>
          </p:cNvPr>
          <p:cNvGrpSpPr/>
          <p:nvPr/>
        </p:nvGrpSpPr>
        <p:grpSpPr>
          <a:xfrm rot="1542376">
            <a:off x="9168863" y="12560553"/>
            <a:ext cx="8402458" cy="2119505"/>
            <a:chOff x="8909429" y="7357709"/>
            <a:chExt cx="8402458" cy="2119505"/>
          </a:xfrm>
        </p:grpSpPr>
        <p:sp>
          <p:nvSpPr>
            <p:cNvPr id="47" name="Arrow: Left 46">
              <a:extLst>
                <a:ext uri="{FF2B5EF4-FFF2-40B4-BE49-F238E27FC236}">
                  <a16:creationId xmlns:a16="http://schemas.microsoft.com/office/drawing/2014/main" id="{943454AC-611F-4CF5-6C13-FC39504F1F72}"/>
                </a:ext>
              </a:extLst>
            </p:cNvPr>
            <p:cNvSpPr/>
            <p:nvPr/>
          </p:nvSpPr>
          <p:spPr>
            <a:xfrm>
              <a:off x="8909429" y="7357709"/>
              <a:ext cx="7909990" cy="2119505"/>
            </a:xfrm>
            <a:prstGeom prst="left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48" name="_Point 2">
              <a:extLst>
                <a:ext uri="{FF2B5EF4-FFF2-40B4-BE49-F238E27FC236}">
                  <a16:creationId xmlns:a16="http://schemas.microsoft.com/office/drawing/2014/main" id="{6CFC360E-CB7B-9957-755F-9F3672AACDE3}"/>
                </a:ext>
              </a:extLst>
            </p:cNvPr>
            <p:cNvSpPr txBox="1"/>
            <p:nvPr/>
          </p:nvSpPr>
          <p:spPr>
            <a:xfrm>
              <a:off x="10162631" y="7833760"/>
              <a:ext cx="71492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LDAP protocol</a:t>
              </a:r>
            </a:p>
          </p:txBody>
        </p:sp>
      </p:grpSp>
      <p:sp>
        <p:nvSpPr>
          <p:cNvPr id="49" name="8_Point 2">
            <a:extLst>
              <a:ext uri="{FF2B5EF4-FFF2-40B4-BE49-F238E27FC236}">
                <a16:creationId xmlns:a16="http://schemas.microsoft.com/office/drawing/2014/main" id="{936B8EA4-D912-279D-E9D4-341C644C9045}"/>
              </a:ext>
            </a:extLst>
          </p:cNvPr>
          <p:cNvSpPr txBox="1"/>
          <p:nvPr/>
        </p:nvSpPr>
        <p:spPr>
          <a:xfrm>
            <a:off x="854963" y="5467572"/>
            <a:ext cx="34435933" cy="1246461"/>
          </a:xfrm>
          <a:prstGeom prst="rect">
            <a:avLst/>
          </a:prstGeom>
          <a:noFill/>
        </p:spPr>
        <p:txBody>
          <a:bodyPr wrap="square">
            <a:spAutoFit/>
          </a:bodyPr>
          <a:lstStyle/>
          <a:p>
            <a:r>
              <a:rPr lang="en-US" sz="7500" dirty="0">
                <a:solidFill>
                  <a:srgbClr val="00B050"/>
                </a:solidFill>
                <a:latin typeface="Arial" panose="020B0604020202020204" pitchFamily="34" charset="0"/>
                <a:cs typeface="Arial" panose="020B0604020202020204" pitchFamily="34" charset="0"/>
              </a:rPr>
              <a:t>Uses TCP/UDP port 389</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D90471F9-FB86-F8BE-2FDA-A0801DF9A7B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710221"/>
            <a:ext cx="35067565" cy="1938992"/>
          </a:xfrm>
          <a:prstGeom prst="rect">
            <a:avLst/>
          </a:prstGeom>
          <a:noFill/>
        </p:spPr>
        <p:txBody>
          <a:bodyPr wrap="square">
            <a:spAutoFit/>
          </a:bodyPr>
          <a:lstStyle/>
          <a:p>
            <a:r>
              <a:rPr lang="en-GB" sz="12000" b="1" dirty="0">
                <a:solidFill>
                  <a:schemeClr val="bg1"/>
                </a:solidFill>
                <a:latin typeface="Arial" panose="020B0604020202020204" pitchFamily="34" charset="0"/>
                <a:cs typeface="Arial" panose="020B0604020202020204" pitchFamily="34" charset="0"/>
              </a:rPr>
              <a:t>Lightweight Directory Access Protocol (LDAP)</a:t>
            </a:r>
            <a:endParaRPr lang="en-US" sz="1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78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793F6DF-01E8-A470-8405-D4B443A7EFC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7" name="1_Acco text_D 1.0">
            <a:extLst>
              <a:ext uri="{FF2B5EF4-FFF2-40B4-BE49-F238E27FC236}">
                <a16:creationId xmlns:a16="http://schemas.microsoft.com/office/drawing/2014/main" id="{4418E18C-EC8D-EB10-D410-D986004F8932}"/>
              </a:ext>
            </a:extLst>
          </p:cNvPr>
          <p:cNvSpPr txBox="1"/>
          <p:nvPr/>
        </p:nvSpPr>
        <p:spPr>
          <a:xfrm>
            <a:off x="25144816" y="13572052"/>
            <a:ext cx="9413019" cy="1477328"/>
          </a:xfrm>
          <a:prstGeom prst="rect">
            <a:avLst/>
          </a:prstGeom>
          <a:noFill/>
        </p:spPr>
        <p:txBody>
          <a:bodyPr wrap="square">
            <a:spAutoFit/>
          </a:bodyPr>
          <a:lstStyle/>
          <a:p>
            <a:r>
              <a:rPr lang="en-US" sz="9000" b="1" dirty="0">
                <a:solidFill>
                  <a:srgbClr val="EE7546"/>
                </a:solidFill>
                <a:latin typeface="Arial" panose="020B0604020202020204" pitchFamily="34" charset="0"/>
                <a:cs typeface="Arial" panose="020B0604020202020204" pitchFamily="34" charset="0"/>
              </a:rPr>
              <a:t>Accounting</a:t>
            </a:r>
          </a:p>
        </p:txBody>
      </p:sp>
      <p:pic>
        <p:nvPicPr>
          <p:cNvPr id="24" name="1_Acco_D 1.0" descr="A cat wearing glasses and a suit holding a calculator&#10;&#10;Description automatically generated">
            <a:extLst>
              <a:ext uri="{FF2B5EF4-FFF2-40B4-BE49-F238E27FC236}">
                <a16:creationId xmlns:a16="http://schemas.microsoft.com/office/drawing/2014/main" id="{309B3660-D8BB-3DB4-60F0-EC0BB7842F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56600" y="5439488"/>
            <a:ext cx="7112160" cy="8178984"/>
          </a:xfrm>
          <a:prstGeom prst="rect">
            <a:avLst/>
          </a:prstGeom>
        </p:spPr>
      </p:pic>
      <p:sp>
        <p:nvSpPr>
          <p:cNvPr id="26" name="1_Autho text_D 0.5">
            <a:extLst>
              <a:ext uri="{FF2B5EF4-FFF2-40B4-BE49-F238E27FC236}">
                <a16:creationId xmlns:a16="http://schemas.microsoft.com/office/drawing/2014/main" id="{039AD860-D8DE-EC6D-C6CF-FE2B24589923}"/>
              </a:ext>
            </a:extLst>
          </p:cNvPr>
          <p:cNvSpPr txBox="1"/>
          <p:nvPr/>
        </p:nvSpPr>
        <p:spPr>
          <a:xfrm>
            <a:off x="14443695" y="13572052"/>
            <a:ext cx="9413019" cy="1477328"/>
          </a:xfrm>
          <a:prstGeom prst="rect">
            <a:avLst/>
          </a:prstGeom>
          <a:noFill/>
        </p:spPr>
        <p:txBody>
          <a:bodyPr wrap="square">
            <a:spAutoFit/>
          </a:bodyPr>
          <a:lstStyle/>
          <a:p>
            <a:r>
              <a:rPr lang="en-US" sz="9000" b="1" dirty="0">
                <a:solidFill>
                  <a:srgbClr val="EE7546"/>
                </a:solidFill>
                <a:latin typeface="Arial" panose="020B0604020202020204" pitchFamily="34" charset="0"/>
                <a:cs typeface="Arial" panose="020B0604020202020204" pitchFamily="34" charset="0"/>
              </a:rPr>
              <a:t>Authorization</a:t>
            </a:r>
          </a:p>
        </p:txBody>
      </p:sp>
      <p:pic>
        <p:nvPicPr>
          <p:cNvPr id="17" name="1_Autho_D 0.5" descr="A cartoon of a cat holding a gavel and shield&#10;&#10;Description automatically generated">
            <a:extLst>
              <a:ext uri="{FF2B5EF4-FFF2-40B4-BE49-F238E27FC236}">
                <a16:creationId xmlns:a16="http://schemas.microsoft.com/office/drawing/2014/main" id="{AB0AB093-5607-F279-D81B-9D0CD371CE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443695" y="5439488"/>
            <a:ext cx="6154372" cy="8132564"/>
          </a:xfrm>
          <a:prstGeom prst="rect">
            <a:avLst/>
          </a:prstGeom>
        </p:spPr>
      </p:pic>
      <p:sp>
        <p:nvSpPr>
          <p:cNvPr id="9" name="1_Auth text">
            <a:extLst>
              <a:ext uri="{FF2B5EF4-FFF2-40B4-BE49-F238E27FC236}">
                <a16:creationId xmlns:a16="http://schemas.microsoft.com/office/drawing/2014/main" id="{9AB0CD40-3F8C-4AD7-ABD2-0365709E7B83}"/>
              </a:ext>
            </a:extLst>
          </p:cNvPr>
          <p:cNvSpPr txBox="1"/>
          <p:nvPr/>
        </p:nvSpPr>
        <p:spPr>
          <a:xfrm>
            <a:off x="3087631" y="13572052"/>
            <a:ext cx="9413019" cy="1477328"/>
          </a:xfrm>
          <a:prstGeom prst="rect">
            <a:avLst/>
          </a:prstGeom>
          <a:noFill/>
        </p:spPr>
        <p:txBody>
          <a:bodyPr wrap="square">
            <a:spAutoFit/>
          </a:bodyPr>
          <a:lstStyle/>
          <a:p>
            <a:r>
              <a:rPr lang="en-US" sz="9000" b="1" dirty="0">
                <a:solidFill>
                  <a:srgbClr val="EE7546"/>
                </a:solidFill>
                <a:latin typeface="Arial" panose="020B0604020202020204" pitchFamily="34" charset="0"/>
                <a:cs typeface="Arial" panose="020B0604020202020204" pitchFamily="34" charset="0"/>
              </a:rPr>
              <a:t>Authentication</a:t>
            </a:r>
          </a:p>
        </p:txBody>
      </p:sp>
      <p:pic>
        <p:nvPicPr>
          <p:cNvPr id="8" name="1_Auth">
            <a:extLst>
              <a:ext uri="{FF2B5EF4-FFF2-40B4-BE49-F238E27FC236}">
                <a16:creationId xmlns:a16="http://schemas.microsoft.com/office/drawing/2014/main" id="{77824565-3BF6-FDA9-99B7-783E18F693C7}"/>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602709" y="5533958"/>
            <a:ext cx="7098412" cy="8038094"/>
          </a:xfrm>
          <a:prstGeom prst="rect">
            <a:avLst/>
          </a:prstGeom>
        </p:spPr>
      </p:pic>
      <p:sp>
        <p:nvSpPr>
          <p:cNvPr id="25" name="2_Point 1">
            <a:extLst>
              <a:ext uri="{FF2B5EF4-FFF2-40B4-BE49-F238E27FC236}">
                <a16:creationId xmlns:a16="http://schemas.microsoft.com/office/drawing/2014/main" id="{34D12167-7711-1035-676D-3F9C74F1594D}"/>
              </a:ext>
            </a:extLst>
          </p:cNvPr>
          <p:cNvSpPr txBox="1"/>
          <p:nvPr/>
        </p:nvSpPr>
        <p:spPr>
          <a:xfrm>
            <a:off x="1007365" y="3766067"/>
            <a:ext cx="35287898" cy="1477328"/>
          </a:xfrm>
          <a:prstGeom prst="rect">
            <a:avLst/>
          </a:prstGeom>
          <a:noFill/>
        </p:spPr>
        <p:txBody>
          <a:bodyPr wrap="square">
            <a:spAutoFit/>
          </a:bodyPr>
          <a:lstStyle/>
          <a:p>
            <a:r>
              <a:rPr lang="en-US" sz="9000" b="1" dirty="0">
                <a:solidFill>
                  <a:srgbClr val="EE7546"/>
                </a:solidFill>
                <a:latin typeface="Arial" panose="020B0604020202020204" pitchFamily="34" charset="0"/>
                <a:cs typeface="Arial" panose="020B0604020202020204" pitchFamily="34" charset="0"/>
              </a:rPr>
              <a:t>Devices that are AAA are designed with these three principles</a:t>
            </a:r>
          </a:p>
        </p:txBody>
      </p:sp>
      <p:sp>
        <p:nvSpPr>
          <p:cNvPr id="29" name="3_Auth text 2_D 0.5">
            <a:extLst>
              <a:ext uri="{FF2B5EF4-FFF2-40B4-BE49-F238E27FC236}">
                <a16:creationId xmlns:a16="http://schemas.microsoft.com/office/drawing/2014/main" id="{DC83F90A-0579-7244-F5DB-7C2E466A2E70}"/>
              </a:ext>
            </a:extLst>
          </p:cNvPr>
          <p:cNvSpPr txBox="1"/>
          <p:nvPr/>
        </p:nvSpPr>
        <p:spPr>
          <a:xfrm>
            <a:off x="3087631" y="16473799"/>
            <a:ext cx="527040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Password</a:t>
            </a:r>
          </a:p>
        </p:txBody>
      </p:sp>
      <p:sp>
        <p:nvSpPr>
          <p:cNvPr id="28" name="3_Auth text 2">
            <a:extLst>
              <a:ext uri="{FF2B5EF4-FFF2-40B4-BE49-F238E27FC236}">
                <a16:creationId xmlns:a16="http://schemas.microsoft.com/office/drawing/2014/main" id="{51F80B18-0DB6-5A20-2DA2-0F5B504A243F}"/>
              </a:ext>
            </a:extLst>
          </p:cNvPr>
          <p:cNvSpPr txBox="1"/>
          <p:nvPr/>
        </p:nvSpPr>
        <p:spPr>
          <a:xfrm>
            <a:off x="3087631" y="15189485"/>
            <a:ext cx="527040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Username</a:t>
            </a:r>
          </a:p>
        </p:txBody>
      </p:sp>
      <p:sp>
        <p:nvSpPr>
          <p:cNvPr id="30" name="4_Autho text 2">
            <a:extLst>
              <a:ext uri="{FF2B5EF4-FFF2-40B4-BE49-F238E27FC236}">
                <a16:creationId xmlns:a16="http://schemas.microsoft.com/office/drawing/2014/main" id="{7B0A8046-B822-B7FF-2762-A57F4A7C96CE}"/>
              </a:ext>
            </a:extLst>
          </p:cNvPr>
          <p:cNvSpPr txBox="1"/>
          <p:nvPr/>
        </p:nvSpPr>
        <p:spPr>
          <a:xfrm>
            <a:off x="14443695" y="15189485"/>
            <a:ext cx="64497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Permissions</a:t>
            </a:r>
          </a:p>
        </p:txBody>
      </p:sp>
      <p:sp>
        <p:nvSpPr>
          <p:cNvPr id="32" name="5_Acco text 2">
            <a:extLst>
              <a:ext uri="{FF2B5EF4-FFF2-40B4-BE49-F238E27FC236}">
                <a16:creationId xmlns:a16="http://schemas.microsoft.com/office/drawing/2014/main" id="{5C3B8A28-FAC3-0ED5-9480-3284836D3EF6}"/>
              </a:ext>
            </a:extLst>
          </p:cNvPr>
          <p:cNvSpPr txBox="1"/>
          <p:nvPr/>
        </p:nvSpPr>
        <p:spPr>
          <a:xfrm>
            <a:off x="25144816" y="15189485"/>
            <a:ext cx="64497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Logging</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6D402305-AD52-61CF-270D-4709D708C59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440872" y="729505"/>
            <a:ext cx="35327425" cy="1785104"/>
          </a:xfrm>
          <a:prstGeom prst="rect">
            <a:avLst/>
          </a:prstGeom>
          <a:noFill/>
        </p:spPr>
        <p:txBody>
          <a:bodyPr wrap="square">
            <a:spAutoFit/>
          </a:bodyPr>
          <a:lstStyle/>
          <a:p>
            <a:r>
              <a:rPr lang="en-US" sz="11000" b="1" dirty="0">
                <a:solidFill>
                  <a:schemeClr val="bg1"/>
                </a:solidFill>
                <a:latin typeface="Arial" panose="020B0604020202020204" pitchFamily="34" charset="0"/>
                <a:cs typeface="Arial" panose="020B0604020202020204" pitchFamily="34" charset="0"/>
              </a:rPr>
              <a:t>Authentication, Authorization, and Accounting (AAA)</a:t>
            </a:r>
          </a:p>
        </p:txBody>
      </p:sp>
    </p:spTree>
    <p:extLst>
      <p:ext uri="{BB962C8B-B14F-4D97-AF65-F5344CB8AC3E}">
        <p14:creationId xmlns:p14="http://schemas.microsoft.com/office/powerpoint/2010/main" val="3408068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30" name="1_Network Switch" descr="A grey rectangular object with green squares&#10;&#10;Description automatically generated">
            <a:extLst>
              <a:ext uri="{FF2B5EF4-FFF2-40B4-BE49-F238E27FC236}">
                <a16:creationId xmlns:a16="http://schemas.microsoft.com/office/drawing/2014/main" id="{86CEA598-E8ED-011C-3CCA-CFB59B69B6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63488" y="5897009"/>
            <a:ext cx="5899717" cy="1052737"/>
          </a:xfrm>
          <a:prstGeom prst="rect">
            <a:avLst/>
          </a:prstGeom>
        </p:spPr>
      </p:pic>
      <p:sp>
        <p:nvSpPr>
          <p:cNvPr id="11" name="2_Switch text">
            <a:extLst>
              <a:ext uri="{FF2B5EF4-FFF2-40B4-BE49-F238E27FC236}">
                <a16:creationId xmlns:a16="http://schemas.microsoft.com/office/drawing/2014/main" id="{C1DEF198-654E-FD4D-1EAD-87487659A0C4}"/>
              </a:ext>
            </a:extLst>
          </p:cNvPr>
          <p:cNvSpPr txBox="1"/>
          <p:nvPr/>
        </p:nvSpPr>
        <p:spPr>
          <a:xfrm>
            <a:off x="14091465" y="4524765"/>
            <a:ext cx="721395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Switch (RADIUS Client)</a:t>
            </a:r>
          </a:p>
        </p:txBody>
      </p:sp>
      <p:pic>
        <p:nvPicPr>
          <p:cNvPr id="6" name="3_Laptop" descr="A computer with a black screen&#10;&#10;Description automatically generated">
            <a:extLst>
              <a:ext uri="{FF2B5EF4-FFF2-40B4-BE49-F238E27FC236}">
                <a16:creationId xmlns:a16="http://schemas.microsoft.com/office/drawing/2014/main" id="{668DFE72-7224-284A-ADB7-803DDDDAEB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7168" y="4678323"/>
            <a:ext cx="2716711" cy="2942818"/>
          </a:xfrm>
          <a:prstGeom prst="rect">
            <a:avLst/>
          </a:prstGeom>
        </p:spPr>
      </p:pic>
      <p:sp>
        <p:nvSpPr>
          <p:cNvPr id="33" name="4_Server text">
            <a:extLst>
              <a:ext uri="{FF2B5EF4-FFF2-40B4-BE49-F238E27FC236}">
                <a16:creationId xmlns:a16="http://schemas.microsoft.com/office/drawing/2014/main" id="{A6DB99EF-315D-FA8B-243C-70EDDC0E53BC}"/>
              </a:ext>
            </a:extLst>
          </p:cNvPr>
          <p:cNvSpPr txBox="1"/>
          <p:nvPr/>
        </p:nvSpPr>
        <p:spPr>
          <a:xfrm>
            <a:off x="31038621" y="5327450"/>
            <a:ext cx="5096507"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RADIUS AAA</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Server</a:t>
            </a:r>
          </a:p>
        </p:txBody>
      </p:sp>
      <p:pic>
        <p:nvPicPr>
          <p:cNvPr id="32" name="4_Server" descr="A computer tower with many drawers&#10;&#10;Description automatically generated">
            <a:extLst>
              <a:ext uri="{FF2B5EF4-FFF2-40B4-BE49-F238E27FC236}">
                <a16:creationId xmlns:a16="http://schemas.microsoft.com/office/drawing/2014/main" id="{1FA41210-DE64-915F-1E5E-BA1B640DC7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48284" y="4978767"/>
            <a:ext cx="1875676" cy="3122092"/>
          </a:xfrm>
          <a:prstGeom prst="rect">
            <a:avLst/>
          </a:prstGeom>
        </p:spPr>
      </p:pic>
      <p:sp>
        <p:nvSpPr>
          <p:cNvPr id="45" name="5_Step 1 text">
            <a:extLst>
              <a:ext uri="{FF2B5EF4-FFF2-40B4-BE49-F238E27FC236}">
                <a16:creationId xmlns:a16="http://schemas.microsoft.com/office/drawing/2014/main" id="{0E64F29B-A42E-339C-BC13-5CF7F16F988F}"/>
              </a:ext>
            </a:extLst>
          </p:cNvPr>
          <p:cNvSpPr txBox="1"/>
          <p:nvPr/>
        </p:nvSpPr>
        <p:spPr>
          <a:xfrm>
            <a:off x="23816817" y="3208337"/>
            <a:ext cx="12919587"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RADIUS server and client are</a:t>
            </a:r>
          </a:p>
          <a:p>
            <a:r>
              <a:rPr lang="en-US" sz="5000" dirty="0">
                <a:latin typeface="Arial" panose="020B0604020202020204" pitchFamily="34" charset="0"/>
                <a:cs typeface="Arial" panose="020B0604020202020204" pitchFamily="34" charset="0"/>
              </a:rPr>
              <a:t>pre-configured with the same shared secret</a:t>
            </a:r>
          </a:p>
        </p:txBody>
      </p:sp>
      <p:sp>
        <p:nvSpPr>
          <p:cNvPr id="16" name="5_Step 1">
            <a:extLst>
              <a:ext uri="{FF2B5EF4-FFF2-40B4-BE49-F238E27FC236}">
                <a16:creationId xmlns:a16="http://schemas.microsoft.com/office/drawing/2014/main" id="{2D1337EE-AB30-89FE-B7A6-6300E234040D}"/>
              </a:ext>
            </a:extLst>
          </p:cNvPr>
          <p:cNvSpPr/>
          <p:nvPr/>
        </p:nvSpPr>
        <p:spPr>
          <a:xfrm>
            <a:off x="22509402" y="3515622"/>
            <a:ext cx="1147011" cy="955040"/>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1</a:t>
            </a:r>
          </a:p>
        </p:txBody>
      </p:sp>
      <p:pic>
        <p:nvPicPr>
          <p:cNvPr id="10" name="5_Secret2" descr="A white paper with black writing on it&#10;&#10;Description automatically generated">
            <a:extLst>
              <a:ext uri="{FF2B5EF4-FFF2-40B4-BE49-F238E27FC236}">
                <a16:creationId xmlns:a16="http://schemas.microsoft.com/office/drawing/2014/main" id="{1F4A9500-262D-10AF-CF1E-2A69CB87DE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243918" y="6191283"/>
            <a:ext cx="1584764" cy="1826131"/>
          </a:xfrm>
          <a:prstGeom prst="rect">
            <a:avLst/>
          </a:prstGeom>
        </p:spPr>
      </p:pic>
      <p:pic>
        <p:nvPicPr>
          <p:cNvPr id="38" name="5_Secret1" descr="A white paper with black writing on it&#10;&#10;Description automatically generated">
            <a:extLst>
              <a:ext uri="{FF2B5EF4-FFF2-40B4-BE49-F238E27FC236}">
                <a16:creationId xmlns:a16="http://schemas.microsoft.com/office/drawing/2014/main" id="{BA6ABC30-17CD-0B61-B59B-92E323859F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499166" y="5424165"/>
            <a:ext cx="1584764" cy="1826131"/>
          </a:xfrm>
          <a:prstGeom prst="rect">
            <a:avLst/>
          </a:prstGeom>
        </p:spPr>
      </p:pic>
      <p:sp>
        <p:nvSpPr>
          <p:cNvPr id="47" name="6_Supplicant text">
            <a:extLst>
              <a:ext uri="{FF2B5EF4-FFF2-40B4-BE49-F238E27FC236}">
                <a16:creationId xmlns:a16="http://schemas.microsoft.com/office/drawing/2014/main" id="{BA8ED699-4676-497C-0E90-82D75951956A}"/>
              </a:ext>
            </a:extLst>
          </p:cNvPr>
          <p:cNvSpPr txBox="1"/>
          <p:nvPr/>
        </p:nvSpPr>
        <p:spPr>
          <a:xfrm>
            <a:off x="440872" y="5897009"/>
            <a:ext cx="3574935"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Supplicant</a:t>
            </a:r>
          </a:p>
        </p:txBody>
      </p:sp>
      <p:sp>
        <p:nvSpPr>
          <p:cNvPr id="46" name="6_Step 2 text">
            <a:extLst>
              <a:ext uri="{FF2B5EF4-FFF2-40B4-BE49-F238E27FC236}">
                <a16:creationId xmlns:a16="http://schemas.microsoft.com/office/drawing/2014/main" id="{C1959E81-651A-0832-B5E4-8EFD402D5E6F}"/>
              </a:ext>
            </a:extLst>
          </p:cNvPr>
          <p:cNvSpPr txBox="1"/>
          <p:nvPr/>
        </p:nvSpPr>
        <p:spPr>
          <a:xfrm>
            <a:off x="6214419" y="3264822"/>
            <a:ext cx="7743923"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supplicant connects</a:t>
            </a:r>
          </a:p>
          <a:p>
            <a:r>
              <a:rPr lang="en-US" sz="5000" dirty="0">
                <a:latin typeface="Arial" panose="020B0604020202020204" pitchFamily="34" charset="0"/>
                <a:cs typeface="Arial" panose="020B0604020202020204" pitchFamily="34" charset="0"/>
              </a:rPr>
              <a:t>to the network</a:t>
            </a:r>
          </a:p>
        </p:txBody>
      </p:sp>
      <p:sp>
        <p:nvSpPr>
          <p:cNvPr id="17" name="6_Step 2">
            <a:extLst>
              <a:ext uri="{FF2B5EF4-FFF2-40B4-BE49-F238E27FC236}">
                <a16:creationId xmlns:a16="http://schemas.microsoft.com/office/drawing/2014/main" id="{68158AC6-9F82-62E4-DB35-0939888ECB3E}"/>
              </a:ext>
            </a:extLst>
          </p:cNvPr>
          <p:cNvSpPr/>
          <p:nvPr/>
        </p:nvSpPr>
        <p:spPr>
          <a:xfrm>
            <a:off x="6214419" y="5023358"/>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2</a:t>
            </a:r>
          </a:p>
        </p:txBody>
      </p:sp>
      <p:grpSp>
        <p:nvGrpSpPr>
          <p:cNvPr id="20" name="7_Step 3 arrow">
            <a:extLst>
              <a:ext uri="{FF2B5EF4-FFF2-40B4-BE49-F238E27FC236}">
                <a16:creationId xmlns:a16="http://schemas.microsoft.com/office/drawing/2014/main" id="{F3B0E7E4-C85D-3291-FC07-6F7E304E5238}"/>
              </a:ext>
            </a:extLst>
          </p:cNvPr>
          <p:cNvGrpSpPr/>
          <p:nvPr/>
        </p:nvGrpSpPr>
        <p:grpSpPr>
          <a:xfrm>
            <a:off x="5369668" y="9570448"/>
            <a:ext cx="11504692" cy="854323"/>
            <a:chOff x="5369668" y="9570448"/>
            <a:chExt cx="11504692" cy="854323"/>
          </a:xfrm>
        </p:grpSpPr>
        <p:sp>
          <p:nvSpPr>
            <p:cNvPr id="18" name="Rectangle 17">
              <a:extLst>
                <a:ext uri="{FF2B5EF4-FFF2-40B4-BE49-F238E27FC236}">
                  <a16:creationId xmlns:a16="http://schemas.microsoft.com/office/drawing/2014/main" id="{05614A38-A964-EC7A-B7CE-85BF8E221B5E}"/>
                </a:ext>
              </a:extLst>
            </p:cNvPr>
            <p:cNvSpPr/>
            <p:nvPr/>
          </p:nvSpPr>
          <p:spPr>
            <a:xfrm>
              <a:off x="5369668" y="9570448"/>
              <a:ext cx="11504692" cy="8543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7_Step 3 arrow">
              <a:extLst>
                <a:ext uri="{FF2B5EF4-FFF2-40B4-BE49-F238E27FC236}">
                  <a16:creationId xmlns:a16="http://schemas.microsoft.com/office/drawing/2014/main" id="{F3695B7B-78AD-98A3-E74C-F80401E7F40F}"/>
                </a:ext>
              </a:extLst>
            </p:cNvPr>
            <p:cNvCxnSpPr>
              <a:cxnSpLocks/>
            </p:cNvCxnSpPr>
            <p:nvPr/>
          </p:nvCxnSpPr>
          <p:spPr>
            <a:xfrm>
              <a:off x="5537837" y="10026758"/>
              <a:ext cx="10921102" cy="0"/>
            </a:xfrm>
            <a:prstGeom prst="straightConnector1">
              <a:avLst/>
            </a:prstGeom>
            <a:ln w="127000" cap="rnd">
              <a:headEnd type="triangle" w="lg" len="lg"/>
              <a:tailEnd type="none" w="lg" len="lg"/>
            </a:ln>
          </p:spPr>
          <p:style>
            <a:lnRef idx="1">
              <a:schemeClr val="dk1"/>
            </a:lnRef>
            <a:fillRef idx="0">
              <a:schemeClr val="dk1"/>
            </a:fillRef>
            <a:effectRef idx="0">
              <a:schemeClr val="dk1"/>
            </a:effectRef>
            <a:fontRef idx="minor">
              <a:schemeClr val="tx1"/>
            </a:fontRef>
          </p:style>
        </p:cxnSp>
      </p:grpSp>
      <p:sp>
        <p:nvSpPr>
          <p:cNvPr id="2" name="7_Line 2 text">
            <a:extLst>
              <a:ext uri="{FF2B5EF4-FFF2-40B4-BE49-F238E27FC236}">
                <a16:creationId xmlns:a16="http://schemas.microsoft.com/office/drawing/2014/main" id="{5F5BA93B-17D5-E661-1AAC-74B216D4736E}"/>
              </a:ext>
            </a:extLst>
          </p:cNvPr>
          <p:cNvSpPr txBox="1"/>
          <p:nvPr/>
        </p:nvSpPr>
        <p:spPr>
          <a:xfrm>
            <a:off x="13958342" y="17201911"/>
            <a:ext cx="5759819"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Switch</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(RADIUS Client)</a:t>
            </a:r>
          </a:p>
        </p:txBody>
      </p:sp>
      <p:cxnSp>
        <p:nvCxnSpPr>
          <p:cNvPr id="12" name="7_Line 2">
            <a:extLst>
              <a:ext uri="{FF2B5EF4-FFF2-40B4-BE49-F238E27FC236}">
                <a16:creationId xmlns:a16="http://schemas.microsoft.com/office/drawing/2014/main" id="{97C75374-6CF7-9E96-2F73-1F4F54B28C67}"/>
              </a:ext>
            </a:extLst>
          </p:cNvPr>
          <p:cNvCxnSpPr>
            <a:cxnSpLocks/>
          </p:cNvCxnSpPr>
          <p:nvPr/>
        </p:nvCxnSpPr>
        <p:spPr>
          <a:xfrm>
            <a:off x="16874361" y="7728107"/>
            <a:ext cx="0" cy="8856666"/>
          </a:xfrm>
          <a:prstGeom prst="straightConnector1">
            <a:avLst/>
          </a:prstGeom>
          <a:ln w="127000" cap="rnd">
            <a:headEnd type="oval" w="lg" len="lg"/>
            <a:tailEnd type="oval" w="lg" len="lg"/>
          </a:ln>
        </p:spPr>
        <p:style>
          <a:lnRef idx="1">
            <a:schemeClr val="dk1"/>
          </a:lnRef>
          <a:fillRef idx="0">
            <a:schemeClr val="dk1"/>
          </a:fillRef>
          <a:effectRef idx="0">
            <a:schemeClr val="dk1"/>
          </a:effectRef>
          <a:fontRef idx="minor">
            <a:schemeClr val="tx1"/>
          </a:fontRef>
        </p:style>
      </p:cxnSp>
      <p:sp>
        <p:nvSpPr>
          <p:cNvPr id="53" name="7_Line 1 text">
            <a:extLst>
              <a:ext uri="{FF2B5EF4-FFF2-40B4-BE49-F238E27FC236}">
                <a16:creationId xmlns:a16="http://schemas.microsoft.com/office/drawing/2014/main" id="{3FF68DB9-12D4-F305-ABF5-286A7ECAA95C}"/>
              </a:ext>
            </a:extLst>
          </p:cNvPr>
          <p:cNvSpPr txBox="1"/>
          <p:nvPr/>
        </p:nvSpPr>
        <p:spPr>
          <a:xfrm>
            <a:off x="3997168" y="17201911"/>
            <a:ext cx="3574935"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Supplicant</a:t>
            </a:r>
          </a:p>
        </p:txBody>
      </p:sp>
      <p:cxnSp>
        <p:nvCxnSpPr>
          <p:cNvPr id="50" name="7_Line 1">
            <a:extLst>
              <a:ext uri="{FF2B5EF4-FFF2-40B4-BE49-F238E27FC236}">
                <a16:creationId xmlns:a16="http://schemas.microsoft.com/office/drawing/2014/main" id="{96FABFC1-E9EB-6234-A862-56568DDDD8FB}"/>
              </a:ext>
            </a:extLst>
          </p:cNvPr>
          <p:cNvCxnSpPr>
            <a:cxnSpLocks/>
          </p:cNvCxnSpPr>
          <p:nvPr/>
        </p:nvCxnSpPr>
        <p:spPr>
          <a:xfrm>
            <a:off x="5178456" y="7728107"/>
            <a:ext cx="0" cy="8856666"/>
          </a:xfrm>
          <a:prstGeom prst="straightConnector1">
            <a:avLst/>
          </a:prstGeom>
          <a:ln w="127000" cap="rnd">
            <a:headEnd type="oval" w="lg" len="lg"/>
            <a:tailEnd type="oval" w="lg" len="lg"/>
          </a:ln>
        </p:spPr>
        <p:style>
          <a:lnRef idx="1">
            <a:schemeClr val="dk1"/>
          </a:lnRef>
          <a:fillRef idx="0">
            <a:schemeClr val="dk1"/>
          </a:fillRef>
          <a:effectRef idx="0">
            <a:schemeClr val="dk1"/>
          </a:effectRef>
          <a:fontRef idx="minor">
            <a:schemeClr val="tx1"/>
          </a:fontRef>
        </p:style>
      </p:cxnSp>
      <p:sp>
        <p:nvSpPr>
          <p:cNvPr id="14" name="7_Step 3 text">
            <a:extLst>
              <a:ext uri="{FF2B5EF4-FFF2-40B4-BE49-F238E27FC236}">
                <a16:creationId xmlns:a16="http://schemas.microsoft.com/office/drawing/2014/main" id="{BA039DF0-DD0F-1F43-6A5B-682AC9986A24}"/>
              </a:ext>
            </a:extLst>
          </p:cNvPr>
          <p:cNvSpPr txBox="1"/>
          <p:nvPr/>
        </p:nvSpPr>
        <p:spPr>
          <a:xfrm>
            <a:off x="6439654" y="7318964"/>
            <a:ext cx="10288597" cy="2400657"/>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switch instructs the supplicant to authenticate and blocks other network traffic</a:t>
            </a:r>
          </a:p>
        </p:txBody>
      </p:sp>
      <p:sp>
        <p:nvSpPr>
          <p:cNvPr id="23" name="7_Step 3">
            <a:extLst>
              <a:ext uri="{FF2B5EF4-FFF2-40B4-BE49-F238E27FC236}">
                <a16:creationId xmlns:a16="http://schemas.microsoft.com/office/drawing/2014/main" id="{F4B28270-E070-A138-70BA-5D8A8D527AF3}"/>
              </a:ext>
            </a:extLst>
          </p:cNvPr>
          <p:cNvSpPr/>
          <p:nvPr/>
        </p:nvSpPr>
        <p:spPr>
          <a:xfrm>
            <a:off x="15402384" y="8788894"/>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3</a:t>
            </a:r>
          </a:p>
        </p:txBody>
      </p:sp>
      <p:grpSp>
        <p:nvGrpSpPr>
          <p:cNvPr id="34" name="8_Step 4 arrow">
            <a:extLst>
              <a:ext uri="{FF2B5EF4-FFF2-40B4-BE49-F238E27FC236}">
                <a16:creationId xmlns:a16="http://schemas.microsoft.com/office/drawing/2014/main" id="{9BE09375-0B5F-125B-A828-0D22650FADA6}"/>
              </a:ext>
            </a:extLst>
          </p:cNvPr>
          <p:cNvGrpSpPr/>
          <p:nvPr/>
        </p:nvGrpSpPr>
        <p:grpSpPr>
          <a:xfrm>
            <a:off x="5479472" y="10210767"/>
            <a:ext cx="10553108" cy="1016684"/>
            <a:chOff x="5479472" y="10210767"/>
            <a:chExt cx="10553108" cy="1016684"/>
          </a:xfrm>
        </p:grpSpPr>
        <p:sp>
          <p:nvSpPr>
            <p:cNvPr id="29" name="Rectangle 28">
              <a:extLst>
                <a:ext uri="{FF2B5EF4-FFF2-40B4-BE49-F238E27FC236}">
                  <a16:creationId xmlns:a16="http://schemas.microsoft.com/office/drawing/2014/main" id="{957691BD-CE44-F4DF-4858-F99EC22D4B52}"/>
                </a:ext>
              </a:extLst>
            </p:cNvPr>
            <p:cNvSpPr/>
            <p:nvPr/>
          </p:nvSpPr>
          <p:spPr>
            <a:xfrm>
              <a:off x="5479472" y="10210767"/>
              <a:ext cx="10553108" cy="1016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8_Step 4 arrow">
              <a:extLst>
                <a:ext uri="{FF2B5EF4-FFF2-40B4-BE49-F238E27FC236}">
                  <a16:creationId xmlns:a16="http://schemas.microsoft.com/office/drawing/2014/main" id="{4AE86681-DF4B-C440-CDB4-E80F3A79809B}"/>
                </a:ext>
              </a:extLst>
            </p:cNvPr>
            <p:cNvCxnSpPr>
              <a:cxnSpLocks/>
            </p:cNvCxnSpPr>
            <p:nvPr/>
          </p:nvCxnSpPr>
          <p:spPr>
            <a:xfrm flipH="1" flipV="1">
              <a:off x="5677421" y="10707710"/>
              <a:ext cx="9791463" cy="4327"/>
            </a:xfrm>
            <a:prstGeom prst="straightConnector1">
              <a:avLst/>
            </a:prstGeom>
            <a:ln w="127000" cap="rnd">
              <a:headEnd type="triangle" w="lg" len="lg"/>
              <a:tailEnd type="none" w="lg" len="lg"/>
            </a:ln>
          </p:spPr>
          <p:style>
            <a:lnRef idx="1">
              <a:schemeClr val="dk1"/>
            </a:lnRef>
            <a:fillRef idx="0">
              <a:schemeClr val="dk1"/>
            </a:fillRef>
            <a:effectRef idx="0">
              <a:schemeClr val="dk1"/>
            </a:effectRef>
            <a:fontRef idx="minor">
              <a:schemeClr val="tx1"/>
            </a:fontRef>
          </p:style>
        </p:cxnSp>
      </p:grpSp>
      <p:sp>
        <p:nvSpPr>
          <p:cNvPr id="31" name="8_Step 4 text">
            <a:extLst>
              <a:ext uri="{FF2B5EF4-FFF2-40B4-BE49-F238E27FC236}">
                <a16:creationId xmlns:a16="http://schemas.microsoft.com/office/drawing/2014/main" id="{759677EC-B81C-A799-D8C4-6A10D788A904}"/>
              </a:ext>
            </a:extLst>
          </p:cNvPr>
          <p:cNvSpPr txBox="1"/>
          <p:nvPr/>
        </p:nvSpPr>
        <p:spPr>
          <a:xfrm>
            <a:off x="7281774" y="10910174"/>
            <a:ext cx="7432449"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supplicant transmits a credentials</a:t>
            </a:r>
          </a:p>
        </p:txBody>
      </p:sp>
      <p:sp>
        <p:nvSpPr>
          <p:cNvPr id="24" name="8_Step 4">
            <a:extLst>
              <a:ext uri="{FF2B5EF4-FFF2-40B4-BE49-F238E27FC236}">
                <a16:creationId xmlns:a16="http://schemas.microsoft.com/office/drawing/2014/main" id="{7C4A7881-D2BE-569F-4586-88DD6BD9826C}"/>
              </a:ext>
            </a:extLst>
          </p:cNvPr>
          <p:cNvSpPr/>
          <p:nvPr/>
        </p:nvSpPr>
        <p:spPr>
          <a:xfrm>
            <a:off x="5766292" y="10986393"/>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4</a:t>
            </a:r>
          </a:p>
        </p:txBody>
      </p:sp>
      <p:sp>
        <p:nvSpPr>
          <p:cNvPr id="9" name="9_Line 3 text">
            <a:extLst>
              <a:ext uri="{FF2B5EF4-FFF2-40B4-BE49-F238E27FC236}">
                <a16:creationId xmlns:a16="http://schemas.microsoft.com/office/drawing/2014/main" id="{0A0A7E92-E3DB-3C1D-1A3B-E85ACA7C8483}"/>
              </a:ext>
            </a:extLst>
          </p:cNvPr>
          <p:cNvSpPr txBox="1"/>
          <p:nvPr/>
        </p:nvSpPr>
        <p:spPr>
          <a:xfrm>
            <a:off x="26310145" y="17201911"/>
            <a:ext cx="5759819"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RADIUS AAA</a:t>
            </a:r>
          </a:p>
          <a:p>
            <a:pPr algn="ctr"/>
            <a:r>
              <a:rPr lang="en-US" sz="5000" dirty="0">
                <a:latin typeface="Arial" panose="020B0604020202020204" pitchFamily="34" charset="0"/>
                <a:cs typeface="Arial" panose="020B0604020202020204" pitchFamily="34" charset="0"/>
              </a:rPr>
              <a:t>Server</a:t>
            </a:r>
          </a:p>
        </p:txBody>
      </p:sp>
      <p:cxnSp>
        <p:nvCxnSpPr>
          <p:cNvPr id="13" name="9_Line 3">
            <a:extLst>
              <a:ext uri="{FF2B5EF4-FFF2-40B4-BE49-F238E27FC236}">
                <a16:creationId xmlns:a16="http://schemas.microsoft.com/office/drawing/2014/main" id="{248FC37C-1CBD-5267-7C14-67A6F994698E}"/>
              </a:ext>
            </a:extLst>
          </p:cNvPr>
          <p:cNvCxnSpPr>
            <a:cxnSpLocks/>
          </p:cNvCxnSpPr>
          <p:nvPr/>
        </p:nvCxnSpPr>
        <p:spPr>
          <a:xfrm>
            <a:off x="29440544" y="7728107"/>
            <a:ext cx="0" cy="8856666"/>
          </a:xfrm>
          <a:prstGeom prst="straightConnector1">
            <a:avLst/>
          </a:prstGeom>
          <a:ln w="127000" cap="rnd">
            <a:headEnd type="oval" w="lg" len="lg"/>
            <a:tailEnd type="oval" w="lg" len="lg"/>
          </a:ln>
        </p:spPr>
        <p:style>
          <a:lnRef idx="1">
            <a:schemeClr val="dk1"/>
          </a:lnRef>
          <a:fillRef idx="0">
            <a:schemeClr val="dk1"/>
          </a:fillRef>
          <a:effectRef idx="0">
            <a:schemeClr val="dk1"/>
          </a:effectRef>
          <a:fontRef idx="minor">
            <a:schemeClr val="tx1"/>
          </a:fontRef>
        </p:style>
      </p:cxnSp>
      <p:grpSp>
        <p:nvGrpSpPr>
          <p:cNvPr id="56" name="9_Step 5 Cred">
            <a:extLst>
              <a:ext uri="{FF2B5EF4-FFF2-40B4-BE49-F238E27FC236}">
                <a16:creationId xmlns:a16="http://schemas.microsoft.com/office/drawing/2014/main" id="{1ABE710B-21C7-3F92-48CC-968F50EFF46C}"/>
              </a:ext>
            </a:extLst>
          </p:cNvPr>
          <p:cNvGrpSpPr/>
          <p:nvPr/>
        </p:nvGrpSpPr>
        <p:grpSpPr>
          <a:xfrm>
            <a:off x="27309939" y="9434263"/>
            <a:ext cx="2005583" cy="2649199"/>
            <a:chOff x="25733470" y="10259048"/>
            <a:chExt cx="2395837" cy="3164690"/>
          </a:xfrm>
        </p:grpSpPr>
        <p:pic>
          <p:nvPicPr>
            <p:cNvPr id="36" name="Picture 35" descr="A white paper with black lines&#10;&#10;Description automatically generated">
              <a:extLst>
                <a:ext uri="{FF2B5EF4-FFF2-40B4-BE49-F238E27FC236}">
                  <a16:creationId xmlns:a16="http://schemas.microsoft.com/office/drawing/2014/main" id="{979074CD-293A-CFED-B6F6-44EACE262F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733470" y="10259048"/>
              <a:ext cx="2204984" cy="2540813"/>
            </a:xfrm>
            <a:prstGeom prst="rect">
              <a:avLst/>
            </a:prstGeom>
          </p:spPr>
        </p:pic>
        <p:pic>
          <p:nvPicPr>
            <p:cNvPr id="44" name="Picture 43" descr="A gold medal with ribbons&#10;&#10;Description automatically generated">
              <a:extLst>
                <a:ext uri="{FF2B5EF4-FFF2-40B4-BE49-F238E27FC236}">
                  <a16:creationId xmlns:a16="http://schemas.microsoft.com/office/drawing/2014/main" id="{82035B91-5D3B-A5A0-5F76-3A8C2C2BE3E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99108" y="11823194"/>
              <a:ext cx="1130199" cy="1600544"/>
            </a:xfrm>
            <a:prstGeom prst="rect">
              <a:avLst/>
            </a:prstGeom>
          </p:spPr>
        </p:pic>
      </p:grpSp>
      <p:grpSp>
        <p:nvGrpSpPr>
          <p:cNvPr id="39" name="9_Step 5 arrow">
            <a:extLst>
              <a:ext uri="{FF2B5EF4-FFF2-40B4-BE49-F238E27FC236}">
                <a16:creationId xmlns:a16="http://schemas.microsoft.com/office/drawing/2014/main" id="{B596248E-F861-090F-502F-B48747A02CE6}"/>
              </a:ext>
            </a:extLst>
          </p:cNvPr>
          <p:cNvGrpSpPr/>
          <p:nvPr/>
        </p:nvGrpSpPr>
        <p:grpSpPr>
          <a:xfrm>
            <a:off x="17020472" y="10459245"/>
            <a:ext cx="10289466" cy="955040"/>
            <a:chOff x="17020472" y="10459245"/>
            <a:chExt cx="10289466" cy="955040"/>
          </a:xfrm>
        </p:grpSpPr>
        <p:sp>
          <p:nvSpPr>
            <p:cNvPr id="35" name="Rectangle 34">
              <a:extLst>
                <a:ext uri="{FF2B5EF4-FFF2-40B4-BE49-F238E27FC236}">
                  <a16:creationId xmlns:a16="http://schemas.microsoft.com/office/drawing/2014/main" id="{F77F62C2-6354-8D9F-C434-C8F62A640145}"/>
                </a:ext>
              </a:extLst>
            </p:cNvPr>
            <p:cNvSpPr/>
            <p:nvPr/>
          </p:nvSpPr>
          <p:spPr>
            <a:xfrm>
              <a:off x="17020472" y="10459245"/>
              <a:ext cx="10289466" cy="9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9_Step 5 arrow">
              <a:extLst>
                <a:ext uri="{FF2B5EF4-FFF2-40B4-BE49-F238E27FC236}">
                  <a16:creationId xmlns:a16="http://schemas.microsoft.com/office/drawing/2014/main" id="{6FDC650C-D482-6FA4-F364-40950156A360}"/>
                </a:ext>
              </a:extLst>
            </p:cNvPr>
            <p:cNvCxnSpPr>
              <a:cxnSpLocks/>
            </p:cNvCxnSpPr>
            <p:nvPr/>
          </p:nvCxnSpPr>
          <p:spPr>
            <a:xfrm flipH="1">
              <a:off x="17288319" y="10881924"/>
              <a:ext cx="9773455" cy="2686"/>
            </a:xfrm>
            <a:prstGeom prst="straightConnector1">
              <a:avLst/>
            </a:prstGeom>
            <a:ln w="127000" cap="rnd">
              <a:headEnd type="triangle" w="lg" len="lg"/>
              <a:tailEnd type="none" w="lg" len="lg"/>
            </a:ln>
          </p:spPr>
          <p:style>
            <a:lnRef idx="1">
              <a:schemeClr val="dk1"/>
            </a:lnRef>
            <a:fillRef idx="0">
              <a:schemeClr val="dk1"/>
            </a:fillRef>
            <a:effectRef idx="0">
              <a:schemeClr val="dk1"/>
            </a:effectRef>
            <a:fontRef idx="minor">
              <a:schemeClr val="tx1"/>
            </a:fontRef>
          </p:style>
        </p:cxnSp>
      </p:grpSp>
      <p:sp>
        <p:nvSpPr>
          <p:cNvPr id="43" name="9_Step 5 text">
            <a:extLst>
              <a:ext uri="{FF2B5EF4-FFF2-40B4-BE49-F238E27FC236}">
                <a16:creationId xmlns:a16="http://schemas.microsoft.com/office/drawing/2014/main" id="{89C75D2B-752D-FB24-80F9-3F79F6067141}"/>
              </a:ext>
            </a:extLst>
          </p:cNvPr>
          <p:cNvSpPr txBox="1"/>
          <p:nvPr/>
        </p:nvSpPr>
        <p:spPr>
          <a:xfrm>
            <a:off x="18472568" y="10967737"/>
            <a:ext cx="9819358"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switch forwards the credentials to the RADIUS server</a:t>
            </a:r>
          </a:p>
        </p:txBody>
      </p:sp>
      <p:sp>
        <p:nvSpPr>
          <p:cNvPr id="25" name="9_Step 5">
            <a:extLst>
              <a:ext uri="{FF2B5EF4-FFF2-40B4-BE49-F238E27FC236}">
                <a16:creationId xmlns:a16="http://schemas.microsoft.com/office/drawing/2014/main" id="{873C3026-2499-D04C-A58C-B1057F047F87}"/>
              </a:ext>
            </a:extLst>
          </p:cNvPr>
          <p:cNvSpPr/>
          <p:nvPr/>
        </p:nvSpPr>
        <p:spPr>
          <a:xfrm>
            <a:off x="17097494" y="11125412"/>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5</a:t>
            </a:r>
          </a:p>
        </p:txBody>
      </p:sp>
      <p:grpSp>
        <p:nvGrpSpPr>
          <p:cNvPr id="57" name="10_Cred ok">
            <a:extLst>
              <a:ext uri="{FF2B5EF4-FFF2-40B4-BE49-F238E27FC236}">
                <a16:creationId xmlns:a16="http://schemas.microsoft.com/office/drawing/2014/main" id="{DAFA6525-AAFD-0427-6AFF-294BBCB8D698}"/>
              </a:ext>
            </a:extLst>
          </p:cNvPr>
          <p:cNvGrpSpPr/>
          <p:nvPr/>
        </p:nvGrpSpPr>
        <p:grpSpPr>
          <a:xfrm>
            <a:off x="29754835" y="10377020"/>
            <a:ext cx="2207974" cy="2400657"/>
            <a:chOff x="29038141" y="12177607"/>
            <a:chExt cx="2285186" cy="2740313"/>
          </a:xfrm>
        </p:grpSpPr>
        <p:pic>
          <p:nvPicPr>
            <p:cNvPr id="51" name="Picture 50" descr="A white paper with black lines&#10;&#10;Description automatically generated">
              <a:extLst>
                <a:ext uri="{FF2B5EF4-FFF2-40B4-BE49-F238E27FC236}">
                  <a16:creationId xmlns:a16="http://schemas.microsoft.com/office/drawing/2014/main" id="{C587D7AA-6555-D193-45AE-9F7C40FF7A0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038141" y="12177607"/>
              <a:ext cx="2204984" cy="2540813"/>
            </a:xfrm>
            <a:prstGeom prst="rect">
              <a:avLst/>
            </a:prstGeom>
          </p:spPr>
        </p:pic>
        <p:pic>
          <p:nvPicPr>
            <p:cNvPr id="42" name="Picture 41" descr="A green and white logo&#10;&#10;Description automatically generated">
              <a:extLst>
                <a:ext uri="{FF2B5EF4-FFF2-40B4-BE49-F238E27FC236}">
                  <a16:creationId xmlns:a16="http://schemas.microsoft.com/office/drawing/2014/main" id="{70E63969-5C47-7C15-642C-1E20C3D6376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176316" y="13533429"/>
              <a:ext cx="1147011" cy="1384491"/>
            </a:xfrm>
            <a:prstGeom prst="rect">
              <a:avLst/>
            </a:prstGeom>
          </p:spPr>
        </p:pic>
      </p:grpSp>
      <p:sp>
        <p:nvSpPr>
          <p:cNvPr id="55" name="10_Step 6 text">
            <a:extLst>
              <a:ext uri="{FF2B5EF4-FFF2-40B4-BE49-F238E27FC236}">
                <a16:creationId xmlns:a16="http://schemas.microsoft.com/office/drawing/2014/main" id="{E4EB09E4-8CA4-5D41-8C7A-CF634E48F34B}"/>
              </a:ext>
            </a:extLst>
          </p:cNvPr>
          <p:cNvSpPr txBox="1"/>
          <p:nvPr/>
        </p:nvSpPr>
        <p:spPr>
          <a:xfrm>
            <a:off x="29677624" y="12898546"/>
            <a:ext cx="6898376" cy="2400657"/>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RADIUS server validates the credentials</a:t>
            </a:r>
          </a:p>
        </p:txBody>
      </p:sp>
      <p:sp>
        <p:nvSpPr>
          <p:cNvPr id="26" name="10_Step 6">
            <a:extLst>
              <a:ext uri="{FF2B5EF4-FFF2-40B4-BE49-F238E27FC236}">
                <a16:creationId xmlns:a16="http://schemas.microsoft.com/office/drawing/2014/main" id="{8D424A47-D3AA-459E-F89A-1795AB2314A0}"/>
              </a:ext>
            </a:extLst>
          </p:cNvPr>
          <p:cNvSpPr/>
          <p:nvPr/>
        </p:nvSpPr>
        <p:spPr>
          <a:xfrm>
            <a:off x="32081181" y="11929125"/>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6</a:t>
            </a:r>
          </a:p>
        </p:txBody>
      </p:sp>
      <p:grpSp>
        <p:nvGrpSpPr>
          <p:cNvPr id="62" name="11_step 7 cred">
            <a:extLst>
              <a:ext uri="{FF2B5EF4-FFF2-40B4-BE49-F238E27FC236}">
                <a16:creationId xmlns:a16="http://schemas.microsoft.com/office/drawing/2014/main" id="{7F1D98D5-BB9E-6A8E-D43E-07570D3A1FED}"/>
              </a:ext>
            </a:extLst>
          </p:cNvPr>
          <p:cNvGrpSpPr/>
          <p:nvPr/>
        </p:nvGrpSpPr>
        <p:grpSpPr>
          <a:xfrm>
            <a:off x="17288319" y="13189115"/>
            <a:ext cx="2005583" cy="2649199"/>
            <a:chOff x="25733470" y="10259048"/>
            <a:chExt cx="2395837" cy="3164690"/>
          </a:xfrm>
        </p:grpSpPr>
        <p:pic>
          <p:nvPicPr>
            <p:cNvPr id="63" name="Picture 62" descr="A white paper with black lines&#10;&#10;Description automatically generated">
              <a:extLst>
                <a:ext uri="{FF2B5EF4-FFF2-40B4-BE49-F238E27FC236}">
                  <a16:creationId xmlns:a16="http://schemas.microsoft.com/office/drawing/2014/main" id="{7D433C3E-EA61-959A-837F-EB796C1DC0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733470" y="10259048"/>
              <a:ext cx="2204984" cy="2540813"/>
            </a:xfrm>
            <a:prstGeom prst="rect">
              <a:avLst/>
            </a:prstGeom>
          </p:spPr>
        </p:pic>
        <p:pic>
          <p:nvPicPr>
            <p:cNvPr id="64" name="Picture 63" descr="A gold medal with ribbons&#10;&#10;Description automatically generated">
              <a:extLst>
                <a:ext uri="{FF2B5EF4-FFF2-40B4-BE49-F238E27FC236}">
                  <a16:creationId xmlns:a16="http://schemas.microsoft.com/office/drawing/2014/main" id="{20E4F9E3-8088-4AD3-066E-0FC35DAEC3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99108" y="11823194"/>
              <a:ext cx="1130199" cy="1600544"/>
            </a:xfrm>
            <a:prstGeom prst="rect">
              <a:avLst/>
            </a:prstGeom>
          </p:spPr>
        </p:pic>
      </p:grpSp>
      <p:grpSp>
        <p:nvGrpSpPr>
          <p:cNvPr id="49" name="11_step 7 arrow">
            <a:extLst>
              <a:ext uri="{FF2B5EF4-FFF2-40B4-BE49-F238E27FC236}">
                <a16:creationId xmlns:a16="http://schemas.microsoft.com/office/drawing/2014/main" id="{8B7125C9-48B6-3A37-32D0-3C470526EE4E}"/>
              </a:ext>
            </a:extLst>
          </p:cNvPr>
          <p:cNvGrpSpPr/>
          <p:nvPr/>
        </p:nvGrpSpPr>
        <p:grpSpPr>
          <a:xfrm>
            <a:off x="18942981" y="13069516"/>
            <a:ext cx="10734643" cy="1019926"/>
            <a:chOff x="18942981" y="13069516"/>
            <a:chExt cx="10734643" cy="1019926"/>
          </a:xfrm>
        </p:grpSpPr>
        <p:sp>
          <p:nvSpPr>
            <p:cNvPr id="41" name="Rectangle 40">
              <a:extLst>
                <a:ext uri="{FF2B5EF4-FFF2-40B4-BE49-F238E27FC236}">
                  <a16:creationId xmlns:a16="http://schemas.microsoft.com/office/drawing/2014/main" id="{AF3B1DC0-C75A-BB35-A8B6-A140FFFD698C}"/>
                </a:ext>
              </a:extLst>
            </p:cNvPr>
            <p:cNvSpPr/>
            <p:nvPr/>
          </p:nvSpPr>
          <p:spPr>
            <a:xfrm>
              <a:off x="18942981" y="13069516"/>
              <a:ext cx="10734643" cy="10199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8" name="11_step 7 arrow">
              <a:extLst>
                <a:ext uri="{FF2B5EF4-FFF2-40B4-BE49-F238E27FC236}">
                  <a16:creationId xmlns:a16="http://schemas.microsoft.com/office/drawing/2014/main" id="{6E78D4FA-485B-6E00-C358-44DE09EC5E1F}"/>
                </a:ext>
              </a:extLst>
            </p:cNvPr>
            <p:cNvCxnSpPr>
              <a:cxnSpLocks/>
            </p:cNvCxnSpPr>
            <p:nvPr/>
          </p:nvCxnSpPr>
          <p:spPr>
            <a:xfrm flipV="1">
              <a:off x="19257271" y="13667203"/>
              <a:ext cx="9838570" cy="25209"/>
            </a:xfrm>
            <a:prstGeom prst="straightConnector1">
              <a:avLst/>
            </a:prstGeom>
            <a:ln w="127000" cap="rnd">
              <a:headEnd type="triangle" w="lg" len="lg"/>
              <a:tailEnd type="none" w="lg" len="lg"/>
            </a:ln>
          </p:spPr>
          <p:style>
            <a:lnRef idx="1">
              <a:schemeClr val="dk1"/>
            </a:lnRef>
            <a:fillRef idx="0">
              <a:schemeClr val="dk1"/>
            </a:fillRef>
            <a:effectRef idx="0">
              <a:schemeClr val="dk1"/>
            </a:effectRef>
            <a:fontRef idx="minor">
              <a:schemeClr val="tx1"/>
            </a:fontRef>
          </p:style>
        </p:cxnSp>
      </p:grpSp>
      <p:sp>
        <p:nvSpPr>
          <p:cNvPr id="67" name="11_step 7 text">
            <a:extLst>
              <a:ext uri="{FF2B5EF4-FFF2-40B4-BE49-F238E27FC236}">
                <a16:creationId xmlns:a16="http://schemas.microsoft.com/office/drawing/2014/main" id="{856E721B-5196-E65A-8469-352E5C207231}"/>
              </a:ext>
            </a:extLst>
          </p:cNvPr>
          <p:cNvSpPr txBox="1"/>
          <p:nvPr/>
        </p:nvSpPr>
        <p:spPr>
          <a:xfrm>
            <a:off x="21409280" y="13832966"/>
            <a:ext cx="7809101"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RADIUS server issues an Access-Accept</a:t>
            </a:r>
          </a:p>
        </p:txBody>
      </p:sp>
      <p:sp>
        <p:nvSpPr>
          <p:cNvPr id="27" name="11_step 7">
            <a:extLst>
              <a:ext uri="{FF2B5EF4-FFF2-40B4-BE49-F238E27FC236}">
                <a16:creationId xmlns:a16="http://schemas.microsoft.com/office/drawing/2014/main" id="{6F9CBEB7-57CB-3DD1-7F26-49E54D2EEF85}"/>
              </a:ext>
            </a:extLst>
          </p:cNvPr>
          <p:cNvSpPr/>
          <p:nvPr/>
        </p:nvSpPr>
        <p:spPr>
          <a:xfrm>
            <a:off x="20193617" y="14073835"/>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7</a:t>
            </a:r>
          </a:p>
        </p:txBody>
      </p:sp>
      <p:grpSp>
        <p:nvGrpSpPr>
          <p:cNvPr id="68" name="12_Step 8 cred">
            <a:extLst>
              <a:ext uri="{FF2B5EF4-FFF2-40B4-BE49-F238E27FC236}">
                <a16:creationId xmlns:a16="http://schemas.microsoft.com/office/drawing/2014/main" id="{CAE3E1BB-B077-72DC-ED65-F200D23BF621}"/>
              </a:ext>
            </a:extLst>
          </p:cNvPr>
          <p:cNvGrpSpPr/>
          <p:nvPr/>
        </p:nvGrpSpPr>
        <p:grpSpPr>
          <a:xfrm>
            <a:off x="14325235" y="14184116"/>
            <a:ext cx="2207974" cy="2400657"/>
            <a:chOff x="29038141" y="12177607"/>
            <a:chExt cx="2285186" cy="2740313"/>
          </a:xfrm>
        </p:grpSpPr>
        <p:pic>
          <p:nvPicPr>
            <p:cNvPr id="69" name="Picture 68" descr="A white paper with black lines&#10;&#10;Description automatically generated">
              <a:extLst>
                <a:ext uri="{FF2B5EF4-FFF2-40B4-BE49-F238E27FC236}">
                  <a16:creationId xmlns:a16="http://schemas.microsoft.com/office/drawing/2014/main" id="{6F9439DE-1675-BEDB-7455-C61730FFFED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038141" y="12177607"/>
              <a:ext cx="2204984" cy="2540813"/>
            </a:xfrm>
            <a:prstGeom prst="rect">
              <a:avLst/>
            </a:prstGeom>
          </p:spPr>
        </p:pic>
        <p:pic>
          <p:nvPicPr>
            <p:cNvPr id="70" name="Picture 69" descr="A green and white logo&#10;&#10;Description automatically generated">
              <a:extLst>
                <a:ext uri="{FF2B5EF4-FFF2-40B4-BE49-F238E27FC236}">
                  <a16:creationId xmlns:a16="http://schemas.microsoft.com/office/drawing/2014/main" id="{2C7DE494-CA87-6111-A23E-A77BF734F9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176316" y="13533429"/>
              <a:ext cx="1147011" cy="1384491"/>
            </a:xfrm>
            <a:prstGeom prst="rect">
              <a:avLst/>
            </a:prstGeom>
          </p:spPr>
        </p:pic>
      </p:grpSp>
      <p:grpSp>
        <p:nvGrpSpPr>
          <p:cNvPr id="54" name="12_Step 8 arrow">
            <a:extLst>
              <a:ext uri="{FF2B5EF4-FFF2-40B4-BE49-F238E27FC236}">
                <a16:creationId xmlns:a16="http://schemas.microsoft.com/office/drawing/2014/main" id="{DE7F1C09-84AD-88EB-94CD-BCB5A35B309F}"/>
              </a:ext>
            </a:extLst>
          </p:cNvPr>
          <p:cNvGrpSpPr/>
          <p:nvPr/>
        </p:nvGrpSpPr>
        <p:grpSpPr>
          <a:xfrm>
            <a:off x="5369668" y="14766587"/>
            <a:ext cx="8995805" cy="1047798"/>
            <a:chOff x="5369668" y="14766587"/>
            <a:chExt cx="8995805" cy="1047798"/>
          </a:xfrm>
        </p:grpSpPr>
        <p:sp>
          <p:nvSpPr>
            <p:cNvPr id="52" name="Rectangle 51">
              <a:extLst>
                <a:ext uri="{FF2B5EF4-FFF2-40B4-BE49-F238E27FC236}">
                  <a16:creationId xmlns:a16="http://schemas.microsoft.com/office/drawing/2014/main" id="{04198AC5-0E66-465B-03B0-4CC84EEB343E}"/>
                </a:ext>
              </a:extLst>
            </p:cNvPr>
            <p:cNvSpPr/>
            <p:nvPr/>
          </p:nvSpPr>
          <p:spPr>
            <a:xfrm>
              <a:off x="5369668" y="14766587"/>
              <a:ext cx="8995805" cy="10477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1" name="12_Step 8 arrow">
              <a:extLst>
                <a:ext uri="{FF2B5EF4-FFF2-40B4-BE49-F238E27FC236}">
                  <a16:creationId xmlns:a16="http://schemas.microsoft.com/office/drawing/2014/main" id="{8B7C1816-47C4-FFB5-5804-CC2D6F84A68E}"/>
                </a:ext>
              </a:extLst>
            </p:cNvPr>
            <p:cNvCxnSpPr>
              <a:cxnSpLocks/>
            </p:cNvCxnSpPr>
            <p:nvPr/>
          </p:nvCxnSpPr>
          <p:spPr>
            <a:xfrm>
              <a:off x="5537837" y="15276576"/>
              <a:ext cx="8037795" cy="0"/>
            </a:xfrm>
            <a:prstGeom prst="straightConnector1">
              <a:avLst/>
            </a:prstGeom>
            <a:ln w="127000" cap="rnd">
              <a:headEnd type="triangle" w="lg" len="lg"/>
              <a:tailEnd type="none" w="lg" len="lg"/>
            </a:ln>
          </p:spPr>
          <p:style>
            <a:lnRef idx="1">
              <a:schemeClr val="dk1"/>
            </a:lnRef>
            <a:fillRef idx="0">
              <a:schemeClr val="dk1"/>
            </a:fillRef>
            <a:effectRef idx="0">
              <a:schemeClr val="dk1"/>
            </a:effectRef>
            <a:fontRef idx="minor">
              <a:schemeClr val="tx1"/>
            </a:fontRef>
          </p:style>
        </p:cxnSp>
      </p:grpSp>
      <p:sp>
        <p:nvSpPr>
          <p:cNvPr id="73" name="12_Step 8 text">
            <a:extLst>
              <a:ext uri="{FF2B5EF4-FFF2-40B4-BE49-F238E27FC236}">
                <a16:creationId xmlns:a16="http://schemas.microsoft.com/office/drawing/2014/main" id="{28D92709-BA4B-FAE2-1E9F-68A060BB27EB}"/>
              </a:ext>
            </a:extLst>
          </p:cNvPr>
          <p:cNvSpPr txBox="1"/>
          <p:nvPr/>
        </p:nvSpPr>
        <p:spPr>
          <a:xfrm>
            <a:off x="5594544" y="15542016"/>
            <a:ext cx="10112617"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The switch opens the</a:t>
            </a:r>
          </a:p>
          <a:p>
            <a:r>
              <a:rPr lang="en-US" sz="5000" dirty="0">
                <a:latin typeface="Arial" panose="020B0604020202020204" pitchFamily="34" charset="0"/>
                <a:cs typeface="Arial" panose="020B0604020202020204" pitchFamily="34" charset="0"/>
              </a:rPr>
              <a:t>network channel for regular traffic</a:t>
            </a:r>
          </a:p>
        </p:txBody>
      </p:sp>
      <p:sp>
        <p:nvSpPr>
          <p:cNvPr id="28" name="12_Step 8">
            <a:extLst>
              <a:ext uri="{FF2B5EF4-FFF2-40B4-BE49-F238E27FC236}">
                <a16:creationId xmlns:a16="http://schemas.microsoft.com/office/drawing/2014/main" id="{A6087F30-F322-CAAB-2C2A-37049F773B4C}"/>
              </a:ext>
            </a:extLst>
          </p:cNvPr>
          <p:cNvSpPr/>
          <p:nvPr/>
        </p:nvSpPr>
        <p:spPr>
          <a:xfrm>
            <a:off x="13253241" y="15412899"/>
            <a:ext cx="1147011" cy="873651"/>
          </a:xfrm>
          <a:prstGeom prst="flowChartInputOutp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8</a:t>
            </a:r>
          </a:p>
        </p:txBody>
      </p:sp>
      <p:grpSp>
        <p:nvGrpSpPr>
          <p:cNvPr id="82" name="13_Laptop ok">
            <a:extLst>
              <a:ext uri="{FF2B5EF4-FFF2-40B4-BE49-F238E27FC236}">
                <a16:creationId xmlns:a16="http://schemas.microsoft.com/office/drawing/2014/main" id="{FE2F2C38-1C9E-39D8-D366-6C605D9AF285}"/>
              </a:ext>
            </a:extLst>
          </p:cNvPr>
          <p:cNvGrpSpPr/>
          <p:nvPr/>
        </p:nvGrpSpPr>
        <p:grpSpPr>
          <a:xfrm>
            <a:off x="1561935" y="12443679"/>
            <a:ext cx="2966546" cy="2942818"/>
            <a:chOff x="1561935" y="12443679"/>
            <a:chExt cx="2966546" cy="2942818"/>
          </a:xfrm>
        </p:grpSpPr>
        <p:pic>
          <p:nvPicPr>
            <p:cNvPr id="48" name="Picture 47" descr="A computer with a black screen&#10;&#10;Description automatically generated">
              <a:extLst>
                <a:ext uri="{FF2B5EF4-FFF2-40B4-BE49-F238E27FC236}">
                  <a16:creationId xmlns:a16="http://schemas.microsoft.com/office/drawing/2014/main" id="{3D7C5196-F2A2-F78F-DE57-E8BB55B766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1935" y="12443679"/>
              <a:ext cx="2716711" cy="2942818"/>
            </a:xfrm>
            <a:prstGeom prst="rect">
              <a:avLst/>
            </a:prstGeom>
          </p:spPr>
        </p:pic>
        <p:pic>
          <p:nvPicPr>
            <p:cNvPr id="40" name="Picture 39" descr="A green check mark in a circle&#10;&#10;Description automatically generated">
              <a:extLst>
                <a:ext uri="{FF2B5EF4-FFF2-40B4-BE49-F238E27FC236}">
                  <a16:creationId xmlns:a16="http://schemas.microsoft.com/office/drawing/2014/main" id="{7658C2D1-27CA-0EA4-A20F-6C494CC1F0C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79349" y="14017784"/>
              <a:ext cx="1349132" cy="1345337"/>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AAA Example</a:t>
            </a:r>
          </a:p>
        </p:txBody>
      </p:sp>
    </p:spTree>
    <p:extLst>
      <p:ext uri="{BB962C8B-B14F-4D97-AF65-F5344CB8AC3E}">
        <p14:creationId xmlns:p14="http://schemas.microsoft.com/office/powerpoint/2010/main" val="3905438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https://ITFreeTraining.com/ap11/6a25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1762</Words>
  <Application>Microsoft Office PowerPoint</Application>
  <PresentationFormat>Custom</PresentationFormat>
  <Paragraphs>130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2025-12-28T06:33:00Z</dcterms:modified>
</cp:coreProperties>
</file>