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0"/>
  </p:notesMasterIdLst>
  <p:sldIdLst>
    <p:sldId id="274" r:id="rId2"/>
    <p:sldId id="289" r:id="rId3"/>
    <p:sldId id="291" r:id="rId4"/>
    <p:sldId id="292" r:id="rId5"/>
    <p:sldId id="293" r:id="rId6"/>
    <p:sldId id="294" r:id="rId7"/>
    <p:sldId id="295" r:id="rId8"/>
    <p:sldId id="273" r:id="rId9"/>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FAF"/>
    <a:srgbClr val="FF6B6B"/>
    <a:srgbClr val="269D47"/>
    <a:srgbClr val="B00303"/>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996" autoAdjust="0"/>
    <p:restoredTop sz="94367" autoAdjust="0"/>
  </p:normalViewPr>
  <p:slideViewPr>
    <p:cSldViewPr snapToGrid="0">
      <p:cViewPr varScale="1">
        <p:scale>
          <a:sx n="30" d="100"/>
          <a:sy n="30" d="100"/>
        </p:scale>
        <p:origin x="124"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mail servers and the protocols that are used.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To understand how the protocols work, let’s look at an example. In this example, the sender wants to send an email to the recipient. To do this, the sender sends the email to their email server using the Simple Mail Transfer Protocol or SMTP. SMTP is the standard communication protocol used for sending email across the internet. It uses a client-server model where the client, in this case the sender, sends the message to the email server. The email server's job is to forward the email to the destination using the SMTP protocol.</a:t>
            </a:r>
          </a:p>
          <a:p>
            <a:endParaRPr lang="en-GB"/>
          </a:p>
          <a:p>
            <a:r>
              <a:rPr lang="en-GB"/>
              <a:t>On this network, there is a public mail server. A public mail server has been set up to help keep the sender's email more secure from attack because it can be placed behind a firewall. This kind of configuration is quite common.</a:t>
            </a:r>
          </a:p>
          <a:p>
            <a:endParaRPr lang="en-GB"/>
          </a:p>
          <a:p>
            <a:r>
              <a:rPr lang="en-GB"/>
              <a:t>The sender’s mail server will forward the email to the public mail server using the SMTP protocol. The public mail server will then send the email to the recipient's public mail server over the internet using the SMTP protocol.</a:t>
            </a:r>
          </a:p>
          <a:p>
            <a:endParaRPr lang="en-GB"/>
          </a:p>
          <a:p>
            <a:r>
              <a:rPr lang="en-GB"/>
              <a:t>This is a very simple example; when transferring emails on the internet, it is not uncommon for the emails to go through many different mail servers before reaching the destination. Once at the recipient's public email server, it is forwarded to the recipient's mail server once again using the SMTP protocol.</a:t>
            </a:r>
          </a:p>
          <a:p>
            <a:endParaRPr lang="en-GB"/>
          </a:p>
          <a:p>
            <a:r>
              <a:rPr lang="en-GB"/>
              <a:t>So far, the SMTP protocol has been used for everything, but to get the email from the mail server, either IMAP or POP protocols are used. These are the three different protocols used to send and receive emails. I will now take a closer look at each protocol.</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767929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01:46 Simple Mail Transfer Protocol or SMTP is the protocol used to send emails across the internet. There are many bad actors on the internet who may try to intercept those emails.</a:t>
            </a:r>
          </a:p>
          <a:p>
            <a:endParaRPr lang="en-GB"/>
          </a:p>
          <a:p>
            <a:r>
              <a:rPr lang="en-GB"/>
              <a:t>SMTP is the internet standard for transferring email. However, SMTP is only designed to send, or technically forward, emails to the next server. If we consider an example, our user will forward their emails to an email server.</a:t>
            </a:r>
          </a:p>
          <a:p>
            <a:endParaRPr lang="en-GB"/>
          </a:p>
          <a:p>
            <a:r>
              <a:rPr lang="en-GB"/>
              <a:t>SMTP was created in 1980, so you could say it has been around since the start of the internet. It has been updated and expanded since then, but at its core, it remains much the same.</a:t>
            </a:r>
          </a:p>
          <a:p>
            <a:endParaRPr lang="en-GB"/>
          </a:p>
          <a:p>
            <a:r>
              <a:rPr lang="en-GB"/>
              <a:t>The original version ran by default over port 25 and is text-based, thus not secure. In 2002, a secure version was standardized. The secure version runs by default on port 587. For the exam, it is important to remember these port numbers.</a:t>
            </a:r>
          </a:p>
          <a:p>
            <a:endParaRPr lang="en-GB"/>
          </a:p>
          <a:p>
            <a:r>
              <a:rPr lang="en-GB"/>
              <a:t>The secure version has been around for a long time now, so it is unlikely that your email provider does not support it. It is not recommended to use the unsecure version of SMTP.</a:t>
            </a:r>
          </a:p>
          <a:p>
            <a:endParaRPr lang="en-GB"/>
          </a:p>
          <a:p>
            <a:r>
              <a:rPr lang="en-GB"/>
              <a:t>SMTP is also used to forward emails between email servers. The email servers may use unsecure or secure communication. You would think nowadays it would all be secure, but some old servers and equipment still don’t use secure communication. If you are sending emails and want to ensure they are encrypted, consider using client email encryption. The recipient will also need to support the encryption to read the email.</a:t>
            </a:r>
          </a:p>
          <a:p>
            <a:endParaRPr lang="en-GB"/>
          </a:p>
          <a:p>
            <a:r>
              <a:rPr lang="en-GB"/>
              <a:t>Since SMTP is only for forwarding emails, let’s now look at how to receive emails.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06364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03:33 To get emails from your email server to your device, two protocols are used. The older protocol is Post Office Protocol or POP. You may also hear it referred to as POP3 after version 3, as that is the only version we use.</a:t>
            </a:r>
          </a:p>
          <a:p>
            <a:endParaRPr lang="en-GB"/>
          </a:p>
          <a:p>
            <a:r>
              <a:rPr lang="en-GB"/>
              <a:t>It is debatable when version 3 was released, as the original protocol was updated and improved. The version we use today is based on the version released in 1988. Although it has been updated and improved since then, the basic functionality has remained the same.</a:t>
            </a:r>
          </a:p>
          <a:p>
            <a:endParaRPr lang="en-GB"/>
          </a:p>
          <a:p>
            <a:r>
              <a:rPr lang="en-GB"/>
              <a:t>The default port for unsecure transfers is 110. For secure transfers, the default port is 995. The protocol is limited to downloading emails only. This may sound sufficient, but the protocol is quite limited. It allows for deleting emails after download but lacks other management features. In other words, the only real management of the mailbox on your server is to delete the email on download; otherwise, you need to go onto the email server and delete it from there.</a:t>
            </a:r>
          </a:p>
          <a:p>
            <a:endParaRPr lang="en-GB"/>
          </a:p>
          <a:p>
            <a:r>
              <a:rPr lang="en-GB"/>
              <a:t>If you want to use email folders, you can create them on the local email client, but they won’t be created on the email server. These local folders won’t be replicated to the email server, so if you lose the data files on your local computer, you lose those emails. Thus, POP is quite limited for today’s needs.</a:t>
            </a:r>
          </a:p>
          <a:p>
            <a:endParaRPr lang="en-GB"/>
          </a:p>
          <a:p>
            <a:r>
              <a:rPr lang="en-GB"/>
              <a:t>Whether it is considered a legacy protocol depends on who you ask. The problem is that it still works but has limited functions. For this reason, you see it available from email providers, but its use has declined over the years. This is because people generally use the next protocol.</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20059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05:18 The Internet Message Access Protocol or IMAP is the standard protocol used for email clients today. The main difference between IMAP and POP is that the mailbox is stored on the server. The mailbox is replicated to the local client. Thus, if the data on the client’s computer is lost, it can simply be downloaded again.</a:t>
            </a:r>
          </a:p>
          <a:p>
            <a:endParaRPr lang="en-GB"/>
          </a:p>
          <a:p>
            <a:r>
              <a:rPr lang="en-GB"/>
              <a:t>IMAP also allows email to be sorted into folders. All these changes are replicated to the mailbox stored on the server. The IMAP protocol we use today was released in 1994. Of course, it has been updated since then. You can see that when it comes to email, the protocols used were released a long time ago and are well supported.</a:t>
            </a:r>
          </a:p>
          <a:p>
            <a:endParaRPr lang="en-GB"/>
          </a:p>
          <a:p>
            <a:r>
              <a:rPr lang="en-GB"/>
              <a:t>IMAP uses port 143 for unsecure communication and port 993 for secure communication. To better understand how the protocols work, let’s look at an example.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481900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06:15 In this example, a user is sending an email to another person. The user first creates the email. The email is sent using SMTP to the user’s local SMTP server. The email is then copied to the sent folder. Depending on the email client, the email may be placed in an outbox and then copied to the sent folder once it is sent.</a:t>
            </a:r>
          </a:p>
          <a:p>
            <a:endParaRPr lang="en-GB"/>
          </a:p>
          <a:p>
            <a:r>
              <a:rPr lang="en-GB"/>
              <a:t>The email in the sent folder is replicated to the user’s IMAP server. You can see that the SMTP and IMAP servers do not need to be the same server. They can be, but it is not a requirement. If the POP protocol were used instead, there would be no replication step, and thus the sent email would only be stored on the local client. If the local client data was lost, the sent email would be lost.</a:t>
            </a:r>
          </a:p>
          <a:p>
            <a:endParaRPr lang="en-GB"/>
          </a:p>
          <a:p>
            <a:r>
              <a:rPr lang="en-GB"/>
              <a:t>The local SMTP server looks up the DNS MX record for the email address. This is the email server that is able to receive emails for that DNS domain. The email is then forwarded to the remote SMTP server. This is a simple example; in the real world, the email may go through many different servers to reach the destination.</a:t>
            </a:r>
          </a:p>
          <a:p>
            <a:endParaRPr lang="en-GB"/>
          </a:p>
          <a:p>
            <a:r>
              <a:rPr lang="en-GB"/>
              <a:t>The email is received by the remote SMTP server, assuming it is accepted. The email is copied to the user’s mailbox. Usually, the IMAP server will receive the email using SMTP, but it depends on the email server being used.</a:t>
            </a:r>
          </a:p>
          <a:p>
            <a:endParaRPr lang="en-GB"/>
          </a:p>
          <a:p>
            <a:r>
              <a:rPr lang="en-GB"/>
              <a:t>The client replicates the email from the IMAP server, and now they have the email in their local mailbox. If POP was used, the email would be copied from the server. If the delete option was enabled, the email would be deleted from the server when it is downloaded.</a:t>
            </a:r>
          </a:p>
          <a:p>
            <a:endParaRPr lang="en-GB"/>
          </a:p>
          <a:p>
            <a:r>
              <a:rPr lang="en-GB"/>
              <a:t>I will now have a look at how to configure an email client.</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688915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08:07 In this demonstration, I will set up email on a free email client, Thunderbird. Regardless of which email client you use, the process is pretty similar. If possible, I recommend getting the settings from your email provider. If the settings are standard, you may be able to automatically detect them. If your email provider uses non-standard ports or settings, you will need this information.</a:t>
            </a:r>
          </a:p>
          <a:p>
            <a:endParaRPr lang="en-GB"/>
          </a:p>
          <a:p>
            <a:r>
              <a:rPr lang="en-GB"/>
              <a:t>I will open the Thunderbird email client. On the first run, the new account wizard will automatically start. I will enter the name, email address, and password. If I press the continue button, Thunderbird will attempt to detect the email settings using commonly used configurations.</a:t>
            </a:r>
          </a:p>
          <a:p>
            <a:endParaRPr lang="en-GB"/>
          </a:p>
          <a:p>
            <a:r>
              <a:rPr lang="en-GB"/>
              <a:t>In this example, I will select the option to configure manually. This will allow me to see the settings that can be configured. Thunderbird will attempt to automatically detect the settings; at the bottom is the button "Re-test" if you want to run the auto-detect again.</a:t>
            </a:r>
          </a:p>
          <a:p>
            <a:endParaRPr lang="en-GB"/>
          </a:p>
          <a:p>
            <a:r>
              <a:rPr lang="en-GB"/>
              <a:t>In this case, the settings were not detected, so I will manually add them. By default, IMAP will be used, so I will leave it on that setting as it is the preferred protocol. I won’t go through POP since it is the same process as IMAP. For the hostname, I will add "mail" to the start of the DNS address. For the port, I will enter 993. This is the default port for secure communication. You will notice that if I select SSL/TLS under connection security, the port will remain the same.</a:t>
            </a:r>
          </a:p>
          <a:p>
            <a:endParaRPr lang="en-GB"/>
          </a:p>
          <a:p>
            <a:r>
              <a:rPr lang="en-GB"/>
              <a:t>Under the pull-down menu, there are other options. Autodetect will attempt to auto-detect the connection type; however, sometimes this will not work. "None" will use unencrypted. STARTTLS initiates the connection without encryption. If both parties support it, the connection is changed to encrypted; if not, it remains unencrypted. This approach ensures backward compatibility with servers that do not support encryption. If your server is upgraded and supports STARTTLS, the connection will be changed to encrypted. Importantly, this shift to encryption occurs without altering the port number; only the connection changes, transitioning from unencrypted to encrypted.</a:t>
            </a:r>
          </a:p>
          <a:p>
            <a:endParaRPr lang="en-GB"/>
          </a:p>
          <a:p>
            <a:r>
              <a:rPr lang="en-GB"/>
              <a:t>The top section is the IMAP or POP. The bottom section is the SMTP. I will now add "mail SMTP" to the start of the domain name and enter the port number. For this mail provider, the mail server and SMTP server use the same domain name. This is not always the case; some email providers will have the two separated. SMTP is for forwarding emails to the destination, so there is no need for it to be on the same server as the mailbox.</a:t>
            </a:r>
          </a:p>
          <a:p>
            <a:endParaRPr lang="en-GB"/>
          </a:p>
          <a:p>
            <a:r>
              <a:rPr lang="en-GB"/>
              <a:t>I will next select SSL/TLS from the pull-down menu so the connection will be secure. I have tried these settings before, and they have not worked. To get them to work, I will go up to the top and select the authentication method.</a:t>
            </a:r>
          </a:p>
          <a:p>
            <a:endParaRPr lang="en-GB"/>
          </a:p>
          <a:p>
            <a:r>
              <a:rPr lang="en-GB"/>
              <a:t>Under authentication method, determine how the username and password are verified. Autodetect works sometimes, but for this email server, it is not working, so I will need to manually set it. In this case, I will select "normal password," where the username and password are sent as text. Since the connection is encrypted, this is not a concern. The other authentication methods require the email server to support the chosen authentication method.</a:t>
            </a:r>
          </a:p>
          <a:p>
            <a:endParaRPr lang="en-GB"/>
          </a:p>
          <a:p>
            <a:r>
              <a:rPr lang="en-GB"/>
              <a:t>I will also set the authentication method at the bottom to "normal password." I will next press the "done" button. The account will be created. If you are having problems getting the connection to work, I recommend switching off the automatic detection settings and trying to set the settings manually.</a:t>
            </a:r>
          </a:p>
          <a:p>
            <a:endParaRPr lang="en-GB"/>
          </a:p>
          <a:p>
            <a:r>
              <a:rPr lang="en-GB"/>
              <a:t>I will now press "finish," and my newly set-up email account will be shown at the top in the inbox. When I right-click the inbox, I can select a number of options. In particular, notice the option for "New folder."</a:t>
            </a:r>
          </a:p>
          <a:p>
            <a:endParaRPr lang="en-GB"/>
          </a:p>
          <a:p>
            <a:r>
              <a:rPr lang="en-GB"/>
              <a:t>This will allow me to create a new folder to sort emails. Once the folder is created, it will be synced to the IMAP server. If POP were used, the folder would be created on the local computer, meaning if the data on the local computer was lost, all the data stored locally would also be lost.</a:t>
            </a:r>
          </a:p>
          <a:p>
            <a:endParaRPr lang="en-GB"/>
          </a:p>
          <a:p>
            <a:r>
              <a:rPr lang="en-GB"/>
              <a:t>You can see why IMAP is so popular nowadays. Whenever possible I would recommend it be used over POP.</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560914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12:45 If you ever get confused by email, think of digital postcards, flying through the internet bringing smiles or spam to someone’s inbox. Until the next video, I would like to thank you for watching.</a:t>
            </a:r>
          </a:p>
          <a:p>
            <a:endParaRPr lang="en-GB"/>
          </a:p>
          <a:p>
            <a:r>
              <a:rPr lang="en-GB"/>
              <a:t>References</a:t>
            </a:r>
          </a:p>
          <a:p>
            <a:r>
              <a:rPr lang="en-GB"/>
              <a:t>“The Official CompTIA A+ Core Study Guide (Exam 220-1101)” pages 204 to 206</a:t>
            </a:r>
          </a:p>
          <a:p>
            <a:r>
              <a:rPr lang="en-GB"/>
              <a:t>“Picture: Thunderbird logo” https://en.wikipedia.org/wiki/Mozilla_Thunderbird#/media/File:Thunderbird_2023_icon.png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Protocols</a:t>
              </a:r>
            </a:p>
          </p:txBody>
        </p:sp>
      </p:grpSp>
      <p:pic>
        <p:nvPicPr>
          <p:cNvPr id="5" name="0_Sender graphic" descr="A cartoon of a cat using a computer&#10;&#10;Description automatically generated">
            <a:extLst>
              <a:ext uri="{FF2B5EF4-FFF2-40B4-BE49-F238E27FC236}">
                <a16:creationId xmlns:a16="http://schemas.microsoft.com/office/drawing/2014/main" id="{28F093CF-0172-0D46-A26D-A482F8A678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641" y="10508139"/>
            <a:ext cx="5858011" cy="5767609"/>
          </a:xfrm>
          <a:prstGeom prst="rect">
            <a:avLst/>
          </a:prstGeom>
        </p:spPr>
      </p:pic>
      <p:sp>
        <p:nvSpPr>
          <p:cNvPr id="37" name="0_Sender text">
            <a:extLst>
              <a:ext uri="{FF2B5EF4-FFF2-40B4-BE49-F238E27FC236}">
                <a16:creationId xmlns:a16="http://schemas.microsoft.com/office/drawing/2014/main" id="{8E8BCB23-C427-266A-F318-09F761D0E4D9}"/>
              </a:ext>
            </a:extLst>
          </p:cNvPr>
          <p:cNvSpPr txBox="1"/>
          <p:nvPr/>
        </p:nvSpPr>
        <p:spPr>
          <a:xfrm>
            <a:off x="1497221" y="16406757"/>
            <a:ext cx="385855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Sender</a:t>
            </a:r>
          </a:p>
        </p:txBody>
      </p:sp>
      <p:sp>
        <p:nvSpPr>
          <p:cNvPr id="38" name="1_Recipient text">
            <a:extLst>
              <a:ext uri="{FF2B5EF4-FFF2-40B4-BE49-F238E27FC236}">
                <a16:creationId xmlns:a16="http://schemas.microsoft.com/office/drawing/2014/main" id="{96365A1D-161E-F156-A117-235A86D59E0A}"/>
              </a:ext>
            </a:extLst>
          </p:cNvPr>
          <p:cNvSpPr txBox="1"/>
          <p:nvPr/>
        </p:nvSpPr>
        <p:spPr>
          <a:xfrm>
            <a:off x="31148776" y="16406757"/>
            <a:ext cx="509204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Recipient</a:t>
            </a:r>
          </a:p>
        </p:txBody>
      </p:sp>
      <p:pic>
        <p:nvPicPr>
          <p:cNvPr id="10" name="1_Recipient graphic">
            <a:extLst>
              <a:ext uri="{FF2B5EF4-FFF2-40B4-BE49-F238E27FC236}">
                <a16:creationId xmlns:a16="http://schemas.microsoft.com/office/drawing/2014/main" id="{0AF7946D-8A27-AA19-F8BE-C192EAC26339}"/>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30288002" y="10003355"/>
            <a:ext cx="6022357" cy="6092980"/>
          </a:xfrm>
          <a:prstGeom prst="rect">
            <a:avLst/>
          </a:prstGeom>
        </p:spPr>
      </p:pic>
      <p:grpSp>
        <p:nvGrpSpPr>
          <p:cNvPr id="8" name="2_Sender arrorw">
            <a:extLst>
              <a:ext uri="{FF2B5EF4-FFF2-40B4-BE49-F238E27FC236}">
                <a16:creationId xmlns:a16="http://schemas.microsoft.com/office/drawing/2014/main" id="{860D5D2A-E587-3ADF-12C9-ACB182579CCB}"/>
              </a:ext>
            </a:extLst>
          </p:cNvPr>
          <p:cNvGrpSpPr/>
          <p:nvPr/>
        </p:nvGrpSpPr>
        <p:grpSpPr>
          <a:xfrm>
            <a:off x="4824919" y="13852187"/>
            <a:ext cx="4939236" cy="861774"/>
            <a:chOff x="4824919" y="13852187"/>
            <a:chExt cx="4939236" cy="861774"/>
          </a:xfrm>
        </p:grpSpPr>
        <p:sp>
          <p:nvSpPr>
            <p:cNvPr id="3" name="Rectangle 2">
              <a:extLst>
                <a:ext uri="{FF2B5EF4-FFF2-40B4-BE49-F238E27FC236}">
                  <a16:creationId xmlns:a16="http://schemas.microsoft.com/office/drawing/2014/main" id="{8AEBCBEC-6114-088E-B16F-FD0B2E824CEC}"/>
                </a:ext>
              </a:extLst>
            </p:cNvPr>
            <p:cNvSpPr/>
            <p:nvPr/>
          </p:nvSpPr>
          <p:spPr>
            <a:xfrm>
              <a:off x="4824919" y="13852187"/>
              <a:ext cx="4939236"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2_Sender arrorw">
              <a:extLst>
                <a:ext uri="{FF2B5EF4-FFF2-40B4-BE49-F238E27FC236}">
                  <a16:creationId xmlns:a16="http://schemas.microsoft.com/office/drawing/2014/main" id="{D1ED78BD-9954-3C00-7116-D8E89780EEED}"/>
                </a:ext>
              </a:extLst>
            </p:cNvPr>
            <p:cNvCxnSpPr>
              <a:cxnSpLocks/>
            </p:cNvCxnSpPr>
            <p:nvPr/>
          </p:nvCxnSpPr>
          <p:spPr>
            <a:xfrm>
              <a:off x="5065093" y="14340929"/>
              <a:ext cx="4405478" cy="0"/>
            </a:xfrm>
            <a:prstGeom prst="straightConnector1">
              <a:avLst/>
            </a:prstGeom>
            <a:ln w="1905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33" name="2_Server 1 text">
            <a:extLst>
              <a:ext uri="{FF2B5EF4-FFF2-40B4-BE49-F238E27FC236}">
                <a16:creationId xmlns:a16="http://schemas.microsoft.com/office/drawing/2014/main" id="{BC1B7D28-F4EE-0022-5458-E41D0F81E6CE}"/>
              </a:ext>
            </a:extLst>
          </p:cNvPr>
          <p:cNvSpPr txBox="1"/>
          <p:nvPr/>
        </p:nvSpPr>
        <p:spPr>
          <a:xfrm>
            <a:off x="9175887" y="15279277"/>
            <a:ext cx="6137200"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Sender’s Mail server</a:t>
            </a:r>
          </a:p>
        </p:txBody>
      </p:sp>
      <p:pic>
        <p:nvPicPr>
          <p:cNvPr id="17" name="2_Server 1" descr="A blue and white striped flag&#10;&#10;Description automatically generated">
            <a:extLst>
              <a:ext uri="{FF2B5EF4-FFF2-40B4-BE49-F238E27FC236}">
                <a16:creationId xmlns:a16="http://schemas.microsoft.com/office/drawing/2014/main" id="{77220F8F-FD16-8C44-D9E1-447F039076D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64155" y="13541462"/>
            <a:ext cx="4408626" cy="1598935"/>
          </a:xfrm>
          <a:prstGeom prst="rect">
            <a:avLst/>
          </a:prstGeom>
        </p:spPr>
      </p:pic>
      <p:sp>
        <p:nvSpPr>
          <p:cNvPr id="36" name="3_SMTP sender">
            <a:extLst>
              <a:ext uri="{FF2B5EF4-FFF2-40B4-BE49-F238E27FC236}">
                <a16:creationId xmlns:a16="http://schemas.microsoft.com/office/drawing/2014/main" id="{B7C08F0E-5309-9D22-A0BB-D1E61AF6C124}"/>
              </a:ext>
            </a:extLst>
          </p:cNvPr>
          <p:cNvSpPr/>
          <p:nvPr/>
        </p:nvSpPr>
        <p:spPr>
          <a:xfrm>
            <a:off x="5171988" y="14505616"/>
            <a:ext cx="4004701" cy="16354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7000" b="1" dirty="0">
                <a:solidFill>
                  <a:schemeClr val="tx1"/>
                </a:solidFill>
                <a:latin typeface="Arial" panose="020B0604020202020204" pitchFamily="34" charset="0"/>
                <a:cs typeface="Arial" panose="020B0604020202020204" pitchFamily="34" charset="0"/>
              </a:rPr>
              <a:t>SMTP</a:t>
            </a:r>
          </a:p>
        </p:txBody>
      </p:sp>
      <p:sp>
        <p:nvSpPr>
          <p:cNvPr id="40" name="4_Public left text">
            <a:extLst>
              <a:ext uri="{FF2B5EF4-FFF2-40B4-BE49-F238E27FC236}">
                <a16:creationId xmlns:a16="http://schemas.microsoft.com/office/drawing/2014/main" id="{AE44793F-FB1F-9C8A-76D8-9F7436975CFF}"/>
              </a:ext>
            </a:extLst>
          </p:cNvPr>
          <p:cNvSpPr txBox="1"/>
          <p:nvPr/>
        </p:nvSpPr>
        <p:spPr>
          <a:xfrm>
            <a:off x="6431655" y="8871664"/>
            <a:ext cx="5421085"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Public Mail server</a:t>
            </a:r>
          </a:p>
        </p:txBody>
      </p:sp>
      <p:pic>
        <p:nvPicPr>
          <p:cNvPr id="25" name="4_Public left" descr="A blue and white striped flag&#10;&#10;Description automatically generated">
            <a:extLst>
              <a:ext uri="{FF2B5EF4-FFF2-40B4-BE49-F238E27FC236}">
                <a16:creationId xmlns:a16="http://schemas.microsoft.com/office/drawing/2014/main" id="{CE86B207-809A-0F94-1447-44A03728ED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64155" y="7092106"/>
            <a:ext cx="4408626" cy="1598935"/>
          </a:xfrm>
          <a:prstGeom prst="rect">
            <a:avLst/>
          </a:prstGeom>
        </p:spPr>
      </p:pic>
      <p:grpSp>
        <p:nvGrpSpPr>
          <p:cNvPr id="11" name="5_Arrow mail to public left">
            <a:extLst>
              <a:ext uri="{FF2B5EF4-FFF2-40B4-BE49-F238E27FC236}">
                <a16:creationId xmlns:a16="http://schemas.microsoft.com/office/drawing/2014/main" id="{7295199C-5F2C-B3AD-0B08-A70CC5991385}"/>
              </a:ext>
            </a:extLst>
          </p:cNvPr>
          <p:cNvGrpSpPr/>
          <p:nvPr/>
        </p:nvGrpSpPr>
        <p:grpSpPr>
          <a:xfrm>
            <a:off x="11472921" y="8871664"/>
            <a:ext cx="1162062" cy="5469265"/>
            <a:chOff x="11472921" y="8871664"/>
            <a:chExt cx="1162062" cy="5469265"/>
          </a:xfrm>
        </p:grpSpPr>
        <p:sp>
          <p:nvSpPr>
            <p:cNvPr id="9" name="Rectangle 8">
              <a:extLst>
                <a:ext uri="{FF2B5EF4-FFF2-40B4-BE49-F238E27FC236}">
                  <a16:creationId xmlns:a16="http://schemas.microsoft.com/office/drawing/2014/main" id="{0EB35B57-C583-27E9-2F1D-81FDF33AEB1E}"/>
                </a:ext>
              </a:extLst>
            </p:cNvPr>
            <p:cNvSpPr/>
            <p:nvPr/>
          </p:nvSpPr>
          <p:spPr>
            <a:xfrm>
              <a:off x="11472921" y="8871664"/>
              <a:ext cx="1162062" cy="54692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2" name="5_Arrow mail to public left">
              <a:extLst>
                <a:ext uri="{FF2B5EF4-FFF2-40B4-BE49-F238E27FC236}">
                  <a16:creationId xmlns:a16="http://schemas.microsoft.com/office/drawing/2014/main" id="{C994C047-FADE-64DB-B029-CFF2D0B6A43D}"/>
                </a:ext>
              </a:extLst>
            </p:cNvPr>
            <p:cNvCxnSpPr>
              <a:cxnSpLocks/>
            </p:cNvCxnSpPr>
            <p:nvPr/>
          </p:nvCxnSpPr>
          <p:spPr>
            <a:xfrm flipV="1">
              <a:off x="11968468" y="9089118"/>
              <a:ext cx="0" cy="4994596"/>
            </a:xfrm>
            <a:prstGeom prst="straightConnector1">
              <a:avLst/>
            </a:prstGeom>
            <a:ln w="1905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49" name="6_SMTP sender to public">
            <a:extLst>
              <a:ext uri="{FF2B5EF4-FFF2-40B4-BE49-F238E27FC236}">
                <a16:creationId xmlns:a16="http://schemas.microsoft.com/office/drawing/2014/main" id="{8DD22FC3-387B-B79E-642B-086D0F557D8C}"/>
              </a:ext>
            </a:extLst>
          </p:cNvPr>
          <p:cNvSpPr/>
          <p:nvPr/>
        </p:nvSpPr>
        <p:spPr>
          <a:xfrm>
            <a:off x="7468220" y="10736189"/>
            <a:ext cx="4004701" cy="16354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7000" b="1" dirty="0">
                <a:solidFill>
                  <a:schemeClr val="tx1"/>
                </a:solidFill>
                <a:latin typeface="Arial" panose="020B0604020202020204" pitchFamily="34" charset="0"/>
                <a:cs typeface="Arial" panose="020B0604020202020204" pitchFamily="34" charset="0"/>
              </a:rPr>
              <a:t>SMTP</a:t>
            </a:r>
          </a:p>
        </p:txBody>
      </p:sp>
      <p:grpSp>
        <p:nvGrpSpPr>
          <p:cNvPr id="13" name="7_Arrrow top">
            <a:extLst>
              <a:ext uri="{FF2B5EF4-FFF2-40B4-BE49-F238E27FC236}">
                <a16:creationId xmlns:a16="http://schemas.microsoft.com/office/drawing/2014/main" id="{01024533-A423-598F-574C-67A7FA9C9817}"/>
              </a:ext>
            </a:extLst>
          </p:cNvPr>
          <p:cNvGrpSpPr/>
          <p:nvPr/>
        </p:nvGrpSpPr>
        <p:grpSpPr>
          <a:xfrm>
            <a:off x="13568830" y="7334655"/>
            <a:ext cx="9777551" cy="1281902"/>
            <a:chOff x="13988374" y="7334655"/>
            <a:chExt cx="9358007" cy="1281902"/>
          </a:xfrm>
        </p:grpSpPr>
        <p:sp>
          <p:nvSpPr>
            <p:cNvPr id="12" name="Rectangle 11">
              <a:extLst>
                <a:ext uri="{FF2B5EF4-FFF2-40B4-BE49-F238E27FC236}">
                  <a16:creationId xmlns:a16="http://schemas.microsoft.com/office/drawing/2014/main" id="{9CA5FAF5-B995-21B5-750C-FBD3CCE622DD}"/>
                </a:ext>
              </a:extLst>
            </p:cNvPr>
            <p:cNvSpPr/>
            <p:nvPr/>
          </p:nvSpPr>
          <p:spPr>
            <a:xfrm>
              <a:off x="13988374" y="7334655"/>
              <a:ext cx="9358007" cy="12819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6" name="7_Arrrow top">
              <a:extLst>
                <a:ext uri="{FF2B5EF4-FFF2-40B4-BE49-F238E27FC236}">
                  <a16:creationId xmlns:a16="http://schemas.microsoft.com/office/drawing/2014/main" id="{8607D2A7-2E96-B3F7-FD0D-9212EBB3BA9B}"/>
                </a:ext>
              </a:extLst>
            </p:cNvPr>
            <p:cNvCxnSpPr>
              <a:cxnSpLocks/>
            </p:cNvCxnSpPr>
            <p:nvPr/>
          </p:nvCxnSpPr>
          <p:spPr>
            <a:xfrm>
              <a:off x="14277782" y="7904919"/>
              <a:ext cx="8729389" cy="0"/>
            </a:xfrm>
            <a:prstGeom prst="straightConnector1">
              <a:avLst/>
            </a:prstGeom>
            <a:ln w="1905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41" name="8_Public mail server right text">
            <a:extLst>
              <a:ext uri="{FF2B5EF4-FFF2-40B4-BE49-F238E27FC236}">
                <a16:creationId xmlns:a16="http://schemas.microsoft.com/office/drawing/2014/main" id="{7538025E-279B-5357-8D49-6F7E7B973F60}"/>
              </a:ext>
            </a:extLst>
          </p:cNvPr>
          <p:cNvSpPr txBox="1"/>
          <p:nvPr/>
        </p:nvSpPr>
        <p:spPr>
          <a:xfrm>
            <a:off x="25727691" y="8871664"/>
            <a:ext cx="5421085"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Public Mail server</a:t>
            </a:r>
          </a:p>
        </p:txBody>
      </p:sp>
      <p:pic>
        <p:nvPicPr>
          <p:cNvPr id="27" name="8_Public mail server right" descr="A green and white rectangle&#10;&#10;Description automatically generated">
            <a:extLst>
              <a:ext uri="{FF2B5EF4-FFF2-40B4-BE49-F238E27FC236}">
                <a16:creationId xmlns:a16="http://schemas.microsoft.com/office/drawing/2014/main" id="{FB5982BE-793D-8B2E-E957-5978614526D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007171" y="7092106"/>
            <a:ext cx="4410000" cy="1599434"/>
          </a:xfrm>
          <a:prstGeom prst="rect">
            <a:avLst/>
          </a:prstGeom>
        </p:spPr>
      </p:pic>
      <p:sp>
        <p:nvSpPr>
          <p:cNvPr id="48" name="9_Internet text">
            <a:extLst>
              <a:ext uri="{FF2B5EF4-FFF2-40B4-BE49-F238E27FC236}">
                <a16:creationId xmlns:a16="http://schemas.microsoft.com/office/drawing/2014/main" id="{21B13BF8-0F56-2F70-6964-52B22345958B}"/>
              </a:ext>
            </a:extLst>
          </p:cNvPr>
          <p:cNvSpPr txBox="1"/>
          <p:nvPr/>
        </p:nvSpPr>
        <p:spPr>
          <a:xfrm>
            <a:off x="17571612" y="10009963"/>
            <a:ext cx="3340549"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Internet</a:t>
            </a:r>
          </a:p>
        </p:txBody>
      </p:sp>
      <p:pic>
        <p:nvPicPr>
          <p:cNvPr id="24" name="9_Internet" descr="A blue and white globe with black background&#10;&#10;Description automatically generated">
            <a:extLst>
              <a:ext uri="{FF2B5EF4-FFF2-40B4-BE49-F238E27FC236}">
                <a16:creationId xmlns:a16="http://schemas.microsoft.com/office/drawing/2014/main" id="{0AC94DB2-4A72-2415-0C8A-74C1CB151B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775080" y="5764732"/>
            <a:ext cx="4137081" cy="4107912"/>
          </a:xfrm>
          <a:prstGeom prst="rect">
            <a:avLst/>
          </a:prstGeom>
        </p:spPr>
      </p:pic>
      <p:sp>
        <p:nvSpPr>
          <p:cNvPr id="50" name="10_SMTP top">
            <a:extLst>
              <a:ext uri="{FF2B5EF4-FFF2-40B4-BE49-F238E27FC236}">
                <a16:creationId xmlns:a16="http://schemas.microsoft.com/office/drawing/2014/main" id="{1E60A1BC-4DAE-EEA8-8A39-521DFF30FBF5}"/>
              </a:ext>
            </a:extLst>
          </p:cNvPr>
          <p:cNvSpPr/>
          <p:nvPr/>
        </p:nvSpPr>
        <p:spPr>
          <a:xfrm>
            <a:off x="16957219" y="3574770"/>
            <a:ext cx="4004701" cy="16354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7000" b="1" dirty="0">
                <a:solidFill>
                  <a:schemeClr val="tx1"/>
                </a:solidFill>
                <a:latin typeface="Arial" panose="020B0604020202020204" pitchFamily="34" charset="0"/>
                <a:cs typeface="Arial" panose="020B0604020202020204" pitchFamily="34" charset="0"/>
              </a:rPr>
              <a:t>SMTP</a:t>
            </a:r>
          </a:p>
        </p:txBody>
      </p:sp>
      <p:grpSp>
        <p:nvGrpSpPr>
          <p:cNvPr id="15" name="11_Recipient server arrow">
            <a:extLst>
              <a:ext uri="{FF2B5EF4-FFF2-40B4-BE49-F238E27FC236}">
                <a16:creationId xmlns:a16="http://schemas.microsoft.com/office/drawing/2014/main" id="{4C0621C6-5FDA-482E-BD29-610FAA7D44E1}"/>
              </a:ext>
            </a:extLst>
          </p:cNvPr>
          <p:cNvGrpSpPr/>
          <p:nvPr/>
        </p:nvGrpSpPr>
        <p:grpSpPr>
          <a:xfrm>
            <a:off x="24649889" y="7762672"/>
            <a:ext cx="995813" cy="5642043"/>
            <a:chOff x="24649889" y="7762672"/>
            <a:chExt cx="995813" cy="5642043"/>
          </a:xfrm>
        </p:grpSpPr>
        <p:sp>
          <p:nvSpPr>
            <p:cNvPr id="14" name="Rectangle 13">
              <a:extLst>
                <a:ext uri="{FF2B5EF4-FFF2-40B4-BE49-F238E27FC236}">
                  <a16:creationId xmlns:a16="http://schemas.microsoft.com/office/drawing/2014/main" id="{62505950-D26F-6F4A-5864-6265680D2D2D}"/>
                </a:ext>
              </a:extLst>
            </p:cNvPr>
            <p:cNvSpPr/>
            <p:nvPr/>
          </p:nvSpPr>
          <p:spPr>
            <a:xfrm>
              <a:off x="24649889" y="7762672"/>
              <a:ext cx="995813" cy="564204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5" name="11_Recipient server arrow">
              <a:extLst>
                <a:ext uri="{FF2B5EF4-FFF2-40B4-BE49-F238E27FC236}">
                  <a16:creationId xmlns:a16="http://schemas.microsoft.com/office/drawing/2014/main" id="{11F9C30B-3F59-D519-C789-06198C630726}"/>
                </a:ext>
              </a:extLst>
            </p:cNvPr>
            <p:cNvCxnSpPr>
              <a:cxnSpLocks/>
            </p:cNvCxnSpPr>
            <p:nvPr/>
          </p:nvCxnSpPr>
          <p:spPr>
            <a:xfrm>
              <a:off x="25089266" y="8248198"/>
              <a:ext cx="0" cy="4994596"/>
            </a:xfrm>
            <a:prstGeom prst="straightConnector1">
              <a:avLst/>
            </a:prstGeom>
            <a:ln w="1905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34" name="11_Recipient server text">
            <a:extLst>
              <a:ext uri="{FF2B5EF4-FFF2-40B4-BE49-F238E27FC236}">
                <a16:creationId xmlns:a16="http://schemas.microsoft.com/office/drawing/2014/main" id="{D6BAEE3D-B1BD-144A-4F8B-A64DF9D2E461}"/>
              </a:ext>
            </a:extLst>
          </p:cNvPr>
          <p:cNvSpPr txBox="1"/>
          <p:nvPr/>
        </p:nvSpPr>
        <p:spPr>
          <a:xfrm>
            <a:off x="19161811" y="15279277"/>
            <a:ext cx="7294998"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Recipient’s Mail server</a:t>
            </a:r>
          </a:p>
        </p:txBody>
      </p:sp>
      <p:pic>
        <p:nvPicPr>
          <p:cNvPr id="28" name="11_Recipient server" descr="A green and white rectangle&#10;&#10;Description automatically generated">
            <a:extLst>
              <a:ext uri="{FF2B5EF4-FFF2-40B4-BE49-F238E27FC236}">
                <a16:creationId xmlns:a16="http://schemas.microsoft.com/office/drawing/2014/main" id="{C7DA21EA-CC86-4C0F-B064-E4F3CCDBC9A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007171" y="13540963"/>
            <a:ext cx="4410000" cy="1599434"/>
          </a:xfrm>
          <a:prstGeom prst="rect">
            <a:avLst/>
          </a:prstGeom>
        </p:spPr>
      </p:pic>
      <p:sp>
        <p:nvSpPr>
          <p:cNvPr id="51" name="12_SMTP right">
            <a:extLst>
              <a:ext uri="{FF2B5EF4-FFF2-40B4-BE49-F238E27FC236}">
                <a16:creationId xmlns:a16="http://schemas.microsoft.com/office/drawing/2014/main" id="{8DB5B3C3-6F1B-EE45-87A7-524DC47AD548}"/>
              </a:ext>
            </a:extLst>
          </p:cNvPr>
          <p:cNvSpPr/>
          <p:nvPr/>
        </p:nvSpPr>
        <p:spPr>
          <a:xfrm>
            <a:off x="25353954" y="10288587"/>
            <a:ext cx="4004701" cy="1635435"/>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AU" sz="7000" b="1" dirty="0">
                <a:solidFill>
                  <a:schemeClr val="tx1"/>
                </a:solidFill>
                <a:latin typeface="Arial" panose="020B0604020202020204" pitchFamily="34" charset="0"/>
                <a:cs typeface="Arial" panose="020B0604020202020204" pitchFamily="34" charset="0"/>
              </a:rPr>
              <a:t>SMTP</a:t>
            </a:r>
          </a:p>
        </p:txBody>
      </p:sp>
      <p:grpSp>
        <p:nvGrpSpPr>
          <p:cNvPr id="18" name="13_Arrow server to recipient">
            <a:extLst>
              <a:ext uri="{FF2B5EF4-FFF2-40B4-BE49-F238E27FC236}">
                <a16:creationId xmlns:a16="http://schemas.microsoft.com/office/drawing/2014/main" id="{B045423B-E0E4-076E-90A1-397191048D76}"/>
              </a:ext>
            </a:extLst>
          </p:cNvPr>
          <p:cNvGrpSpPr/>
          <p:nvPr/>
        </p:nvGrpSpPr>
        <p:grpSpPr>
          <a:xfrm>
            <a:off x="26984528" y="13852188"/>
            <a:ext cx="4962830" cy="861774"/>
            <a:chOff x="26984528" y="13852188"/>
            <a:chExt cx="4962830" cy="861774"/>
          </a:xfrm>
        </p:grpSpPr>
        <p:sp>
          <p:nvSpPr>
            <p:cNvPr id="16" name="Rectangle 15">
              <a:extLst>
                <a:ext uri="{FF2B5EF4-FFF2-40B4-BE49-F238E27FC236}">
                  <a16:creationId xmlns:a16="http://schemas.microsoft.com/office/drawing/2014/main" id="{4F615C6F-F0B1-EDB9-E182-FF14E28FBB29}"/>
                </a:ext>
              </a:extLst>
            </p:cNvPr>
            <p:cNvSpPr/>
            <p:nvPr/>
          </p:nvSpPr>
          <p:spPr>
            <a:xfrm>
              <a:off x="26984528" y="13852188"/>
              <a:ext cx="4962830" cy="8617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4" name="13_Arrow server to recipient">
              <a:extLst>
                <a:ext uri="{FF2B5EF4-FFF2-40B4-BE49-F238E27FC236}">
                  <a16:creationId xmlns:a16="http://schemas.microsoft.com/office/drawing/2014/main" id="{A9E91754-97FB-EBEF-AC65-660901858B09}"/>
                </a:ext>
              </a:extLst>
            </p:cNvPr>
            <p:cNvCxnSpPr>
              <a:cxnSpLocks/>
            </p:cNvCxnSpPr>
            <p:nvPr/>
          </p:nvCxnSpPr>
          <p:spPr>
            <a:xfrm>
              <a:off x="27155916" y="14377627"/>
              <a:ext cx="4405478" cy="0"/>
            </a:xfrm>
            <a:prstGeom prst="straightConnector1">
              <a:avLst/>
            </a:prstGeom>
            <a:ln w="190500">
              <a:solidFill>
                <a:schemeClr val="bg2">
                  <a:lumMod val="50000"/>
                </a:schemeClr>
              </a:solidFill>
              <a:tailEnd type="triangle"/>
            </a:ln>
          </p:spPr>
          <p:style>
            <a:lnRef idx="1">
              <a:schemeClr val="dk1"/>
            </a:lnRef>
            <a:fillRef idx="0">
              <a:schemeClr val="dk1"/>
            </a:fillRef>
            <a:effectRef idx="0">
              <a:schemeClr val="dk1"/>
            </a:effectRef>
            <a:fontRef idx="minor">
              <a:schemeClr val="tx1"/>
            </a:fontRef>
          </p:style>
        </p:cxnSp>
      </p:grpSp>
      <p:sp>
        <p:nvSpPr>
          <p:cNvPr id="52" name="13_IMAP POP">
            <a:extLst>
              <a:ext uri="{FF2B5EF4-FFF2-40B4-BE49-F238E27FC236}">
                <a16:creationId xmlns:a16="http://schemas.microsoft.com/office/drawing/2014/main" id="{A2A07BFC-B09B-AB23-FBF7-704B1905BEE2}"/>
              </a:ext>
            </a:extLst>
          </p:cNvPr>
          <p:cNvSpPr/>
          <p:nvPr/>
        </p:nvSpPr>
        <p:spPr>
          <a:xfrm>
            <a:off x="26102541" y="14633215"/>
            <a:ext cx="6782766" cy="163543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AU" sz="7000" b="1" dirty="0">
                <a:solidFill>
                  <a:schemeClr val="tx1"/>
                </a:solidFill>
                <a:latin typeface="Arial" panose="020B0604020202020204" pitchFamily="34" charset="0"/>
                <a:cs typeface="Arial" panose="020B0604020202020204" pitchFamily="34" charset="0"/>
              </a:rPr>
              <a:t>IMAP/POP</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43906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0_EMAIL" descr="A blue and white email icon&#10;&#10;Description automatically generated">
            <a:extLst>
              <a:ext uri="{FF2B5EF4-FFF2-40B4-BE49-F238E27FC236}">
                <a16:creationId xmlns:a16="http://schemas.microsoft.com/office/drawing/2014/main" id="{3F52516F-C2D6-FD8E-EFE9-7796312FB60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674314" y="3625023"/>
            <a:ext cx="3514453" cy="3208337"/>
          </a:xfrm>
          <a:prstGeom prst="rect">
            <a:avLst/>
          </a:prstGeom>
        </p:spPr>
      </p:pic>
      <p:sp>
        <p:nvSpPr>
          <p:cNvPr id="8" name="1_White Background">
            <a:extLst>
              <a:ext uri="{FF2B5EF4-FFF2-40B4-BE49-F238E27FC236}">
                <a16:creationId xmlns:a16="http://schemas.microsoft.com/office/drawing/2014/main" id="{3921228C-F75B-A8FE-DBA0-A84CD8E8B9A8}"/>
              </a:ext>
            </a:extLst>
          </p:cNvPr>
          <p:cNvSpPr/>
          <p:nvPr/>
        </p:nvSpPr>
        <p:spPr>
          <a:xfrm>
            <a:off x="-19514" y="0"/>
            <a:ext cx="36576000" cy="20573999"/>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10" name="1_Point 1">
            <a:extLst>
              <a:ext uri="{FF2B5EF4-FFF2-40B4-BE49-F238E27FC236}">
                <a16:creationId xmlns:a16="http://schemas.microsoft.com/office/drawing/2014/main" id="{CC433967-BCAF-5F80-5698-4CFDF5DD2C5C}"/>
              </a:ext>
            </a:extLst>
          </p:cNvPr>
          <p:cNvSpPr txBox="1"/>
          <p:nvPr/>
        </p:nvSpPr>
        <p:spPr>
          <a:xfrm>
            <a:off x="854963" y="3530540"/>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Internet standard for transferring emails</a:t>
            </a:r>
          </a:p>
        </p:txBody>
      </p:sp>
      <p:sp>
        <p:nvSpPr>
          <p:cNvPr id="21" name="2_Point 2">
            <a:extLst>
              <a:ext uri="{FF2B5EF4-FFF2-40B4-BE49-F238E27FC236}">
                <a16:creationId xmlns:a16="http://schemas.microsoft.com/office/drawing/2014/main" id="{C81CC790-F2DA-B228-5335-EA804CA0F259}"/>
              </a:ext>
            </a:extLst>
          </p:cNvPr>
          <p:cNvSpPr txBox="1"/>
          <p:nvPr/>
        </p:nvSpPr>
        <p:spPr>
          <a:xfrm>
            <a:off x="854963" y="5334541"/>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SMTP only designed to send (Forward) to next server</a:t>
            </a:r>
          </a:p>
        </p:txBody>
      </p:sp>
      <p:pic>
        <p:nvPicPr>
          <p:cNvPr id="32" name="3_Sender graphic" descr="A cartoon of a cat using a computer&#10;&#10;Description automatically generated">
            <a:extLst>
              <a:ext uri="{FF2B5EF4-FFF2-40B4-BE49-F238E27FC236}">
                <a16:creationId xmlns:a16="http://schemas.microsoft.com/office/drawing/2014/main" id="{508F4923-B5A6-8D14-9DB7-2D2F375AD3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741" y="9981282"/>
            <a:ext cx="5151832" cy="5072328"/>
          </a:xfrm>
          <a:prstGeom prst="rect">
            <a:avLst/>
          </a:prstGeom>
        </p:spPr>
      </p:pic>
      <p:pic>
        <p:nvPicPr>
          <p:cNvPr id="30" name="4_Email server" descr="A white computer tower with a at symbol on the front&#10;&#10;Description automatically generated">
            <a:extLst>
              <a:ext uri="{FF2B5EF4-FFF2-40B4-BE49-F238E27FC236}">
                <a16:creationId xmlns:a16="http://schemas.microsoft.com/office/drawing/2014/main" id="{9D3B01BA-3A29-F426-C6DA-54342EEBD03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290510" y="9449650"/>
            <a:ext cx="4818464" cy="6827608"/>
          </a:xfrm>
          <a:prstGeom prst="rect">
            <a:avLst/>
          </a:prstGeom>
        </p:spPr>
      </p:pic>
      <p:sp>
        <p:nvSpPr>
          <p:cNvPr id="35" name="4_Arrorw user server text">
            <a:extLst>
              <a:ext uri="{FF2B5EF4-FFF2-40B4-BE49-F238E27FC236}">
                <a16:creationId xmlns:a16="http://schemas.microsoft.com/office/drawing/2014/main" id="{C6B3BDBD-DEA3-A97A-445E-682480D0B348}"/>
              </a:ext>
            </a:extLst>
          </p:cNvPr>
          <p:cNvSpPr txBox="1"/>
          <p:nvPr/>
        </p:nvSpPr>
        <p:spPr>
          <a:xfrm>
            <a:off x="5952698" y="10054436"/>
            <a:ext cx="7091604"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25 </a:t>
            </a:r>
            <a:r>
              <a:rPr lang="en-US" sz="6000" dirty="0">
                <a:solidFill>
                  <a:srgbClr val="C00000"/>
                </a:solidFill>
                <a:latin typeface="Arial" panose="020B0604020202020204" pitchFamily="34" charset="0"/>
                <a:cs typeface="Arial" panose="020B0604020202020204" pitchFamily="34" charset="0"/>
              </a:rPr>
              <a:t>(Unsecure)</a:t>
            </a:r>
          </a:p>
        </p:txBody>
      </p:sp>
      <p:sp>
        <p:nvSpPr>
          <p:cNvPr id="34" name="4_Arrorw user server">
            <a:extLst>
              <a:ext uri="{FF2B5EF4-FFF2-40B4-BE49-F238E27FC236}">
                <a16:creationId xmlns:a16="http://schemas.microsoft.com/office/drawing/2014/main" id="{45647AD4-BE3E-339E-ABBA-2676472059B6}"/>
              </a:ext>
            </a:extLst>
          </p:cNvPr>
          <p:cNvSpPr/>
          <p:nvPr/>
        </p:nvSpPr>
        <p:spPr>
          <a:xfrm>
            <a:off x="5606759" y="10852393"/>
            <a:ext cx="10167463" cy="1542665"/>
          </a:xfrm>
          <a:prstGeom prst="rightArrow">
            <a:avLst/>
          </a:prstGeom>
          <a:solidFill>
            <a:srgbClr val="FF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9" name="4_Arrrow user unlock" descr="A yellow lock with a black handle&#10;&#10;Description automatically generated">
            <a:extLst>
              <a:ext uri="{FF2B5EF4-FFF2-40B4-BE49-F238E27FC236}">
                <a16:creationId xmlns:a16="http://schemas.microsoft.com/office/drawing/2014/main" id="{BDEA6522-E622-5C04-4A6F-B912E79FC02D}"/>
              </a:ext>
            </a:extLst>
          </p:cNvPr>
          <p:cNvPicPr>
            <a:picLocks noChangeAspect="1"/>
          </p:cNvPicPr>
          <p:nvPr/>
        </p:nvPicPr>
        <p:blipFill>
          <a:blip r:embed="rId8" cstate="email">
            <a:duotone>
              <a:prstClr val="black"/>
              <a:srgbClr val="FF6B6B">
                <a:tint val="45000"/>
                <a:satMod val="400000"/>
              </a:srgbClr>
            </a:duotone>
            <a:extLst>
              <a:ext uri="{28A0092B-C50C-407E-A947-70E740481C1C}">
                <a14:useLocalDpi xmlns:a14="http://schemas.microsoft.com/office/drawing/2010/main"/>
              </a:ext>
            </a:extLst>
          </a:blip>
          <a:stretch>
            <a:fillRect/>
          </a:stretch>
        </p:blipFill>
        <p:spPr>
          <a:xfrm>
            <a:off x="12462469" y="9119394"/>
            <a:ext cx="3372918" cy="3275664"/>
          </a:xfrm>
          <a:prstGeom prst="rect">
            <a:avLst/>
          </a:prstGeom>
        </p:spPr>
      </p:pic>
      <p:sp>
        <p:nvSpPr>
          <p:cNvPr id="22" name="5_Point 3">
            <a:extLst>
              <a:ext uri="{FF2B5EF4-FFF2-40B4-BE49-F238E27FC236}">
                <a16:creationId xmlns:a16="http://schemas.microsoft.com/office/drawing/2014/main" id="{9A70FA3B-A5EF-DBB6-2AED-6650143962D3}"/>
              </a:ext>
            </a:extLst>
          </p:cNvPr>
          <p:cNvSpPr txBox="1"/>
          <p:nvPr/>
        </p:nvSpPr>
        <p:spPr>
          <a:xfrm>
            <a:off x="854963" y="6676937"/>
            <a:ext cx="348400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Created in 1980</a:t>
            </a:r>
          </a:p>
        </p:txBody>
      </p:sp>
      <p:sp>
        <p:nvSpPr>
          <p:cNvPr id="33" name="6_Point 4">
            <a:extLst>
              <a:ext uri="{FF2B5EF4-FFF2-40B4-BE49-F238E27FC236}">
                <a16:creationId xmlns:a16="http://schemas.microsoft.com/office/drawing/2014/main" id="{2F6E66AD-42AD-FEC6-4A0F-12DB4B295346}"/>
              </a:ext>
            </a:extLst>
          </p:cNvPr>
          <p:cNvSpPr txBox="1"/>
          <p:nvPr/>
        </p:nvSpPr>
        <p:spPr>
          <a:xfrm>
            <a:off x="854963" y="8019366"/>
            <a:ext cx="348400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Updated and expanded since then</a:t>
            </a:r>
          </a:p>
        </p:txBody>
      </p:sp>
      <p:sp>
        <p:nvSpPr>
          <p:cNvPr id="36" name="7_Arrow bottom user">
            <a:extLst>
              <a:ext uri="{FF2B5EF4-FFF2-40B4-BE49-F238E27FC236}">
                <a16:creationId xmlns:a16="http://schemas.microsoft.com/office/drawing/2014/main" id="{FAC01F5A-86BC-A527-AAE6-EDFBA1DE6ACD}"/>
              </a:ext>
            </a:extLst>
          </p:cNvPr>
          <p:cNvSpPr/>
          <p:nvPr/>
        </p:nvSpPr>
        <p:spPr>
          <a:xfrm>
            <a:off x="5783512" y="14239957"/>
            <a:ext cx="9815120" cy="1544400"/>
          </a:xfrm>
          <a:prstGeom prst="rightArrow">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41" name="7_Padlock locked left" descr="A yellow lock with a black keyhole&#10;&#10;Description automatically generated">
            <a:extLst>
              <a:ext uri="{FF2B5EF4-FFF2-40B4-BE49-F238E27FC236}">
                <a16:creationId xmlns:a16="http://schemas.microsoft.com/office/drawing/2014/main" id="{F3541D44-2476-B46F-47EB-23EC7CEE865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462469" y="12928705"/>
            <a:ext cx="2329656" cy="3275664"/>
          </a:xfrm>
          <a:prstGeom prst="rect">
            <a:avLst/>
          </a:prstGeom>
        </p:spPr>
      </p:pic>
      <p:sp>
        <p:nvSpPr>
          <p:cNvPr id="37" name="7_Port 587 text">
            <a:extLst>
              <a:ext uri="{FF2B5EF4-FFF2-40B4-BE49-F238E27FC236}">
                <a16:creationId xmlns:a16="http://schemas.microsoft.com/office/drawing/2014/main" id="{1C598A06-F521-6525-B37D-A81806BEF870}"/>
              </a:ext>
            </a:extLst>
          </p:cNvPr>
          <p:cNvSpPr txBox="1"/>
          <p:nvPr/>
        </p:nvSpPr>
        <p:spPr>
          <a:xfrm>
            <a:off x="5952698" y="13410107"/>
            <a:ext cx="6773769"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587 (Secure)</a:t>
            </a:r>
          </a:p>
        </p:txBody>
      </p:sp>
      <p:sp>
        <p:nvSpPr>
          <p:cNvPr id="50" name="8_Point bot 1">
            <a:extLst>
              <a:ext uri="{FF2B5EF4-FFF2-40B4-BE49-F238E27FC236}">
                <a16:creationId xmlns:a16="http://schemas.microsoft.com/office/drawing/2014/main" id="{810BFD85-1B1B-5427-0003-FDA6F332A86A}"/>
              </a:ext>
            </a:extLst>
          </p:cNvPr>
          <p:cNvSpPr txBox="1"/>
          <p:nvPr/>
        </p:nvSpPr>
        <p:spPr>
          <a:xfrm>
            <a:off x="854963" y="16136744"/>
            <a:ext cx="348400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recommended to use the unsecure version of SMTP</a:t>
            </a:r>
          </a:p>
        </p:txBody>
      </p:sp>
      <p:grpSp>
        <p:nvGrpSpPr>
          <p:cNvPr id="51" name="9_Graphic right">
            <a:extLst>
              <a:ext uri="{FF2B5EF4-FFF2-40B4-BE49-F238E27FC236}">
                <a16:creationId xmlns:a16="http://schemas.microsoft.com/office/drawing/2014/main" id="{0AA4AD29-3E40-07C4-9C34-95E0BD241263}"/>
              </a:ext>
            </a:extLst>
          </p:cNvPr>
          <p:cNvGrpSpPr/>
          <p:nvPr/>
        </p:nvGrpSpPr>
        <p:grpSpPr>
          <a:xfrm>
            <a:off x="21325256" y="8797882"/>
            <a:ext cx="14565004" cy="7084975"/>
            <a:chOff x="21325256" y="8797882"/>
            <a:chExt cx="14565004" cy="7084975"/>
          </a:xfrm>
        </p:grpSpPr>
        <p:pic>
          <p:nvPicPr>
            <p:cNvPr id="31" name="Picture 30" descr="A white computer tower with a at symbol on the front&#10;&#10;Description automatically generated">
              <a:extLst>
                <a:ext uri="{FF2B5EF4-FFF2-40B4-BE49-F238E27FC236}">
                  <a16:creationId xmlns:a16="http://schemas.microsoft.com/office/drawing/2014/main" id="{24278167-FBF5-B26E-A46C-2932F3AB755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1763248" y="9688095"/>
              <a:ext cx="4127012" cy="5847843"/>
            </a:xfrm>
            <a:prstGeom prst="rect">
              <a:avLst/>
            </a:prstGeom>
          </p:spPr>
        </p:pic>
        <p:sp>
          <p:nvSpPr>
            <p:cNvPr id="43" name="Arrow: Right 42">
              <a:extLst>
                <a:ext uri="{FF2B5EF4-FFF2-40B4-BE49-F238E27FC236}">
                  <a16:creationId xmlns:a16="http://schemas.microsoft.com/office/drawing/2014/main" id="{64AA92C8-0E17-AC84-1FDE-0568C92EF316}"/>
                </a:ext>
              </a:extLst>
            </p:cNvPr>
            <p:cNvSpPr/>
            <p:nvPr/>
          </p:nvSpPr>
          <p:spPr>
            <a:xfrm>
              <a:off x="21325256" y="10530881"/>
              <a:ext cx="10167463" cy="1542665"/>
            </a:xfrm>
            <a:prstGeom prst="rightArrow">
              <a:avLst/>
            </a:prstGeom>
            <a:solidFill>
              <a:srgbClr val="FF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4" name="_Point 3">
              <a:extLst>
                <a:ext uri="{FF2B5EF4-FFF2-40B4-BE49-F238E27FC236}">
                  <a16:creationId xmlns:a16="http://schemas.microsoft.com/office/drawing/2014/main" id="{578B63B7-8C9F-81AD-D9FB-13CEA13F2322}"/>
                </a:ext>
              </a:extLst>
            </p:cNvPr>
            <p:cNvSpPr txBox="1"/>
            <p:nvPr/>
          </p:nvSpPr>
          <p:spPr>
            <a:xfrm>
              <a:off x="21366396" y="9732924"/>
              <a:ext cx="7091604"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25 </a:t>
              </a:r>
              <a:r>
                <a:rPr lang="en-US" sz="6000" dirty="0">
                  <a:solidFill>
                    <a:srgbClr val="C00000"/>
                  </a:solidFill>
                  <a:latin typeface="Arial" panose="020B0604020202020204" pitchFamily="34" charset="0"/>
                  <a:cs typeface="Arial" panose="020B0604020202020204" pitchFamily="34" charset="0"/>
                </a:rPr>
                <a:t>(Unsecure)</a:t>
              </a:r>
            </a:p>
          </p:txBody>
        </p:sp>
        <p:sp>
          <p:nvSpPr>
            <p:cNvPr id="45" name="Arrow: Right 44">
              <a:extLst>
                <a:ext uri="{FF2B5EF4-FFF2-40B4-BE49-F238E27FC236}">
                  <a16:creationId xmlns:a16="http://schemas.microsoft.com/office/drawing/2014/main" id="{0C79799B-E384-D90B-F524-4F32300AAFE5}"/>
                </a:ext>
              </a:extLst>
            </p:cNvPr>
            <p:cNvSpPr/>
            <p:nvPr/>
          </p:nvSpPr>
          <p:spPr>
            <a:xfrm>
              <a:off x="21325256" y="13918445"/>
              <a:ext cx="9815120" cy="1544400"/>
            </a:xfrm>
            <a:prstGeom prst="rightArrow">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46" name="_Point 3">
              <a:extLst>
                <a:ext uri="{FF2B5EF4-FFF2-40B4-BE49-F238E27FC236}">
                  <a16:creationId xmlns:a16="http://schemas.microsoft.com/office/drawing/2014/main" id="{90B28536-3C1D-DE6B-87C4-7DD89298949C}"/>
                </a:ext>
              </a:extLst>
            </p:cNvPr>
            <p:cNvSpPr txBox="1"/>
            <p:nvPr/>
          </p:nvSpPr>
          <p:spPr>
            <a:xfrm>
              <a:off x="21366396" y="13088595"/>
              <a:ext cx="6773769"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587 (Secure)</a:t>
              </a:r>
            </a:p>
          </p:txBody>
        </p:sp>
        <p:pic>
          <p:nvPicPr>
            <p:cNvPr id="47" name="Picture 46" descr="A yellow lock with a black handle&#10;&#10;Description automatically generated">
              <a:extLst>
                <a:ext uri="{FF2B5EF4-FFF2-40B4-BE49-F238E27FC236}">
                  <a16:creationId xmlns:a16="http://schemas.microsoft.com/office/drawing/2014/main" id="{2F1AA948-4071-A5AC-04B6-E81A92CF3C89}"/>
                </a:ext>
              </a:extLst>
            </p:cNvPr>
            <p:cNvPicPr>
              <a:picLocks noChangeAspect="1"/>
            </p:cNvPicPr>
            <p:nvPr/>
          </p:nvPicPr>
          <p:blipFill>
            <a:blip r:embed="rId8" cstate="email">
              <a:duotone>
                <a:prstClr val="black"/>
                <a:srgbClr val="FF6B6B">
                  <a:tint val="45000"/>
                  <a:satMod val="400000"/>
                </a:srgbClr>
              </a:duotone>
              <a:extLst>
                <a:ext uri="{28A0092B-C50C-407E-A947-70E740481C1C}">
                  <a14:useLocalDpi xmlns:a14="http://schemas.microsoft.com/office/drawing/2010/main"/>
                </a:ext>
              </a:extLst>
            </a:blip>
            <a:stretch>
              <a:fillRect/>
            </a:stretch>
          </p:blipFill>
          <p:spPr>
            <a:xfrm>
              <a:off x="27876167" y="8797882"/>
              <a:ext cx="3372918" cy="3275664"/>
            </a:xfrm>
            <a:prstGeom prst="rect">
              <a:avLst/>
            </a:prstGeom>
          </p:spPr>
        </p:pic>
        <p:pic>
          <p:nvPicPr>
            <p:cNvPr id="48" name="Picture 47" descr="A yellow lock with a black keyhole&#10;&#10;Description automatically generated">
              <a:extLst>
                <a:ext uri="{FF2B5EF4-FFF2-40B4-BE49-F238E27FC236}">
                  <a16:creationId xmlns:a16="http://schemas.microsoft.com/office/drawing/2014/main" id="{95DF428B-0675-14D3-C286-62F4D0C93E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876167" y="12607193"/>
              <a:ext cx="2329656" cy="3275664"/>
            </a:xfrm>
            <a:prstGeom prst="rect">
              <a:avLst/>
            </a:prstGeom>
          </p:spPr>
        </p:pic>
      </p:grpSp>
      <p:sp>
        <p:nvSpPr>
          <p:cNvPr id="49" name="10_Point 3">
            <a:extLst>
              <a:ext uri="{FF2B5EF4-FFF2-40B4-BE49-F238E27FC236}">
                <a16:creationId xmlns:a16="http://schemas.microsoft.com/office/drawing/2014/main" id="{9C05642B-2CDF-6101-526B-0494DB58CBAA}"/>
              </a:ext>
            </a:extLst>
          </p:cNvPr>
          <p:cNvSpPr txBox="1"/>
          <p:nvPr/>
        </p:nvSpPr>
        <p:spPr>
          <a:xfrm>
            <a:off x="854963" y="17370630"/>
            <a:ext cx="3484005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 all SMTP servers on the internet use secure communication</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4" y="416686"/>
            <a:ext cx="34697437"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Simple Mail Transfer Protocol (SMTP)</a:t>
            </a:r>
          </a:p>
        </p:txBody>
      </p:sp>
    </p:spTree>
    <p:extLst>
      <p:ext uri="{BB962C8B-B14F-4D97-AF65-F5344CB8AC3E}">
        <p14:creationId xmlns:p14="http://schemas.microsoft.com/office/powerpoint/2010/main" val="81598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0_Sender graphic" descr="A cartoon of a cat using a computer&#10;&#10;Description automatically generated">
            <a:extLst>
              <a:ext uri="{FF2B5EF4-FFF2-40B4-BE49-F238E27FC236}">
                <a16:creationId xmlns:a16="http://schemas.microsoft.com/office/drawing/2014/main" id="{6A705050-A5F6-2F6D-A7CE-BAD89058B9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6866" y="8375911"/>
            <a:ext cx="5799054" cy="5709562"/>
          </a:xfrm>
          <a:prstGeom prst="rect">
            <a:avLst/>
          </a:prstGeom>
        </p:spPr>
      </p:pic>
      <p:pic>
        <p:nvPicPr>
          <p:cNvPr id="25" name="0_Email server" descr="A white computer tower with a at symbol on the front&#10;&#10;Description automatically generated">
            <a:extLst>
              <a:ext uri="{FF2B5EF4-FFF2-40B4-BE49-F238E27FC236}">
                <a16:creationId xmlns:a16="http://schemas.microsoft.com/office/drawing/2014/main" id="{341ED210-870C-FF8B-FB0C-9F3948AC64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545239" y="8501779"/>
            <a:ext cx="4818464" cy="6827608"/>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547165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Also called POP3 after version 3 (The only one we use)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Version commonly used today is based on 1988 version</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been updated and improved since then but functionally the same</a:t>
            </a:r>
          </a:p>
        </p:txBody>
      </p:sp>
      <p:grpSp>
        <p:nvGrpSpPr>
          <p:cNvPr id="30" name="4_Port 110">
            <a:extLst>
              <a:ext uri="{FF2B5EF4-FFF2-40B4-BE49-F238E27FC236}">
                <a16:creationId xmlns:a16="http://schemas.microsoft.com/office/drawing/2014/main" id="{D7E32E7A-CA5C-C84D-B580-492511E87550}"/>
              </a:ext>
            </a:extLst>
          </p:cNvPr>
          <p:cNvGrpSpPr/>
          <p:nvPr/>
        </p:nvGrpSpPr>
        <p:grpSpPr>
          <a:xfrm>
            <a:off x="7151915" y="8106272"/>
            <a:ext cx="12009537" cy="3275664"/>
            <a:chOff x="7151915" y="8106272"/>
            <a:chExt cx="12009537" cy="3275664"/>
          </a:xfrm>
        </p:grpSpPr>
        <p:sp>
          <p:nvSpPr>
            <p:cNvPr id="8" name="4_Arrorw user server text">
              <a:extLst>
                <a:ext uri="{FF2B5EF4-FFF2-40B4-BE49-F238E27FC236}">
                  <a16:creationId xmlns:a16="http://schemas.microsoft.com/office/drawing/2014/main" id="{D580AD42-68E4-0687-0A9A-293BD388575A}"/>
                </a:ext>
              </a:extLst>
            </p:cNvPr>
            <p:cNvSpPr txBox="1"/>
            <p:nvPr/>
          </p:nvSpPr>
          <p:spPr>
            <a:xfrm>
              <a:off x="12069848" y="9041314"/>
              <a:ext cx="7091604"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110 </a:t>
              </a:r>
              <a:r>
                <a:rPr lang="en-US" sz="6000" dirty="0">
                  <a:solidFill>
                    <a:srgbClr val="C00000"/>
                  </a:solidFill>
                  <a:latin typeface="Arial" panose="020B0604020202020204" pitchFamily="34" charset="0"/>
                  <a:cs typeface="Arial" panose="020B0604020202020204" pitchFamily="34" charset="0"/>
                </a:rPr>
                <a:t>(Unsecure)</a:t>
              </a:r>
            </a:p>
          </p:txBody>
        </p:sp>
        <p:sp>
          <p:nvSpPr>
            <p:cNvPr id="10" name="4_Arrorw user server">
              <a:extLst>
                <a:ext uri="{FF2B5EF4-FFF2-40B4-BE49-F238E27FC236}">
                  <a16:creationId xmlns:a16="http://schemas.microsoft.com/office/drawing/2014/main" id="{E9487F4B-6784-F35C-B1B6-FFAED24A8844}"/>
                </a:ext>
              </a:extLst>
            </p:cNvPr>
            <p:cNvSpPr/>
            <p:nvPr/>
          </p:nvSpPr>
          <p:spPr>
            <a:xfrm rot="10800000">
              <a:off x="7151915" y="9839270"/>
              <a:ext cx="11758923" cy="1542665"/>
            </a:xfrm>
            <a:prstGeom prst="rightArrow">
              <a:avLst/>
            </a:prstGeom>
            <a:solidFill>
              <a:srgbClr val="FF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1" name="4_Arrrow user unlock" descr="A yellow lock with a black handle&#10;&#10;Description automatically generated">
              <a:extLst>
                <a:ext uri="{FF2B5EF4-FFF2-40B4-BE49-F238E27FC236}">
                  <a16:creationId xmlns:a16="http://schemas.microsoft.com/office/drawing/2014/main" id="{814FF1A0-91A3-8D0D-D5A3-E552CA9F7BE2}"/>
                </a:ext>
              </a:extLst>
            </p:cNvPr>
            <p:cNvPicPr>
              <a:picLocks noChangeAspect="1"/>
            </p:cNvPicPr>
            <p:nvPr/>
          </p:nvPicPr>
          <p:blipFill>
            <a:blip r:embed="rId7"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8576640" y="8106272"/>
              <a:ext cx="3372918" cy="3275664"/>
            </a:xfrm>
            <a:prstGeom prst="rect">
              <a:avLst/>
            </a:prstGeom>
          </p:spPr>
        </p:pic>
      </p:grpSp>
      <p:grpSp>
        <p:nvGrpSpPr>
          <p:cNvPr id="31" name="5_Port 995">
            <a:extLst>
              <a:ext uri="{FF2B5EF4-FFF2-40B4-BE49-F238E27FC236}">
                <a16:creationId xmlns:a16="http://schemas.microsoft.com/office/drawing/2014/main" id="{B0261E02-93B0-1347-CBA0-723B20C4CA4F}"/>
              </a:ext>
            </a:extLst>
          </p:cNvPr>
          <p:cNvGrpSpPr/>
          <p:nvPr/>
        </p:nvGrpSpPr>
        <p:grpSpPr>
          <a:xfrm>
            <a:off x="7328668" y="11915583"/>
            <a:ext cx="11514949" cy="3275664"/>
            <a:chOff x="7328668" y="11915583"/>
            <a:chExt cx="11514949" cy="3275664"/>
          </a:xfrm>
        </p:grpSpPr>
        <p:sp>
          <p:nvSpPr>
            <p:cNvPr id="22" name="7_Arrow bottom user">
              <a:extLst>
                <a:ext uri="{FF2B5EF4-FFF2-40B4-BE49-F238E27FC236}">
                  <a16:creationId xmlns:a16="http://schemas.microsoft.com/office/drawing/2014/main" id="{644C0E49-C61F-64E1-CA5A-AFC185B090D8}"/>
                </a:ext>
              </a:extLst>
            </p:cNvPr>
            <p:cNvSpPr/>
            <p:nvPr/>
          </p:nvSpPr>
          <p:spPr>
            <a:xfrm rot="10800000">
              <a:off x="7328668" y="13226835"/>
              <a:ext cx="11351430" cy="1544400"/>
            </a:xfrm>
            <a:prstGeom prst="rightArrow">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3" name="7_Padlock locked left" descr="A yellow lock with a black keyhole&#10;&#10;Description automatically generated">
              <a:extLst>
                <a:ext uri="{FF2B5EF4-FFF2-40B4-BE49-F238E27FC236}">
                  <a16:creationId xmlns:a16="http://schemas.microsoft.com/office/drawing/2014/main" id="{10C31F2A-EC17-7EB4-71DF-350D46158210}"/>
                </a:ext>
              </a:extLst>
            </p:cNvPr>
            <p:cNvPicPr>
              <a:picLocks noChangeAspect="1"/>
            </p:cNvPicPr>
            <p:nvPr/>
          </p:nvPicPr>
          <p:blipFill>
            <a:blip r:embed="rId8" cstate="email">
              <a:duotone>
                <a:prstClr val="black"/>
                <a:srgbClr val="269D47">
                  <a:tint val="45000"/>
                  <a:satMod val="400000"/>
                </a:srgbClr>
              </a:duotone>
              <a:extLst>
                <a:ext uri="{28A0092B-C50C-407E-A947-70E740481C1C}">
                  <a14:useLocalDpi xmlns:a14="http://schemas.microsoft.com/office/drawing/2010/main"/>
                </a:ext>
              </a:extLst>
            </a:blip>
            <a:stretch>
              <a:fillRect/>
            </a:stretch>
          </p:blipFill>
          <p:spPr>
            <a:xfrm>
              <a:off x="8576640" y="11915583"/>
              <a:ext cx="2329656" cy="3275664"/>
            </a:xfrm>
            <a:prstGeom prst="rect">
              <a:avLst/>
            </a:prstGeom>
          </p:spPr>
        </p:pic>
        <p:sp>
          <p:nvSpPr>
            <p:cNvPr id="24" name="7_Port 587 text">
              <a:extLst>
                <a:ext uri="{FF2B5EF4-FFF2-40B4-BE49-F238E27FC236}">
                  <a16:creationId xmlns:a16="http://schemas.microsoft.com/office/drawing/2014/main" id="{4395E660-38D9-8C44-193B-7147365BB02C}"/>
                </a:ext>
              </a:extLst>
            </p:cNvPr>
            <p:cNvSpPr txBox="1"/>
            <p:nvPr/>
          </p:nvSpPr>
          <p:spPr>
            <a:xfrm>
              <a:off x="12069848" y="12396985"/>
              <a:ext cx="6773769"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995 (Secure)</a:t>
              </a:r>
            </a:p>
          </p:txBody>
        </p:sp>
      </p:grpSp>
      <p:sp>
        <p:nvSpPr>
          <p:cNvPr id="19" name="6_Point bot 1">
            <a:extLst>
              <a:ext uri="{FF2B5EF4-FFF2-40B4-BE49-F238E27FC236}">
                <a16:creationId xmlns:a16="http://schemas.microsoft.com/office/drawing/2014/main" id="{50CF98DE-AC07-47F4-AA18-A7DB790D9E0E}"/>
              </a:ext>
            </a:extLst>
          </p:cNvPr>
          <p:cNvSpPr txBox="1"/>
          <p:nvPr/>
        </p:nvSpPr>
        <p:spPr>
          <a:xfrm>
            <a:off x="854963" y="15132264"/>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to downloading emails only</a:t>
            </a:r>
          </a:p>
        </p:txBody>
      </p:sp>
      <p:sp>
        <p:nvSpPr>
          <p:cNvPr id="20" name="7_Point bot 2">
            <a:extLst>
              <a:ext uri="{FF2B5EF4-FFF2-40B4-BE49-F238E27FC236}">
                <a16:creationId xmlns:a16="http://schemas.microsoft.com/office/drawing/2014/main" id="{42E6DBAE-25E9-4610-9149-430A69C02AA8}"/>
              </a:ext>
            </a:extLst>
          </p:cNvPr>
          <p:cNvSpPr txBox="1"/>
          <p:nvPr/>
        </p:nvSpPr>
        <p:spPr>
          <a:xfrm>
            <a:off x="854963" y="16524505"/>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Allows for deleting emails after download but lacks other management features</a:t>
            </a:r>
          </a:p>
        </p:txBody>
      </p:sp>
      <p:sp>
        <p:nvSpPr>
          <p:cNvPr id="29" name="8_Watch text 2">
            <a:extLst>
              <a:ext uri="{FF2B5EF4-FFF2-40B4-BE49-F238E27FC236}">
                <a16:creationId xmlns:a16="http://schemas.microsoft.com/office/drawing/2014/main" id="{7789EA9E-811A-E6F8-89B2-1BC6647C8209}"/>
              </a:ext>
            </a:extLst>
          </p:cNvPr>
          <p:cNvSpPr txBox="1"/>
          <p:nvPr/>
        </p:nvSpPr>
        <p:spPr>
          <a:xfrm>
            <a:off x="28547509" y="14023435"/>
            <a:ext cx="73884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functions</a:t>
            </a:r>
          </a:p>
        </p:txBody>
      </p:sp>
      <p:sp>
        <p:nvSpPr>
          <p:cNvPr id="28" name="8_Watch text 1">
            <a:extLst>
              <a:ext uri="{FF2B5EF4-FFF2-40B4-BE49-F238E27FC236}">
                <a16:creationId xmlns:a16="http://schemas.microsoft.com/office/drawing/2014/main" id="{3A58CA4A-57EA-A6A8-97E6-2599EDAD6FE8}"/>
              </a:ext>
            </a:extLst>
          </p:cNvPr>
          <p:cNvSpPr txBox="1"/>
          <p:nvPr/>
        </p:nvSpPr>
        <p:spPr>
          <a:xfrm>
            <a:off x="28547509" y="12803874"/>
            <a:ext cx="4814245"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Still works</a:t>
            </a:r>
          </a:p>
        </p:txBody>
      </p:sp>
      <p:pic>
        <p:nvPicPr>
          <p:cNvPr id="27" name="8_Watch" descr="A close up of a watch&#10;&#10;Description automatically generated">
            <a:extLst>
              <a:ext uri="{FF2B5EF4-FFF2-40B4-BE49-F238E27FC236}">
                <a16:creationId xmlns:a16="http://schemas.microsoft.com/office/drawing/2014/main" id="{522BE2E8-D78F-4C63-10B8-6140EE7534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283704" y="7210006"/>
            <a:ext cx="4818464" cy="5656736"/>
          </a:xfrm>
          <a:prstGeom prst="rect">
            <a:avLst/>
          </a:prstGeo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Post Office Protocol (POP)</a:t>
            </a:r>
          </a:p>
        </p:txBody>
      </p:sp>
    </p:spTree>
    <p:extLst>
      <p:ext uri="{BB962C8B-B14F-4D97-AF65-F5344CB8AC3E}">
        <p14:creationId xmlns:p14="http://schemas.microsoft.com/office/powerpoint/2010/main" val="168572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416686"/>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0_Email server" descr="A white computer tower with a at symbol on the front&#10;&#10;Description automatically generated">
            <a:extLst>
              <a:ext uri="{FF2B5EF4-FFF2-40B4-BE49-F238E27FC236}">
                <a16:creationId xmlns:a16="http://schemas.microsoft.com/office/drawing/2014/main" id="{ED0B30DE-A108-B43A-37E4-DA7DF43B16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189789" y="12561237"/>
            <a:ext cx="4818464" cy="6827608"/>
          </a:xfrm>
          <a:prstGeom prst="rect">
            <a:avLst/>
          </a:prstGeom>
        </p:spPr>
      </p:pic>
      <p:pic>
        <p:nvPicPr>
          <p:cNvPr id="16" name="0_Sender graphic" descr="A cartoon of a cat using a computer&#10;&#10;Description automatically generated">
            <a:extLst>
              <a:ext uri="{FF2B5EF4-FFF2-40B4-BE49-F238E27FC236}">
                <a16:creationId xmlns:a16="http://schemas.microsoft.com/office/drawing/2014/main" id="{04C22045-686C-3533-C0BA-A3CD9F836D6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5021" y="10168400"/>
            <a:ext cx="8705288" cy="8570946"/>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3" y="3530540"/>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The standard protocol used for email clients</a:t>
            </a:r>
          </a:p>
        </p:txBody>
      </p:sp>
      <p:pic>
        <p:nvPicPr>
          <p:cNvPr id="10" name="2_Mailbox" descr="A red mailbox with a blue symbol inside&#10;&#10;Description automatically generated">
            <a:extLst>
              <a:ext uri="{FF2B5EF4-FFF2-40B4-BE49-F238E27FC236}">
                <a16:creationId xmlns:a16="http://schemas.microsoft.com/office/drawing/2014/main" id="{8552057C-1395-4CCD-937C-63364A355BA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9380097" y="9495938"/>
            <a:ext cx="3386619" cy="3634296"/>
          </a:xfrm>
          <a:prstGeom prst="rect">
            <a:avLst/>
          </a:prstGeom>
        </p:spPr>
      </p:pic>
      <p:grpSp>
        <p:nvGrpSpPr>
          <p:cNvPr id="36" name="3_Replication graphic">
            <a:extLst>
              <a:ext uri="{FF2B5EF4-FFF2-40B4-BE49-F238E27FC236}">
                <a16:creationId xmlns:a16="http://schemas.microsoft.com/office/drawing/2014/main" id="{1C0DB96C-BC84-E8C0-FD88-FF4EBBB6D207}"/>
              </a:ext>
            </a:extLst>
          </p:cNvPr>
          <p:cNvGrpSpPr/>
          <p:nvPr/>
        </p:nvGrpSpPr>
        <p:grpSpPr>
          <a:xfrm>
            <a:off x="7151915" y="8978566"/>
            <a:ext cx="22228182" cy="3171366"/>
            <a:chOff x="7151915" y="8978566"/>
            <a:chExt cx="22228182" cy="3171366"/>
          </a:xfrm>
        </p:grpSpPr>
        <p:sp>
          <p:nvSpPr>
            <p:cNvPr id="32" name="4_Arrorw user server">
              <a:extLst>
                <a:ext uri="{FF2B5EF4-FFF2-40B4-BE49-F238E27FC236}">
                  <a16:creationId xmlns:a16="http://schemas.microsoft.com/office/drawing/2014/main" id="{996341D8-02FB-1E32-805D-648E5BA46350}"/>
                </a:ext>
              </a:extLst>
            </p:cNvPr>
            <p:cNvSpPr/>
            <p:nvPr/>
          </p:nvSpPr>
          <p:spPr>
            <a:xfrm>
              <a:off x="7151915" y="10607267"/>
              <a:ext cx="22228182" cy="1542665"/>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4" name="Picture 33" descr="A blue circle with white arrows around a clock&#10;&#10;Description automatically generated">
              <a:extLst>
                <a:ext uri="{FF2B5EF4-FFF2-40B4-BE49-F238E27FC236}">
                  <a16:creationId xmlns:a16="http://schemas.microsoft.com/office/drawing/2014/main" id="{A2BEE096-F8D6-8C00-6758-BA82CBCDF72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301160" y="8978566"/>
              <a:ext cx="3066701" cy="3061582"/>
            </a:xfrm>
            <a:prstGeom prst="rect">
              <a:avLst/>
            </a:prstGeom>
          </p:spPr>
        </p:pic>
      </p:grpSp>
      <p:sp>
        <p:nvSpPr>
          <p:cNvPr id="14" name="3_Point 2">
            <a:extLst>
              <a:ext uri="{FF2B5EF4-FFF2-40B4-BE49-F238E27FC236}">
                <a16:creationId xmlns:a16="http://schemas.microsoft.com/office/drawing/2014/main" id="{F7302874-6FF6-4F12-9408-F903772FAD68}"/>
              </a:ext>
            </a:extLst>
          </p:cNvPr>
          <p:cNvSpPr txBox="1"/>
          <p:nvPr/>
        </p:nvSpPr>
        <p:spPr>
          <a:xfrm>
            <a:off x="854963" y="5289778"/>
            <a:ext cx="3471734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Mailbox is replicated to the local client</a:t>
            </a:r>
          </a:p>
        </p:txBody>
      </p:sp>
      <p:sp>
        <p:nvSpPr>
          <p:cNvPr id="11" name="4_Point 3">
            <a:extLst>
              <a:ext uri="{FF2B5EF4-FFF2-40B4-BE49-F238E27FC236}">
                <a16:creationId xmlns:a16="http://schemas.microsoft.com/office/drawing/2014/main" id="{E64035EB-538E-4765-9879-52C9E87B8C6B}"/>
              </a:ext>
            </a:extLst>
          </p:cNvPr>
          <p:cNvSpPr txBox="1"/>
          <p:nvPr/>
        </p:nvSpPr>
        <p:spPr>
          <a:xfrm>
            <a:off x="854963" y="6587411"/>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Email can be sorted into folders</a:t>
            </a:r>
          </a:p>
        </p:txBody>
      </p:sp>
      <p:sp>
        <p:nvSpPr>
          <p:cNvPr id="35" name="5_Point 4">
            <a:extLst>
              <a:ext uri="{FF2B5EF4-FFF2-40B4-BE49-F238E27FC236}">
                <a16:creationId xmlns:a16="http://schemas.microsoft.com/office/drawing/2014/main" id="{7B05A4CE-B5C1-09E6-45A2-30815A0D54A1}"/>
              </a:ext>
            </a:extLst>
          </p:cNvPr>
          <p:cNvSpPr txBox="1"/>
          <p:nvPr/>
        </p:nvSpPr>
        <p:spPr>
          <a:xfrm>
            <a:off x="854963" y="7885045"/>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 1994, version was released we use today</a:t>
            </a:r>
          </a:p>
        </p:txBody>
      </p:sp>
      <p:grpSp>
        <p:nvGrpSpPr>
          <p:cNvPr id="37" name="6_Port graphic">
            <a:extLst>
              <a:ext uri="{FF2B5EF4-FFF2-40B4-BE49-F238E27FC236}">
                <a16:creationId xmlns:a16="http://schemas.microsoft.com/office/drawing/2014/main" id="{48903144-64D1-01DA-C9B7-29958B1DC7C6}"/>
              </a:ext>
            </a:extLst>
          </p:cNvPr>
          <p:cNvGrpSpPr/>
          <p:nvPr/>
        </p:nvGrpSpPr>
        <p:grpSpPr>
          <a:xfrm>
            <a:off x="9919855" y="12128433"/>
            <a:ext cx="18759054" cy="7084975"/>
            <a:chOff x="9919855" y="12128433"/>
            <a:chExt cx="18759054" cy="7084975"/>
          </a:xfrm>
        </p:grpSpPr>
        <p:sp>
          <p:nvSpPr>
            <p:cNvPr id="26" name="4_Arrorw user server text">
              <a:extLst>
                <a:ext uri="{FF2B5EF4-FFF2-40B4-BE49-F238E27FC236}">
                  <a16:creationId xmlns:a16="http://schemas.microsoft.com/office/drawing/2014/main" id="{D00E0430-96D7-C718-471C-439B035E1D08}"/>
                </a:ext>
              </a:extLst>
            </p:cNvPr>
            <p:cNvSpPr txBox="1"/>
            <p:nvPr/>
          </p:nvSpPr>
          <p:spPr>
            <a:xfrm>
              <a:off x="14764180" y="13063475"/>
              <a:ext cx="7091604"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143 </a:t>
              </a:r>
              <a:r>
                <a:rPr lang="en-US" sz="6000" dirty="0">
                  <a:solidFill>
                    <a:srgbClr val="C00000"/>
                  </a:solidFill>
                  <a:latin typeface="Arial" panose="020B0604020202020204" pitchFamily="34" charset="0"/>
                  <a:cs typeface="Arial" panose="020B0604020202020204" pitchFamily="34" charset="0"/>
                </a:rPr>
                <a:t>(Unsecure)</a:t>
              </a:r>
            </a:p>
          </p:txBody>
        </p:sp>
        <p:sp>
          <p:nvSpPr>
            <p:cNvPr id="27" name="4_Arrorw user server">
              <a:extLst>
                <a:ext uri="{FF2B5EF4-FFF2-40B4-BE49-F238E27FC236}">
                  <a16:creationId xmlns:a16="http://schemas.microsoft.com/office/drawing/2014/main" id="{587A306C-7100-BAC7-A65C-BD348494224F}"/>
                </a:ext>
              </a:extLst>
            </p:cNvPr>
            <p:cNvSpPr/>
            <p:nvPr/>
          </p:nvSpPr>
          <p:spPr>
            <a:xfrm>
              <a:off x="9919855" y="13861432"/>
              <a:ext cx="18759054" cy="1542665"/>
            </a:xfrm>
            <a:prstGeom prst="rightArrow">
              <a:avLst/>
            </a:prstGeom>
            <a:solidFill>
              <a:srgbClr val="FF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8" name="4_Arrrow user unlock" descr="A yellow lock with a black handle&#10;&#10;Description automatically generated">
              <a:extLst>
                <a:ext uri="{FF2B5EF4-FFF2-40B4-BE49-F238E27FC236}">
                  <a16:creationId xmlns:a16="http://schemas.microsoft.com/office/drawing/2014/main" id="{FBAE2E51-231D-1219-361C-AAAA286B62DE}"/>
                </a:ext>
              </a:extLst>
            </p:cNvPr>
            <p:cNvPicPr>
              <a:picLocks noChangeAspect="1"/>
            </p:cNvPicPr>
            <p:nvPr/>
          </p:nvPicPr>
          <p:blipFill>
            <a:blip r:embed="rId9"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4931553" y="12128433"/>
              <a:ext cx="3372918" cy="3275664"/>
            </a:xfrm>
            <a:prstGeom prst="rect">
              <a:avLst/>
            </a:prstGeom>
          </p:spPr>
        </p:pic>
        <p:sp>
          <p:nvSpPr>
            <p:cNvPr id="29" name="7_Arrow bottom user">
              <a:extLst>
                <a:ext uri="{FF2B5EF4-FFF2-40B4-BE49-F238E27FC236}">
                  <a16:creationId xmlns:a16="http://schemas.microsoft.com/office/drawing/2014/main" id="{32FFE4B7-0F70-B3BD-D4AF-BD1714FAD430}"/>
                </a:ext>
              </a:extLst>
            </p:cNvPr>
            <p:cNvSpPr/>
            <p:nvPr/>
          </p:nvSpPr>
          <p:spPr>
            <a:xfrm>
              <a:off x="9919855" y="17248996"/>
              <a:ext cx="18759054" cy="1544400"/>
            </a:xfrm>
            <a:prstGeom prst="rightArrow">
              <a:avLst/>
            </a:prstGeom>
            <a:solidFill>
              <a:schemeClr val="accent6">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0" name="7_Padlock locked left" descr="A yellow lock with a black keyhole&#10;&#10;Description automatically generated">
              <a:extLst>
                <a:ext uri="{FF2B5EF4-FFF2-40B4-BE49-F238E27FC236}">
                  <a16:creationId xmlns:a16="http://schemas.microsoft.com/office/drawing/2014/main" id="{732DB3F7-A9DC-E153-68E0-4097BEB36622}"/>
                </a:ext>
              </a:extLst>
            </p:cNvPr>
            <p:cNvPicPr>
              <a:picLocks noChangeAspect="1"/>
            </p:cNvPicPr>
            <p:nvPr/>
          </p:nvPicPr>
          <p:blipFill>
            <a:blip r:embed="rId10" cstate="email">
              <a:duotone>
                <a:prstClr val="black"/>
                <a:srgbClr val="269D47">
                  <a:tint val="45000"/>
                  <a:satMod val="400000"/>
                </a:srgbClr>
              </a:duotone>
              <a:extLst>
                <a:ext uri="{28A0092B-C50C-407E-A947-70E740481C1C}">
                  <a14:useLocalDpi xmlns:a14="http://schemas.microsoft.com/office/drawing/2010/main"/>
                </a:ext>
              </a:extLst>
            </a:blip>
            <a:stretch>
              <a:fillRect/>
            </a:stretch>
          </p:blipFill>
          <p:spPr>
            <a:xfrm>
              <a:off x="24931553" y="15937744"/>
              <a:ext cx="2329656" cy="3275664"/>
            </a:xfrm>
            <a:prstGeom prst="rect">
              <a:avLst/>
            </a:prstGeom>
          </p:spPr>
        </p:pic>
        <p:sp>
          <p:nvSpPr>
            <p:cNvPr id="31" name="7_Port 587 text">
              <a:extLst>
                <a:ext uri="{FF2B5EF4-FFF2-40B4-BE49-F238E27FC236}">
                  <a16:creationId xmlns:a16="http://schemas.microsoft.com/office/drawing/2014/main" id="{714BD66D-49BF-8A8C-6F23-48AD69F18C78}"/>
                </a:ext>
              </a:extLst>
            </p:cNvPr>
            <p:cNvSpPr txBox="1"/>
            <p:nvPr/>
          </p:nvSpPr>
          <p:spPr>
            <a:xfrm>
              <a:off x="14764180" y="16419146"/>
              <a:ext cx="6773769" cy="1015663"/>
            </a:xfrm>
            <a:prstGeom prst="rect">
              <a:avLst/>
            </a:prstGeom>
            <a:noFill/>
          </p:spPr>
          <p:txBody>
            <a:bodyPr wrap="square">
              <a:spAutoFit/>
            </a:bodyPr>
            <a:lstStyle/>
            <a:p>
              <a:r>
                <a:rPr lang="en-US" sz="6000" dirty="0">
                  <a:solidFill>
                    <a:srgbClr val="269D47"/>
                  </a:solidFill>
                  <a:latin typeface="Arial" panose="020B0604020202020204" pitchFamily="34" charset="0"/>
                  <a:cs typeface="Arial" panose="020B0604020202020204" pitchFamily="34" charset="0"/>
                </a:rPr>
                <a:t>Port 993 (Secure)</a:t>
              </a:r>
            </a:p>
          </p:txBody>
        </p:sp>
      </p:gr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169825"/>
          </a:xfrm>
          <a:prstGeom prst="rect">
            <a:avLst/>
          </a:prstGeom>
          <a:noFill/>
        </p:spPr>
        <p:txBody>
          <a:bodyPr wrap="square">
            <a:spAutoFit/>
          </a:bodyPr>
          <a:lstStyle/>
          <a:p>
            <a:r>
              <a:rPr lang="en-US" sz="13500" b="1" dirty="0">
                <a:solidFill>
                  <a:schemeClr val="bg1"/>
                </a:solidFill>
                <a:latin typeface="Arial" panose="020B0604020202020204" pitchFamily="34" charset="0"/>
                <a:cs typeface="Arial" panose="020B0604020202020204" pitchFamily="34" charset="0"/>
              </a:rPr>
              <a:t>Internet Message Access Protocol (IMAP)</a:t>
            </a:r>
          </a:p>
        </p:txBody>
      </p:sp>
    </p:spTree>
    <p:extLst>
      <p:ext uri="{BB962C8B-B14F-4D97-AF65-F5344CB8AC3E}">
        <p14:creationId xmlns:p14="http://schemas.microsoft.com/office/powerpoint/2010/main" val="1657428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29" name="0_Recipient graphic text">
            <a:extLst>
              <a:ext uri="{FF2B5EF4-FFF2-40B4-BE49-F238E27FC236}">
                <a16:creationId xmlns:a16="http://schemas.microsoft.com/office/drawing/2014/main" id="{D2B7E7BA-A45D-FCFE-6B60-7CE0A88CBEDF}"/>
              </a:ext>
            </a:extLst>
          </p:cNvPr>
          <p:cNvSpPr txBox="1"/>
          <p:nvPr/>
        </p:nvSpPr>
        <p:spPr>
          <a:xfrm>
            <a:off x="30541469" y="13632631"/>
            <a:ext cx="6492648" cy="2246769"/>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Remote Mail</a:t>
            </a:r>
          </a:p>
          <a:p>
            <a:r>
              <a:rPr lang="en-US" sz="7000" b="1" dirty="0">
                <a:solidFill>
                  <a:srgbClr val="1884C7"/>
                </a:solidFill>
                <a:latin typeface="Arial" panose="020B0604020202020204" pitchFamily="34" charset="0"/>
                <a:cs typeface="Arial" panose="020B0604020202020204" pitchFamily="34" charset="0"/>
              </a:rPr>
              <a:t>Client</a:t>
            </a:r>
          </a:p>
        </p:txBody>
      </p:sp>
      <p:pic>
        <p:nvPicPr>
          <p:cNvPr id="30" name="0_Recipient graphic">
            <a:extLst>
              <a:ext uri="{FF2B5EF4-FFF2-40B4-BE49-F238E27FC236}">
                <a16:creationId xmlns:a16="http://schemas.microsoft.com/office/drawing/2014/main" id="{440C900F-EE3E-F95E-9527-B7CA77467FB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0288002" y="9363320"/>
            <a:ext cx="4491333" cy="4544002"/>
          </a:xfrm>
          <a:prstGeom prst="rect">
            <a:avLst/>
          </a:prstGeom>
        </p:spPr>
      </p:pic>
      <p:sp>
        <p:nvSpPr>
          <p:cNvPr id="26" name="0_Sender graphic text">
            <a:extLst>
              <a:ext uri="{FF2B5EF4-FFF2-40B4-BE49-F238E27FC236}">
                <a16:creationId xmlns:a16="http://schemas.microsoft.com/office/drawing/2014/main" id="{1D36F512-1D80-9F64-0333-5993A1516831}"/>
              </a:ext>
            </a:extLst>
          </p:cNvPr>
          <p:cNvSpPr txBox="1"/>
          <p:nvPr/>
        </p:nvSpPr>
        <p:spPr>
          <a:xfrm>
            <a:off x="519980" y="7203171"/>
            <a:ext cx="4929026" cy="2246769"/>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Local Mail</a:t>
            </a:r>
          </a:p>
          <a:p>
            <a:r>
              <a:rPr lang="en-US" sz="7000" b="1" dirty="0">
                <a:solidFill>
                  <a:srgbClr val="1884C7"/>
                </a:solidFill>
                <a:latin typeface="Arial" panose="020B0604020202020204" pitchFamily="34" charset="0"/>
                <a:cs typeface="Arial" panose="020B0604020202020204" pitchFamily="34" charset="0"/>
              </a:rPr>
              <a:t>Client</a:t>
            </a:r>
          </a:p>
        </p:txBody>
      </p:sp>
      <p:pic>
        <p:nvPicPr>
          <p:cNvPr id="6" name="0_Sender graphic" descr="A cartoon of a cat using a computer&#10;&#10;Description automatically generated">
            <a:extLst>
              <a:ext uri="{FF2B5EF4-FFF2-40B4-BE49-F238E27FC236}">
                <a16:creationId xmlns:a16="http://schemas.microsoft.com/office/drawing/2014/main" id="{90A67C6D-3679-539F-54F4-14EC2C2142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2977" y="9255525"/>
            <a:ext cx="3185112" cy="3135959"/>
          </a:xfrm>
          <a:prstGeom prst="rect">
            <a:avLst/>
          </a:prstGeom>
        </p:spPr>
      </p:pic>
      <p:sp>
        <p:nvSpPr>
          <p:cNvPr id="55" name="1_Step 1 text">
            <a:extLst>
              <a:ext uri="{FF2B5EF4-FFF2-40B4-BE49-F238E27FC236}">
                <a16:creationId xmlns:a16="http://schemas.microsoft.com/office/drawing/2014/main" id="{CEF11473-BE48-F3B4-9CBB-45641CF5AE0B}"/>
              </a:ext>
            </a:extLst>
          </p:cNvPr>
          <p:cNvSpPr txBox="1"/>
          <p:nvPr/>
        </p:nvSpPr>
        <p:spPr>
          <a:xfrm>
            <a:off x="2349918" y="12793549"/>
            <a:ext cx="4929026"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Client creates a</a:t>
            </a:r>
          </a:p>
          <a:p>
            <a:r>
              <a:rPr lang="en-US" sz="5000" dirty="0">
                <a:latin typeface="Arial" panose="020B0604020202020204" pitchFamily="34" charset="0"/>
                <a:cs typeface="Arial" panose="020B0604020202020204" pitchFamily="34" charset="0"/>
              </a:rPr>
              <a:t>new email</a:t>
            </a:r>
          </a:p>
        </p:txBody>
      </p:sp>
      <p:sp>
        <p:nvSpPr>
          <p:cNvPr id="46" name="1_Step 1">
            <a:extLst>
              <a:ext uri="{FF2B5EF4-FFF2-40B4-BE49-F238E27FC236}">
                <a16:creationId xmlns:a16="http://schemas.microsoft.com/office/drawing/2014/main" id="{5FD40826-4318-F740-21EA-43D328C1B51D}"/>
              </a:ext>
            </a:extLst>
          </p:cNvPr>
          <p:cNvSpPr/>
          <p:nvPr/>
        </p:nvSpPr>
        <p:spPr>
          <a:xfrm>
            <a:off x="937030" y="12793549"/>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1</a:t>
            </a:r>
          </a:p>
        </p:txBody>
      </p:sp>
      <p:sp>
        <p:nvSpPr>
          <p:cNvPr id="24" name="2_Local SMTP server text">
            <a:extLst>
              <a:ext uri="{FF2B5EF4-FFF2-40B4-BE49-F238E27FC236}">
                <a16:creationId xmlns:a16="http://schemas.microsoft.com/office/drawing/2014/main" id="{5C1706DC-3460-B57C-D6B6-513CD59A9127}"/>
              </a:ext>
            </a:extLst>
          </p:cNvPr>
          <p:cNvSpPr txBox="1"/>
          <p:nvPr/>
        </p:nvSpPr>
        <p:spPr>
          <a:xfrm>
            <a:off x="9813824" y="3261970"/>
            <a:ext cx="8271752" cy="2246769"/>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Local SMTP</a:t>
            </a:r>
          </a:p>
          <a:p>
            <a:r>
              <a:rPr lang="en-US" sz="7000" b="1" dirty="0">
                <a:solidFill>
                  <a:srgbClr val="1884C7"/>
                </a:solidFill>
                <a:latin typeface="Arial" panose="020B0604020202020204" pitchFamily="34" charset="0"/>
                <a:cs typeface="Arial" panose="020B0604020202020204" pitchFamily="34" charset="0"/>
              </a:rPr>
              <a:t>Server</a:t>
            </a:r>
          </a:p>
        </p:txBody>
      </p:sp>
      <p:pic>
        <p:nvPicPr>
          <p:cNvPr id="8" name="2_Local SMTP server" descr="A white computer tower with a at symbol on the front&#10;&#10;Description automatically generated">
            <a:extLst>
              <a:ext uri="{FF2B5EF4-FFF2-40B4-BE49-F238E27FC236}">
                <a16:creationId xmlns:a16="http://schemas.microsoft.com/office/drawing/2014/main" id="{D3610A9D-74A1-B2E5-6228-B7057A23E1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503555" y="5614356"/>
            <a:ext cx="1842213" cy="2610357"/>
          </a:xfrm>
          <a:prstGeom prst="rect">
            <a:avLst/>
          </a:prstGeom>
        </p:spPr>
      </p:pic>
      <p:cxnSp>
        <p:nvCxnSpPr>
          <p:cNvPr id="32" name="2_Step 2 arrows">
            <a:extLst>
              <a:ext uri="{FF2B5EF4-FFF2-40B4-BE49-F238E27FC236}">
                <a16:creationId xmlns:a16="http://schemas.microsoft.com/office/drawing/2014/main" id="{9AC49746-8DB3-0E44-8267-A929CF82850D}"/>
              </a:ext>
            </a:extLst>
          </p:cNvPr>
          <p:cNvCxnSpPr>
            <a:cxnSpLocks/>
          </p:cNvCxnSpPr>
          <p:nvPr/>
        </p:nvCxnSpPr>
        <p:spPr>
          <a:xfrm flipV="1">
            <a:off x="4462198" y="6085409"/>
            <a:ext cx="5583240" cy="4508069"/>
          </a:xfrm>
          <a:prstGeom prst="straightConnector1">
            <a:avLst/>
          </a:prstGeom>
          <a:ln w="127000">
            <a:prstDash val="dash"/>
            <a:tailEnd type="triangle"/>
          </a:ln>
        </p:spPr>
        <p:style>
          <a:lnRef idx="1">
            <a:schemeClr val="dk1"/>
          </a:lnRef>
          <a:fillRef idx="0">
            <a:schemeClr val="dk1"/>
          </a:fillRef>
          <a:effectRef idx="0">
            <a:schemeClr val="dk1"/>
          </a:effectRef>
          <a:fontRef idx="minor">
            <a:schemeClr val="tx1"/>
          </a:fontRef>
        </p:style>
      </p:cxnSp>
      <p:sp>
        <p:nvSpPr>
          <p:cNvPr id="56" name="2_Step 2 text">
            <a:extLst>
              <a:ext uri="{FF2B5EF4-FFF2-40B4-BE49-F238E27FC236}">
                <a16:creationId xmlns:a16="http://schemas.microsoft.com/office/drawing/2014/main" id="{2BFF973E-89AB-F3B0-AE29-EA6EDC4A1CF4}"/>
              </a:ext>
            </a:extLst>
          </p:cNvPr>
          <p:cNvSpPr txBox="1"/>
          <p:nvPr/>
        </p:nvSpPr>
        <p:spPr>
          <a:xfrm>
            <a:off x="4901866" y="3553881"/>
            <a:ext cx="4615773"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Sent to email</a:t>
            </a:r>
          </a:p>
          <a:p>
            <a:r>
              <a:rPr lang="en-US" sz="5000" dirty="0">
                <a:latin typeface="Arial" panose="020B0604020202020204" pitchFamily="34" charset="0"/>
                <a:cs typeface="Arial" panose="020B0604020202020204" pitchFamily="34" charset="0"/>
              </a:rPr>
              <a:t>SMTP server</a:t>
            </a:r>
          </a:p>
        </p:txBody>
      </p:sp>
      <p:sp>
        <p:nvSpPr>
          <p:cNvPr id="47" name="2_Step 2">
            <a:extLst>
              <a:ext uri="{FF2B5EF4-FFF2-40B4-BE49-F238E27FC236}">
                <a16:creationId xmlns:a16="http://schemas.microsoft.com/office/drawing/2014/main" id="{18CA51C5-D51D-220A-9081-248309BD637F}"/>
              </a:ext>
            </a:extLst>
          </p:cNvPr>
          <p:cNvSpPr/>
          <p:nvPr/>
        </p:nvSpPr>
        <p:spPr>
          <a:xfrm>
            <a:off x="3500398" y="3652109"/>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2</a:t>
            </a:r>
          </a:p>
        </p:txBody>
      </p:sp>
      <p:sp>
        <p:nvSpPr>
          <p:cNvPr id="23" name="3_Step 3 text">
            <a:extLst>
              <a:ext uri="{FF2B5EF4-FFF2-40B4-BE49-F238E27FC236}">
                <a16:creationId xmlns:a16="http://schemas.microsoft.com/office/drawing/2014/main" id="{6A23B1EA-84D4-FF1C-7EB7-642DB623B03B}"/>
              </a:ext>
            </a:extLst>
          </p:cNvPr>
          <p:cNvSpPr txBox="1"/>
          <p:nvPr/>
        </p:nvSpPr>
        <p:spPr>
          <a:xfrm>
            <a:off x="2429266" y="14545099"/>
            <a:ext cx="8302892"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Copied to sent folder</a:t>
            </a:r>
          </a:p>
        </p:txBody>
      </p:sp>
      <p:sp>
        <p:nvSpPr>
          <p:cNvPr id="54" name="3_Step 3">
            <a:extLst>
              <a:ext uri="{FF2B5EF4-FFF2-40B4-BE49-F238E27FC236}">
                <a16:creationId xmlns:a16="http://schemas.microsoft.com/office/drawing/2014/main" id="{D7819C18-3912-9BDF-9074-89382BEE8B59}"/>
              </a:ext>
            </a:extLst>
          </p:cNvPr>
          <p:cNvSpPr/>
          <p:nvPr/>
        </p:nvSpPr>
        <p:spPr>
          <a:xfrm>
            <a:off x="937030" y="14545099"/>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3</a:t>
            </a:r>
          </a:p>
        </p:txBody>
      </p:sp>
      <p:sp>
        <p:nvSpPr>
          <p:cNvPr id="58" name="4_Step 4 text">
            <a:extLst>
              <a:ext uri="{FF2B5EF4-FFF2-40B4-BE49-F238E27FC236}">
                <a16:creationId xmlns:a16="http://schemas.microsoft.com/office/drawing/2014/main" id="{461B4291-BAB2-A22F-216F-3AEBBA9E8BF2}"/>
              </a:ext>
            </a:extLst>
          </p:cNvPr>
          <p:cNvSpPr txBox="1"/>
          <p:nvPr/>
        </p:nvSpPr>
        <p:spPr>
          <a:xfrm>
            <a:off x="11357152" y="16638704"/>
            <a:ext cx="8302892"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Sent folder replicated to</a:t>
            </a:r>
          </a:p>
          <a:p>
            <a:r>
              <a:rPr lang="en-US" sz="5000" dirty="0">
                <a:latin typeface="Arial" panose="020B0604020202020204" pitchFamily="34" charset="0"/>
                <a:cs typeface="Arial" panose="020B0604020202020204" pitchFamily="34" charset="0"/>
              </a:rPr>
              <a:t>IMAP server</a:t>
            </a:r>
          </a:p>
        </p:txBody>
      </p:sp>
      <p:sp>
        <p:nvSpPr>
          <p:cNvPr id="57" name="4_Step 4">
            <a:extLst>
              <a:ext uri="{FF2B5EF4-FFF2-40B4-BE49-F238E27FC236}">
                <a16:creationId xmlns:a16="http://schemas.microsoft.com/office/drawing/2014/main" id="{5D0884C9-2BED-87C9-B3F1-E3C108DE95E3}"/>
              </a:ext>
            </a:extLst>
          </p:cNvPr>
          <p:cNvSpPr/>
          <p:nvPr/>
        </p:nvSpPr>
        <p:spPr>
          <a:xfrm>
            <a:off x="9899434" y="16638704"/>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4</a:t>
            </a:r>
          </a:p>
        </p:txBody>
      </p:sp>
      <p:sp>
        <p:nvSpPr>
          <p:cNvPr id="27" name="4_Local IMAP server text">
            <a:extLst>
              <a:ext uri="{FF2B5EF4-FFF2-40B4-BE49-F238E27FC236}">
                <a16:creationId xmlns:a16="http://schemas.microsoft.com/office/drawing/2014/main" id="{87C43335-ABD4-C2F8-23A4-E45365D754E9}"/>
              </a:ext>
            </a:extLst>
          </p:cNvPr>
          <p:cNvSpPr txBox="1"/>
          <p:nvPr/>
        </p:nvSpPr>
        <p:spPr>
          <a:xfrm>
            <a:off x="9918207" y="14269939"/>
            <a:ext cx="6492648" cy="2246769"/>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Local IMAP</a:t>
            </a:r>
          </a:p>
          <a:p>
            <a:r>
              <a:rPr lang="en-US" sz="7000" b="1" dirty="0">
                <a:solidFill>
                  <a:srgbClr val="1884C7"/>
                </a:solidFill>
                <a:latin typeface="Arial" panose="020B0604020202020204" pitchFamily="34" charset="0"/>
                <a:cs typeface="Arial" panose="020B0604020202020204" pitchFamily="34" charset="0"/>
              </a:rPr>
              <a:t>Server</a:t>
            </a:r>
          </a:p>
        </p:txBody>
      </p:sp>
      <p:cxnSp>
        <p:nvCxnSpPr>
          <p:cNvPr id="34" name="4_Arrow client to IMAP">
            <a:extLst>
              <a:ext uri="{FF2B5EF4-FFF2-40B4-BE49-F238E27FC236}">
                <a16:creationId xmlns:a16="http://schemas.microsoft.com/office/drawing/2014/main" id="{23DA8A59-8707-DADB-35DD-AFB20DC99069}"/>
              </a:ext>
            </a:extLst>
          </p:cNvPr>
          <p:cNvCxnSpPr>
            <a:cxnSpLocks/>
          </p:cNvCxnSpPr>
          <p:nvPr/>
        </p:nvCxnSpPr>
        <p:spPr>
          <a:xfrm>
            <a:off x="4462198" y="11258416"/>
            <a:ext cx="5583240" cy="2308400"/>
          </a:xfrm>
          <a:prstGeom prst="straightConnector1">
            <a:avLst/>
          </a:prstGeom>
          <a:ln w="127000">
            <a:prstDash val="dash"/>
            <a:tailEnd type="triangle"/>
          </a:ln>
        </p:spPr>
        <p:style>
          <a:lnRef idx="1">
            <a:schemeClr val="dk1"/>
          </a:lnRef>
          <a:fillRef idx="0">
            <a:schemeClr val="dk1"/>
          </a:fillRef>
          <a:effectRef idx="0">
            <a:schemeClr val="dk1"/>
          </a:effectRef>
          <a:fontRef idx="minor">
            <a:schemeClr val="tx1"/>
          </a:fontRef>
        </p:style>
      </p:cxnSp>
      <p:pic>
        <p:nvPicPr>
          <p:cNvPr id="17" name="4_Local IMAP server" descr="A white computer tower with a at symbol on the front&#10;&#10;Description automatically generated">
            <a:extLst>
              <a:ext uri="{FF2B5EF4-FFF2-40B4-BE49-F238E27FC236}">
                <a16:creationId xmlns:a16="http://schemas.microsoft.com/office/drawing/2014/main" id="{624445DE-1E5E-E859-D6F3-52323B2A11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413541" y="11592350"/>
            <a:ext cx="1842213" cy="2610357"/>
          </a:xfrm>
          <a:prstGeom prst="rect">
            <a:avLst/>
          </a:prstGeom>
        </p:spPr>
      </p:pic>
      <p:sp>
        <p:nvSpPr>
          <p:cNvPr id="60" name="5_Step 5 text">
            <a:extLst>
              <a:ext uri="{FF2B5EF4-FFF2-40B4-BE49-F238E27FC236}">
                <a16:creationId xmlns:a16="http://schemas.microsoft.com/office/drawing/2014/main" id="{57EC13CD-AF70-7F30-434C-5A8F2DAB0C86}"/>
              </a:ext>
            </a:extLst>
          </p:cNvPr>
          <p:cNvSpPr txBox="1"/>
          <p:nvPr/>
        </p:nvSpPr>
        <p:spPr>
          <a:xfrm>
            <a:off x="13812773" y="6404804"/>
            <a:ext cx="8302892"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Looks up DNS MX record</a:t>
            </a:r>
          </a:p>
          <a:p>
            <a:r>
              <a:rPr lang="en-US" sz="5000" dirty="0">
                <a:latin typeface="Arial" panose="020B0604020202020204" pitchFamily="34" charset="0"/>
                <a:cs typeface="Arial" panose="020B0604020202020204" pitchFamily="34" charset="0"/>
              </a:rPr>
              <a:t>for email address</a:t>
            </a:r>
          </a:p>
        </p:txBody>
      </p:sp>
      <p:sp>
        <p:nvSpPr>
          <p:cNvPr id="59" name="5_Step 5">
            <a:extLst>
              <a:ext uri="{FF2B5EF4-FFF2-40B4-BE49-F238E27FC236}">
                <a16:creationId xmlns:a16="http://schemas.microsoft.com/office/drawing/2014/main" id="{CF8B6AD8-23A2-61E9-90C6-D3B66C3984F2}"/>
              </a:ext>
            </a:extLst>
          </p:cNvPr>
          <p:cNvSpPr/>
          <p:nvPr/>
        </p:nvSpPr>
        <p:spPr>
          <a:xfrm>
            <a:off x="12604531" y="6404804"/>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5</a:t>
            </a:r>
          </a:p>
        </p:txBody>
      </p:sp>
      <p:sp>
        <p:nvSpPr>
          <p:cNvPr id="25" name="6_Remote SMTP server text">
            <a:extLst>
              <a:ext uri="{FF2B5EF4-FFF2-40B4-BE49-F238E27FC236}">
                <a16:creationId xmlns:a16="http://schemas.microsoft.com/office/drawing/2014/main" id="{53B4C4D7-4BFF-7BE1-36CD-F473DD7E2BF3}"/>
              </a:ext>
            </a:extLst>
          </p:cNvPr>
          <p:cNvSpPr txBox="1"/>
          <p:nvPr/>
        </p:nvSpPr>
        <p:spPr>
          <a:xfrm>
            <a:off x="22102806" y="3261970"/>
            <a:ext cx="9402430" cy="2246769"/>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Remote SMTP</a:t>
            </a:r>
          </a:p>
          <a:p>
            <a:r>
              <a:rPr lang="en-US" sz="7000" b="1" dirty="0">
                <a:solidFill>
                  <a:srgbClr val="1884C7"/>
                </a:solidFill>
                <a:latin typeface="Arial" panose="020B0604020202020204" pitchFamily="34" charset="0"/>
                <a:cs typeface="Arial" panose="020B0604020202020204" pitchFamily="34" charset="0"/>
              </a:rPr>
              <a:t>Server</a:t>
            </a:r>
          </a:p>
        </p:txBody>
      </p:sp>
      <p:pic>
        <p:nvPicPr>
          <p:cNvPr id="10" name="6_Remote SMTP server" descr="A white computer tower with a at symbol on the front&#10;&#10;Description automatically generated">
            <a:extLst>
              <a:ext uri="{FF2B5EF4-FFF2-40B4-BE49-F238E27FC236}">
                <a16:creationId xmlns:a16="http://schemas.microsoft.com/office/drawing/2014/main" id="{C829939A-AE7C-745A-DFC5-5CC76FC5CD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097224" y="5614356"/>
            <a:ext cx="1842213" cy="2610357"/>
          </a:xfrm>
          <a:prstGeom prst="rect">
            <a:avLst/>
          </a:prstGeom>
        </p:spPr>
      </p:pic>
      <p:grpSp>
        <p:nvGrpSpPr>
          <p:cNvPr id="11" name="6_Arrorw to remote">
            <a:extLst>
              <a:ext uri="{FF2B5EF4-FFF2-40B4-BE49-F238E27FC236}">
                <a16:creationId xmlns:a16="http://schemas.microsoft.com/office/drawing/2014/main" id="{88902EFF-6442-7E95-A1EA-2E57F29AC262}"/>
              </a:ext>
            </a:extLst>
          </p:cNvPr>
          <p:cNvGrpSpPr/>
          <p:nvPr/>
        </p:nvGrpSpPr>
        <p:grpSpPr>
          <a:xfrm>
            <a:off x="12101209" y="5614356"/>
            <a:ext cx="11042398" cy="903739"/>
            <a:chOff x="12101209" y="5614356"/>
            <a:chExt cx="11042398" cy="903739"/>
          </a:xfrm>
        </p:grpSpPr>
        <p:sp>
          <p:nvSpPr>
            <p:cNvPr id="9" name="Rectangle 8">
              <a:extLst>
                <a:ext uri="{FF2B5EF4-FFF2-40B4-BE49-F238E27FC236}">
                  <a16:creationId xmlns:a16="http://schemas.microsoft.com/office/drawing/2014/main" id="{306EE914-BF03-4435-924E-E4EDF4F48542}"/>
                </a:ext>
              </a:extLst>
            </p:cNvPr>
            <p:cNvSpPr/>
            <p:nvPr/>
          </p:nvSpPr>
          <p:spPr>
            <a:xfrm>
              <a:off x="12101209" y="5614356"/>
              <a:ext cx="11042398" cy="90373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6" name="6_Arrorw to remote">
              <a:extLst>
                <a:ext uri="{FF2B5EF4-FFF2-40B4-BE49-F238E27FC236}">
                  <a16:creationId xmlns:a16="http://schemas.microsoft.com/office/drawing/2014/main" id="{160974C4-B3C1-1C55-E7F3-FA4B933C13A8}"/>
                </a:ext>
              </a:extLst>
            </p:cNvPr>
            <p:cNvCxnSpPr>
              <a:cxnSpLocks/>
            </p:cNvCxnSpPr>
            <p:nvPr/>
          </p:nvCxnSpPr>
          <p:spPr>
            <a:xfrm>
              <a:off x="12373477" y="6056389"/>
              <a:ext cx="10293339" cy="0"/>
            </a:xfrm>
            <a:prstGeom prst="straightConnector1">
              <a:avLst/>
            </a:prstGeom>
            <a:ln w="127000">
              <a:prstDash val="dash"/>
              <a:tailEnd type="triangle"/>
            </a:ln>
          </p:spPr>
          <p:style>
            <a:lnRef idx="1">
              <a:schemeClr val="dk1"/>
            </a:lnRef>
            <a:fillRef idx="0">
              <a:schemeClr val="dk1"/>
            </a:fillRef>
            <a:effectRef idx="0">
              <a:schemeClr val="dk1"/>
            </a:effectRef>
            <a:fontRef idx="minor">
              <a:schemeClr val="tx1"/>
            </a:fontRef>
          </p:style>
        </p:cxnSp>
      </p:grpSp>
      <p:sp>
        <p:nvSpPr>
          <p:cNvPr id="62" name="6_Step 6 text">
            <a:extLst>
              <a:ext uri="{FF2B5EF4-FFF2-40B4-BE49-F238E27FC236}">
                <a16:creationId xmlns:a16="http://schemas.microsoft.com/office/drawing/2014/main" id="{0A3B4DA8-C69F-D6E3-C030-B32F0A0019FB}"/>
              </a:ext>
            </a:extLst>
          </p:cNvPr>
          <p:cNvSpPr txBox="1"/>
          <p:nvPr/>
        </p:nvSpPr>
        <p:spPr>
          <a:xfrm>
            <a:off x="13768652" y="8300671"/>
            <a:ext cx="8302892"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Email sent to remote SMTP</a:t>
            </a:r>
          </a:p>
          <a:p>
            <a:r>
              <a:rPr lang="en-US" sz="5000" dirty="0">
                <a:latin typeface="Arial" panose="020B0604020202020204" pitchFamily="34" charset="0"/>
                <a:cs typeface="Arial" panose="020B0604020202020204" pitchFamily="34" charset="0"/>
              </a:rPr>
              <a:t>server</a:t>
            </a:r>
          </a:p>
        </p:txBody>
      </p:sp>
      <p:sp>
        <p:nvSpPr>
          <p:cNvPr id="61" name="6_Step 6">
            <a:extLst>
              <a:ext uri="{FF2B5EF4-FFF2-40B4-BE49-F238E27FC236}">
                <a16:creationId xmlns:a16="http://schemas.microsoft.com/office/drawing/2014/main" id="{1E151BC9-C490-BD43-EAA2-4CB483C073B7}"/>
              </a:ext>
            </a:extLst>
          </p:cNvPr>
          <p:cNvSpPr/>
          <p:nvPr/>
        </p:nvSpPr>
        <p:spPr>
          <a:xfrm>
            <a:off x="12560410" y="8300671"/>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6</a:t>
            </a:r>
          </a:p>
        </p:txBody>
      </p:sp>
      <p:sp>
        <p:nvSpPr>
          <p:cNvPr id="63" name="7_Step 7 text">
            <a:extLst>
              <a:ext uri="{FF2B5EF4-FFF2-40B4-BE49-F238E27FC236}">
                <a16:creationId xmlns:a16="http://schemas.microsoft.com/office/drawing/2014/main" id="{DD8F9CA1-3967-395C-A969-D0BB80630791}"/>
              </a:ext>
            </a:extLst>
          </p:cNvPr>
          <p:cNvSpPr txBox="1"/>
          <p:nvPr/>
        </p:nvSpPr>
        <p:spPr>
          <a:xfrm>
            <a:off x="26390023" y="5841484"/>
            <a:ext cx="8302892"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Email received by SMTP</a:t>
            </a:r>
          </a:p>
          <a:p>
            <a:r>
              <a:rPr lang="en-US" sz="5000" dirty="0">
                <a:latin typeface="Arial" panose="020B0604020202020204" pitchFamily="34" charset="0"/>
                <a:cs typeface="Arial" panose="020B0604020202020204" pitchFamily="34" charset="0"/>
              </a:rPr>
              <a:t>server.</a:t>
            </a:r>
          </a:p>
        </p:txBody>
      </p:sp>
      <p:sp>
        <p:nvSpPr>
          <p:cNvPr id="48" name="7_Step 7">
            <a:extLst>
              <a:ext uri="{FF2B5EF4-FFF2-40B4-BE49-F238E27FC236}">
                <a16:creationId xmlns:a16="http://schemas.microsoft.com/office/drawing/2014/main" id="{40AE4B2D-9533-275F-23D2-76817303E9A8}"/>
              </a:ext>
            </a:extLst>
          </p:cNvPr>
          <p:cNvSpPr/>
          <p:nvPr/>
        </p:nvSpPr>
        <p:spPr>
          <a:xfrm>
            <a:off x="24985820" y="5841484"/>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7</a:t>
            </a:r>
          </a:p>
        </p:txBody>
      </p:sp>
      <p:grpSp>
        <p:nvGrpSpPr>
          <p:cNvPr id="13" name="8_Arrow remote to IMAP">
            <a:extLst>
              <a:ext uri="{FF2B5EF4-FFF2-40B4-BE49-F238E27FC236}">
                <a16:creationId xmlns:a16="http://schemas.microsoft.com/office/drawing/2014/main" id="{FC36A31A-0AC0-AB4B-DB52-B9525B851AF5}"/>
              </a:ext>
            </a:extLst>
          </p:cNvPr>
          <p:cNvGrpSpPr/>
          <p:nvPr/>
        </p:nvGrpSpPr>
        <p:grpSpPr>
          <a:xfrm>
            <a:off x="23776196" y="8036020"/>
            <a:ext cx="880309" cy="2557458"/>
            <a:chOff x="23776196" y="8036020"/>
            <a:chExt cx="880309" cy="2557458"/>
          </a:xfrm>
        </p:grpSpPr>
        <p:sp>
          <p:nvSpPr>
            <p:cNvPr id="12" name="Rectangle 11">
              <a:extLst>
                <a:ext uri="{FF2B5EF4-FFF2-40B4-BE49-F238E27FC236}">
                  <a16:creationId xmlns:a16="http://schemas.microsoft.com/office/drawing/2014/main" id="{EAB4AA7D-E87E-B876-D884-D06017840932}"/>
                </a:ext>
              </a:extLst>
            </p:cNvPr>
            <p:cNvSpPr/>
            <p:nvPr/>
          </p:nvSpPr>
          <p:spPr>
            <a:xfrm>
              <a:off x="23776196" y="8036020"/>
              <a:ext cx="880309" cy="255745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8_Arrow remote to IMAP">
              <a:extLst>
                <a:ext uri="{FF2B5EF4-FFF2-40B4-BE49-F238E27FC236}">
                  <a16:creationId xmlns:a16="http://schemas.microsoft.com/office/drawing/2014/main" id="{47D43176-5224-934B-C932-3152127ED383}"/>
                </a:ext>
              </a:extLst>
            </p:cNvPr>
            <p:cNvCxnSpPr>
              <a:cxnSpLocks/>
            </p:cNvCxnSpPr>
            <p:nvPr/>
          </p:nvCxnSpPr>
          <p:spPr>
            <a:xfrm>
              <a:off x="24234313" y="8339443"/>
              <a:ext cx="42108" cy="1949144"/>
            </a:xfrm>
            <a:prstGeom prst="straightConnector1">
              <a:avLst/>
            </a:prstGeom>
            <a:ln w="127000">
              <a:prstDash val="dash"/>
              <a:tailEnd type="triangle"/>
            </a:ln>
          </p:spPr>
          <p:style>
            <a:lnRef idx="1">
              <a:schemeClr val="dk1"/>
            </a:lnRef>
            <a:fillRef idx="0">
              <a:schemeClr val="dk1"/>
            </a:fillRef>
            <a:effectRef idx="0">
              <a:schemeClr val="dk1"/>
            </a:effectRef>
            <a:fontRef idx="minor">
              <a:schemeClr val="tx1"/>
            </a:fontRef>
          </p:style>
        </p:cxnSp>
      </p:grpSp>
      <p:sp>
        <p:nvSpPr>
          <p:cNvPr id="28" name="8_Remote IMAP text">
            <a:extLst>
              <a:ext uri="{FF2B5EF4-FFF2-40B4-BE49-F238E27FC236}">
                <a16:creationId xmlns:a16="http://schemas.microsoft.com/office/drawing/2014/main" id="{09AAD445-FD4C-BB92-6240-DB467E2F22A8}"/>
              </a:ext>
            </a:extLst>
          </p:cNvPr>
          <p:cNvSpPr txBox="1"/>
          <p:nvPr/>
        </p:nvSpPr>
        <p:spPr>
          <a:xfrm>
            <a:off x="21272778" y="13632631"/>
            <a:ext cx="6492648" cy="2246769"/>
          </a:xfrm>
          <a:prstGeom prst="rect">
            <a:avLst/>
          </a:prstGeom>
          <a:noFill/>
        </p:spPr>
        <p:txBody>
          <a:bodyPr wrap="square">
            <a:spAutoFit/>
          </a:bodyPr>
          <a:lstStyle/>
          <a:p>
            <a:r>
              <a:rPr lang="en-US" sz="7000" b="1" dirty="0">
                <a:solidFill>
                  <a:srgbClr val="1884C7"/>
                </a:solidFill>
                <a:latin typeface="Arial" panose="020B0604020202020204" pitchFamily="34" charset="0"/>
                <a:cs typeface="Arial" panose="020B0604020202020204" pitchFamily="34" charset="0"/>
              </a:rPr>
              <a:t>Remote IMAP</a:t>
            </a:r>
            <a:br>
              <a:rPr lang="en-US" sz="7000" b="1" dirty="0">
                <a:solidFill>
                  <a:srgbClr val="1884C7"/>
                </a:solidFill>
                <a:latin typeface="Arial" panose="020B0604020202020204" pitchFamily="34" charset="0"/>
                <a:cs typeface="Arial" panose="020B0604020202020204" pitchFamily="34" charset="0"/>
              </a:rPr>
            </a:br>
            <a:r>
              <a:rPr lang="en-US" sz="7000" b="1" dirty="0">
                <a:solidFill>
                  <a:srgbClr val="1884C7"/>
                </a:solidFill>
                <a:latin typeface="Arial" panose="020B0604020202020204" pitchFamily="34" charset="0"/>
                <a:cs typeface="Arial" panose="020B0604020202020204" pitchFamily="34" charset="0"/>
              </a:rPr>
              <a:t>Server</a:t>
            </a:r>
          </a:p>
        </p:txBody>
      </p:sp>
      <p:pic>
        <p:nvPicPr>
          <p:cNvPr id="16" name="8_Remote IMAP" descr="A white computer tower with a at symbol on the front&#10;&#10;Description automatically generated">
            <a:extLst>
              <a:ext uri="{FF2B5EF4-FFF2-40B4-BE49-F238E27FC236}">
                <a16:creationId xmlns:a16="http://schemas.microsoft.com/office/drawing/2014/main" id="{700F28DA-4E53-CE0A-BAE5-3542785DA0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3143607" y="10359879"/>
            <a:ext cx="2265628" cy="3210323"/>
          </a:xfrm>
          <a:prstGeom prst="rect">
            <a:avLst/>
          </a:prstGeom>
        </p:spPr>
      </p:pic>
      <p:sp>
        <p:nvSpPr>
          <p:cNvPr id="65" name="8_Step 8 text">
            <a:extLst>
              <a:ext uri="{FF2B5EF4-FFF2-40B4-BE49-F238E27FC236}">
                <a16:creationId xmlns:a16="http://schemas.microsoft.com/office/drawing/2014/main" id="{60BED1E7-5A23-591F-D10B-1D106FAB2E46}"/>
              </a:ext>
            </a:extLst>
          </p:cNvPr>
          <p:cNvSpPr txBox="1"/>
          <p:nvPr/>
        </p:nvSpPr>
        <p:spPr>
          <a:xfrm>
            <a:off x="22652575" y="16114286"/>
            <a:ext cx="4690368" cy="1631216"/>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Email copied to</a:t>
            </a:r>
          </a:p>
          <a:p>
            <a:r>
              <a:rPr lang="en-US" sz="5000" dirty="0">
                <a:latin typeface="Arial" panose="020B0604020202020204" pitchFamily="34" charset="0"/>
                <a:cs typeface="Arial" panose="020B0604020202020204" pitchFamily="34" charset="0"/>
              </a:rPr>
              <a:t>user’s mailbox</a:t>
            </a:r>
          </a:p>
        </p:txBody>
      </p:sp>
      <p:sp>
        <p:nvSpPr>
          <p:cNvPr id="64" name="8_Step 8">
            <a:extLst>
              <a:ext uri="{FF2B5EF4-FFF2-40B4-BE49-F238E27FC236}">
                <a16:creationId xmlns:a16="http://schemas.microsoft.com/office/drawing/2014/main" id="{37F5CDC2-59E3-E47A-CC90-50CF2E3439D3}"/>
              </a:ext>
            </a:extLst>
          </p:cNvPr>
          <p:cNvSpPr/>
          <p:nvPr/>
        </p:nvSpPr>
        <p:spPr>
          <a:xfrm>
            <a:off x="21272778" y="16114286"/>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8</a:t>
            </a:r>
          </a:p>
        </p:txBody>
      </p:sp>
      <p:grpSp>
        <p:nvGrpSpPr>
          <p:cNvPr id="15" name="9_Arrow IMAP">
            <a:extLst>
              <a:ext uri="{FF2B5EF4-FFF2-40B4-BE49-F238E27FC236}">
                <a16:creationId xmlns:a16="http://schemas.microsoft.com/office/drawing/2014/main" id="{A54A29B8-BE1B-3F74-AE87-D5755F2EBFC4}"/>
              </a:ext>
            </a:extLst>
          </p:cNvPr>
          <p:cNvGrpSpPr/>
          <p:nvPr/>
        </p:nvGrpSpPr>
        <p:grpSpPr>
          <a:xfrm flipH="1">
            <a:off x="25041301" y="10823504"/>
            <a:ext cx="6492648" cy="918507"/>
            <a:chOff x="25589941" y="10823504"/>
            <a:chExt cx="6492648" cy="918507"/>
          </a:xfrm>
        </p:grpSpPr>
        <p:sp>
          <p:nvSpPr>
            <p:cNvPr id="14" name="Rectangle 13">
              <a:extLst>
                <a:ext uri="{FF2B5EF4-FFF2-40B4-BE49-F238E27FC236}">
                  <a16:creationId xmlns:a16="http://schemas.microsoft.com/office/drawing/2014/main" id="{4CA5E001-2B8A-5B52-C57C-AEF5A3625760}"/>
                </a:ext>
              </a:extLst>
            </p:cNvPr>
            <p:cNvSpPr/>
            <p:nvPr/>
          </p:nvSpPr>
          <p:spPr>
            <a:xfrm>
              <a:off x="25589941" y="10823504"/>
              <a:ext cx="6492648" cy="9185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1" name="9_Arrow IMAP">
              <a:extLst>
                <a:ext uri="{FF2B5EF4-FFF2-40B4-BE49-F238E27FC236}">
                  <a16:creationId xmlns:a16="http://schemas.microsoft.com/office/drawing/2014/main" id="{CE31F12F-1628-865F-E788-C0046EC27E48}"/>
                </a:ext>
              </a:extLst>
            </p:cNvPr>
            <p:cNvCxnSpPr>
              <a:cxnSpLocks/>
            </p:cNvCxnSpPr>
            <p:nvPr/>
          </p:nvCxnSpPr>
          <p:spPr>
            <a:xfrm flipH="1">
              <a:off x="25880291" y="11377803"/>
              <a:ext cx="5508101" cy="0"/>
            </a:xfrm>
            <a:prstGeom prst="straightConnector1">
              <a:avLst/>
            </a:prstGeom>
            <a:ln w="127000">
              <a:prstDash val="dash"/>
              <a:tailEnd type="triangle"/>
            </a:ln>
          </p:spPr>
          <p:style>
            <a:lnRef idx="1">
              <a:schemeClr val="dk1"/>
            </a:lnRef>
            <a:fillRef idx="0">
              <a:schemeClr val="dk1"/>
            </a:fillRef>
            <a:effectRef idx="0">
              <a:schemeClr val="dk1"/>
            </a:effectRef>
            <a:fontRef idx="minor">
              <a:schemeClr val="tx1"/>
            </a:fontRef>
          </p:style>
        </p:cxnSp>
      </p:grpSp>
      <p:sp>
        <p:nvSpPr>
          <p:cNvPr id="66" name="9_Step 9 text">
            <a:extLst>
              <a:ext uri="{FF2B5EF4-FFF2-40B4-BE49-F238E27FC236}">
                <a16:creationId xmlns:a16="http://schemas.microsoft.com/office/drawing/2014/main" id="{4886B9B0-0F45-0B81-371B-5CF9F7B7C53C}"/>
              </a:ext>
            </a:extLst>
          </p:cNvPr>
          <p:cNvSpPr txBox="1"/>
          <p:nvPr/>
        </p:nvSpPr>
        <p:spPr>
          <a:xfrm>
            <a:off x="30430633" y="15830882"/>
            <a:ext cx="5508058" cy="2400657"/>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Email replicated</a:t>
            </a:r>
          </a:p>
          <a:p>
            <a:r>
              <a:rPr lang="en-US" sz="5000" dirty="0">
                <a:latin typeface="Arial" panose="020B0604020202020204" pitchFamily="34" charset="0"/>
                <a:cs typeface="Arial" panose="020B0604020202020204" pitchFamily="34" charset="0"/>
              </a:rPr>
              <a:t>using IMAP to email client</a:t>
            </a:r>
          </a:p>
        </p:txBody>
      </p:sp>
      <p:sp>
        <p:nvSpPr>
          <p:cNvPr id="52" name="9_Step 9">
            <a:extLst>
              <a:ext uri="{FF2B5EF4-FFF2-40B4-BE49-F238E27FC236}">
                <a16:creationId xmlns:a16="http://schemas.microsoft.com/office/drawing/2014/main" id="{B159E006-1F07-8451-39B0-A49ED50D6097}"/>
              </a:ext>
            </a:extLst>
          </p:cNvPr>
          <p:cNvSpPr/>
          <p:nvPr/>
        </p:nvSpPr>
        <p:spPr>
          <a:xfrm>
            <a:off x="29189203" y="15830882"/>
            <a:ext cx="1208242" cy="1048835"/>
          </a:xfrm>
          <a:prstGeom prst="round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5000" dirty="0">
                <a:latin typeface="Arial" panose="020B0604020202020204" pitchFamily="34" charset="0"/>
                <a:cs typeface="Arial" panose="020B0604020202020204" pitchFamily="34" charset="0"/>
              </a:rPr>
              <a:t>9</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Example</a:t>
            </a:r>
          </a:p>
        </p:txBody>
      </p:sp>
    </p:spTree>
    <p:extLst>
      <p:ext uri="{BB962C8B-B14F-4D97-AF65-F5344CB8AC3E}">
        <p14:creationId xmlns:p14="http://schemas.microsoft.com/office/powerpoint/2010/main" val="181362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27" name="0_Thunderbird logo" descr="A blue bird with a white circle and a white envelope&#10;&#10;Description automatically generated">
            <a:extLst>
              <a:ext uri="{FF2B5EF4-FFF2-40B4-BE49-F238E27FC236}">
                <a16:creationId xmlns:a16="http://schemas.microsoft.com/office/drawing/2014/main" id="{E67B894A-E279-5CDB-DADF-BBA34C9B93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7593" y="3130664"/>
            <a:ext cx="7143802" cy="7143802"/>
          </a:xfrm>
          <a:prstGeom prst="rect">
            <a:avLst/>
          </a:prstGeom>
        </p:spPr>
      </p:pic>
      <p:sp>
        <p:nvSpPr>
          <p:cNvPr id="25" name="0_Point 2">
            <a:extLst>
              <a:ext uri="{FF2B5EF4-FFF2-40B4-BE49-F238E27FC236}">
                <a16:creationId xmlns:a16="http://schemas.microsoft.com/office/drawing/2014/main" id="{F4408C46-B07D-9873-D41B-6DD50B8A85F6}"/>
              </a:ext>
            </a:extLst>
          </p:cNvPr>
          <p:cNvSpPr txBox="1"/>
          <p:nvPr/>
        </p:nvSpPr>
        <p:spPr>
          <a:xfrm>
            <a:off x="7782237" y="5467572"/>
            <a:ext cx="243941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https://www.thunderbird.net</a:t>
            </a:r>
          </a:p>
        </p:txBody>
      </p:sp>
      <p:sp>
        <p:nvSpPr>
          <p:cNvPr id="24" name="0_Point 1">
            <a:extLst>
              <a:ext uri="{FF2B5EF4-FFF2-40B4-BE49-F238E27FC236}">
                <a16:creationId xmlns:a16="http://schemas.microsoft.com/office/drawing/2014/main" id="{EB566710-5597-5A6C-63F8-DD755406F9A4}"/>
              </a:ext>
            </a:extLst>
          </p:cNvPr>
          <p:cNvSpPr txBox="1"/>
          <p:nvPr/>
        </p:nvSpPr>
        <p:spPr>
          <a:xfrm>
            <a:off x="7782237" y="3613667"/>
            <a:ext cx="24388017"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Thunderbird software client</a:t>
            </a:r>
          </a:p>
        </p:txBody>
      </p:sp>
      <p:pic>
        <p:nvPicPr>
          <p:cNvPr id="23" name="1_Demo1_V Demo1 01-22_F100" descr="A screenshot of a computer&#10;&#10;Description automatically generated">
            <a:extLst>
              <a:ext uri="{FF2B5EF4-FFF2-40B4-BE49-F238E27FC236}">
                <a16:creationId xmlns:a16="http://schemas.microsoft.com/office/drawing/2014/main" id="{B89D199A-305C-C36E-5660-C6F57E7749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a:t>
            </a:r>
          </a:p>
        </p:txBody>
      </p:sp>
    </p:spTree>
    <p:extLst>
      <p:ext uri="{BB962C8B-B14F-4D97-AF65-F5344CB8AC3E}">
        <p14:creationId xmlns:p14="http://schemas.microsoft.com/office/powerpoint/2010/main" val="728003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https://ITFreeTraining.com/ap11/6a20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2767</Words>
  <Application>Microsoft Office PowerPoint</Application>
  <PresentationFormat>Custom</PresentationFormat>
  <Paragraphs>187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2025-12-28T06:31:32Z</dcterms:modified>
</cp:coreProperties>
</file>