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9" r:id="rId3"/>
    <p:sldId id="290" r:id="rId4"/>
    <p:sldId id="292" r:id="rId5"/>
    <p:sldId id="294"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3990" autoAdjust="0"/>
  </p:normalViewPr>
  <p:slideViewPr>
    <p:cSldViewPr snapToGrid="0">
      <p:cViewPr varScale="1">
        <p:scale>
          <a:sx n="24" d="100"/>
          <a:sy n="24" d="100"/>
        </p:scale>
        <p:origin x="8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servers and protocols.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5F9C-F5B5-BE23-7886-6FEA2E93B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BF417-DE48-2BD2-C069-BA27047F7B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9B53A-F0E9-5E45-570F-9C4DB18D6BE1}"/>
              </a:ext>
            </a:extLst>
          </p:cNvPr>
          <p:cNvSpPr>
            <a:spLocks noGrp="1"/>
          </p:cNvSpPr>
          <p:nvPr>
            <p:ph type="body" idx="1"/>
          </p:nvPr>
        </p:nvSpPr>
        <p:spPr/>
        <p:txBody>
          <a:bodyPr/>
          <a:lstStyle/>
          <a:p>
            <a:r>
              <a:rPr lang="en-GB"/>
              <a:t>00:04 Servers provide services to our users on the network. For example, file, print and application services. Servers can take many different forms. Businesses will often purchase specialized servers as they use specialized hardware optimized for performance and reliability. Commercial servers are manufactured with better components than standard computers as they are designed for 24-hour use. They offer better reliability and uptime in professional environments.</a:t>
            </a:r>
          </a:p>
          <a:p>
            <a:endParaRPr lang="en-GB"/>
          </a:p>
          <a:p>
            <a:r>
              <a:rPr lang="en-GB"/>
              <a:t>Servers can also run on standard hardware. So, if you have a computer in your attic, you may want to make it a test server or use it as a media server. These servers may see themselves getting perched in places that defy logic – atop refrigerators or wedged between a rock and a hard place (sometimes literally). While it's admirable to give your old machine a sense of purpose, let us not forget that servers need good air circulation and should not be placed in damp areas.</a:t>
            </a:r>
            <a:endParaRPr lang="en-US"/>
          </a:p>
        </p:txBody>
      </p:sp>
      <p:sp>
        <p:nvSpPr>
          <p:cNvPr id="4" name="Slide Number Placeholder 3">
            <a:extLst>
              <a:ext uri="{FF2B5EF4-FFF2-40B4-BE49-F238E27FC236}">
                <a16:creationId xmlns:a16="http://schemas.microsoft.com/office/drawing/2014/main" id="{28E2EF9A-9E1B-06EB-0651-078451AECAD3}"/>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0920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5F2B-10E2-14B3-281F-0EBC2F1D9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4EC9E-E27C-22C0-C496-BF3EA7291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C8E70-C579-8A0E-7FDB-26E3F94AEB04}"/>
              </a:ext>
            </a:extLst>
          </p:cNvPr>
          <p:cNvSpPr>
            <a:spLocks noGrp="1"/>
          </p:cNvSpPr>
          <p:nvPr>
            <p:ph type="body" idx="1"/>
          </p:nvPr>
        </p:nvSpPr>
        <p:spPr/>
        <p:txBody>
          <a:bodyPr/>
          <a:lstStyle/>
          <a:p>
            <a:r>
              <a:rPr lang="en-GB"/>
              <a:t>01:02 There have been a lot of protocols developed over the years; however, there are a few fundamental protocols that are found in just about any modern network. The Internet Protocol, or IP, provides unique addresses to devices to allow traffic to be routed between them.</a:t>
            </a:r>
          </a:p>
          <a:p>
            <a:endParaRPr lang="en-GB"/>
          </a:p>
          <a:p>
            <a:r>
              <a:rPr lang="en-GB"/>
              <a:t>IP is a fundamental protocol that's part of a larger suite of protocols used for internet and network communications. Within this suite, two main protocols that operate at the transport layer are Transmission Control Protocol or TCP and User Datagram Protocol or UDP.</a:t>
            </a:r>
          </a:p>
          <a:p>
            <a:endParaRPr lang="en-GB"/>
          </a:p>
          <a:p>
            <a:r>
              <a:rPr lang="en-GB"/>
              <a:t>TCP provides a connection-oriented, reliable transmission. It establishes a connection between the sender and receiver before data is sent, ensuring that data packets are delivered in order, and retransmitting any packets that are lost. TCP also performs error checking to ensure the integrity of any data transmission.</a:t>
            </a:r>
          </a:p>
          <a:p>
            <a:endParaRPr lang="en-GB"/>
          </a:p>
          <a:p>
            <a:r>
              <a:rPr lang="en-GB"/>
              <a:t>On the other hand, UDP provides a connectionless, best-effort service. It sends packets without establishing a connection, which means there is no guarantee that the packets will arrive in order or even arrive at all. There's no error checking or retransmission of lost packets, making UDP faster but less reliable than TCP.</a:t>
            </a:r>
          </a:p>
          <a:p>
            <a:endParaRPr lang="en-GB"/>
          </a:p>
          <a:p>
            <a:r>
              <a:rPr lang="en-GB"/>
              <a:t>Additionally, Dynamic Host Configuration Protocol, or DHCP, simplifies network management by automatically assigning IP addresses to devices, eliminating the need for manual configuration and thereby reducing manual configuration errors. Finally, Domain Name System, or DNS, acts as a translator, converting user-friendly domain names (like websites) into their corresponding IP addresses, making accessing online resources easier. These protocols work together to ensure efficient and reliable communication within a network environment.</a:t>
            </a:r>
          </a:p>
          <a:p>
            <a:endParaRPr lang="en-GB"/>
          </a:p>
          <a:p>
            <a:r>
              <a:rPr lang="en-GB"/>
              <a:t>These are the main protocols; I will next look at the main protocols used for file servers.</a:t>
            </a:r>
            <a:endParaRPr lang="en-US"/>
          </a:p>
        </p:txBody>
      </p:sp>
      <p:sp>
        <p:nvSpPr>
          <p:cNvPr id="4" name="Slide Number Placeholder 3">
            <a:extLst>
              <a:ext uri="{FF2B5EF4-FFF2-40B4-BE49-F238E27FC236}">
                <a16:creationId xmlns:a16="http://schemas.microsoft.com/office/drawing/2014/main" id="{70A66975-DD9B-A900-5963-D5BC278A5FB8}"/>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408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72BD30-70DA-38DA-A56B-0DBACBB6BC8E}"/>
              </a:ext>
            </a:extLst>
          </p:cNvPr>
          <p:cNvSpPr>
            <a:spLocks noGrp="1"/>
          </p:cNvSpPr>
          <p:nvPr>
            <p:ph type="body" idx="1"/>
          </p:nvPr>
        </p:nvSpPr>
        <p:spPr/>
        <p:txBody>
          <a:bodyPr/>
          <a:lstStyle/>
          <a:p>
            <a:r>
              <a:rPr lang="en-GB" dirty="0"/>
              <a:t>03:12 The protocol developed by Microsoft for file sharing is Server Message Block or SMB. SMB is used by Windows systems to share files over a network. Although developed by Microsoft, SMB is also available for non-Microsoft systems.</a:t>
            </a:r>
          </a:p>
          <a:p>
            <a:endParaRPr lang="en-GB" dirty="0"/>
          </a:p>
          <a:p>
            <a:r>
              <a:rPr lang="en-GB" dirty="0"/>
              <a:t>I will open Windows explorer. There is a network drive connected to a file server. SMB is the protocol that is being used to share files between the server and the client. SMB does all the hard work, so there is not too much you need to know about it.</a:t>
            </a:r>
          </a:p>
          <a:p>
            <a:endParaRPr lang="en-GB" dirty="0"/>
          </a:p>
          <a:p>
            <a:r>
              <a:rPr lang="en-GB" dirty="0"/>
              <a:t>The first version of SMB was released in 1983. It has serious security vulnerabilities, and it is recommended not to use it. SMB version 1 is deprecated and if it is included in modern versions of Windows, it is disabled. Unless you are accessing a very, very old system, you won’t need to worry about it.</a:t>
            </a:r>
          </a:p>
          <a:p>
            <a:endParaRPr lang="en-GB" dirty="0"/>
          </a:p>
          <a:p>
            <a:r>
              <a:rPr lang="en-GB" dirty="0"/>
              <a:t>There is one nuance with SMB that you should be aware of. In 1996 Microsoft released the Common Internet File System or CIFS. Technically it is SMB1 with extensions, allowing it to be run over the internet. It is Microsoft’s attempt to have file sharing as an internet standard, rather than a standard just for use on local area networks. This was later abandoned by Microsoft and they returned to SMB development. As newer versions of SMB support the IP protocol, there was no need for network extensions. This was a long time ago in the world of computing, so you probably won’t come across a system that uses the CIFS protocol unless it is very old. Given that it is SMB1 with extensions, just like SMB1, it is recommended that you do not use CIFS. </a:t>
            </a:r>
          </a:p>
          <a:p>
            <a:endParaRPr lang="en-GB" dirty="0"/>
          </a:p>
          <a:p>
            <a:r>
              <a:rPr lang="en-GB" dirty="0"/>
              <a:t>Although the CIFS protocol is deprecated and recommended not to be used, even today you may come across the terminology although development was abandoned. For example, if you are using a Linux based system and mapping a network drive, you may see the terminology CIFS. In this example, you can see CIFS used in the command line. Although the terminology used is CIFS, modern Linux systems will use a newer version of the SMB protocol.</a:t>
            </a:r>
          </a:p>
          <a:p>
            <a:endParaRPr lang="en-GB" dirty="0"/>
          </a:p>
          <a:p>
            <a:r>
              <a:rPr lang="en-GB" dirty="0"/>
              <a:t>The next version of SMB is version 2. This was released in 2006. The newest version, SMB3, was released in 2012. Modern operating systems and devices upgraded to this version a long time ago. Thus, it is most likely that you are using this version. Nowadays, you should only be using SMB3 or SMB2.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6AF7A-4049-E69D-2CDA-E7494362A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78A4F-3EFF-8566-F61E-3A32A18E4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FAFFE-BB3C-7833-46D9-17B421A059AC}"/>
              </a:ext>
            </a:extLst>
          </p:cNvPr>
          <p:cNvSpPr>
            <a:spLocks noGrp="1"/>
          </p:cNvSpPr>
          <p:nvPr>
            <p:ph type="body" idx="1"/>
          </p:nvPr>
        </p:nvSpPr>
        <p:spPr/>
        <p:txBody>
          <a:bodyPr/>
          <a:lstStyle/>
          <a:p>
            <a:r>
              <a:rPr lang="en-GB"/>
              <a:t>06:36 For the A+ exam there are some network ports that you need to remember. For SMB, remember port number 445. For internet traffic, the main two protocols are HTTP and HTTPS. HTTP uses port 80. HTTP transfers traffic unencrypted and thus is not secure. HTTPS is the secure version and uses port 443. Most websites and devices use HTTPS nowadays.</a:t>
            </a:r>
          </a:p>
          <a:p>
            <a:endParaRPr lang="en-GB"/>
          </a:p>
          <a:p>
            <a:r>
              <a:rPr lang="en-GB"/>
              <a:t>File transfer protocol or FTP uses port 21 for the control channel and port 20 for the data channel. There is an exception when port 20 is not used, but I will cover that in the next video. FTP was around before SMB and allows files to be transferred around the network. It is still used today, although most of the time a secure version of it will be used.</a:t>
            </a:r>
          </a:p>
          <a:p>
            <a:endParaRPr lang="en-GB"/>
          </a:p>
          <a:p>
            <a:r>
              <a:rPr lang="en-GB"/>
              <a:t>The last protocol is NetBIOS. Before I say anything about this protocol, note that it is a legacy protocol used before Windows 2000. You are unlikely to come across it nowadays, so for the exam, just remember the ports it uses. I won’t go into the details about it since you simply don’t need to know, but essentially it allows the older Microsoft file-sharing protocol to piggyback on the Internet Protocol. If you get a question on it in the exam, it will most likely just be asking what port number it uses or it may be listed as an answer for a port-related question. You should not need to know anything more about it than that.</a:t>
            </a:r>
            <a:endParaRPr lang="en-US"/>
          </a:p>
        </p:txBody>
      </p:sp>
      <p:sp>
        <p:nvSpPr>
          <p:cNvPr id="4" name="Slide Number Placeholder 3">
            <a:extLst>
              <a:ext uri="{FF2B5EF4-FFF2-40B4-BE49-F238E27FC236}">
                <a16:creationId xmlns:a16="http://schemas.microsoft.com/office/drawing/2014/main" id="{1660DCD0-4B13-7E83-0792-79437A5C1F72}"/>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34318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08:15 If you have your server hidden away somewhere it should not be, this may be a good time to move it. I won’t tell anyone. Until the next video, thanks for watching.</a:t>
            </a:r>
          </a:p>
          <a:p>
            <a:endParaRPr lang="en-GB"/>
          </a:p>
          <a:p>
            <a:r>
              <a:rPr lang="en-GB"/>
              <a:t>References</a:t>
            </a:r>
          </a:p>
          <a:p>
            <a:r>
              <a:rPr lang="en-GB"/>
              <a:t>“The Official CompTIA A+ Core Study Guide (Exam 220-1101)” pages 200 to 201</a:t>
            </a:r>
          </a:p>
          <a:p>
            <a:r>
              <a:rPr lang="en-GB"/>
              <a:t>“Picture: server” https://commons.wikimedia.org/wiki/File:Inside_and_Rear_of_Webserver.jpg</a:t>
            </a:r>
          </a:p>
          <a:p>
            <a:endParaRPr lang="en-GB"/>
          </a:p>
          <a:p>
            <a:r>
              <a:rPr lang="en-GB"/>
              <a:t>Credits</a:t>
            </a:r>
          </a:p>
          <a:p>
            <a:r>
              <a:rPr lang="en-GB"/>
              <a:t>Trainer: Austin Mason http://ITFreeTraining.com</a:t>
            </a:r>
          </a:p>
          <a:p>
            <a:r>
              <a:rPr lang="en-GB"/>
              <a:t>Voice Talent: HP Lewis http://hplewis.com</a:t>
            </a:r>
          </a:p>
          <a:p>
            <a:r>
              <a:rPr lang="en-GB"/>
              <a:t>Additional voice Talent: Stuart Thomas Hall https://www.imdb.com/name/nm12181561/</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BCEB-B091-8886-6A43-B7A1496A0BB5}"/>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C878D732-0F1D-4525-7154-7D62D5A26468}"/>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0D396965-4F4F-C4AB-E693-6EF0C546E41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6FF66579-5064-79E3-E884-B51E0831C0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5" name="2_Backgorund 2" descr="A close-up of a computer&#10;&#10;Description automatically generated">
            <a:extLst>
              <a:ext uri="{FF2B5EF4-FFF2-40B4-BE49-F238E27FC236}">
                <a16:creationId xmlns:a16="http://schemas.microsoft.com/office/drawing/2014/main" id="{5436402E-9157-055C-7938-72BBC30D72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3" name="3_Backgorund 3" descr="A computer tower and a monitor&#10;&#10;Description automatically generated">
            <a:extLst>
              <a:ext uri="{FF2B5EF4-FFF2-40B4-BE49-F238E27FC236}">
                <a16:creationId xmlns:a16="http://schemas.microsoft.com/office/drawing/2014/main" id="{BE77904E-85B9-1725-9876-559898C280D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1_Point 1">
            <a:extLst>
              <a:ext uri="{FF2B5EF4-FFF2-40B4-BE49-F238E27FC236}">
                <a16:creationId xmlns:a16="http://schemas.microsoft.com/office/drawing/2014/main" id="{0FAAEA22-1781-6DA4-095D-66E1FBDCDD60}"/>
              </a:ext>
            </a:extLst>
          </p:cNvPr>
          <p:cNvSpPr txBox="1"/>
          <p:nvPr/>
        </p:nvSpPr>
        <p:spPr>
          <a:xfrm>
            <a:off x="854965" y="3613667"/>
            <a:ext cx="25323001"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Provides files/print/application services</a:t>
            </a:r>
          </a:p>
        </p:txBody>
      </p:sp>
      <p:sp>
        <p:nvSpPr>
          <p:cNvPr id="14" name="2_Point 2">
            <a:extLst>
              <a:ext uri="{FF2B5EF4-FFF2-40B4-BE49-F238E27FC236}">
                <a16:creationId xmlns:a16="http://schemas.microsoft.com/office/drawing/2014/main" id="{4A49F80D-6412-1CE4-BAFF-07213AFDE9BA}"/>
              </a:ext>
            </a:extLst>
          </p:cNvPr>
          <p:cNvSpPr txBox="1"/>
          <p:nvPr/>
        </p:nvSpPr>
        <p:spPr>
          <a:xfrm>
            <a:off x="854964" y="5467572"/>
            <a:ext cx="34501222" cy="1169551"/>
          </a:xfrm>
          <a:prstGeom prst="rect">
            <a:avLst/>
          </a:prstGeom>
          <a:solidFill>
            <a:srgbClr val="FFFFFF">
              <a:alpha val="89804"/>
            </a:srgbClr>
          </a:solidFill>
        </p:spPr>
        <p:txBody>
          <a:bodyPr wrap="square">
            <a:spAutoFit/>
          </a:bodyPr>
          <a:lstStyle/>
          <a:p>
            <a:r>
              <a:rPr lang="en-US" sz="7000" dirty="0">
                <a:latin typeface="Arial" panose="020B0604020202020204" pitchFamily="34" charset="0"/>
                <a:cs typeface="Arial" panose="020B0604020202020204" pitchFamily="34" charset="0"/>
              </a:rPr>
              <a:t>Commercial servers use specialized hardware optimized for performance and reliability</a:t>
            </a:r>
          </a:p>
        </p:txBody>
      </p:sp>
      <p:sp>
        <p:nvSpPr>
          <p:cNvPr id="11" name="3_Point 3">
            <a:extLst>
              <a:ext uri="{FF2B5EF4-FFF2-40B4-BE49-F238E27FC236}">
                <a16:creationId xmlns:a16="http://schemas.microsoft.com/office/drawing/2014/main" id="{9BE5C577-112D-C938-08CD-07964D5E447B}"/>
              </a:ext>
            </a:extLst>
          </p:cNvPr>
          <p:cNvSpPr txBox="1"/>
          <p:nvPr/>
        </p:nvSpPr>
        <p:spPr>
          <a:xfrm>
            <a:off x="854963" y="6859811"/>
            <a:ext cx="14415517" cy="1169551"/>
          </a:xfrm>
          <a:prstGeom prst="rect">
            <a:avLst/>
          </a:prstGeom>
          <a:solidFill>
            <a:srgbClr val="FFFFFF">
              <a:alpha val="89804"/>
            </a:srgbClr>
          </a:solidFill>
        </p:spPr>
        <p:txBody>
          <a:bodyPr wrap="square">
            <a:spAutoFit/>
          </a:bodyPr>
          <a:lstStyle/>
          <a:p>
            <a:r>
              <a:rPr lang="en-US" sz="7000" dirty="0">
                <a:latin typeface="Arial" panose="020B0604020202020204" pitchFamily="34" charset="0"/>
                <a:cs typeface="Arial" panose="020B0604020202020204" pitchFamily="34" charset="0"/>
              </a:rPr>
              <a:t>Can also run on standard hardware</a:t>
            </a:r>
          </a:p>
        </p:txBody>
      </p:sp>
      <p:pic>
        <p:nvPicPr>
          <p:cNvPr id="10" name="0_Header_D 3.0">
            <a:extLst>
              <a:ext uri="{FF2B5EF4-FFF2-40B4-BE49-F238E27FC236}">
                <a16:creationId xmlns:a16="http://schemas.microsoft.com/office/drawing/2014/main" id="{111D1F1F-61D5-B351-F051-02371E3708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16" name="0_Title">
            <a:extLst>
              <a:ext uri="{FF2B5EF4-FFF2-40B4-BE49-F238E27FC236}">
                <a16:creationId xmlns:a16="http://schemas.microsoft.com/office/drawing/2014/main" id="{CD04D748-B5B0-EBA8-40F0-882E9236CD6C}"/>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Servers</a:t>
            </a:r>
          </a:p>
        </p:txBody>
      </p:sp>
      <p:sp>
        <p:nvSpPr>
          <p:cNvPr id="21" name="0_Copyright">
            <a:extLst>
              <a:ext uri="{FF2B5EF4-FFF2-40B4-BE49-F238E27FC236}">
                <a16:creationId xmlns:a16="http://schemas.microsoft.com/office/drawing/2014/main" id="{21F0951B-1F4F-625D-75F3-2612D804E9C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81736F0B-CF00-696B-EAB9-456014197FD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777675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388FA-074D-87B5-E203-DE318B3A8BB9}"/>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66EB2333-E6FF-B14C-EAF0-09D8781CD8B0}"/>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A0D143B1-612E-F4B4-85BF-ABD4616F7FD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E831F290-CBAB-2198-1A28-6295F4B36AC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6AC8A6EE-7D67-4019-811F-BA160ED32BCE}"/>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Basic Protocols</a:t>
              </a:r>
            </a:p>
          </p:txBody>
        </p:sp>
      </p:grpSp>
      <p:sp>
        <p:nvSpPr>
          <p:cNvPr id="32" name="1_IP text">
            <a:extLst>
              <a:ext uri="{FF2B5EF4-FFF2-40B4-BE49-F238E27FC236}">
                <a16:creationId xmlns:a16="http://schemas.microsoft.com/office/drawing/2014/main" id="{30B6524B-0111-8AFD-CA87-E04FAE7D5A6A}"/>
              </a:ext>
            </a:extLst>
          </p:cNvPr>
          <p:cNvSpPr txBox="1"/>
          <p:nvPr/>
        </p:nvSpPr>
        <p:spPr>
          <a:xfrm>
            <a:off x="2295905" y="14920455"/>
            <a:ext cx="8746237" cy="2400657"/>
          </a:xfrm>
          <a:prstGeom prst="rect">
            <a:avLst/>
          </a:prstGeom>
          <a:solidFill>
            <a:srgbClr val="FFFFFF">
              <a:alpha val="8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Addressing &amp;</a:t>
            </a:r>
          </a:p>
          <a:p>
            <a:pPr algn="ctr"/>
            <a:r>
              <a:rPr lang="en-US" sz="7500" dirty="0">
                <a:latin typeface="Arial" panose="020B0604020202020204" pitchFamily="34" charset="0"/>
                <a:cs typeface="Arial" panose="020B0604020202020204" pitchFamily="34" charset="0"/>
              </a:rPr>
              <a:t>routing internet data</a:t>
            </a:r>
          </a:p>
        </p:txBody>
      </p:sp>
      <p:grpSp>
        <p:nvGrpSpPr>
          <p:cNvPr id="21" name="1_IP">
            <a:extLst>
              <a:ext uri="{FF2B5EF4-FFF2-40B4-BE49-F238E27FC236}">
                <a16:creationId xmlns:a16="http://schemas.microsoft.com/office/drawing/2014/main" id="{C0813CF6-1C92-0F87-DAB1-5F282678FDB9}"/>
              </a:ext>
            </a:extLst>
          </p:cNvPr>
          <p:cNvGrpSpPr/>
          <p:nvPr/>
        </p:nvGrpSpPr>
        <p:grpSpPr>
          <a:xfrm>
            <a:off x="3027197" y="6603319"/>
            <a:ext cx="6780952" cy="7276190"/>
            <a:chOff x="405917" y="6806182"/>
            <a:chExt cx="6780952" cy="7276190"/>
          </a:xfrm>
        </p:grpSpPr>
        <p:pic>
          <p:nvPicPr>
            <p:cNvPr id="10" name="Picture 9" descr="A blue sphere with white text and orange balls&#10;&#10;Description automatically generated">
              <a:extLst>
                <a:ext uri="{FF2B5EF4-FFF2-40B4-BE49-F238E27FC236}">
                  <a16:creationId xmlns:a16="http://schemas.microsoft.com/office/drawing/2014/main" id="{573A4492-3F31-8B91-41A6-FBC68BC0DE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5917" y="6806182"/>
              <a:ext cx="6780952" cy="7276190"/>
            </a:xfrm>
            <a:prstGeom prst="rect">
              <a:avLst/>
            </a:prstGeom>
          </p:spPr>
        </p:pic>
        <p:sp>
          <p:nvSpPr>
            <p:cNvPr id="2" name="_Point 2">
              <a:extLst>
                <a:ext uri="{FF2B5EF4-FFF2-40B4-BE49-F238E27FC236}">
                  <a16:creationId xmlns:a16="http://schemas.microsoft.com/office/drawing/2014/main" id="{2642A4F9-30F8-91C9-B0AC-DF9EF5C6D6EC}"/>
                </a:ext>
              </a:extLst>
            </p:cNvPr>
            <p:cNvSpPr txBox="1"/>
            <p:nvPr/>
          </p:nvSpPr>
          <p:spPr>
            <a:xfrm>
              <a:off x="2654154" y="7776686"/>
              <a:ext cx="2284477"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IPv4</a:t>
              </a:r>
            </a:p>
          </p:txBody>
        </p:sp>
        <p:sp>
          <p:nvSpPr>
            <p:cNvPr id="5" name="_Point 2">
              <a:extLst>
                <a:ext uri="{FF2B5EF4-FFF2-40B4-BE49-F238E27FC236}">
                  <a16:creationId xmlns:a16="http://schemas.microsoft.com/office/drawing/2014/main" id="{F527CA15-01AE-78FB-1E3D-AD6F48B8AA7B}"/>
                </a:ext>
              </a:extLst>
            </p:cNvPr>
            <p:cNvSpPr txBox="1"/>
            <p:nvPr/>
          </p:nvSpPr>
          <p:spPr>
            <a:xfrm>
              <a:off x="2654153" y="11435978"/>
              <a:ext cx="2284477"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IPv6</a:t>
              </a:r>
            </a:p>
          </p:txBody>
        </p:sp>
      </p:grpSp>
      <p:sp>
        <p:nvSpPr>
          <p:cNvPr id="33" name="2_TCP text">
            <a:extLst>
              <a:ext uri="{FF2B5EF4-FFF2-40B4-BE49-F238E27FC236}">
                <a16:creationId xmlns:a16="http://schemas.microsoft.com/office/drawing/2014/main" id="{A1755A41-F6A3-D708-8BB0-856224131405}"/>
              </a:ext>
            </a:extLst>
          </p:cNvPr>
          <p:cNvSpPr txBox="1"/>
          <p:nvPr/>
        </p:nvSpPr>
        <p:spPr>
          <a:xfrm>
            <a:off x="13504376" y="9711596"/>
            <a:ext cx="8102890" cy="1246495"/>
          </a:xfrm>
          <a:prstGeom prst="rect">
            <a:avLst/>
          </a:prstGeom>
          <a:solidFill>
            <a:srgbClr val="FFFFFF">
              <a:alpha val="8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Connection based</a:t>
            </a:r>
          </a:p>
        </p:txBody>
      </p:sp>
      <p:pic>
        <p:nvPicPr>
          <p:cNvPr id="25" name="2_TCP" descr="A two cans tied to a rope&#10;&#10;Description automatically generated">
            <a:extLst>
              <a:ext uri="{FF2B5EF4-FFF2-40B4-BE49-F238E27FC236}">
                <a16:creationId xmlns:a16="http://schemas.microsoft.com/office/drawing/2014/main" id="{46A3C82F-BEB1-1000-39D9-F3F177E0A5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597328" y="4206240"/>
            <a:ext cx="9855197" cy="5249333"/>
          </a:xfrm>
          <a:prstGeom prst="rect">
            <a:avLst/>
          </a:prstGeom>
        </p:spPr>
      </p:pic>
      <p:sp>
        <p:nvSpPr>
          <p:cNvPr id="34" name="3_UDP text">
            <a:extLst>
              <a:ext uri="{FF2B5EF4-FFF2-40B4-BE49-F238E27FC236}">
                <a16:creationId xmlns:a16="http://schemas.microsoft.com/office/drawing/2014/main" id="{607967BF-35FA-8027-F1F6-14CC714F0464}"/>
              </a:ext>
            </a:extLst>
          </p:cNvPr>
          <p:cNvSpPr txBox="1"/>
          <p:nvPr/>
        </p:nvSpPr>
        <p:spPr>
          <a:xfrm>
            <a:off x="13357585" y="15836493"/>
            <a:ext cx="9593855" cy="1246495"/>
          </a:xfrm>
          <a:prstGeom prst="rect">
            <a:avLst/>
          </a:prstGeom>
          <a:solidFill>
            <a:srgbClr val="FFFFFF">
              <a:alpha val="8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Unreliable. No checks</a:t>
            </a:r>
          </a:p>
        </p:txBody>
      </p:sp>
      <p:pic>
        <p:nvPicPr>
          <p:cNvPr id="23" name="3_UDP" descr="A white square with a blue and white logo&#10;&#10;Description automatically generated">
            <a:extLst>
              <a:ext uri="{FF2B5EF4-FFF2-40B4-BE49-F238E27FC236}">
                <a16:creationId xmlns:a16="http://schemas.microsoft.com/office/drawing/2014/main" id="{A00F0EC9-A9E2-8265-E468-427C3F0059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92400" y="11182776"/>
            <a:ext cx="4511040" cy="4394173"/>
          </a:xfrm>
          <a:prstGeom prst="rect">
            <a:avLst/>
          </a:prstGeom>
        </p:spPr>
      </p:pic>
      <p:grpSp>
        <p:nvGrpSpPr>
          <p:cNvPr id="29" name="4_DHCP">
            <a:extLst>
              <a:ext uri="{FF2B5EF4-FFF2-40B4-BE49-F238E27FC236}">
                <a16:creationId xmlns:a16="http://schemas.microsoft.com/office/drawing/2014/main" id="{66875363-62AB-5B62-E449-344D7EBA9087}"/>
              </a:ext>
            </a:extLst>
          </p:cNvPr>
          <p:cNvGrpSpPr/>
          <p:nvPr/>
        </p:nvGrpSpPr>
        <p:grpSpPr>
          <a:xfrm>
            <a:off x="24055557" y="191970"/>
            <a:ext cx="10476629" cy="9707459"/>
            <a:chOff x="19807765" y="3226254"/>
            <a:chExt cx="11072439" cy="10259526"/>
          </a:xfrm>
        </p:grpSpPr>
        <p:pic>
          <p:nvPicPr>
            <p:cNvPr id="27" name="Picture 26" descr="A blue circular structure with many blue squares&#10;&#10;Description automatically generated with medium confidence">
              <a:extLst>
                <a:ext uri="{FF2B5EF4-FFF2-40B4-BE49-F238E27FC236}">
                  <a16:creationId xmlns:a16="http://schemas.microsoft.com/office/drawing/2014/main" id="{B0CBD851-410D-6734-B767-40FB60F56B7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807765" y="3226254"/>
              <a:ext cx="11072439" cy="10259526"/>
            </a:xfrm>
            <a:prstGeom prst="rect">
              <a:avLst/>
            </a:prstGeom>
          </p:spPr>
        </p:pic>
        <p:sp>
          <p:nvSpPr>
            <p:cNvPr id="28" name="_Point 2">
              <a:extLst>
                <a:ext uri="{FF2B5EF4-FFF2-40B4-BE49-F238E27FC236}">
                  <a16:creationId xmlns:a16="http://schemas.microsoft.com/office/drawing/2014/main" id="{29DA65B6-49D5-E36D-8782-FD459C04E890}"/>
                </a:ext>
              </a:extLst>
            </p:cNvPr>
            <p:cNvSpPr txBox="1"/>
            <p:nvPr/>
          </p:nvSpPr>
          <p:spPr>
            <a:xfrm rot="5400000">
              <a:off x="23361533" y="8297740"/>
              <a:ext cx="3996621" cy="1561344"/>
            </a:xfrm>
            <a:prstGeom prst="rect">
              <a:avLst/>
            </a:prstGeom>
            <a:solidFill>
              <a:srgbClr val="FFFFFF">
                <a:alpha val="89804"/>
              </a:srgbClr>
            </a:solidFill>
          </p:spPr>
          <p:txBody>
            <a:bodyPr wrap="square">
              <a:spAutoFit/>
            </a:bodyPr>
            <a:lstStyle/>
            <a:p>
              <a:r>
                <a:rPr lang="en-US" sz="9000" dirty="0">
                  <a:latin typeface="Arial" panose="020B0604020202020204" pitchFamily="34" charset="0"/>
                  <a:cs typeface="Arial" panose="020B0604020202020204" pitchFamily="34" charset="0"/>
                </a:rPr>
                <a:t>DHCP</a:t>
              </a:r>
            </a:p>
          </p:txBody>
        </p:sp>
      </p:grpSp>
      <p:sp>
        <p:nvSpPr>
          <p:cNvPr id="36" name="4_DHCP text">
            <a:extLst>
              <a:ext uri="{FF2B5EF4-FFF2-40B4-BE49-F238E27FC236}">
                <a16:creationId xmlns:a16="http://schemas.microsoft.com/office/drawing/2014/main" id="{941F1399-9E3B-C8B2-3305-9FD2BF869B7D}"/>
              </a:ext>
            </a:extLst>
          </p:cNvPr>
          <p:cNvSpPr txBox="1"/>
          <p:nvPr/>
        </p:nvSpPr>
        <p:spPr>
          <a:xfrm>
            <a:off x="26509456" y="8587291"/>
            <a:ext cx="5903484" cy="2400657"/>
          </a:xfrm>
          <a:prstGeom prst="rect">
            <a:avLst/>
          </a:prstGeom>
          <a:solidFill>
            <a:srgbClr val="FFFFFF">
              <a:alpha val="8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Assigns</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IP addresses</a:t>
            </a:r>
          </a:p>
        </p:txBody>
      </p:sp>
      <p:sp>
        <p:nvSpPr>
          <p:cNvPr id="35" name="5_DNS text">
            <a:extLst>
              <a:ext uri="{FF2B5EF4-FFF2-40B4-BE49-F238E27FC236}">
                <a16:creationId xmlns:a16="http://schemas.microsoft.com/office/drawing/2014/main" id="{2B68E79E-4EAB-ED2F-2155-3D5EB3B039E2}"/>
              </a:ext>
            </a:extLst>
          </p:cNvPr>
          <p:cNvSpPr txBox="1"/>
          <p:nvPr/>
        </p:nvSpPr>
        <p:spPr>
          <a:xfrm>
            <a:off x="26588196" y="16683207"/>
            <a:ext cx="5994924" cy="2400657"/>
          </a:xfrm>
          <a:prstGeom prst="rect">
            <a:avLst/>
          </a:prstGeom>
          <a:solidFill>
            <a:srgbClr val="FFFFFF">
              <a:alpha val="89804"/>
            </a:srgbClr>
          </a:solidFill>
        </p:spPr>
        <p:txBody>
          <a:bodyPr wrap="square">
            <a:spAutoFit/>
          </a:bodyPr>
          <a:lstStyle/>
          <a:p>
            <a:pPr algn="ctr"/>
            <a:r>
              <a:rPr lang="en-US" sz="7500" dirty="0">
                <a:latin typeface="Arial" panose="020B0604020202020204" pitchFamily="34" charset="0"/>
                <a:cs typeface="Arial" panose="020B0604020202020204" pitchFamily="34" charset="0"/>
              </a:rPr>
              <a:t>Names to</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IP addresses</a:t>
            </a:r>
          </a:p>
        </p:txBody>
      </p:sp>
      <p:pic>
        <p:nvPicPr>
          <p:cNvPr id="31" name="5_DNS" descr="A book with a lit up text&#10;&#10;Description automatically generated">
            <a:extLst>
              <a:ext uri="{FF2B5EF4-FFF2-40B4-BE49-F238E27FC236}">
                <a16:creationId xmlns:a16="http://schemas.microsoft.com/office/drawing/2014/main" id="{975E7154-1D3F-9D50-B0FC-E9C3F1FB6E2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513552" y="11102744"/>
            <a:ext cx="7642846" cy="5461355"/>
          </a:xfrm>
          <a:prstGeom prst="rect">
            <a:avLst/>
          </a:prstGeom>
        </p:spPr>
      </p:pic>
      <p:sp>
        <p:nvSpPr>
          <p:cNvPr id="16" name="0_Copyright">
            <a:extLst>
              <a:ext uri="{FF2B5EF4-FFF2-40B4-BE49-F238E27FC236}">
                <a16:creationId xmlns:a16="http://schemas.microsoft.com/office/drawing/2014/main" id="{750FD063-0C5C-40F3-04E1-944AC03D8BE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07F41BBF-D429-27D8-0008-A37F682EB3B5}"/>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66794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37300-6456-6EA3-7D89-18BAD1BA2BE0}"/>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B20B6D1C-18E6-7066-DAEA-56398DF8B7E3}"/>
              </a:ext>
            </a:extLst>
          </p:cNvPr>
          <p:cNvGrpSpPr/>
          <p:nvPr/>
        </p:nvGrpSpPr>
        <p:grpSpPr>
          <a:xfrm>
            <a:off x="0" y="-9677"/>
            <a:ext cx="36576000" cy="20573999"/>
            <a:chOff x="0" y="-9677"/>
            <a:chExt cx="36576000" cy="20573999"/>
          </a:xfrm>
        </p:grpSpPr>
        <p:pic>
          <p:nvPicPr>
            <p:cNvPr id="4" name="0_Background">
              <a:extLst>
                <a:ext uri="{FF2B5EF4-FFF2-40B4-BE49-F238E27FC236}">
                  <a16:creationId xmlns:a16="http://schemas.microsoft.com/office/drawing/2014/main" id="{74A60DB3-7BAE-B35F-A587-839917A7F5A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7"/>
              <a:ext cx="36576000" cy="20573999"/>
            </a:xfrm>
            <a:prstGeom prst="rect">
              <a:avLst/>
            </a:prstGeom>
          </p:spPr>
        </p:pic>
        <p:pic>
          <p:nvPicPr>
            <p:cNvPr id="2" name="0_Header">
              <a:extLst>
                <a:ext uri="{FF2B5EF4-FFF2-40B4-BE49-F238E27FC236}">
                  <a16:creationId xmlns:a16="http://schemas.microsoft.com/office/drawing/2014/main" id="{8644A92E-9A33-6843-78B8-A29159B254C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8" name="2_White Background">
            <a:extLst>
              <a:ext uri="{FF2B5EF4-FFF2-40B4-BE49-F238E27FC236}">
                <a16:creationId xmlns:a16="http://schemas.microsoft.com/office/drawing/2014/main" id="{BDA77979-3AC4-3286-F94E-5FA32518E517}"/>
              </a:ext>
            </a:extLst>
          </p:cNvPr>
          <p:cNvSpPr/>
          <p:nvPr/>
        </p:nvSpPr>
        <p:spPr>
          <a:xfrm>
            <a:off x="0" y="12853"/>
            <a:ext cx="36576000" cy="205643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7" name="3_SMBDemo_V SMBDemo_F OUT">
            <a:extLst>
              <a:ext uri="{FF2B5EF4-FFF2-40B4-BE49-F238E27FC236}">
                <a16:creationId xmlns:a16="http://schemas.microsoft.com/office/drawing/2014/main" id="{AF919432-24A1-E73E-13EC-EA9305A3FB10}"/>
              </a:ext>
            </a:extLst>
          </p:cNvPr>
          <p:cNvSpPr/>
          <p:nvPr/>
        </p:nvSpPr>
        <p:spPr>
          <a:xfrm>
            <a:off x="0" y="31544"/>
            <a:ext cx="36576000" cy="2056432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9" name="1_Point 1">
            <a:extLst>
              <a:ext uri="{FF2B5EF4-FFF2-40B4-BE49-F238E27FC236}">
                <a16:creationId xmlns:a16="http://schemas.microsoft.com/office/drawing/2014/main" id="{442C60CF-C8C3-6D13-099F-726B214EB279}"/>
              </a:ext>
            </a:extLst>
          </p:cNvPr>
          <p:cNvSpPr txBox="1"/>
          <p:nvPr/>
        </p:nvSpPr>
        <p:spPr>
          <a:xfrm>
            <a:off x="854964" y="3613667"/>
            <a:ext cx="34088179" cy="1631216"/>
          </a:xfrm>
          <a:prstGeom prst="rect">
            <a:avLst/>
          </a:prstGeom>
          <a:solidFill>
            <a:srgbClr val="FFFFFF">
              <a:alpha val="89804"/>
            </a:srgbClr>
          </a:solid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Used by Windows systems to share files over a network</a:t>
            </a:r>
          </a:p>
        </p:txBody>
      </p:sp>
      <p:sp>
        <p:nvSpPr>
          <p:cNvPr id="32" name="4_SMB1 text">
            <a:extLst>
              <a:ext uri="{FF2B5EF4-FFF2-40B4-BE49-F238E27FC236}">
                <a16:creationId xmlns:a16="http://schemas.microsoft.com/office/drawing/2014/main" id="{D3D55014-0BBC-C761-1D6F-A0C0D176CAD4}"/>
              </a:ext>
            </a:extLst>
          </p:cNvPr>
          <p:cNvSpPr txBox="1"/>
          <p:nvPr/>
        </p:nvSpPr>
        <p:spPr>
          <a:xfrm>
            <a:off x="7074778" y="5509325"/>
            <a:ext cx="289830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1983. Serious security vulnerabilities. Don’t use</a:t>
            </a:r>
          </a:p>
        </p:txBody>
      </p:sp>
      <p:grpSp>
        <p:nvGrpSpPr>
          <p:cNvPr id="28" name="4_SMB1">
            <a:extLst>
              <a:ext uri="{FF2B5EF4-FFF2-40B4-BE49-F238E27FC236}">
                <a16:creationId xmlns:a16="http://schemas.microsoft.com/office/drawing/2014/main" id="{46FDFE9C-897C-7F9A-C0AF-4196C20DD6C1}"/>
              </a:ext>
            </a:extLst>
          </p:cNvPr>
          <p:cNvGrpSpPr/>
          <p:nvPr/>
        </p:nvGrpSpPr>
        <p:grpSpPr>
          <a:xfrm>
            <a:off x="854965" y="5509325"/>
            <a:ext cx="5637276" cy="1985692"/>
            <a:chOff x="854965" y="8160292"/>
            <a:chExt cx="5637276" cy="1985692"/>
          </a:xfrm>
        </p:grpSpPr>
        <p:sp>
          <p:nvSpPr>
            <p:cNvPr id="21" name="Rectangle 20">
              <a:extLst>
                <a:ext uri="{FF2B5EF4-FFF2-40B4-BE49-F238E27FC236}">
                  <a16:creationId xmlns:a16="http://schemas.microsoft.com/office/drawing/2014/main" id="{6C568C2A-4006-AC52-45A6-A790352D2E94}"/>
                </a:ext>
              </a:extLst>
            </p:cNvPr>
            <p:cNvSpPr/>
            <p:nvPr/>
          </p:nvSpPr>
          <p:spPr>
            <a:xfrm>
              <a:off x="854965" y="8160292"/>
              <a:ext cx="5637276" cy="19856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10" name="_Point 2">
              <a:extLst>
                <a:ext uri="{FF2B5EF4-FFF2-40B4-BE49-F238E27FC236}">
                  <a16:creationId xmlns:a16="http://schemas.microsoft.com/office/drawing/2014/main" id="{53C34595-7526-1EC7-354A-5963CDDBD0AE}"/>
                </a:ext>
              </a:extLst>
            </p:cNvPr>
            <p:cNvSpPr txBox="1"/>
            <p:nvPr/>
          </p:nvSpPr>
          <p:spPr>
            <a:xfrm>
              <a:off x="2016623" y="8324150"/>
              <a:ext cx="389649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SMB1</a:t>
              </a:r>
            </a:p>
          </p:txBody>
        </p:sp>
      </p:grpSp>
      <p:sp>
        <p:nvSpPr>
          <p:cNvPr id="33" name="5_CIFS text">
            <a:extLst>
              <a:ext uri="{FF2B5EF4-FFF2-40B4-BE49-F238E27FC236}">
                <a16:creationId xmlns:a16="http://schemas.microsoft.com/office/drawing/2014/main" id="{78499B04-2C26-F1C2-517E-2DEBEC4875DF}"/>
              </a:ext>
            </a:extLst>
          </p:cNvPr>
          <p:cNvSpPr txBox="1"/>
          <p:nvPr/>
        </p:nvSpPr>
        <p:spPr>
          <a:xfrm>
            <a:off x="7151915" y="8425618"/>
            <a:ext cx="28983062"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1996. Technically a dialect of SMB version 1</a:t>
            </a:r>
          </a:p>
          <a:p>
            <a:r>
              <a:rPr lang="en-US" sz="7500" dirty="0">
                <a:latin typeface="Arial" panose="020B0604020202020204" pitchFamily="34" charset="0"/>
                <a:cs typeface="Arial" panose="020B0604020202020204" pitchFamily="34" charset="0"/>
              </a:rPr>
              <a:t>(Common Internet File System)</a:t>
            </a:r>
          </a:p>
        </p:txBody>
      </p:sp>
      <p:grpSp>
        <p:nvGrpSpPr>
          <p:cNvPr id="29" name="5_CIFS">
            <a:extLst>
              <a:ext uri="{FF2B5EF4-FFF2-40B4-BE49-F238E27FC236}">
                <a16:creationId xmlns:a16="http://schemas.microsoft.com/office/drawing/2014/main" id="{6BF177AE-826C-F258-3C75-3050276432FE}"/>
              </a:ext>
            </a:extLst>
          </p:cNvPr>
          <p:cNvGrpSpPr/>
          <p:nvPr/>
        </p:nvGrpSpPr>
        <p:grpSpPr>
          <a:xfrm>
            <a:off x="885446" y="8425618"/>
            <a:ext cx="5637276" cy="1985692"/>
            <a:chOff x="885446" y="10892690"/>
            <a:chExt cx="5637276" cy="1985692"/>
          </a:xfrm>
        </p:grpSpPr>
        <p:sp>
          <p:nvSpPr>
            <p:cNvPr id="22" name="Rectangle 21">
              <a:extLst>
                <a:ext uri="{FF2B5EF4-FFF2-40B4-BE49-F238E27FC236}">
                  <a16:creationId xmlns:a16="http://schemas.microsoft.com/office/drawing/2014/main" id="{FCC9E99C-74E6-BD29-95A4-1332584D08D2}"/>
                </a:ext>
              </a:extLst>
            </p:cNvPr>
            <p:cNvSpPr/>
            <p:nvPr/>
          </p:nvSpPr>
          <p:spPr>
            <a:xfrm>
              <a:off x="885446" y="10892690"/>
              <a:ext cx="5637276" cy="19856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a:p>
          </p:txBody>
        </p:sp>
        <p:sp>
          <p:nvSpPr>
            <p:cNvPr id="23" name="_Point 2">
              <a:extLst>
                <a:ext uri="{FF2B5EF4-FFF2-40B4-BE49-F238E27FC236}">
                  <a16:creationId xmlns:a16="http://schemas.microsoft.com/office/drawing/2014/main" id="{D046CBA8-8EDA-BCFC-2EA3-03FA3FB1B21A}"/>
                </a:ext>
              </a:extLst>
            </p:cNvPr>
            <p:cNvSpPr txBox="1"/>
            <p:nvPr/>
          </p:nvSpPr>
          <p:spPr>
            <a:xfrm>
              <a:off x="2047104" y="11087028"/>
              <a:ext cx="389649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CIFS</a:t>
              </a:r>
            </a:p>
          </p:txBody>
        </p:sp>
      </p:grpSp>
      <p:sp>
        <p:nvSpPr>
          <p:cNvPr id="34" name="8_SMB2 Text">
            <a:extLst>
              <a:ext uri="{FF2B5EF4-FFF2-40B4-BE49-F238E27FC236}">
                <a16:creationId xmlns:a16="http://schemas.microsoft.com/office/drawing/2014/main" id="{720D0F5C-7CC2-3156-D9CF-789177ACBE85}"/>
              </a:ext>
            </a:extLst>
          </p:cNvPr>
          <p:cNvSpPr txBox="1"/>
          <p:nvPr/>
        </p:nvSpPr>
        <p:spPr>
          <a:xfrm>
            <a:off x="7151915" y="11341911"/>
            <a:ext cx="289830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2006</a:t>
            </a:r>
          </a:p>
        </p:txBody>
      </p:sp>
      <p:grpSp>
        <p:nvGrpSpPr>
          <p:cNvPr id="30" name="8_SMB2">
            <a:extLst>
              <a:ext uri="{FF2B5EF4-FFF2-40B4-BE49-F238E27FC236}">
                <a16:creationId xmlns:a16="http://schemas.microsoft.com/office/drawing/2014/main" id="{76C4C988-554E-8713-2BFE-B7AEC3CC984C}"/>
              </a:ext>
            </a:extLst>
          </p:cNvPr>
          <p:cNvGrpSpPr/>
          <p:nvPr/>
        </p:nvGrpSpPr>
        <p:grpSpPr>
          <a:xfrm>
            <a:off x="885447" y="11341911"/>
            <a:ext cx="5637276" cy="1985692"/>
            <a:chOff x="885447" y="13894236"/>
            <a:chExt cx="5637276" cy="1985692"/>
          </a:xfrm>
        </p:grpSpPr>
        <p:sp>
          <p:nvSpPr>
            <p:cNvPr id="24" name="Rectangle 23">
              <a:extLst>
                <a:ext uri="{FF2B5EF4-FFF2-40B4-BE49-F238E27FC236}">
                  <a16:creationId xmlns:a16="http://schemas.microsoft.com/office/drawing/2014/main" id="{226EE2CE-84C9-AF5F-98B2-6959B41A5E83}"/>
                </a:ext>
              </a:extLst>
            </p:cNvPr>
            <p:cNvSpPr/>
            <p:nvPr/>
          </p:nvSpPr>
          <p:spPr>
            <a:xfrm>
              <a:off x="885447" y="13894236"/>
              <a:ext cx="5637276" cy="19856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25" name="_Point 2">
              <a:extLst>
                <a:ext uri="{FF2B5EF4-FFF2-40B4-BE49-F238E27FC236}">
                  <a16:creationId xmlns:a16="http://schemas.microsoft.com/office/drawing/2014/main" id="{6ADD567E-27FA-2BE8-D151-0000BC41704C}"/>
                </a:ext>
              </a:extLst>
            </p:cNvPr>
            <p:cNvSpPr txBox="1"/>
            <p:nvPr/>
          </p:nvSpPr>
          <p:spPr>
            <a:xfrm>
              <a:off x="2047105" y="14058094"/>
              <a:ext cx="389649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SMB2</a:t>
              </a:r>
            </a:p>
          </p:txBody>
        </p:sp>
      </p:grpSp>
      <p:sp>
        <p:nvSpPr>
          <p:cNvPr id="35" name="9_SMB3 text">
            <a:extLst>
              <a:ext uri="{FF2B5EF4-FFF2-40B4-BE49-F238E27FC236}">
                <a16:creationId xmlns:a16="http://schemas.microsoft.com/office/drawing/2014/main" id="{C0713BD4-C1D2-1E6F-246A-EFE47BE53374}"/>
              </a:ext>
            </a:extLst>
          </p:cNvPr>
          <p:cNvSpPr txBox="1"/>
          <p:nvPr/>
        </p:nvSpPr>
        <p:spPr>
          <a:xfrm>
            <a:off x="7151915" y="14258204"/>
            <a:ext cx="289830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2012</a:t>
            </a:r>
          </a:p>
        </p:txBody>
      </p:sp>
      <p:grpSp>
        <p:nvGrpSpPr>
          <p:cNvPr id="31" name="9_SMB3">
            <a:extLst>
              <a:ext uri="{FF2B5EF4-FFF2-40B4-BE49-F238E27FC236}">
                <a16:creationId xmlns:a16="http://schemas.microsoft.com/office/drawing/2014/main" id="{0F9E4D46-50D0-39D9-74B5-EAB9AFC5B4F4}"/>
              </a:ext>
            </a:extLst>
          </p:cNvPr>
          <p:cNvGrpSpPr/>
          <p:nvPr/>
        </p:nvGrpSpPr>
        <p:grpSpPr>
          <a:xfrm>
            <a:off x="854964" y="14258204"/>
            <a:ext cx="5637276" cy="1985692"/>
            <a:chOff x="854964" y="16682747"/>
            <a:chExt cx="5637276" cy="1985692"/>
          </a:xfrm>
        </p:grpSpPr>
        <p:sp>
          <p:nvSpPr>
            <p:cNvPr id="26" name="Rectangle 25">
              <a:extLst>
                <a:ext uri="{FF2B5EF4-FFF2-40B4-BE49-F238E27FC236}">
                  <a16:creationId xmlns:a16="http://schemas.microsoft.com/office/drawing/2014/main" id="{279695D2-7408-F0AE-12FA-B5A09035EFA9}"/>
                </a:ext>
              </a:extLst>
            </p:cNvPr>
            <p:cNvSpPr/>
            <p:nvPr/>
          </p:nvSpPr>
          <p:spPr>
            <a:xfrm>
              <a:off x="854964" y="16682747"/>
              <a:ext cx="5637276" cy="19856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27" name="_Point 2">
              <a:extLst>
                <a:ext uri="{FF2B5EF4-FFF2-40B4-BE49-F238E27FC236}">
                  <a16:creationId xmlns:a16="http://schemas.microsoft.com/office/drawing/2014/main" id="{D338A218-CC80-A0E5-6AE8-57AA76EE446C}"/>
                </a:ext>
              </a:extLst>
            </p:cNvPr>
            <p:cNvSpPr txBox="1"/>
            <p:nvPr/>
          </p:nvSpPr>
          <p:spPr>
            <a:xfrm>
              <a:off x="2016622" y="16846605"/>
              <a:ext cx="389649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SMB3</a:t>
              </a:r>
            </a:p>
          </p:txBody>
        </p:sp>
      </p:grpSp>
      <p:sp>
        <p:nvSpPr>
          <p:cNvPr id="14" name="11_Bot point">
            <a:extLst>
              <a:ext uri="{FF2B5EF4-FFF2-40B4-BE49-F238E27FC236}">
                <a16:creationId xmlns:a16="http://schemas.microsoft.com/office/drawing/2014/main" id="{795A6D9E-119D-F534-8190-F708888E43F2}"/>
              </a:ext>
            </a:extLst>
          </p:cNvPr>
          <p:cNvSpPr txBox="1"/>
          <p:nvPr/>
        </p:nvSpPr>
        <p:spPr>
          <a:xfrm>
            <a:off x="854964" y="16875422"/>
            <a:ext cx="331911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CIFS sometimes used for SMB. Treat CIFS as SMB</a:t>
            </a:r>
          </a:p>
        </p:txBody>
      </p:sp>
      <p:pic>
        <p:nvPicPr>
          <p:cNvPr id="5" name="0_Header_D 3.0">
            <a:extLst>
              <a:ext uri="{FF2B5EF4-FFF2-40B4-BE49-F238E27FC236}">
                <a16:creationId xmlns:a16="http://schemas.microsoft.com/office/drawing/2014/main" id="{A62216F2-1E6D-3B6C-90BD-1ED2E3191B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3" name="0_Title">
            <a:extLst>
              <a:ext uri="{FF2B5EF4-FFF2-40B4-BE49-F238E27FC236}">
                <a16:creationId xmlns:a16="http://schemas.microsoft.com/office/drawing/2014/main" id="{97E986CD-96C2-1FD4-1206-449E80A4932F}"/>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Server Message Block (SMB)</a:t>
            </a:r>
          </a:p>
        </p:txBody>
      </p:sp>
      <p:sp>
        <p:nvSpPr>
          <p:cNvPr id="16" name="0_Copyright">
            <a:extLst>
              <a:ext uri="{FF2B5EF4-FFF2-40B4-BE49-F238E27FC236}">
                <a16:creationId xmlns:a16="http://schemas.microsoft.com/office/drawing/2014/main" id="{26ABABDA-0DC0-A8D6-788A-86346F98606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DFB3FF8D-A171-A7FB-FA56-A19F39521312}"/>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45282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D741-415B-0CCE-0C70-75F9E3552C42}"/>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254A4FCC-1BDD-DE61-1E9F-683615FAF44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8AA8B6F-019E-2CB7-60F5-3A50F1A70C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2464432C-D870-3346-5820-741DE91B4A4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8F06982B-09EE-FA42-7949-5EE844D7E82D}"/>
                </a:ext>
              </a:extLst>
            </p:cNvPr>
            <p:cNvSpPr txBox="1"/>
            <p:nvPr/>
          </p:nvSpPr>
          <p:spPr>
            <a:xfrm>
              <a:off x="1351025" y="416686"/>
              <a:ext cx="342779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Protocol Ports</a:t>
              </a:r>
            </a:p>
          </p:txBody>
        </p:sp>
      </p:grpSp>
      <p:sp>
        <p:nvSpPr>
          <p:cNvPr id="14" name="0_LAN 2">
            <a:extLst>
              <a:ext uri="{FF2B5EF4-FFF2-40B4-BE49-F238E27FC236}">
                <a16:creationId xmlns:a16="http://schemas.microsoft.com/office/drawing/2014/main" id="{FAC0FD6E-CE54-751B-C391-AC3749A4276A}"/>
              </a:ext>
            </a:extLst>
          </p:cNvPr>
          <p:cNvSpPr txBox="1"/>
          <p:nvPr/>
        </p:nvSpPr>
        <p:spPr>
          <a:xfrm>
            <a:off x="5548884" y="5571576"/>
            <a:ext cx="2563856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TCP/445</a:t>
            </a:r>
          </a:p>
        </p:txBody>
      </p:sp>
      <p:sp>
        <p:nvSpPr>
          <p:cNvPr id="9" name="0_LAN 1">
            <a:extLst>
              <a:ext uri="{FF2B5EF4-FFF2-40B4-BE49-F238E27FC236}">
                <a16:creationId xmlns:a16="http://schemas.microsoft.com/office/drawing/2014/main" id="{0CE557BA-EC6E-86BD-3405-42E0E80EEE8D}"/>
              </a:ext>
            </a:extLst>
          </p:cNvPr>
          <p:cNvSpPr txBox="1"/>
          <p:nvPr/>
        </p:nvSpPr>
        <p:spPr>
          <a:xfrm>
            <a:off x="5548884" y="3613667"/>
            <a:ext cx="25632156"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Server Message Block (SMB)</a:t>
            </a:r>
          </a:p>
        </p:txBody>
      </p:sp>
      <p:pic>
        <p:nvPicPr>
          <p:cNvPr id="5" name="0_LAN" descr="A diagram of a computer network&#10;&#10;Description automatically generated">
            <a:extLst>
              <a:ext uri="{FF2B5EF4-FFF2-40B4-BE49-F238E27FC236}">
                <a16:creationId xmlns:a16="http://schemas.microsoft.com/office/drawing/2014/main" id="{EBE926BF-163E-DB79-38C1-FAAB887901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4072" y="3573710"/>
            <a:ext cx="3190394" cy="3208338"/>
          </a:xfrm>
          <a:prstGeom prst="rect">
            <a:avLst/>
          </a:prstGeom>
        </p:spPr>
      </p:pic>
      <p:sp>
        <p:nvSpPr>
          <p:cNvPr id="23" name="1_Internet 2">
            <a:extLst>
              <a:ext uri="{FF2B5EF4-FFF2-40B4-BE49-F238E27FC236}">
                <a16:creationId xmlns:a16="http://schemas.microsoft.com/office/drawing/2014/main" id="{1F2D2CD5-5464-42C9-5D78-B43CF79B0C38}"/>
              </a:ext>
            </a:extLst>
          </p:cNvPr>
          <p:cNvSpPr txBox="1"/>
          <p:nvPr/>
        </p:nvSpPr>
        <p:spPr>
          <a:xfrm>
            <a:off x="5548884" y="9025789"/>
            <a:ext cx="2563856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 port 80. HTTPS port 443</a:t>
            </a:r>
          </a:p>
        </p:txBody>
      </p:sp>
      <p:sp>
        <p:nvSpPr>
          <p:cNvPr id="17" name="1_Internet 1">
            <a:extLst>
              <a:ext uri="{FF2B5EF4-FFF2-40B4-BE49-F238E27FC236}">
                <a16:creationId xmlns:a16="http://schemas.microsoft.com/office/drawing/2014/main" id="{A55AFE83-8AFC-9CD1-608D-E1A40C2474C2}"/>
              </a:ext>
            </a:extLst>
          </p:cNvPr>
          <p:cNvSpPr txBox="1"/>
          <p:nvPr/>
        </p:nvSpPr>
        <p:spPr>
          <a:xfrm>
            <a:off x="5548884" y="7067880"/>
            <a:ext cx="25632156"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HTTP/HTTPS</a:t>
            </a:r>
          </a:p>
        </p:txBody>
      </p:sp>
      <p:pic>
        <p:nvPicPr>
          <p:cNvPr id="2" name="1_Internet" descr="A globe with many apps&#10;&#10;Description automatically generated">
            <a:extLst>
              <a:ext uri="{FF2B5EF4-FFF2-40B4-BE49-F238E27FC236}">
                <a16:creationId xmlns:a16="http://schemas.microsoft.com/office/drawing/2014/main" id="{5AD215BC-178F-91C7-2465-8A29C591CA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2457" y="7307854"/>
            <a:ext cx="3412009" cy="3288034"/>
          </a:xfrm>
          <a:prstGeom prst="rect">
            <a:avLst/>
          </a:prstGeom>
        </p:spPr>
      </p:pic>
      <p:sp>
        <p:nvSpPr>
          <p:cNvPr id="25" name="2_FTP 2">
            <a:extLst>
              <a:ext uri="{FF2B5EF4-FFF2-40B4-BE49-F238E27FC236}">
                <a16:creationId xmlns:a16="http://schemas.microsoft.com/office/drawing/2014/main" id="{E73C1D2A-A93B-7907-2F7B-7A4478DC1850}"/>
              </a:ext>
            </a:extLst>
          </p:cNvPr>
          <p:cNvSpPr txBox="1"/>
          <p:nvPr/>
        </p:nvSpPr>
        <p:spPr>
          <a:xfrm>
            <a:off x="5548884" y="12480002"/>
            <a:ext cx="273999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TCP/21 control connection. TCP/20 data transfer connection</a:t>
            </a:r>
          </a:p>
        </p:txBody>
      </p:sp>
      <p:sp>
        <p:nvSpPr>
          <p:cNvPr id="24" name="2_FTP 1">
            <a:extLst>
              <a:ext uri="{FF2B5EF4-FFF2-40B4-BE49-F238E27FC236}">
                <a16:creationId xmlns:a16="http://schemas.microsoft.com/office/drawing/2014/main" id="{C959204A-00C1-F3B2-11AF-6C70AF0BEA9B}"/>
              </a:ext>
            </a:extLst>
          </p:cNvPr>
          <p:cNvSpPr txBox="1"/>
          <p:nvPr/>
        </p:nvSpPr>
        <p:spPr>
          <a:xfrm>
            <a:off x="5548884" y="10522093"/>
            <a:ext cx="25632156"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File Transfer Protocol (FTP)</a:t>
            </a:r>
          </a:p>
        </p:txBody>
      </p:sp>
      <p:pic>
        <p:nvPicPr>
          <p:cNvPr id="8" name="2_FTP" descr="A logo of a globe and a folder&#10;&#10;Description automatically generated">
            <a:extLst>
              <a:ext uri="{FF2B5EF4-FFF2-40B4-BE49-F238E27FC236}">
                <a16:creationId xmlns:a16="http://schemas.microsoft.com/office/drawing/2014/main" id="{AC134A1D-D7FD-ADE0-63B5-DF56237C8B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4072" y="10831864"/>
            <a:ext cx="2857587" cy="3268665"/>
          </a:xfrm>
          <a:prstGeom prst="rect">
            <a:avLst/>
          </a:prstGeom>
        </p:spPr>
      </p:pic>
      <p:sp>
        <p:nvSpPr>
          <p:cNvPr id="27" name="3_NetBIOS 2">
            <a:extLst>
              <a:ext uri="{FF2B5EF4-FFF2-40B4-BE49-F238E27FC236}">
                <a16:creationId xmlns:a16="http://schemas.microsoft.com/office/drawing/2014/main" id="{523785AD-BD5A-C5D5-0BB8-C61CC20DF037}"/>
              </a:ext>
            </a:extLst>
          </p:cNvPr>
          <p:cNvSpPr txBox="1"/>
          <p:nvPr/>
        </p:nvSpPr>
        <p:spPr>
          <a:xfrm>
            <a:off x="5548884" y="15934343"/>
            <a:ext cx="2563856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TCP-UDP/137-139</a:t>
            </a:r>
          </a:p>
        </p:txBody>
      </p:sp>
      <p:sp>
        <p:nvSpPr>
          <p:cNvPr id="26" name="3_NetBIOS 1">
            <a:extLst>
              <a:ext uri="{FF2B5EF4-FFF2-40B4-BE49-F238E27FC236}">
                <a16:creationId xmlns:a16="http://schemas.microsoft.com/office/drawing/2014/main" id="{3EAD9A98-395D-8902-28E0-E2C2A7AAC70E}"/>
              </a:ext>
            </a:extLst>
          </p:cNvPr>
          <p:cNvSpPr txBox="1"/>
          <p:nvPr/>
        </p:nvSpPr>
        <p:spPr>
          <a:xfrm>
            <a:off x="5548884" y="13976340"/>
            <a:ext cx="29746956"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NetBIOS over TCP/IP (</a:t>
            </a:r>
            <a:r>
              <a:rPr lang="en-US" sz="10500" b="1" dirty="0" err="1">
                <a:solidFill>
                  <a:srgbClr val="269D47"/>
                </a:solidFill>
                <a:latin typeface="Arial" panose="020B0604020202020204" pitchFamily="34" charset="0"/>
                <a:cs typeface="Arial" panose="020B0604020202020204" pitchFamily="34" charset="0"/>
              </a:rPr>
              <a:t>NetBT</a:t>
            </a:r>
            <a:r>
              <a:rPr lang="en-US" sz="10500" b="1" dirty="0">
                <a:solidFill>
                  <a:srgbClr val="269D47"/>
                </a:solidFill>
                <a:latin typeface="Arial" panose="020B0604020202020204" pitchFamily="34" charset="0"/>
                <a:cs typeface="Arial" panose="020B0604020202020204" pitchFamily="34" charset="0"/>
              </a:rPr>
              <a:t>)</a:t>
            </a:r>
          </a:p>
        </p:txBody>
      </p:sp>
      <p:pic>
        <p:nvPicPr>
          <p:cNvPr id="16" name="3_NetBIOS" descr="A cartoon of a box with a face&#10;&#10;Description automatically generated">
            <a:extLst>
              <a:ext uri="{FF2B5EF4-FFF2-40B4-BE49-F238E27FC236}">
                <a16:creationId xmlns:a16="http://schemas.microsoft.com/office/drawing/2014/main" id="{0FA883D2-58D6-F554-5609-5B166CDE48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56879" y="14844938"/>
            <a:ext cx="2402294" cy="3775855"/>
          </a:xfrm>
          <a:prstGeom prst="rect">
            <a:avLst/>
          </a:prstGeom>
        </p:spPr>
      </p:pic>
      <p:sp>
        <p:nvSpPr>
          <p:cNvPr id="28" name="4_NetBIOS 3">
            <a:extLst>
              <a:ext uri="{FF2B5EF4-FFF2-40B4-BE49-F238E27FC236}">
                <a16:creationId xmlns:a16="http://schemas.microsoft.com/office/drawing/2014/main" id="{04EB113A-87C2-769C-971B-5A81A8C7D1AB}"/>
              </a:ext>
            </a:extLst>
          </p:cNvPr>
          <p:cNvSpPr txBox="1"/>
          <p:nvPr/>
        </p:nvSpPr>
        <p:spPr>
          <a:xfrm>
            <a:off x="5542475" y="17430645"/>
            <a:ext cx="29021845" cy="1246495"/>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Legacy protocol before Windows 2000. Just know the port numbers</a:t>
            </a:r>
          </a:p>
        </p:txBody>
      </p:sp>
      <p:sp>
        <p:nvSpPr>
          <p:cNvPr id="21" name="0_Copyright">
            <a:extLst>
              <a:ext uri="{FF2B5EF4-FFF2-40B4-BE49-F238E27FC236}">
                <a16:creationId xmlns:a16="http://schemas.microsoft.com/office/drawing/2014/main" id="{3130F2B9-8512-073E-07A9-361E8A173B9D}"/>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F889B3E1-A80C-9D3B-2228-ACF9A05FD137}"/>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5676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2873"/>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https://ITFreeTraining.com/ap11/6a05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1592</Words>
  <Application>Microsoft Office PowerPoint</Application>
  <PresentationFormat>Custom</PresentationFormat>
  <Paragraphs>95</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2025-12-28T05:36:16Z</dcterms:modified>
</cp:coreProperties>
</file>