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0"/>
  </p:notesMasterIdLst>
  <p:sldIdLst>
    <p:sldId id="274" r:id="rId2"/>
    <p:sldId id="289" r:id="rId3"/>
    <p:sldId id="290" r:id="rId4"/>
    <p:sldId id="291" r:id="rId5"/>
    <p:sldId id="292" r:id="rId6"/>
    <p:sldId id="293" r:id="rId7"/>
    <p:sldId id="294" r:id="rId8"/>
    <p:sldId id="273" r:id="rId9"/>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1884C7"/>
    <a:srgbClr val="B00303"/>
    <a:srgbClr val="269D47"/>
    <a:srgbClr val="EE7546"/>
    <a:srgbClr val="A7A7A7"/>
    <a:srgbClr val="DDE9EF"/>
    <a:srgbClr val="19270F"/>
    <a:srgbClr val="CBDEE7"/>
    <a:srgbClr val="8AB4CA"/>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94367" autoAdjust="0"/>
  </p:normalViewPr>
  <p:slideViewPr>
    <p:cSldViewPr snapToGrid="0">
      <p:cViewPr varScale="1">
        <p:scale>
          <a:sx n="34" d="100"/>
          <a:sy n="34" d="100"/>
        </p:scale>
        <p:origin x="256" y="1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DHCP.</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00:04 Dynamic Host Configuration Protocol or DHCP is a protocol that assigns network configurations to devices within a network. Basic configurations, such as IP addresses, DNS settings, and other network configurations, are assigned to devices. Numerous settings can be configured, including proxy servers and custom settings. Let's now examine the main concepts behind DHCP.</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380662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00:30 DHCP allocates IP addresses from a DHCP scope, which is a range of IP addresses, also known as a pool. Devices on the network can be allocated IP addresses from this pool. Here, we see a screen from Windows Server 2022 to create a new scope. You need to specify the start and end IP addresses for the zone. Devices on the network will receive IP addresses from this scope.</a:t>
            </a:r>
          </a:p>
          <a:p>
            <a:endParaRPr lang="en-GB"/>
          </a:p>
          <a:p>
            <a:r>
              <a:rPr lang="en-GB"/>
              <a:t>Windows Server supports multiple scopes, allowing you to create multiple scopes on the same network or different scopes on different network cards. For other DHCP implementations, such as a Wi-Fi router, you will typically have one scope to configure. It is essential to make the scope large enough to accommodate the maximum number of devices that will connect to the network.</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587580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01:20 For a device to use an IP address, it needs a lease, which is a temporary assignment of an IP address to a device. It is like renting a parking spot for a limited time; you'll lose the spot unless you extend the time before it runs out. To understand how a lease works, let's look at an example where a laptop is added to the network. The laptop does not have any network configuration and needs to contact the DHCP server to obtain an IP address and other network configuration settings.</a:t>
            </a:r>
          </a:p>
          <a:p>
            <a:endParaRPr lang="en-GB"/>
          </a:p>
          <a:p>
            <a:r>
              <a:rPr lang="en-GB"/>
              <a:t>For the A+ exam, you only need a basic understanding of the process clients use to contact a DHCP server to obtain a lease and receive configuration parameters. If you pursue more advanced network certifications, you will need to understand the process in more detail.</a:t>
            </a:r>
          </a:p>
          <a:p>
            <a:endParaRPr lang="en-GB"/>
          </a:p>
          <a:p>
            <a:r>
              <a:rPr lang="en-GB"/>
              <a:t>The first step a device takes to obtain a DHCP lease is to send a DHCP Discover message on the network. Since the device does not have a valid IP address on the network, it sends a broadcast message. All devices on the network, including the DHCP server, will hear the broadcast. This means that DHCP is limited to the local network. However, using DHCP relay agents, a router can route the DHCP Discover message to a DHCP server on another network.</a:t>
            </a:r>
          </a:p>
          <a:p>
            <a:endParaRPr lang="en-GB"/>
          </a:p>
          <a:p>
            <a:r>
              <a:rPr lang="en-GB"/>
              <a:t>Once the DHCP server receives the DHCP Discover message, it will send a DHCP Offer message to the device. Since the device does not have an IP address, this message is sent as a broadcast. It is possible for multiple DHCP servers to be on the network, and the device may receive multiple DHCP offers.</a:t>
            </a:r>
          </a:p>
          <a:p>
            <a:endParaRPr lang="en-GB"/>
          </a:p>
          <a:p>
            <a:r>
              <a:rPr lang="en-GB"/>
              <a:t>The DHCP offer will have an IP address the device can use and a lease time. This is the time the device is allowed to use the IP address before it expires. The device can request the IP address be renewed before the lease time expires.</a:t>
            </a:r>
          </a:p>
          <a:p>
            <a:endParaRPr lang="en-GB"/>
          </a:p>
          <a:p>
            <a:r>
              <a:rPr lang="en-GB"/>
              <a:t>Since the device can receive multiple offers, it needs to respond with the one it wants to use, which will generally be the first one it receives. It does this using the DHCP Request message, which needs to be sent as a broadcast. This broadcast lets other DHCP servers on the network know that their offer was not accepted and allows them to assign the IP address to a different device.</a:t>
            </a:r>
          </a:p>
          <a:p>
            <a:endParaRPr lang="en-GB"/>
          </a:p>
          <a:p>
            <a:r>
              <a:rPr lang="en-GB"/>
              <a:t>The device will also request additional network parameters. The DHCP server can send out different network configurations. For example, it is possible to have one set of network configurations for laptops and another for desktops. It is up to the device to request the network configuration it wants; otherwise, it will receive the default configuration. Additional configurations are optional and usually only found on DHCP servers like Windows Servers, not on devices like Wi-Fi routers.</a:t>
            </a:r>
          </a:p>
          <a:p>
            <a:endParaRPr lang="en-GB"/>
          </a:p>
          <a:p>
            <a:r>
              <a:rPr lang="en-GB"/>
              <a:t>The DHCP server now needs to respond with a DHCP Acknowledgement message, which is sent directly rather than as a broadcast. This message informs the device that it can start using the IP address. The device can use the IP address until the lease expires. Before the lease expires, the device will send a request to the DHCP server to extend the lease.</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861577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04:49 This whole process is called DORA, which stands for Discover, Offer, Request, and Acknowledge. The client sends a Discover message to locate a DHCP server. The DHCP server will send an Offer message containing a proposed IP address.</a:t>
            </a:r>
          </a:p>
          <a:p>
            <a:endParaRPr lang="en-GB"/>
          </a:p>
          <a:p>
            <a:r>
              <a:rPr lang="en-GB"/>
              <a:t>The device will select one offer and send a message to claim the IP address. If it received multiple offers, it generally responds to the first one received. Lastly, the DHCP server sends a message to the device confirming that it can use the IP address. Once the device receives this message, it can start using the IP address.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703040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05:28 To better understand how scopes work, I will open the DHCP admin tools on Windows Server 2022 and use them to create a scope. Although you won’t be required to know how to do this for the exam, I think examining this will help you better understand how DHCP works.</a:t>
            </a:r>
          </a:p>
          <a:p>
            <a:endParaRPr lang="en-GB"/>
          </a:p>
          <a:p>
            <a:r>
              <a:rPr lang="en-GB"/>
              <a:t>To create a new scope, I will right-click on IPv4 to display the menu. I could also create a scope for IPv6. The process is much the same. To create the scope, I will select “New Scope” to start the wizard.</a:t>
            </a:r>
          </a:p>
          <a:p>
            <a:endParaRPr lang="en-GB"/>
          </a:p>
          <a:p>
            <a:r>
              <a:rPr lang="en-GB"/>
              <a:t>After passing the welcome screen, I will need to enter a name and description for the scope. On the next screen, I need to enter the range of IP addresses. On your network, you may have IP addresses that you don’t want to allocate. If possible, set the range so these IP addresses are not part of the scope, but we can also exclude IP addresses if they are within the range.</a:t>
            </a:r>
          </a:p>
          <a:p>
            <a:endParaRPr lang="en-GB"/>
          </a:p>
          <a:p>
            <a:r>
              <a:rPr lang="en-GB"/>
              <a:t>On the next screen, I can enter an exclusion range. I will enter one range. The IP addresses in this range won’t be allocated by the DHCP server.</a:t>
            </a:r>
          </a:p>
          <a:p>
            <a:endParaRPr lang="en-GB"/>
          </a:p>
          <a:p>
            <a:r>
              <a:rPr lang="en-GB"/>
              <a:t>On the next screen, the lease time can be entered. This is the time the device can use the IP address before the lease expires. I will leave it on the default of eight days and move on.</a:t>
            </a:r>
          </a:p>
          <a:p>
            <a:endParaRPr lang="en-GB"/>
          </a:p>
          <a:p>
            <a:r>
              <a:rPr lang="en-GB"/>
              <a:t>The next screen will ask if you want to configure additional options. In this case, I will leave it on yes so we can look at the options.</a:t>
            </a:r>
          </a:p>
          <a:p>
            <a:endParaRPr lang="en-GB"/>
          </a:p>
          <a:p>
            <a:r>
              <a:rPr lang="en-GB"/>
              <a:t>On the next screen, I will enter a default gateway. The wizard will essentially ask you for the standard options that DHCP uses.</a:t>
            </a:r>
          </a:p>
          <a:p>
            <a:endParaRPr lang="en-GB"/>
          </a:p>
          <a:p>
            <a:r>
              <a:rPr lang="en-GB"/>
              <a:t>On the next screen, I will enter two DNS servers. Configuring DNS servers is common in DHCP. At the top, there is an option to enter a parent domain. This domain name will be appended when a host name is provided rather than a full DNS name.</a:t>
            </a:r>
          </a:p>
          <a:p>
            <a:endParaRPr lang="en-GB"/>
          </a:p>
          <a:p>
            <a:r>
              <a:rPr lang="en-GB"/>
              <a:t>On the next screen, I can configure WINS servers. WINS was the name system before DNS. In the year 2000 Microsoft added DNS as the primary name resolution to replace WINS.  So, it is unlikely your network will use it; so, I will leave it blank and press next.</a:t>
            </a:r>
          </a:p>
          <a:p>
            <a:endParaRPr lang="en-GB"/>
          </a:p>
          <a:p>
            <a:r>
              <a:rPr lang="en-GB"/>
              <a:t>On the last screen, I can choose to activate the scope or not. If you still need more configuration, you should not activate the scope. In this case, I will activate the scope. On the last screen, I will finish the wizard to complete the creation of the scope.</a:t>
            </a:r>
          </a:p>
          <a:p>
            <a:endParaRPr lang="en-GB"/>
          </a:p>
          <a:p>
            <a:r>
              <a:rPr lang="en-GB"/>
              <a:t>Additional DHCP options can also be configured. To do this, I will expand to “Server Options,” right-click on it, and select “Configure Options.” This will show the options that can be configured. You can see that there are many options that can be configured. For example, you can configure time servers, proxy servers, and network booting options, just to name a few.</a:t>
            </a:r>
          </a:p>
          <a:p>
            <a:endParaRPr lang="en-GB"/>
          </a:p>
          <a:p>
            <a:r>
              <a:rPr lang="en-GB"/>
              <a:t>Keep in mind that for the A+ exam, you only need to understand the basic process of devices contacting the DHCP server to obtain a lease and network parameters from the DHCP server.</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364476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08:51 The last topic I will cover is DHCP reservations. Reservations occur when the DHCP server allocates the same IP address to a device each time. To create the reservation on the DHCP server, the IP address and MAC address are entered into the reservation.</a:t>
            </a:r>
          </a:p>
          <a:p>
            <a:endParaRPr lang="en-GB"/>
          </a:p>
          <a:p>
            <a:r>
              <a:rPr lang="en-GB"/>
              <a:t>When the device attempts to obtain an IP address from the network, the DHCP server will always allocate the same IP address. This is useful for devices like servers, printers, or any other devices where you don’t want the IP address to change. The alternative is to configure a static IP address on the device. The advantage of using a DHCP server is that your IP addresses are centrally managed.</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31430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09:39 That concludes this video from ITFreeTraining on DHCP. I hope you found the video informative and I look forward to seeing you in the next video. Until then, thank you for watching.</a:t>
            </a:r>
          </a:p>
          <a:p>
            <a:endParaRPr lang="en-GB"/>
          </a:p>
          <a:p>
            <a:r>
              <a:rPr lang="en-GB"/>
              <a:t>References</a:t>
            </a:r>
          </a:p>
          <a:p>
            <a:r>
              <a:rPr lang="en-GB"/>
              <a:t>“The Official CompTIA A+ Core Study Guide (Exam 220-1101)” pages 189 to 191</a:t>
            </a:r>
          </a:p>
          <a:p>
            <a:endParaRPr lang="en-GB"/>
          </a:p>
          <a:p>
            <a:r>
              <a:rPr lang="en-GB"/>
              <a:t>Credits</a:t>
            </a:r>
          </a:p>
          <a:p>
            <a:r>
              <a:rPr lang="en-GB"/>
              <a:t>Trainer: Austin Mason http://ITFreeTraining.com</a:t>
            </a:r>
          </a:p>
          <a:p>
            <a:r>
              <a:rPr lang="en-GB"/>
              <a:t>Voice Talent: HP Lewis http://hplewis.com</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10/1/2025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1DB55DD0-7FE0-B238-1846-0ED2D3236C8F}"/>
              </a:ext>
            </a:extLst>
          </p:cNvPr>
          <p:cNvGrpSpPr/>
          <p:nvPr/>
        </p:nvGrpSpPr>
        <p:grpSpPr>
          <a:xfrm>
            <a:off x="0" y="1587"/>
            <a:ext cx="36576000" cy="20574000"/>
            <a:chOff x="0" y="1587"/>
            <a:chExt cx="36576000" cy="20574000"/>
          </a:xfrm>
        </p:grpSpPr>
        <p:pic>
          <p:nvPicPr>
            <p:cNvPr id="4" name="0_Background">
              <a:extLst>
                <a:ext uri="{FF2B5EF4-FFF2-40B4-BE49-F238E27FC236}">
                  <a16:creationId xmlns:a16="http://schemas.microsoft.com/office/drawing/2014/main" id="{5C6A4029-69CC-F9D5-025E-3539EDBB6E3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587"/>
              <a:ext cx="36576000" cy="20574000"/>
            </a:xfrm>
            <a:prstGeom prst="rect">
              <a:avLst/>
            </a:prstGeom>
          </p:spPr>
        </p:pic>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786228"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Dynamic Host Configuration Protocol</a:t>
              </a:r>
            </a:p>
          </p:txBody>
        </p:sp>
      </p:grpSp>
      <p:pic>
        <p:nvPicPr>
          <p:cNvPr id="11" name="1_Graphic">
            <a:extLst>
              <a:ext uri="{FF2B5EF4-FFF2-40B4-BE49-F238E27FC236}">
                <a16:creationId xmlns:a16="http://schemas.microsoft.com/office/drawing/2014/main" id="{92A400E8-B5E6-9ADC-49B9-DF1A681A9C2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0678" y="3892731"/>
            <a:ext cx="34286876" cy="15143777"/>
          </a:xfrm>
          <a:prstGeom prst="rect">
            <a:avLst/>
          </a:prstGeom>
        </p:spPr>
      </p:pic>
      <p:sp>
        <p:nvSpPr>
          <p:cNvPr id="58" name="2_arrow 6 text_D 2.5">
            <a:extLst>
              <a:ext uri="{FF2B5EF4-FFF2-40B4-BE49-F238E27FC236}">
                <a16:creationId xmlns:a16="http://schemas.microsoft.com/office/drawing/2014/main" id="{41A8BB4B-F30C-7B9D-5DCB-2CCA537935FA}"/>
              </a:ext>
            </a:extLst>
          </p:cNvPr>
          <p:cNvSpPr txBox="1"/>
          <p:nvPr/>
        </p:nvSpPr>
        <p:spPr>
          <a:xfrm rot="1366862">
            <a:off x="24543051" y="10199685"/>
            <a:ext cx="4467380" cy="861774"/>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192.168.0.7</a:t>
            </a:r>
          </a:p>
        </p:txBody>
      </p:sp>
      <p:cxnSp>
        <p:nvCxnSpPr>
          <p:cNvPr id="46" name="2_arrow 6_D 2.5">
            <a:extLst>
              <a:ext uri="{FF2B5EF4-FFF2-40B4-BE49-F238E27FC236}">
                <a16:creationId xmlns:a16="http://schemas.microsoft.com/office/drawing/2014/main" id="{8310272C-CECB-C319-4372-B8445F11A163}"/>
              </a:ext>
            </a:extLst>
          </p:cNvPr>
          <p:cNvCxnSpPr>
            <a:cxnSpLocks/>
          </p:cNvCxnSpPr>
          <p:nvPr/>
        </p:nvCxnSpPr>
        <p:spPr>
          <a:xfrm>
            <a:off x="20574574" y="8718720"/>
            <a:ext cx="12048607" cy="4904140"/>
          </a:xfrm>
          <a:prstGeom prst="straightConnector1">
            <a:avLst/>
          </a:prstGeom>
          <a:ln w="127000">
            <a:tailEnd type="triangle"/>
          </a:ln>
        </p:spPr>
        <p:style>
          <a:lnRef idx="1">
            <a:schemeClr val="dk1"/>
          </a:lnRef>
          <a:fillRef idx="0">
            <a:schemeClr val="dk1"/>
          </a:fillRef>
          <a:effectRef idx="0">
            <a:schemeClr val="dk1"/>
          </a:effectRef>
          <a:fontRef idx="minor">
            <a:schemeClr val="tx1"/>
          </a:fontRef>
        </p:style>
      </p:cxnSp>
      <p:sp>
        <p:nvSpPr>
          <p:cNvPr id="56" name="2_arrow 5 text_D 2.0">
            <a:extLst>
              <a:ext uri="{FF2B5EF4-FFF2-40B4-BE49-F238E27FC236}">
                <a16:creationId xmlns:a16="http://schemas.microsoft.com/office/drawing/2014/main" id="{27FF48B2-F3A5-336E-86EB-63640CCF9220}"/>
              </a:ext>
            </a:extLst>
          </p:cNvPr>
          <p:cNvSpPr txBox="1"/>
          <p:nvPr/>
        </p:nvSpPr>
        <p:spPr>
          <a:xfrm rot="1813416">
            <a:off x="21949813" y="10936064"/>
            <a:ext cx="4467380" cy="861774"/>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192.168.0.6</a:t>
            </a:r>
          </a:p>
        </p:txBody>
      </p:sp>
      <p:cxnSp>
        <p:nvCxnSpPr>
          <p:cNvPr id="44" name="2_arrow 5_D 2.0">
            <a:extLst>
              <a:ext uri="{FF2B5EF4-FFF2-40B4-BE49-F238E27FC236}">
                <a16:creationId xmlns:a16="http://schemas.microsoft.com/office/drawing/2014/main" id="{40F1F030-15CA-FAD9-AFE6-8E239289B5B2}"/>
              </a:ext>
            </a:extLst>
          </p:cNvPr>
          <p:cNvCxnSpPr>
            <a:cxnSpLocks/>
          </p:cNvCxnSpPr>
          <p:nvPr/>
        </p:nvCxnSpPr>
        <p:spPr>
          <a:xfrm>
            <a:off x="20601786" y="9872781"/>
            <a:ext cx="6835312" cy="4066357"/>
          </a:xfrm>
          <a:prstGeom prst="straightConnector1">
            <a:avLst/>
          </a:prstGeom>
          <a:ln w="127000">
            <a:tailEnd type="triangle"/>
          </a:ln>
        </p:spPr>
        <p:style>
          <a:lnRef idx="1">
            <a:schemeClr val="dk1"/>
          </a:lnRef>
          <a:fillRef idx="0">
            <a:schemeClr val="dk1"/>
          </a:fillRef>
          <a:effectRef idx="0">
            <a:schemeClr val="dk1"/>
          </a:effectRef>
          <a:fontRef idx="minor">
            <a:schemeClr val="tx1"/>
          </a:fontRef>
        </p:style>
      </p:cxnSp>
      <p:sp>
        <p:nvSpPr>
          <p:cNvPr id="49" name="2_arrow 4 text_D 1.5">
            <a:extLst>
              <a:ext uri="{FF2B5EF4-FFF2-40B4-BE49-F238E27FC236}">
                <a16:creationId xmlns:a16="http://schemas.microsoft.com/office/drawing/2014/main" id="{1184995E-2D04-B739-42F5-C8551A7B5ADB}"/>
              </a:ext>
            </a:extLst>
          </p:cNvPr>
          <p:cNvSpPr txBox="1"/>
          <p:nvPr/>
        </p:nvSpPr>
        <p:spPr>
          <a:xfrm rot="3027339">
            <a:off x="18954287" y="11815239"/>
            <a:ext cx="4467380" cy="861774"/>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192.168.0.5</a:t>
            </a:r>
          </a:p>
        </p:txBody>
      </p:sp>
      <p:cxnSp>
        <p:nvCxnSpPr>
          <p:cNvPr id="42" name="2_arrow 4_D 1.5">
            <a:extLst>
              <a:ext uri="{FF2B5EF4-FFF2-40B4-BE49-F238E27FC236}">
                <a16:creationId xmlns:a16="http://schemas.microsoft.com/office/drawing/2014/main" id="{71734015-DA15-DBDA-042A-B9140B0D54F3}"/>
              </a:ext>
            </a:extLst>
          </p:cNvPr>
          <p:cNvCxnSpPr>
            <a:cxnSpLocks/>
          </p:cNvCxnSpPr>
          <p:nvPr/>
        </p:nvCxnSpPr>
        <p:spPr>
          <a:xfrm>
            <a:off x="18770575" y="10301230"/>
            <a:ext cx="3220503" cy="3777553"/>
          </a:xfrm>
          <a:prstGeom prst="straightConnector1">
            <a:avLst/>
          </a:prstGeom>
          <a:ln w="127000">
            <a:tailEnd type="triangle"/>
          </a:ln>
        </p:spPr>
        <p:style>
          <a:lnRef idx="1">
            <a:schemeClr val="dk1"/>
          </a:lnRef>
          <a:fillRef idx="0">
            <a:schemeClr val="dk1"/>
          </a:fillRef>
          <a:effectRef idx="0">
            <a:schemeClr val="dk1"/>
          </a:effectRef>
          <a:fontRef idx="minor">
            <a:schemeClr val="tx1"/>
          </a:fontRef>
        </p:style>
      </p:cxnSp>
      <p:sp>
        <p:nvSpPr>
          <p:cNvPr id="57" name="2_arrow 3 text_D 1.0">
            <a:extLst>
              <a:ext uri="{FF2B5EF4-FFF2-40B4-BE49-F238E27FC236}">
                <a16:creationId xmlns:a16="http://schemas.microsoft.com/office/drawing/2014/main" id="{47AB854C-AFAF-7C3E-0987-55EB20095B91}"/>
              </a:ext>
            </a:extLst>
          </p:cNvPr>
          <p:cNvSpPr txBox="1"/>
          <p:nvPr/>
        </p:nvSpPr>
        <p:spPr>
          <a:xfrm rot="16977894">
            <a:off x="14687217" y="11430272"/>
            <a:ext cx="4467380" cy="861774"/>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192.168.0.4</a:t>
            </a:r>
          </a:p>
        </p:txBody>
      </p:sp>
      <p:grpSp>
        <p:nvGrpSpPr>
          <p:cNvPr id="10" name="2_arrow 3_D 1.0">
            <a:extLst>
              <a:ext uri="{FF2B5EF4-FFF2-40B4-BE49-F238E27FC236}">
                <a16:creationId xmlns:a16="http://schemas.microsoft.com/office/drawing/2014/main" id="{5E86346C-8DA4-E6A0-00BD-94238D2CBEE9}"/>
              </a:ext>
            </a:extLst>
          </p:cNvPr>
          <p:cNvGrpSpPr/>
          <p:nvPr/>
        </p:nvGrpSpPr>
        <p:grpSpPr>
          <a:xfrm>
            <a:off x="16701477" y="10212207"/>
            <a:ext cx="1512639" cy="3993610"/>
            <a:chOff x="16701477" y="10212207"/>
            <a:chExt cx="1512639" cy="3993610"/>
          </a:xfrm>
        </p:grpSpPr>
        <p:sp>
          <p:nvSpPr>
            <p:cNvPr id="5" name="Rectangle 4">
              <a:extLst>
                <a:ext uri="{FF2B5EF4-FFF2-40B4-BE49-F238E27FC236}">
                  <a16:creationId xmlns:a16="http://schemas.microsoft.com/office/drawing/2014/main" id="{B899A2F1-57E4-EB7D-8BD1-96A69453069A}"/>
                </a:ext>
              </a:extLst>
            </p:cNvPr>
            <p:cNvSpPr/>
            <p:nvPr/>
          </p:nvSpPr>
          <p:spPr>
            <a:xfrm>
              <a:off x="16701477" y="10212207"/>
              <a:ext cx="1512639" cy="399361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9" name="2_arrow 3_D 1.0">
              <a:extLst>
                <a:ext uri="{FF2B5EF4-FFF2-40B4-BE49-F238E27FC236}">
                  <a16:creationId xmlns:a16="http://schemas.microsoft.com/office/drawing/2014/main" id="{967B52B4-B7E4-344D-EE2F-3DBDC7944981}"/>
                </a:ext>
              </a:extLst>
            </p:cNvPr>
            <p:cNvCxnSpPr>
              <a:cxnSpLocks/>
            </p:cNvCxnSpPr>
            <p:nvPr/>
          </p:nvCxnSpPr>
          <p:spPr>
            <a:xfrm flipH="1">
              <a:off x="16963388" y="10340364"/>
              <a:ext cx="731659" cy="3865453"/>
            </a:xfrm>
            <a:prstGeom prst="straightConnector1">
              <a:avLst/>
            </a:prstGeom>
            <a:ln w="127000">
              <a:tailEnd type="triangle"/>
            </a:ln>
          </p:spPr>
          <p:style>
            <a:lnRef idx="1">
              <a:schemeClr val="dk1"/>
            </a:lnRef>
            <a:fillRef idx="0">
              <a:schemeClr val="dk1"/>
            </a:fillRef>
            <a:effectRef idx="0">
              <a:schemeClr val="dk1"/>
            </a:effectRef>
            <a:fontRef idx="minor">
              <a:schemeClr val="tx1"/>
            </a:fontRef>
          </p:style>
        </p:cxnSp>
      </p:grpSp>
      <p:sp>
        <p:nvSpPr>
          <p:cNvPr id="48" name="2_arrow 2 text_D 0.5">
            <a:extLst>
              <a:ext uri="{FF2B5EF4-FFF2-40B4-BE49-F238E27FC236}">
                <a16:creationId xmlns:a16="http://schemas.microsoft.com/office/drawing/2014/main" id="{82C6BD0B-E3D3-7F43-91E3-DDD009627FCD}"/>
              </a:ext>
            </a:extLst>
          </p:cNvPr>
          <p:cNvSpPr txBox="1"/>
          <p:nvPr/>
        </p:nvSpPr>
        <p:spPr>
          <a:xfrm rot="19612377">
            <a:off x="11360531" y="10314858"/>
            <a:ext cx="6097644" cy="861774"/>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192.168.0.3</a:t>
            </a:r>
          </a:p>
        </p:txBody>
      </p:sp>
      <p:cxnSp>
        <p:nvCxnSpPr>
          <p:cNvPr id="37" name="2_arrow 2_D 0.5">
            <a:extLst>
              <a:ext uri="{FF2B5EF4-FFF2-40B4-BE49-F238E27FC236}">
                <a16:creationId xmlns:a16="http://schemas.microsoft.com/office/drawing/2014/main" id="{F4B14879-9659-EAC8-2EBA-BCE7DCB92D03}"/>
              </a:ext>
            </a:extLst>
          </p:cNvPr>
          <p:cNvCxnSpPr>
            <a:cxnSpLocks/>
          </p:cNvCxnSpPr>
          <p:nvPr/>
        </p:nvCxnSpPr>
        <p:spPr>
          <a:xfrm flipH="1">
            <a:off x="10627654" y="10414345"/>
            <a:ext cx="5107169" cy="3399995"/>
          </a:xfrm>
          <a:prstGeom prst="straightConnector1">
            <a:avLst/>
          </a:prstGeom>
          <a:ln w="127000">
            <a:tailEnd type="triangle"/>
          </a:ln>
        </p:spPr>
        <p:style>
          <a:lnRef idx="1">
            <a:schemeClr val="dk1"/>
          </a:lnRef>
          <a:fillRef idx="0">
            <a:schemeClr val="dk1"/>
          </a:fillRef>
          <a:effectRef idx="0">
            <a:schemeClr val="dk1"/>
          </a:effectRef>
          <a:fontRef idx="minor">
            <a:schemeClr val="tx1"/>
          </a:fontRef>
        </p:style>
      </p:cxnSp>
      <p:sp>
        <p:nvSpPr>
          <p:cNvPr id="14" name="2_arrow 1 text">
            <a:extLst>
              <a:ext uri="{FF2B5EF4-FFF2-40B4-BE49-F238E27FC236}">
                <a16:creationId xmlns:a16="http://schemas.microsoft.com/office/drawing/2014/main" id="{F7302874-6FF6-4F12-9408-F903772FAD68}"/>
              </a:ext>
            </a:extLst>
          </p:cNvPr>
          <p:cNvSpPr txBox="1"/>
          <p:nvPr/>
        </p:nvSpPr>
        <p:spPr>
          <a:xfrm rot="19958859">
            <a:off x="8612636" y="9818433"/>
            <a:ext cx="6097644" cy="861774"/>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192.168.0.2</a:t>
            </a:r>
          </a:p>
        </p:txBody>
      </p:sp>
      <p:cxnSp>
        <p:nvCxnSpPr>
          <p:cNvPr id="34" name="2_arrow 1">
            <a:extLst>
              <a:ext uri="{FF2B5EF4-FFF2-40B4-BE49-F238E27FC236}">
                <a16:creationId xmlns:a16="http://schemas.microsoft.com/office/drawing/2014/main" id="{71725952-AFB2-5BAF-551D-8A7F4424B343}"/>
              </a:ext>
            </a:extLst>
          </p:cNvPr>
          <p:cNvCxnSpPr>
            <a:cxnSpLocks/>
          </p:cNvCxnSpPr>
          <p:nvPr/>
        </p:nvCxnSpPr>
        <p:spPr>
          <a:xfrm flipH="1">
            <a:off x="4334809" y="8645236"/>
            <a:ext cx="11821363" cy="5560581"/>
          </a:xfrm>
          <a:prstGeom prst="straightConnector1">
            <a:avLst/>
          </a:prstGeom>
          <a:ln w="127000">
            <a:tailEnd type="triangle"/>
          </a:ln>
        </p:spPr>
        <p:style>
          <a:lnRef idx="1">
            <a:schemeClr val="dk1"/>
          </a:lnRef>
          <a:fillRef idx="0">
            <a:schemeClr val="dk1"/>
          </a:fillRef>
          <a:effectRef idx="0">
            <a:schemeClr val="dk1"/>
          </a:effectRef>
          <a:fontRef idx="minor">
            <a:schemeClr val="tx1"/>
          </a:fontRef>
        </p:style>
      </p:cxn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983950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ED074542-C687-F69A-9CDC-FDB675A48DEC}"/>
              </a:ext>
            </a:extLst>
          </p:cNvPr>
          <p:cNvGrpSpPr/>
          <p:nvPr/>
        </p:nvGrpSpPr>
        <p:grpSpPr>
          <a:xfrm>
            <a:off x="0" y="1587"/>
            <a:ext cx="36576000" cy="20574000"/>
            <a:chOff x="0" y="1587"/>
            <a:chExt cx="36576000" cy="20574000"/>
          </a:xfrm>
        </p:grpSpPr>
        <p:pic>
          <p:nvPicPr>
            <p:cNvPr id="3" name="0_Background">
              <a:extLst>
                <a:ext uri="{FF2B5EF4-FFF2-40B4-BE49-F238E27FC236}">
                  <a16:creationId xmlns:a16="http://schemas.microsoft.com/office/drawing/2014/main" id="{ED3770D6-31FE-6E26-809D-F9A8850C48E4}"/>
                </a:ext>
              </a:extLst>
            </p:cNvPr>
            <p:cNvPicPr>
              <a:picLocks noChangeAspect="1"/>
            </p:cNvPicPr>
            <p:nvPr/>
          </p:nvPicPr>
          <p:blipFill>
            <a:blip r:embed="rId3">
              <a:alphaModFix amt="5000"/>
              <a:extLst>
                <a:ext uri="{28A0092B-C50C-407E-A947-70E740481C1C}">
                  <a14:useLocalDpi xmlns:a14="http://schemas.microsoft.com/office/drawing/2010/main"/>
                </a:ext>
              </a:extLst>
            </a:blip>
            <a:src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F75AF046-D3C8-2F57-2A6C-7C2382F650C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DHCP Scope</a:t>
              </a:r>
            </a:p>
          </p:txBody>
        </p:sp>
      </p:grpSp>
      <p:grpSp>
        <p:nvGrpSpPr>
          <p:cNvPr id="23" name="0_Windows Scope">
            <a:extLst>
              <a:ext uri="{FF2B5EF4-FFF2-40B4-BE49-F238E27FC236}">
                <a16:creationId xmlns:a16="http://schemas.microsoft.com/office/drawing/2014/main" id="{2BDF239F-D146-5FBD-066C-6574AC0C1AE6}"/>
              </a:ext>
            </a:extLst>
          </p:cNvPr>
          <p:cNvGrpSpPr/>
          <p:nvPr/>
        </p:nvGrpSpPr>
        <p:grpSpPr>
          <a:xfrm>
            <a:off x="1052945" y="7256642"/>
            <a:ext cx="13743709" cy="11331646"/>
            <a:chOff x="-7564582" y="-9753600"/>
            <a:chExt cx="13743709" cy="11331646"/>
          </a:xfrm>
        </p:grpSpPr>
        <p:sp>
          <p:nvSpPr>
            <p:cNvPr id="22" name="Rectangle 21">
              <a:extLst>
                <a:ext uri="{FF2B5EF4-FFF2-40B4-BE49-F238E27FC236}">
                  <a16:creationId xmlns:a16="http://schemas.microsoft.com/office/drawing/2014/main" id="{04F6B684-A4C9-400D-9EA6-98F1C433EB76}"/>
                </a:ext>
              </a:extLst>
            </p:cNvPr>
            <p:cNvSpPr/>
            <p:nvPr/>
          </p:nvSpPr>
          <p:spPr>
            <a:xfrm>
              <a:off x="-7564582" y="-9753600"/>
              <a:ext cx="13743709" cy="113316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21" name="Picture 20">
              <a:extLst>
                <a:ext uri="{FF2B5EF4-FFF2-40B4-BE49-F238E27FC236}">
                  <a16:creationId xmlns:a16="http://schemas.microsoft.com/office/drawing/2014/main" id="{8FEF3AD1-E16F-D87E-C679-495134BF66DF}"/>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7399184" y="-9526743"/>
              <a:ext cx="13412911" cy="11007477"/>
            </a:xfrm>
            <a:prstGeom prst="rect">
              <a:avLst/>
            </a:prstGeom>
          </p:spPr>
        </p:pic>
      </p:gr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781921"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A range (pool) of IP addresses</a:t>
            </a:r>
          </a:p>
        </p:txBody>
      </p:sp>
      <p:sp>
        <p:nvSpPr>
          <p:cNvPr id="8" name="1_Point 2">
            <a:extLst>
              <a:ext uri="{FF2B5EF4-FFF2-40B4-BE49-F238E27FC236}">
                <a16:creationId xmlns:a16="http://schemas.microsoft.com/office/drawing/2014/main" id="{2F72D902-8BCB-8BA0-2C82-3CB4924043B2}"/>
              </a:ext>
            </a:extLst>
          </p:cNvPr>
          <p:cNvSpPr txBox="1"/>
          <p:nvPr/>
        </p:nvSpPr>
        <p:spPr>
          <a:xfrm>
            <a:off x="854963" y="5467572"/>
            <a:ext cx="3443593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Can be allocated to devices on the network</a:t>
            </a:r>
          </a:p>
        </p:txBody>
      </p:sp>
      <p:sp>
        <p:nvSpPr>
          <p:cNvPr id="26" name="2_Arrow text">
            <a:extLst>
              <a:ext uri="{FF2B5EF4-FFF2-40B4-BE49-F238E27FC236}">
                <a16:creationId xmlns:a16="http://schemas.microsoft.com/office/drawing/2014/main" id="{396BC6E9-D512-93B4-346D-E8C35D261A2F}"/>
              </a:ext>
            </a:extLst>
          </p:cNvPr>
          <p:cNvSpPr txBox="1"/>
          <p:nvPr/>
        </p:nvSpPr>
        <p:spPr>
          <a:xfrm>
            <a:off x="9552946" y="11276306"/>
            <a:ext cx="1733266" cy="707886"/>
          </a:xfrm>
          <a:prstGeom prst="rect">
            <a:avLst/>
          </a:prstGeom>
          <a:noFill/>
        </p:spPr>
        <p:txBody>
          <a:bodyPr wrap="square">
            <a:spAutoFit/>
          </a:bodyPr>
          <a:lstStyle/>
          <a:p>
            <a:r>
              <a:rPr lang="en-US" sz="4000" dirty="0">
                <a:latin typeface="Arial" panose="020B0604020202020204" pitchFamily="34" charset="0"/>
                <a:cs typeface="Arial" panose="020B0604020202020204" pitchFamily="34" charset="0"/>
              </a:rPr>
              <a:t>Start</a:t>
            </a:r>
          </a:p>
        </p:txBody>
      </p:sp>
      <p:sp>
        <p:nvSpPr>
          <p:cNvPr id="24" name="2_Arrow start">
            <a:extLst>
              <a:ext uri="{FF2B5EF4-FFF2-40B4-BE49-F238E27FC236}">
                <a16:creationId xmlns:a16="http://schemas.microsoft.com/office/drawing/2014/main" id="{CD7DB7D8-16DB-45B0-D418-08BB646EA780}"/>
              </a:ext>
            </a:extLst>
          </p:cNvPr>
          <p:cNvSpPr/>
          <p:nvPr/>
        </p:nvSpPr>
        <p:spPr>
          <a:xfrm rot="5400000">
            <a:off x="8556233" y="11046352"/>
            <a:ext cx="662829" cy="1222388"/>
          </a:xfrm>
          <a:prstGeom prst="downArrow">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sp>
        <p:nvSpPr>
          <p:cNvPr id="27" name="3_Arrow text">
            <a:extLst>
              <a:ext uri="{FF2B5EF4-FFF2-40B4-BE49-F238E27FC236}">
                <a16:creationId xmlns:a16="http://schemas.microsoft.com/office/drawing/2014/main" id="{15B7C924-389E-2B6C-27D4-10F683315F91}"/>
              </a:ext>
            </a:extLst>
          </p:cNvPr>
          <p:cNvSpPr txBox="1"/>
          <p:nvPr/>
        </p:nvSpPr>
        <p:spPr>
          <a:xfrm>
            <a:off x="9552946" y="12028934"/>
            <a:ext cx="1733266" cy="707886"/>
          </a:xfrm>
          <a:prstGeom prst="rect">
            <a:avLst/>
          </a:prstGeom>
          <a:noFill/>
        </p:spPr>
        <p:txBody>
          <a:bodyPr wrap="square">
            <a:spAutoFit/>
          </a:bodyPr>
          <a:lstStyle/>
          <a:p>
            <a:r>
              <a:rPr lang="en-US" sz="4000" dirty="0">
                <a:latin typeface="Arial" panose="020B0604020202020204" pitchFamily="34" charset="0"/>
                <a:cs typeface="Arial" panose="020B0604020202020204" pitchFamily="34" charset="0"/>
              </a:rPr>
              <a:t>End</a:t>
            </a:r>
          </a:p>
        </p:txBody>
      </p:sp>
      <p:sp>
        <p:nvSpPr>
          <p:cNvPr id="25" name="3_Arrow start">
            <a:extLst>
              <a:ext uri="{FF2B5EF4-FFF2-40B4-BE49-F238E27FC236}">
                <a16:creationId xmlns:a16="http://schemas.microsoft.com/office/drawing/2014/main" id="{C90162B0-EA34-A865-341D-70578DB6D310}"/>
              </a:ext>
            </a:extLst>
          </p:cNvPr>
          <p:cNvSpPr/>
          <p:nvPr/>
        </p:nvSpPr>
        <p:spPr>
          <a:xfrm rot="5400000">
            <a:off x="8556232" y="11776452"/>
            <a:ext cx="662829" cy="1222388"/>
          </a:xfrm>
          <a:prstGeom prst="downArrow">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pic>
        <p:nvPicPr>
          <p:cNvPr id="5" name="4_Graphic right" descr="A screenshot of a computer&#10;&#10;Description automatically generated">
            <a:extLst>
              <a:ext uri="{FF2B5EF4-FFF2-40B4-BE49-F238E27FC236}">
                <a16:creationId xmlns:a16="http://schemas.microsoft.com/office/drawing/2014/main" id="{274CA211-DD9D-556A-2B90-4D994219A59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5346112" y="7895586"/>
            <a:ext cx="20432798" cy="10053759"/>
          </a:xfrm>
          <a:prstGeom prst="rect">
            <a:avLst/>
          </a:prstGeo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1899256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A030B34A-4A55-151E-F866-13BDDDE370CC}"/>
              </a:ext>
            </a:extLst>
          </p:cNvPr>
          <p:cNvGrpSpPr/>
          <p:nvPr/>
        </p:nvGrpSpPr>
        <p:grpSpPr>
          <a:xfrm>
            <a:off x="0" y="1587"/>
            <a:ext cx="36576000" cy="20562735"/>
            <a:chOff x="0" y="1587"/>
            <a:chExt cx="36576000" cy="20562735"/>
          </a:xfrm>
        </p:grpSpPr>
        <p:pic>
          <p:nvPicPr>
            <p:cNvPr id="4" name="0_Background">
              <a:extLst>
                <a:ext uri="{FF2B5EF4-FFF2-40B4-BE49-F238E27FC236}">
                  <a16:creationId xmlns:a16="http://schemas.microsoft.com/office/drawing/2014/main" id="{6E96CA92-5DE2-5A3E-3620-3437651BE14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3209922"/>
              <a:ext cx="36576000" cy="17354400"/>
            </a:xfrm>
            <a:prstGeom prst="rect">
              <a:avLst/>
            </a:prstGeom>
          </p:spPr>
        </p:pic>
        <p:pic>
          <p:nvPicPr>
            <p:cNvPr id="2" name="0_Header">
              <a:extLst>
                <a:ext uri="{FF2B5EF4-FFF2-40B4-BE49-F238E27FC236}">
                  <a16:creationId xmlns:a16="http://schemas.microsoft.com/office/drawing/2014/main" id="{8513669A-11CE-D0A2-0EC5-6FCF4A0B14A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05422"/>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DHCP Leases</a:t>
              </a:r>
            </a:p>
          </p:txBody>
        </p:sp>
      </p:grpSp>
      <p:pic>
        <p:nvPicPr>
          <p:cNvPr id="13" name="1_White Background" descr="A picture containing white, design&#10;&#10;Description automatically generated">
            <a:extLst>
              <a:ext uri="{FF2B5EF4-FFF2-40B4-BE49-F238E27FC236}">
                <a16:creationId xmlns:a16="http://schemas.microsoft.com/office/drawing/2014/main" id="{1C64A31D-CD1D-B57E-8C9B-1A3EB6621CA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854965" y="3613667"/>
            <a:ext cx="33698272" cy="1708066"/>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A temporary assignment of an IP address to a device</a:t>
            </a:r>
          </a:p>
        </p:txBody>
      </p:sp>
      <p:sp>
        <p:nvSpPr>
          <p:cNvPr id="14" name="1_Point 2">
            <a:extLst>
              <a:ext uri="{FF2B5EF4-FFF2-40B4-BE49-F238E27FC236}">
                <a16:creationId xmlns:a16="http://schemas.microsoft.com/office/drawing/2014/main" id="{F7302874-6FF6-4F12-9408-F903772FAD68}"/>
              </a:ext>
            </a:extLst>
          </p:cNvPr>
          <p:cNvSpPr txBox="1"/>
          <p:nvPr/>
        </p:nvSpPr>
        <p:spPr>
          <a:xfrm>
            <a:off x="854963" y="5467572"/>
            <a:ext cx="34840059"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Like renting a parking spot for a limited time</a:t>
            </a:r>
            <a:endParaRPr lang="en-US" sz="7500" dirty="0">
              <a:latin typeface="Arial" panose="020B0604020202020204" pitchFamily="34" charset="0"/>
              <a:cs typeface="Arial" panose="020B0604020202020204" pitchFamily="34" charset="0"/>
            </a:endParaRPr>
          </a:p>
        </p:txBody>
      </p:sp>
      <p:sp>
        <p:nvSpPr>
          <p:cNvPr id="45" name="2_Laptop text">
            <a:extLst>
              <a:ext uri="{FF2B5EF4-FFF2-40B4-BE49-F238E27FC236}">
                <a16:creationId xmlns:a16="http://schemas.microsoft.com/office/drawing/2014/main" id="{54F185F3-7F6B-6A76-F0CE-DCC898841CD0}"/>
              </a:ext>
            </a:extLst>
          </p:cNvPr>
          <p:cNvSpPr txBox="1"/>
          <p:nvPr/>
        </p:nvSpPr>
        <p:spPr>
          <a:xfrm>
            <a:off x="1800750" y="11246556"/>
            <a:ext cx="2917909" cy="861774"/>
          </a:xfrm>
          <a:prstGeom prst="rect">
            <a:avLst/>
          </a:prstGeom>
          <a:noFill/>
        </p:spPr>
        <p:txBody>
          <a:bodyPr wrap="square">
            <a:spAutoFit/>
          </a:bodyPr>
          <a:lstStyle/>
          <a:p>
            <a:r>
              <a:rPr lang="en-GB" sz="5000" dirty="0">
                <a:latin typeface="Arial" panose="020B0604020202020204" pitchFamily="34" charset="0"/>
                <a:cs typeface="Arial" panose="020B0604020202020204" pitchFamily="34" charset="0"/>
              </a:rPr>
              <a:t>0.0.0.0</a:t>
            </a:r>
          </a:p>
        </p:txBody>
      </p:sp>
      <p:pic>
        <p:nvPicPr>
          <p:cNvPr id="5" name="2_Laptop" descr="A computer with a keyboard&#10;&#10;Description automatically generated">
            <a:extLst>
              <a:ext uri="{FF2B5EF4-FFF2-40B4-BE49-F238E27FC236}">
                <a16:creationId xmlns:a16="http://schemas.microsoft.com/office/drawing/2014/main" id="{E39C8AB9-9DD1-7165-811C-F45A6ACBFD6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6020" y="7144920"/>
            <a:ext cx="5241129" cy="3882317"/>
          </a:xfrm>
          <a:prstGeom prst="rect">
            <a:avLst/>
          </a:prstGeom>
        </p:spPr>
      </p:pic>
      <p:sp>
        <p:nvSpPr>
          <p:cNvPr id="67" name="3_Server text">
            <a:extLst>
              <a:ext uri="{FF2B5EF4-FFF2-40B4-BE49-F238E27FC236}">
                <a16:creationId xmlns:a16="http://schemas.microsoft.com/office/drawing/2014/main" id="{F9E7F630-0730-7D83-9A1A-A7CB789A41E2}"/>
              </a:ext>
            </a:extLst>
          </p:cNvPr>
          <p:cNvSpPr txBox="1"/>
          <p:nvPr/>
        </p:nvSpPr>
        <p:spPr>
          <a:xfrm>
            <a:off x="31990637" y="14122786"/>
            <a:ext cx="4443819" cy="861774"/>
          </a:xfrm>
          <a:prstGeom prst="rect">
            <a:avLst/>
          </a:prstGeom>
          <a:noFill/>
        </p:spPr>
        <p:txBody>
          <a:bodyPr wrap="square">
            <a:spAutoFit/>
          </a:bodyPr>
          <a:lstStyle/>
          <a:p>
            <a:r>
              <a:rPr lang="en-GB" sz="5000" dirty="0">
                <a:latin typeface="Arial" panose="020B0604020202020204" pitchFamily="34" charset="0"/>
                <a:cs typeface="Arial" panose="020B0604020202020204" pitchFamily="34" charset="0"/>
              </a:rPr>
              <a:t>192.16.1.254</a:t>
            </a:r>
          </a:p>
        </p:txBody>
      </p:sp>
      <p:pic>
        <p:nvPicPr>
          <p:cNvPr id="10" name="3_Server" descr="A white computer tower with many slots&#10;&#10;Description automatically generated">
            <a:extLst>
              <a:ext uri="{FF2B5EF4-FFF2-40B4-BE49-F238E27FC236}">
                <a16:creationId xmlns:a16="http://schemas.microsoft.com/office/drawing/2014/main" id="{F217C9A6-EA6C-76C0-1357-C2206B792FC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1749510" y="8817002"/>
            <a:ext cx="4276216" cy="5188301"/>
          </a:xfrm>
          <a:prstGeom prst="rect">
            <a:avLst/>
          </a:prstGeom>
        </p:spPr>
      </p:pic>
      <p:pic>
        <p:nvPicPr>
          <p:cNvPr id="29" name="4_Step 1 graphic" descr="A close up of a number&#10;&#10;Description automatically generated">
            <a:extLst>
              <a:ext uri="{FF2B5EF4-FFF2-40B4-BE49-F238E27FC236}">
                <a16:creationId xmlns:a16="http://schemas.microsoft.com/office/drawing/2014/main" id="{7558C037-ECCE-F704-27D9-C3B51ED20E2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1011377" y="7233811"/>
            <a:ext cx="1730582" cy="1725447"/>
          </a:xfrm>
          <a:prstGeom prst="rect">
            <a:avLst/>
          </a:prstGeom>
        </p:spPr>
      </p:pic>
      <p:grpSp>
        <p:nvGrpSpPr>
          <p:cNvPr id="12" name="4_Step 1 arrow">
            <a:extLst>
              <a:ext uri="{FF2B5EF4-FFF2-40B4-BE49-F238E27FC236}">
                <a16:creationId xmlns:a16="http://schemas.microsoft.com/office/drawing/2014/main" id="{E744E0B0-40E2-D7F3-D553-14286450AEB5}"/>
              </a:ext>
            </a:extLst>
          </p:cNvPr>
          <p:cNvGrpSpPr/>
          <p:nvPr/>
        </p:nvGrpSpPr>
        <p:grpSpPr>
          <a:xfrm>
            <a:off x="11738359" y="8052517"/>
            <a:ext cx="20238426" cy="2127886"/>
            <a:chOff x="11738359" y="8052517"/>
            <a:chExt cx="20238426" cy="2127886"/>
          </a:xfrm>
        </p:grpSpPr>
        <p:sp>
          <p:nvSpPr>
            <p:cNvPr id="8" name="Rectangle 7">
              <a:extLst>
                <a:ext uri="{FF2B5EF4-FFF2-40B4-BE49-F238E27FC236}">
                  <a16:creationId xmlns:a16="http://schemas.microsoft.com/office/drawing/2014/main" id="{52F36823-D3EA-9BF0-32DC-EFD99FF31D04}"/>
                </a:ext>
              </a:extLst>
            </p:cNvPr>
            <p:cNvSpPr/>
            <p:nvPr/>
          </p:nvSpPr>
          <p:spPr>
            <a:xfrm>
              <a:off x="11738359" y="9425661"/>
              <a:ext cx="1163782" cy="7547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a:extLst>
                <a:ext uri="{FF2B5EF4-FFF2-40B4-BE49-F238E27FC236}">
                  <a16:creationId xmlns:a16="http://schemas.microsoft.com/office/drawing/2014/main" id="{A11A875F-6153-0B00-CCD0-4D45B1B299F0}"/>
                </a:ext>
              </a:extLst>
            </p:cNvPr>
            <p:cNvSpPr/>
            <p:nvPr/>
          </p:nvSpPr>
          <p:spPr>
            <a:xfrm>
              <a:off x="30813003" y="8052517"/>
              <a:ext cx="1163782" cy="7547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6" name="4_Step 1 arrow">
              <a:extLst>
                <a:ext uri="{FF2B5EF4-FFF2-40B4-BE49-F238E27FC236}">
                  <a16:creationId xmlns:a16="http://schemas.microsoft.com/office/drawing/2014/main" id="{A64A9D9F-DFFC-E7CA-D69D-36D4DBE5ED82}"/>
                </a:ext>
              </a:extLst>
            </p:cNvPr>
            <p:cNvCxnSpPr>
              <a:cxnSpLocks/>
            </p:cNvCxnSpPr>
            <p:nvPr/>
          </p:nvCxnSpPr>
          <p:spPr>
            <a:xfrm flipV="1">
              <a:off x="11914909" y="9086079"/>
              <a:ext cx="19618036" cy="30215"/>
            </a:xfrm>
            <a:prstGeom prst="straightConnector1">
              <a:avLst/>
            </a:prstGeom>
            <a:ln w="127000">
              <a:solidFill>
                <a:srgbClr val="7030A0"/>
              </a:solidFill>
              <a:prstDash val="dash"/>
              <a:tailEnd type="triangle"/>
            </a:ln>
          </p:spPr>
          <p:style>
            <a:lnRef idx="1">
              <a:schemeClr val="dk1"/>
            </a:lnRef>
            <a:fillRef idx="0">
              <a:schemeClr val="dk1"/>
            </a:fillRef>
            <a:effectRef idx="0">
              <a:schemeClr val="dk1"/>
            </a:effectRef>
            <a:fontRef idx="minor">
              <a:schemeClr val="tx1"/>
            </a:fontRef>
          </p:style>
        </p:cxnSp>
      </p:grpSp>
      <p:sp>
        <p:nvSpPr>
          <p:cNvPr id="41" name="4_DHCPDiscover text">
            <a:extLst>
              <a:ext uri="{FF2B5EF4-FFF2-40B4-BE49-F238E27FC236}">
                <a16:creationId xmlns:a16="http://schemas.microsoft.com/office/drawing/2014/main" id="{7C4BCD6E-E6FB-AA1D-452C-A7193A9FF2F3}"/>
              </a:ext>
            </a:extLst>
          </p:cNvPr>
          <p:cNvSpPr txBox="1"/>
          <p:nvPr/>
        </p:nvSpPr>
        <p:spPr>
          <a:xfrm>
            <a:off x="5732135" y="7962695"/>
            <a:ext cx="7061678" cy="2246769"/>
          </a:xfrm>
          <a:prstGeom prst="rect">
            <a:avLst/>
          </a:prstGeom>
          <a:noFill/>
        </p:spPr>
        <p:txBody>
          <a:bodyPr wrap="square">
            <a:spAutoFit/>
          </a:bodyPr>
          <a:lstStyle/>
          <a:p>
            <a:r>
              <a:rPr lang="en-GB" sz="3500" dirty="0" err="1">
                <a:latin typeface="Arial" panose="020B0604020202020204" pitchFamily="34" charset="0"/>
                <a:cs typeface="Arial" panose="020B0604020202020204" pitchFamily="34" charset="0"/>
              </a:rPr>
              <a:t>SrcMAC</a:t>
            </a:r>
            <a:r>
              <a:rPr lang="en-GB" sz="3500" dirty="0">
                <a:latin typeface="Arial" panose="020B0604020202020204" pitchFamily="34" charset="0"/>
                <a:cs typeface="Arial" panose="020B0604020202020204" pitchFamily="34" charset="0"/>
              </a:rPr>
              <a:t>: AA-BB-CC-DD-EE-FF</a:t>
            </a:r>
          </a:p>
          <a:p>
            <a:r>
              <a:rPr lang="en-GB" sz="3500" dirty="0" err="1">
                <a:latin typeface="Arial" panose="020B0604020202020204" pitchFamily="34" charset="0"/>
                <a:cs typeface="Arial" panose="020B0604020202020204" pitchFamily="34" charset="0"/>
              </a:rPr>
              <a:t>DestMAC</a:t>
            </a:r>
            <a:r>
              <a:rPr lang="en-GB" sz="3500" dirty="0">
                <a:latin typeface="Arial" panose="020B0604020202020204" pitchFamily="34" charset="0"/>
                <a:cs typeface="Arial" panose="020B0604020202020204" pitchFamily="34" charset="0"/>
              </a:rPr>
              <a:t>: FF-FF-FF-FF-FF-FF</a:t>
            </a:r>
          </a:p>
          <a:p>
            <a:r>
              <a:rPr lang="en-GB" sz="3500" dirty="0" err="1">
                <a:latin typeface="Arial" panose="020B0604020202020204" pitchFamily="34" charset="0"/>
                <a:cs typeface="Arial" panose="020B0604020202020204" pitchFamily="34" charset="0"/>
              </a:rPr>
              <a:t>SrcIP</a:t>
            </a:r>
            <a:r>
              <a:rPr lang="en-GB" sz="3500" dirty="0">
                <a:latin typeface="Arial" panose="020B0604020202020204" pitchFamily="34" charset="0"/>
                <a:cs typeface="Arial" panose="020B0604020202020204" pitchFamily="34" charset="0"/>
              </a:rPr>
              <a:t>: 0.0.0.0</a:t>
            </a:r>
            <a:br>
              <a:rPr lang="en-GB" sz="3500" dirty="0">
                <a:latin typeface="Arial" panose="020B0604020202020204" pitchFamily="34" charset="0"/>
                <a:cs typeface="Arial" panose="020B0604020202020204" pitchFamily="34" charset="0"/>
              </a:rPr>
            </a:br>
            <a:r>
              <a:rPr lang="en-GB" sz="3500" dirty="0" err="1">
                <a:latin typeface="Arial" panose="020B0604020202020204" pitchFamily="34" charset="0"/>
                <a:cs typeface="Arial" panose="020B0604020202020204" pitchFamily="34" charset="0"/>
              </a:rPr>
              <a:t>DestIP</a:t>
            </a:r>
            <a:r>
              <a:rPr lang="en-GB" sz="3500" dirty="0">
                <a:latin typeface="Arial" panose="020B0604020202020204" pitchFamily="34" charset="0"/>
                <a:cs typeface="Arial" panose="020B0604020202020204" pitchFamily="34" charset="0"/>
              </a:rPr>
              <a:t>: 255.255.255.255</a:t>
            </a:r>
          </a:p>
        </p:txBody>
      </p:sp>
      <p:sp>
        <p:nvSpPr>
          <p:cNvPr id="44" name="4_DHCPDiscover">
            <a:extLst>
              <a:ext uri="{FF2B5EF4-FFF2-40B4-BE49-F238E27FC236}">
                <a16:creationId xmlns:a16="http://schemas.microsoft.com/office/drawing/2014/main" id="{E1C95DEE-2B20-1BB7-1E6A-E372EF43B98E}"/>
              </a:ext>
            </a:extLst>
          </p:cNvPr>
          <p:cNvSpPr txBox="1"/>
          <p:nvPr/>
        </p:nvSpPr>
        <p:spPr>
          <a:xfrm>
            <a:off x="5732135" y="7303074"/>
            <a:ext cx="5049773" cy="789467"/>
          </a:xfrm>
          <a:prstGeom prst="rect">
            <a:avLst/>
          </a:prstGeom>
          <a:noFill/>
        </p:spPr>
        <p:txBody>
          <a:bodyPr wrap="square">
            <a:spAutoFit/>
          </a:bodyPr>
          <a:lstStyle/>
          <a:p>
            <a:r>
              <a:rPr lang="en-US" sz="4500" b="1" dirty="0">
                <a:solidFill>
                  <a:srgbClr val="7030A0"/>
                </a:solidFill>
                <a:latin typeface="Arial" panose="020B0604020202020204" pitchFamily="34" charset="0"/>
                <a:cs typeface="Arial" panose="020B0604020202020204" pitchFamily="34" charset="0"/>
              </a:rPr>
              <a:t>DHCPDISCOVER</a:t>
            </a:r>
          </a:p>
        </p:txBody>
      </p:sp>
      <p:pic>
        <p:nvPicPr>
          <p:cNvPr id="30" name="5_Step 2 graphic" descr="A number on a square&#10;&#10;Description automatically generated">
            <a:extLst>
              <a:ext uri="{FF2B5EF4-FFF2-40B4-BE49-F238E27FC236}">
                <a16:creationId xmlns:a16="http://schemas.microsoft.com/office/drawing/2014/main" id="{1B1BBB1E-3205-A90B-8E1E-E3A064D308E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722333" y="9675084"/>
            <a:ext cx="1869233" cy="1668958"/>
          </a:xfrm>
          <a:prstGeom prst="rect">
            <a:avLst/>
          </a:prstGeom>
        </p:spPr>
      </p:pic>
      <p:grpSp>
        <p:nvGrpSpPr>
          <p:cNvPr id="20" name="5_DHCPOffer arrow">
            <a:extLst>
              <a:ext uri="{FF2B5EF4-FFF2-40B4-BE49-F238E27FC236}">
                <a16:creationId xmlns:a16="http://schemas.microsoft.com/office/drawing/2014/main" id="{D46ABAB1-AEBD-52C7-D68B-FF6306B2812B}"/>
              </a:ext>
            </a:extLst>
          </p:cNvPr>
          <p:cNvGrpSpPr/>
          <p:nvPr/>
        </p:nvGrpSpPr>
        <p:grpSpPr>
          <a:xfrm>
            <a:off x="4982075" y="10482928"/>
            <a:ext cx="20254453" cy="2253383"/>
            <a:chOff x="4982075" y="10482928"/>
            <a:chExt cx="20254453" cy="2253383"/>
          </a:xfrm>
        </p:grpSpPr>
        <p:sp>
          <p:nvSpPr>
            <p:cNvPr id="18" name="Rectangle 17">
              <a:extLst>
                <a:ext uri="{FF2B5EF4-FFF2-40B4-BE49-F238E27FC236}">
                  <a16:creationId xmlns:a16="http://schemas.microsoft.com/office/drawing/2014/main" id="{DCC32AC0-A49F-3C72-B8EE-09FA85E8A7F6}"/>
                </a:ext>
              </a:extLst>
            </p:cNvPr>
            <p:cNvSpPr/>
            <p:nvPr/>
          </p:nvSpPr>
          <p:spPr>
            <a:xfrm>
              <a:off x="4982075" y="10482928"/>
              <a:ext cx="1163782" cy="7547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18">
              <a:extLst>
                <a:ext uri="{FF2B5EF4-FFF2-40B4-BE49-F238E27FC236}">
                  <a16:creationId xmlns:a16="http://schemas.microsoft.com/office/drawing/2014/main" id="{DEA5A9C2-A69E-2A98-9DC1-6D6F8A2EA954}"/>
                </a:ext>
              </a:extLst>
            </p:cNvPr>
            <p:cNvSpPr/>
            <p:nvPr/>
          </p:nvSpPr>
          <p:spPr>
            <a:xfrm>
              <a:off x="24072746" y="11981569"/>
              <a:ext cx="1163782" cy="7547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8" name="5_DHCPOffer arrow">
              <a:extLst>
                <a:ext uri="{FF2B5EF4-FFF2-40B4-BE49-F238E27FC236}">
                  <a16:creationId xmlns:a16="http://schemas.microsoft.com/office/drawing/2014/main" id="{933DAB26-67CE-8D7E-B1CF-78A2E668480C}"/>
                </a:ext>
              </a:extLst>
            </p:cNvPr>
            <p:cNvCxnSpPr>
              <a:cxnSpLocks/>
            </p:cNvCxnSpPr>
            <p:nvPr/>
          </p:nvCxnSpPr>
          <p:spPr>
            <a:xfrm flipH="1" flipV="1">
              <a:off x="5153891" y="11460881"/>
              <a:ext cx="19451782" cy="133584"/>
            </a:xfrm>
            <a:prstGeom prst="straightConnector1">
              <a:avLst/>
            </a:prstGeom>
            <a:ln w="127000">
              <a:solidFill>
                <a:schemeClr val="accent1">
                  <a:lumMod val="75000"/>
                </a:schemeClr>
              </a:solidFill>
              <a:prstDash val="dash"/>
              <a:tailEnd type="triangle"/>
            </a:ln>
          </p:spPr>
          <p:style>
            <a:lnRef idx="1">
              <a:schemeClr val="dk1"/>
            </a:lnRef>
            <a:fillRef idx="0">
              <a:schemeClr val="dk1"/>
            </a:fillRef>
            <a:effectRef idx="0">
              <a:schemeClr val="dk1"/>
            </a:effectRef>
            <a:fontRef idx="minor">
              <a:schemeClr val="tx1"/>
            </a:fontRef>
          </p:style>
        </p:cxnSp>
      </p:grpSp>
      <p:sp>
        <p:nvSpPr>
          <p:cNvPr id="52" name="5_DHCPOffer text">
            <a:extLst>
              <a:ext uri="{FF2B5EF4-FFF2-40B4-BE49-F238E27FC236}">
                <a16:creationId xmlns:a16="http://schemas.microsoft.com/office/drawing/2014/main" id="{D6B2E2A9-DAF8-74DF-8643-D061ADE6909C}"/>
              </a:ext>
            </a:extLst>
          </p:cNvPr>
          <p:cNvSpPr txBox="1"/>
          <p:nvPr/>
        </p:nvSpPr>
        <p:spPr>
          <a:xfrm>
            <a:off x="24866409" y="10005370"/>
            <a:ext cx="7061678" cy="4401205"/>
          </a:xfrm>
          <a:prstGeom prst="rect">
            <a:avLst/>
          </a:prstGeom>
          <a:noFill/>
        </p:spPr>
        <p:txBody>
          <a:bodyPr wrap="square">
            <a:spAutoFit/>
          </a:bodyPr>
          <a:lstStyle/>
          <a:p>
            <a:r>
              <a:rPr lang="en-GB" sz="3500" dirty="0" err="1">
                <a:latin typeface="Arial" panose="020B0604020202020204" pitchFamily="34" charset="0"/>
                <a:cs typeface="Arial" panose="020B0604020202020204" pitchFamily="34" charset="0"/>
              </a:rPr>
              <a:t>SrcMAC</a:t>
            </a:r>
            <a:r>
              <a:rPr lang="en-GB" sz="3500" dirty="0">
                <a:latin typeface="Arial" panose="020B0604020202020204" pitchFamily="34" charset="0"/>
                <a:cs typeface="Arial" panose="020B0604020202020204" pitchFamily="34" charset="0"/>
              </a:rPr>
              <a:t>: 11-22-33-44-55-66</a:t>
            </a:r>
          </a:p>
          <a:p>
            <a:r>
              <a:rPr lang="en-GB" sz="3500" dirty="0" err="1">
                <a:latin typeface="Arial" panose="020B0604020202020204" pitchFamily="34" charset="0"/>
                <a:cs typeface="Arial" panose="020B0604020202020204" pitchFamily="34" charset="0"/>
              </a:rPr>
              <a:t>DestMAC</a:t>
            </a:r>
            <a:r>
              <a:rPr lang="en-GB" sz="3500" dirty="0">
                <a:latin typeface="Arial" panose="020B0604020202020204" pitchFamily="34" charset="0"/>
                <a:cs typeface="Arial" panose="020B0604020202020204" pitchFamily="34" charset="0"/>
              </a:rPr>
              <a:t>: FF-FF-FF-FF-FF-FF</a:t>
            </a:r>
          </a:p>
          <a:p>
            <a:r>
              <a:rPr lang="en-GB" sz="3500" dirty="0" err="1">
                <a:latin typeface="Arial" panose="020B0604020202020204" pitchFamily="34" charset="0"/>
                <a:cs typeface="Arial" panose="020B0604020202020204" pitchFamily="34" charset="0"/>
              </a:rPr>
              <a:t>SrcIP</a:t>
            </a:r>
            <a:r>
              <a:rPr lang="en-GB" sz="3500" dirty="0">
                <a:latin typeface="Arial" panose="020B0604020202020204" pitchFamily="34" charset="0"/>
                <a:cs typeface="Arial" panose="020B0604020202020204" pitchFamily="34" charset="0"/>
              </a:rPr>
              <a:t>: 192.165.1.254</a:t>
            </a:r>
            <a:br>
              <a:rPr lang="en-GB" sz="3500" dirty="0">
                <a:latin typeface="Arial" panose="020B0604020202020204" pitchFamily="34" charset="0"/>
                <a:cs typeface="Arial" panose="020B0604020202020204" pitchFamily="34" charset="0"/>
              </a:rPr>
            </a:br>
            <a:r>
              <a:rPr lang="en-GB" sz="3500" dirty="0" err="1">
                <a:latin typeface="Arial" panose="020B0604020202020204" pitchFamily="34" charset="0"/>
                <a:cs typeface="Arial" panose="020B0604020202020204" pitchFamily="34" charset="0"/>
              </a:rPr>
              <a:t>DestIP</a:t>
            </a:r>
            <a:r>
              <a:rPr lang="en-GB" sz="3500" dirty="0">
                <a:latin typeface="Arial" panose="020B0604020202020204" pitchFamily="34" charset="0"/>
                <a:cs typeface="Arial" panose="020B0604020202020204" pitchFamily="34" charset="0"/>
              </a:rPr>
              <a:t>: 255.255.255.255</a:t>
            </a:r>
          </a:p>
          <a:p>
            <a:r>
              <a:rPr lang="en-GB" sz="3500" dirty="0">
                <a:latin typeface="Arial" panose="020B0604020202020204" pitchFamily="34" charset="0"/>
                <a:cs typeface="Arial" panose="020B0604020202020204" pitchFamily="34" charset="0"/>
              </a:rPr>
              <a:t>Offer IP: 192.168.1.101</a:t>
            </a:r>
            <a:br>
              <a:rPr lang="en-GB" sz="3500" dirty="0">
                <a:latin typeface="Arial" panose="020B0604020202020204" pitchFamily="34" charset="0"/>
                <a:cs typeface="Arial" panose="020B0604020202020204" pitchFamily="34" charset="0"/>
              </a:rPr>
            </a:br>
            <a:r>
              <a:rPr lang="en-GB" sz="3500" dirty="0">
                <a:latin typeface="Arial" panose="020B0604020202020204" pitchFamily="34" charset="0"/>
                <a:cs typeface="Arial" panose="020B0604020202020204" pitchFamily="34" charset="0"/>
              </a:rPr>
              <a:t>Netmask: 255.255.255.255</a:t>
            </a:r>
          </a:p>
          <a:p>
            <a:r>
              <a:rPr lang="en-GB" sz="3500" dirty="0">
                <a:latin typeface="Arial" panose="020B0604020202020204" pitchFamily="34" charset="0"/>
                <a:cs typeface="Arial" panose="020B0604020202020204" pitchFamily="34" charset="0"/>
              </a:rPr>
              <a:t>Server: 192.168.1.254</a:t>
            </a:r>
            <a:br>
              <a:rPr lang="en-GB" sz="3500" dirty="0">
                <a:latin typeface="Arial" panose="020B0604020202020204" pitchFamily="34" charset="0"/>
                <a:cs typeface="Arial" panose="020B0604020202020204" pitchFamily="34" charset="0"/>
              </a:rPr>
            </a:br>
            <a:r>
              <a:rPr lang="en-GB" sz="3500" dirty="0">
                <a:latin typeface="Arial" panose="020B0604020202020204" pitchFamily="34" charset="0"/>
                <a:cs typeface="Arial" panose="020B0604020202020204" pitchFamily="34" charset="0"/>
              </a:rPr>
              <a:t>Lease time: 48 hours</a:t>
            </a:r>
          </a:p>
        </p:txBody>
      </p:sp>
      <p:sp>
        <p:nvSpPr>
          <p:cNvPr id="53" name="5_DHCPOffer">
            <a:extLst>
              <a:ext uri="{FF2B5EF4-FFF2-40B4-BE49-F238E27FC236}">
                <a16:creationId xmlns:a16="http://schemas.microsoft.com/office/drawing/2014/main" id="{61D61D38-FBB0-A7B4-2031-4A02109C27DC}"/>
              </a:ext>
            </a:extLst>
          </p:cNvPr>
          <p:cNvSpPr txBox="1"/>
          <p:nvPr/>
        </p:nvSpPr>
        <p:spPr>
          <a:xfrm>
            <a:off x="24866409" y="9345749"/>
            <a:ext cx="5049773" cy="789467"/>
          </a:xfrm>
          <a:prstGeom prst="rect">
            <a:avLst/>
          </a:prstGeom>
          <a:noFill/>
        </p:spPr>
        <p:txBody>
          <a:bodyPr wrap="square">
            <a:spAutoFit/>
          </a:bodyPr>
          <a:lstStyle/>
          <a:p>
            <a:r>
              <a:rPr lang="en-US" sz="4500" b="1" dirty="0">
                <a:solidFill>
                  <a:schemeClr val="accent1">
                    <a:lumMod val="75000"/>
                  </a:schemeClr>
                </a:solidFill>
                <a:latin typeface="Arial" panose="020B0604020202020204" pitchFamily="34" charset="0"/>
                <a:cs typeface="Arial" panose="020B0604020202020204" pitchFamily="34" charset="0"/>
              </a:rPr>
              <a:t>DHCPOFFER</a:t>
            </a:r>
          </a:p>
        </p:txBody>
      </p:sp>
      <p:pic>
        <p:nvPicPr>
          <p:cNvPr id="31" name="6_Step 3 graphic" descr="A white number three in a square shape&#10;&#10;Description automatically generated">
            <a:extLst>
              <a:ext uri="{FF2B5EF4-FFF2-40B4-BE49-F238E27FC236}">
                <a16:creationId xmlns:a16="http://schemas.microsoft.com/office/drawing/2014/main" id="{CFA315E2-5847-96BF-CB64-8149CA5A85A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1011377" y="12216743"/>
            <a:ext cx="1838423" cy="1787070"/>
          </a:xfrm>
          <a:prstGeom prst="rect">
            <a:avLst/>
          </a:prstGeom>
        </p:spPr>
      </p:pic>
      <p:grpSp>
        <p:nvGrpSpPr>
          <p:cNvPr id="24" name="6_Arrow step 3">
            <a:extLst>
              <a:ext uri="{FF2B5EF4-FFF2-40B4-BE49-F238E27FC236}">
                <a16:creationId xmlns:a16="http://schemas.microsoft.com/office/drawing/2014/main" id="{9212EF3F-6232-6E59-9132-B723689803DB}"/>
              </a:ext>
            </a:extLst>
          </p:cNvPr>
          <p:cNvGrpSpPr/>
          <p:nvPr/>
        </p:nvGrpSpPr>
        <p:grpSpPr>
          <a:xfrm>
            <a:off x="11378955" y="13399272"/>
            <a:ext cx="20370555" cy="2099713"/>
            <a:chOff x="11378955" y="13399272"/>
            <a:chExt cx="20370555" cy="2099713"/>
          </a:xfrm>
        </p:grpSpPr>
        <p:sp>
          <p:nvSpPr>
            <p:cNvPr id="3" name="Rectangle 2">
              <a:extLst>
                <a:ext uri="{FF2B5EF4-FFF2-40B4-BE49-F238E27FC236}">
                  <a16:creationId xmlns:a16="http://schemas.microsoft.com/office/drawing/2014/main" id="{36C91247-AC13-5C50-1ECA-E40C7327280D}"/>
                </a:ext>
              </a:extLst>
            </p:cNvPr>
            <p:cNvSpPr/>
            <p:nvPr/>
          </p:nvSpPr>
          <p:spPr>
            <a:xfrm>
              <a:off x="30585728" y="14744243"/>
              <a:ext cx="1163782" cy="7547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21">
              <a:extLst>
                <a:ext uri="{FF2B5EF4-FFF2-40B4-BE49-F238E27FC236}">
                  <a16:creationId xmlns:a16="http://schemas.microsoft.com/office/drawing/2014/main" id="{CBE45D41-002C-E190-D04C-1CC2E46BFBF5}"/>
                </a:ext>
              </a:extLst>
            </p:cNvPr>
            <p:cNvSpPr/>
            <p:nvPr/>
          </p:nvSpPr>
          <p:spPr>
            <a:xfrm>
              <a:off x="11378955" y="13399272"/>
              <a:ext cx="1163782" cy="7547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7" name="6_Arrow step 3">
              <a:extLst>
                <a:ext uri="{FF2B5EF4-FFF2-40B4-BE49-F238E27FC236}">
                  <a16:creationId xmlns:a16="http://schemas.microsoft.com/office/drawing/2014/main" id="{E3921E08-D7EC-4C6C-B84C-099E01644BE7}"/>
                </a:ext>
              </a:extLst>
            </p:cNvPr>
            <p:cNvCxnSpPr>
              <a:cxnSpLocks/>
            </p:cNvCxnSpPr>
            <p:nvPr/>
          </p:nvCxnSpPr>
          <p:spPr>
            <a:xfrm>
              <a:off x="11709592" y="14328100"/>
              <a:ext cx="19532902" cy="133893"/>
            </a:xfrm>
            <a:prstGeom prst="straightConnector1">
              <a:avLst/>
            </a:prstGeom>
            <a:ln w="127000">
              <a:solidFill>
                <a:srgbClr val="00B0F0"/>
              </a:solidFill>
              <a:prstDash val="dash"/>
              <a:tailEnd type="triangle"/>
            </a:ln>
          </p:spPr>
          <p:style>
            <a:lnRef idx="1">
              <a:schemeClr val="dk1"/>
            </a:lnRef>
            <a:fillRef idx="0">
              <a:schemeClr val="dk1"/>
            </a:fillRef>
            <a:effectRef idx="0">
              <a:schemeClr val="dk1"/>
            </a:effectRef>
            <a:fontRef idx="minor">
              <a:schemeClr val="tx1"/>
            </a:fontRef>
          </p:style>
        </p:cxnSp>
      </p:grpSp>
      <p:sp>
        <p:nvSpPr>
          <p:cNvPr id="54" name="6_DHCPRequest text">
            <a:extLst>
              <a:ext uri="{FF2B5EF4-FFF2-40B4-BE49-F238E27FC236}">
                <a16:creationId xmlns:a16="http://schemas.microsoft.com/office/drawing/2014/main" id="{22808454-0820-B6E7-D2BE-976789A59E34}"/>
              </a:ext>
            </a:extLst>
          </p:cNvPr>
          <p:cNvSpPr txBox="1"/>
          <p:nvPr/>
        </p:nvSpPr>
        <p:spPr>
          <a:xfrm>
            <a:off x="5732135" y="12400888"/>
            <a:ext cx="7061678" cy="3862596"/>
          </a:xfrm>
          <a:prstGeom prst="rect">
            <a:avLst/>
          </a:prstGeom>
          <a:noFill/>
        </p:spPr>
        <p:txBody>
          <a:bodyPr wrap="square">
            <a:spAutoFit/>
          </a:bodyPr>
          <a:lstStyle/>
          <a:p>
            <a:r>
              <a:rPr lang="en-GB" sz="3500" dirty="0" err="1">
                <a:latin typeface="Arial" panose="020B0604020202020204" pitchFamily="34" charset="0"/>
                <a:cs typeface="Arial" panose="020B0604020202020204" pitchFamily="34" charset="0"/>
              </a:rPr>
              <a:t>SrcMAC</a:t>
            </a:r>
            <a:r>
              <a:rPr lang="en-GB" sz="3500" dirty="0">
                <a:latin typeface="Arial" panose="020B0604020202020204" pitchFamily="34" charset="0"/>
                <a:cs typeface="Arial" panose="020B0604020202020204" pitchFamily="34" charset="0"/>
              </a:rPr>
              <a:t>: AA-BB-CC-DD-EE-FF</a:t>
            </a:r>
          </a:p>
          <a:p>
            <a:r>
              <a:rPr lang="en-GB" sz="3500" dirty="0" err="1">
                <a:latin typeface="Arial" panose="020B0604020202020204" pitchFamily="34" charset="0"/>
                <a:cs typeface="Arial" panose="020B0604020202020204" pitchFamily="34" charset="0"/>
              </a:rPr>
              <a:t>DestMAC</a:t>
            </a:r>
            <a:r>
              <a:rPr lang="en-GB" sz="3500" dirty="0">
                <a:latin typeface="Arial" panose="020B0604020202020204" pitchFamily="34" charset="0"/>
                <a:cs typeface="Arial" panose="020B0604020202020204" pitchFamily="34" charset="0"/>
              </a:rPr>
              <a:t>: FF-FF-FF-FF-FF-FF</a:t>
            </a:r>
          </a:p>
          <a:p>
            <a:r>
              <a:rPr lang="en-GB" sz="3500" dirty="0" err="1">
                <a:latin typeface="Arial" panose="020B0604020202020204" pitchFamily="34" charset="0"/>
                <a:cs typeface="Arial" panose="020B0604020202020204" pitchFamily="34" charset="0"/>
              </a:rPr>
              <a:t>Src</a:t>
            </a:r>
            <a:r>
              <a:rPr lang="en-GB" sz="3500" dirty="0">
                <a:latin typeface="Arial" panose="020B0604020202020204" pitchFamily="34" charset="0"/>
                <a:cs typeface="Arial" panose="020B0604020202020204" pitchFamily="34" charset="0"/>
              </a:rPr>
              <a:t> IP: 0.0.0.0</a:t>
            </a:r>
            <a:br>
              <a:rPr lang="en-GB" sz="3500" dirty="0">
                <a:latin typeface="Arial" panose="020B0604020202020204" pitchFamily="34" charset="0"/>
                <a:cs typeface="Arial" panose="020B0604020202020204" pitchFamily="34" charset="0"/>
              </a:rPr>
            </a:br>
            <a:r>
              <a:rPr lang="en-GB" sz="3500" dirty="0" err="1">
                <a:latin typeface="Arial" panose="020B0604020202020204" pitchFamily="34" charset="0"/>
                <a:cs typeface="Arial" panose="020B0604020202020204" pitchFamily="34" charset="0"/>
              </a:rPr>
              <a:t>DestIP</a:t>
            </a:r>
            <a:r>
              <a:rPr lang="en-GB" sz="3500" dirty="0">
                <a:latin typeface="Arial" panose="020B0604020202020204" pitchFamily="34" charset="0"/>
                <a:cs typeface="Arial" panose="020B0604020202020204" pitchFamily="34" charset="0"/>
              </a:rPr>
              <a:t>: 255.255.255.255</a:t>
            </a:r>
          </a:p>
          <a:p>
            <a:r>
              <a:rPr lang="en-GB" sz="3500" dirty="0">
                <a:latin typeface="Arial" panose="020B0604020202020204" pitchFamily="34" charset="0"/>
                <a:cs typeface="Arial" panose="020B0604020202020204" pitchFamily="34" charset="0"/>
              </a:rPr>
              <a:t>Request IP: 192.168.1.101</a:t>
            </a:r>
          </a:p>
          <a:p>
            <a:r>
              <a:rPr lang="en-GB" sz="3500" dirty="0">
                <a:latin typeface="Arial" panose="020B0604020202020204" pitchFamily="34" charset="0"/>
                <a:cs typeface="Arial" panose="020B0604020202020204" pitchFamily="34" charset="0"/>
              </a:rPr>
              <a:t>Netmask: 255.255.255.0</a:t>
            </a:r>
            <a:br>
              <a:rPr lang="en-GB" sz="3500" dirty="0">
                <a:latin typeface="Arial" panose="020B0604020202020204" pitchFamily="34" charset="0"/>
                <a:cs typeface="Arial" panose="020B0604020202020204" pitchFamily="34" charset="0"/>
              </a:rPr>
            </a:br>
            <a:r>
              <a:rPr lang="en-GB" sz="3500" dirty="0">
                <a:latin typeface="Arial" panose="020B0604020202020204" pitchFamily="34" charset="0"/>
                <a:cs typeface="Arial" panose="020B0604020202020204" pitchFamily="34" charset="0"/>
              </a:rPr>
              <a:t>Request parameters</a:t>
            </a:r>
          </a:p>
        </p:txBody>
      </p:sp>
      <p:sp>
        <p:nvSpPr>
          <p:cNvPr id="55" name="6_DHCPRequest">
            <a:extLst>
              <a:ext uri="{FF2B5EF4-FFF2-40B4-BE49-F238E27FC236}">
                <a16:creationId xmlns:a16="http://schemas.microsoft.com/office/drawing/2014/main" id="{F0D6767F-64C1-F4C6-C070-64A0A2874E80}"/>
              </a:ext>
            </a:extLst>
          </p:cNvPr>
          <p:cNvSpPr txBox="1"/>
          <p:nvPr/>
        </p:nvSpPr>
        <p:spPr>
          <a:xfrm>
            <a:off x="5732135" y="11741267"/>
            <a:ext cx="5049773" cy="789467"/>
          </a:xfrm>
          <a:prstGeom prst="rect">
            <a:avLst/>
          </a:prstGeom>
          <a:noFill/>
        </p:spPr>
        <p:txBody>
          <a:bodyPr wrap="square">
            <a:spAutoFit/>
          </a:bodyPr>
          <a:lstStyle/>
          <a:p>
            <a:r>
              <a:rPr lang="en-US" sz="4500" b="1" dirty="0">
                <a:solidFill>
                  <a:srgbClr val="00B0F0"/>
                </a:solidFill>
                <a:latin typeface="Arial" panose="020B0604020202020204" pitchFamily="34" charset="0"/>
                <a:cs typeface="Arial" panose="020B0604020202020204" pitchFamily="34" charset="0"/>
              </a:rPr>
              <a:t>DHCPREQUEST</a:t>
            </a:r>
          </a:p>
        </p:txBody>
      </p:sp>
      <p:pic>
        <p:nvPicPr>
          <p:cNvPr id="28" name="7_Step 4" descr="A number on a box&#10;&#10;Description automatically generated">
            <a:extLst>
              <a:ext uri="{FF2B5EF4-FFF2-40B4-BE49-F238E27FC236}">
                <a16:creationId xmlns:a16="http://schemas.microsoft.com/office/drawing/2014/main" id="{2FB78D32-A8D0-2CA4-4E74-C78BF599AF1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722333" y="14553331"/>
            <a:ext cx="1977074" cy="1833287"/>
          </a:xfrm>
          <a:prstGeom prst="rect">
            <a:avLst/>
          </a:prstGeom>
        </p:spPr>
      </p:pic>
      <p:grpSp>
        <p:nvGrpSpPr>
          <p:cNvPr id="26" name="7_Arrorw 4">
            <a:extLst>
              <a:ext uri="{FF2B5EF4-FFF2-40B4-BE49-F238E27FC236}">
                <a16:creationId xmlns:a16="http://schemas.microsoft.com/office/drawing/2014/main" id="{5CD419D1-DAD4-914C-BBC6-DBACDECEE519}"/>
              </a:ext>
            </a:extLst>
          </p:cNvPr>
          <p:cNvGrpSpPr/>
          <p:nvPr/>
        </p:nvGrpSpPr>
        <p:grpSpPr>
          <a:xfrm>
            <a:off x="4907481" y="15585011"/>
            <a:ext cx="20447802" cy="2010403"/>
            <a:chOff x="4907481" y="15585011"/>
            <a:chExt cx="20447802" cy="2010403"/>
          </a:xfrm>
        </p:grpSpPr>
        <p:sp>
          <p:nvSpPr>
            <p:cNvPr id="25" name="Rectangle 24">
              <a:extLst>
                <a:ext uri="{FF2B5EF4-FFF2-40B4-BE49-F238E27FC236}">
                  <a16:creationId xmlns:a16="http://schemas.microsoft.com/office/drawing/2014/main" id="{AD9733C7-509B-DF16-E39A-6154BE345EA4}"/>
                </a:ext>
              </a:extLst>
            </p:cNvPr>
            <p:cNvSpPr/>
            <p:nvPr/>
          </p:nvSpPr>
          <p:spPr>
            <a:xfrm>
              <a:off x="24191501" y="16840672"/>
              <a:ext cx="1163782" cy="7547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22">
              <a:extLst>
                <a:ext uri="{FF2B5EF4-FFF2-40B4-BE49-F238E27FC236}">
                  <a16:creationId xmlns:a16="http://schemas.microsoft.com/office/drawing/2014/main" id="{3DF7A83E-9A13-E3BC-45F5-66E2E6E91F04}"/>
                </a:ext>
              </a:extLst>
            </p:cNvPr>
            <p:cNvSpPr/>
            <p:nvPr/>
          </p:nvSpPr>
          <p:spPr>
            <a:xfrm>
              <a:off x="4907481" y="15585011"/>
              <a:ext cx="1163782" cy="7547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40" name="7_Arrorw 4">
              <a:extLst>
                <a:ext uri="{FF2B5EF4-FFF2-40B4-BE49-F238E27FC236}">
                  <a16:creationId xmlns:a16="http://schemas.microsoft.com/office/drawing/2014/main" id="{21DF244A-ADCE-9294-7300-9B1FD06E9173}"/>
                </a:ext>
              </a:extLst>
            </p:cNvPr>
            <p:cNvCxnSpPr>
              <a:cxnSpLocks/>
            </p:cNvCxnSpPr>
            <p:nvPr/>
          </p:nvCxnSpPr>
          <p:spPr>
            <a:xfrm flipH="1">
              <a:off x="5444342" y="16590212"/>
              <a:ext cx="19161331" cy="0"/>
            </a:xfrm>
            <a:prstGeom prst="straightConnector1">
              <a:avLst/>
            </a:prstGeom>
            <a:ln w="127000">
              <a:solidFill>
                <a:srgbClr val="00B050"/>
              </a:solidFill>
              <a:prstDash val="dash"/>
              <a:tailEnd type="triangle"/>
            </a:ln>
          </p:spPr>
          <p:style>
            <a:lnRef idx="1">
              <a:schemeClr val="dk1"/>
            </a:lnRef>
            <a:fillRef idx="0">
              <a:schemeClr val="dk1"/>
            </a:fillRef>
            <a:effectRef idx="0">
              <a:schemeClr val="dk1"/>
            </a:effectRef>
            <a:fontRef idx="minor">
              <a:schemeClr val="tx1"/>
            </a:fontRef>
          </p:style>
        </p:cxnSp>
      </p:grpSp>
      <p:sp>
        <p:nvSpPr>
          <p:cNvPr id="59" name="7_DHCPACK text">
            <a:extLst>
              <a:ext uri="{FF2B5EF4-FFF2-40B4-BE49-F238E27FC236}">
                <a16:creationId xmlns:a16="http://schemas.microsoft.com/office/drawing/2014/main" id="{917903B6-84E5-011E-4929-BF2DA6276CB5}"/>
              </a:ext>
            </a:extLst>
          </p:cNvPr>
          <p:cNvSpPr txBox="1"/>
          <p:nvPr/>
        </p:nvSpPr>
        <p:spPr>
          <a:xfrm>
            <a:off x="24866409" y="15357643"/>
            <a:ext cx="7061678" cy="4401205"/>
          </a:xfrm>
          <a:prstGeom prst="rect">
            <a:avLst/>
          </a:prstGeom>
          <a:noFill/>
        </p:spPr>
        <p:txBody>
          <a:bodyPr wrap="square">
            <a:spAutoFit/>
          </a:bodyPr>
          <a:lstStyle/>
          <a:p>
            <a:r>
              <a:rPr lang="en-GB" sz="3500" dirty="0" err="1">
                <a:latin typeface="Arial" panose="020B0604020202020204" pitchFamily="34" charset="0"/>
                <a:cs typeface="Arial" panose="020B0604020202020204" pitchFamily="34" charset="0"/>
              </a:rPr>
              <a:t>SrcMAC</a:t>
            </a:r>
            <a:r>
              <a:rPr lang="en-GB" sz="3500" dirty="0">
                <a:latin typeface="Arial" panose="020B0604020202020204" pitchFamily="34" charset="0"/>
                <a:cs typeface="Arial" panose="020B0604020202020204" pitchFamily="34" charset="0"/>
              </a:rPr>
              <a:t>: 11-22-33-44-55-66</a:t>
            </a:r>
          </a:p>
          <a:p>
            <a:r>
              <a:rPr lang="en-GB" sz="3500" dirty="0" err="1">
                <a:latin typeface="Arial" panose="020B0604020202020204" pitchFamily="34" charset="0"/>
                <a:cs typeface="Arial" panose="020B0604020202020204" pitchFamily="34" charset="0"/>
              </a:rPr>
              <a:t>DestMAC</a:t>
            </a:r>
            <a:r>
              <a:rPr lang="en-GB" sz="3500" dirty="0">
                <a:latin typeface="Arial" panose="020B0604020202020204" pitchFamily="34" charset="0"/>
                <a:cs typeface="Arial" panose="020B0604020202020204" pitchFamily="34" charset="0"/>
              </a:rPr>
              <a:t>: AA-BB-CC-DD-EE-FF</a:t>
            </a:r>
          </a:p>
          <a:p>
            <a:r>
              <a:rPr lang="en-GB" sz="3500" dirty="0" err="1">
                <a:latin typeface="Arial" panose="020B0604020202020204" pitchFamily="34" charset="0"/>
                <a:cs typeface="Arial" panose="020B0604020202020204" pitchFamily="34" charset="0"/>
              </a:rPr>
              <a:t>Src</a:t>
            </a:r>
            <a:r>
              <a:rPr lang="en-GB" sz="3500" dirty="0">
                <a:latin typeface="Arial" panose="020B0604020202020204" pitchFamily="34" charset="0"/>
                <a:cs typeface="Arial" panose="020B0604020202020204" pitchFamily="34" charset="0"/>
              </a:rPr>
              <a:t> IP: 192.168.1.254</a:t>
            </a:r>
            <a:br>
              <a:rPr lang="en-GB" sz="3500" dirty="0">
                <a:latin typeface="Arial" panose="020B0604020202020204" pitchFamily="34" charset="0"/>
                <a:cs typeface="Arial" panose="020B0604020202020204" pitchFamily="34" charset="0"/>
              </a:rPr>
            </a:br>
            <a:r>
              <a:rPr lang="en-GB" sz="3500" dirty="0" err="1">
                <a:latin typeface="Arial" panose="020B0604020202020204" pitchFamily="34" charset="0"/>
                <a:cs typeface="Arial" panose="020B0604020202020204" pitchFamily="34" charset="0"/>
              </a:rPr>
              <a:t>DestIP</a:t>
            </a:r>
            <a:r>
              <a:rPr lang="en-GB" sz="3500" dirty="0">
                <a:latin typeface="Arial" panose="020B0604020202020204" pitchFamily="34" charset="0"/>
                <a:cs typeface="Arial" panose="020B0604020202020204" pitchFamily="34" charset="0"/>
              </a:rPr>
              <a:t>: 255.255.255.255</a:t>
            </a:r>
          </a:p>
          <a:p>
            <a:r>
              <a:rPr lang="en-GB" sz="3500" dirty="0">
                <a:latin typeface="Arial" panose="020B0604020202020204" pitchFamily="34" charset="0"/>
                <a:cs typeface="Arial" panose="020B0604020202020204" pitchFamily="34" charset="0"/>
              </a:rPr>
              <a:t>Offer IP: 192.168.1.101</a:t>
            </a:r>
          </a:p>
          <a:p>
            <a:r>
              <a:rPr lang="en-GB" sz="3500" dirty="0">
                <a:latin typeface="Arial" panose="020B0604020202020204" pitchFamily="34" charset="0"/>
                <a:cs typeface="Arial" panose="020B0604020202020204" pitchFamily="34" charset="0"/>
              </a:rPr>
              <a:t>Server: 192.168.1.254</a:t>
            </a:r>
          </a:p>
          <a:p>
            <a:r>
              <a:rPr lang="en-GB" sz="3500" dirty="0">
                <a:latin typeface="Arial" panose="020B0604020202020204" pitchFamily="34" charset="0"/>
                <a:cs typeface="Arial" panose="020B0604020202020204" pitchFamily="34" charset="0"/>
              </a:rPr>
              <a:t>Gateway: 192.168.1.254</a:t>
            </a:r>
            <a:br>
              <a:rPr lang="en-GB" sz="3500" dirty="0">
                <a:latin typeface="Arial" panose="020B0604020202020204" pitchFamily="34" charset="0"/>
                <a:cs typeface="Arial" panose="020B0604020202020204" pitchFamily="34" charset="0"/>
              </a:rPr>
            </a:br>
            <a:r>
              <a:rPr lang="en-GB" sz="3500" dirty="0">
                <a:latin typeface="Arial" panose="020B0604020202020204" pitchFamily="34" charset="0"/>
                <a:cs typeface="Arial" panose="020B0604020202020204" pitchFamily="34" charset="0"/>
              </a:rPr>
              <a:t>Additional parameters</a:t>
            </a:r>
          </a:p>
        </p:txBody>
      </p:sp>
      <p:sp>
        <p:nvSpPr>
          <p:cNvPr id="60" name="7_DHCPACK">
            <a:extLst>
              <a:ext uri="{FF2B5EF4-FFF2-40B4-BE49-F238E27FC236}">
                <a16:creationId xmlns:a16="http://schemas.microsoft.com/office/drawing/2014/main" id="{05FFCFD0-3088-0FD4-19E5-C206367B2D70}"/>
              </a:ext>
            </a:extLst>
          </p:cNvPr>
          <p:cNvSpPr txBox="1"/>
          <p:nvPr/>
        </p:nvSpPr>
        <p:spPr>
          <a:xfrm>
            <a:off x="24866409" y="14698022"/>
            <a:ext cx="5049773" cy="789467"/>
          </a:xfrm>
          <a:prstGeom prst="rect">
            <a:avLst/>
          </a:prstGeom>
          <a:noFill/>
        </p:spPr>
        <p:txBody>
          <a:bodyPr wrap="square">
            <a:spAutoFit/>
          </a:bodyPr>
          <a:lstStyle/>
          <a:p>
            <a:r>
              <a:rPr lang="en-US" sz="4500" b="1" dirty="0">
                <a:solidFill>
                  <a:srgbClr val="00B050"/>
                </a:solidFill>
                <a:latin typeface="Arial" panose="020B0604020202020204" pitchFamily="34" charset="0"/>
                <a:cs typeface="Arial" panose="020B0604020202020204" pitchFamily="34" charset="0"/>
              </a:rPr>
              <a:t>DHCPACK</a:t>
            </a:r>
          </a:p>
        </p:txBody>
      </p:sp>
      <p:cxnSp>
        <p:nvCxnSpPr>
          <p:cNvPr id="34" name="8_Line right">
            <a:extLst>
              <a:ext uri="{FF2B5EF4-FFF2-40B4-BE49-F238E27FC236}">
                <a16:creationId xmlns:a16="http://schemas.microsoft.com/office/drawing/2014/main" id="{9FEE2A52-D1C7-EDB2-0250-DB4A56DB423B}"/>
              </a:ext>
            </a:extLst>
          </p:cNvPr>
          <p:cNvCxnSpPr>
            <a:cxnSpLocks/>
          </p:cNvCxnSpPr>
          <p:nvPr/>
        </p:nvCxnSpPr>
        <p:spPr>
          <a:xfrm>
            <a:off x="23757675" y="8622171"/>
            <a:ext cx="0" cy="8549238"/>
          </a:xfrm>
          <a:prstGeom prst="straightConnector1">
            <a:avLst/>
          </a:prstGeom>
          <a:ln w="127000">
            <a:headEnd type="oval"/>
            <a:tailEnd type="oval"/>
          </a:ln>
        </p:spPr>
        <p:style>
          <a:lnRef idx="1">
            <a:schemeClr val="dk1"/>
          </a:lnRef>
          <a:fillRef idx="0">
            <a:schemeClr val="dk1"/>
          </a:fillRef>
          <a:effectRef idx="0">
            <a:schemeClr val="dk1"/>
          </a:effectRef>
          <a:fontRef idx="minor">
            <a:schemeClr val="tx1"/>
          </a:fontRef>
        </p:style>
      </p:cxnSp>
      <p:cxnSp>
        <p:nvCxnSpPr>
          <p:cNvPr id="33" name="8_Line left">
            <a:extLst>
              <a:ext uri="{FF2B5EF4-FFF2-40B4-BE49-F238E27FC236}">
                <a16:creationId xmlns:a16="http://schemas.microsoft.com/office/drawing/2014/main" id="{A431E307-2E1D-78E6-F2E3-17F7801CCA21}"/>
              </a:ext>
            </a:extLst>
          </p:cNvPr>
          <p:cNvCxnSpPr>
            <a:cxnSpLocks/>
          </p:cNvCxnSpPr>
          <p:nvPr/>
        </p:nvCxnSpPr>
        <p:spPr>
          <a:xfrm>
            <a:off x="12817159" y="8622171"/>
            <a:ext cx="0" cy="8549238"/>
          </a:xfrm>
          <a:prstGeom prst="straightConnector1">
            <a:avLst/>
          </a:prstGeom>
          <a:ln w="127000">
            <a:headEnd type="oval"/>
            <a:tailEnd type="oval"/>
          </a:ln>
        </p:spPr>
        <p:style>
          <a:lnRef idx="1">
            <a:schemeClr val="dk1"/>
          </a:lnRef>
          <a:fillRef idx="0">
            <a:schemeClr val="dk1"/>
          </a:fillRef>
          <a:effectRef idx="0">
            <a:schemeClr val="dk1"/>
          </a:effectRef>
          <a:fontRef idx="minor">
            <a:schemeClr val="tx1"/>
          </a:fontRef>
        </p:style>
      </p:cxnSp>
      <p:sp>
        <p:nvSpPr>
          <p:cNvPr id="47" name="8_Laptop text">
            <a:extLst>
              <a:ext uri="{FF2B5EF4-FFF2-40B4-BE49-F238E27FC236}">
                <a16:creationId xmlns:a16="http://schemas.microsoft.com/office/drawing/2014/main" id="{59923726-02FD-542D-9A52-45C0A39B0863}"/>
              </a:ext>
            </a:extLst>
          </p:cNvPr>
          <p:cNvSpPr txBox="1"/>
          <p:nvPr/>
        </p:nvSpPr>
        <p:spPr>
          <a:xfrm>
            <a:off x="1052607" y="18300579"/>
            <a:ext cx="4350668" cy="861774"/>
          </a:xfrm>
          <a:prstGeom prst="rect">
            <a:avLst/>
          </a:prstGeom>
          <a:noFill/>
        </p:spPr>
        <p:txBody>
          <a:bodyPr wrap="square">
            <a:spAutoFit/>
          </a:bodyPr>
          <a:lstStyle/>
          <a:p>
            <a:r>
              <a:rPr lang="en-GB" sz="5000" dirty="0">
                <a:latin typeface="Arial" panose="020B0604020202020204" pitchFamily="34" charset="0"/>
                <a:cs typeface="Arial" panose="020B0604020202020204" pitchFamily="34" charset="0"/>
              </a:rPr>
              <a:t>192.168.1.101</a:t>
            </a:r>
          </a:p>
        </p:txBody>
      </p:sp>
      <p:pic>
        <p:nvPicPr>
          <p:cNvPr id="46" name="8_Laptop" descr="A computer with a keyboard&#10;&#10;Description automatically generated">
            <a:extLst>
              <a:ext uri="{FF2B5EF4-FFF2-40B4-BE49-F238E27FC236}">
                <a16:creationId xmlns:a16="http://schemas.microsoft.com/office/drawing/2014/main" id="{52B97D0E-3090-5E89-D105-51CC17E642E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5262" y="14192711"/>
            <a:ext cx="5239080" cy="3880800"/>
          </a:xfrm>
          <a:prstGeom prst="rect">
            <a:avLst/>
          </a:prstGeo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1" name="0_Header_D 2.0">
            <a:extLst>
              <a:ext uri="{FF2B5EF4-FFF2-40B4-BE49-F238E27FC236}">
                <a16:creationId xmlns:a16="http://schemas.microsoft.com/office/drawing/2014/main" id="{456AC932-F79D-E6D5-01A2-C8183F83A7AA}"/>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41083"/>
            <a:ext cx="36576000" cy="3208337"/>
          </a:xfrm>
          <a:prstGeom prst="rect">
            <a:avLst/>
          </a:prstGeom>
        </p:spPr>
      </p:pic>
      <p:sp>
        <p:nvSpPr>
          <p:cNvPr id="15" name="0_Title">
            <a:extLst>
              <a:ext uri="{FF2B5EF4-FFF2-40B4-BE49-F238E27FC236}">
                <a16:creationId xmlns:a16="http://schemas.microsoft.com/office/drawing/2014/main" id="{B0656DD0-BC4F-594E-117C-F1B62896C26F}"/>
              </a:ext>
            </a:extLst>
          </p:cNvPr>
          <p:cNvSpPr txBox="1"/>
          <p:nvPr/>
        </p:nvSpPr>
        <p:spPr>
          <a:xfrm>
            <a:off x="1503426" y="557822"/>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DHCP Leases</a:t>
            </a:r>
          </a:p>
        </p:txBody>
      </p:sp>
    </p:spTree>
    <p:extLst>
      <p:ext uri="{BB962C8B-B14F-4D97-AF65-F5344CB8AC3E}">
        <p14:creationId xmlns:p14="http://schemas.microsoft.com/office/powerpoint/2010/main" val="3666187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D6B542DE-A42A-A985-D978-9FA5F747D9F4}"/>
              </a:ext>
            </a:extLst>
          </p:cNvPr>
          <p:cNvGrpSpPr/>
          <p:nvPr/>
        </p:nvGrpSpPr>
        <p:grpSpPr>
          <a:xfrm>
            <a:off x="0" y="-49874"/>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DB04D351-F575-87B1-E3BA-BAE7D36556F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E44B54EB-6F44-7BCB-7E44-DA8F81E0BF0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DORA</a:t>
              </a:r>
            </a:p>
          </p:txBody>
        </p:sp>
      </p:grpSp>
      <p:sp>
        <p:nvSpPr>
          <p:cNvPr id="2" name="1_Point 7_D 0.9">
            <a:extLst>
              <a:ext uri="{FF2B5EF4-FFF2-40B4-BE49-F238E27FC236}">
                <a16:creationId xmlns:a16="http://schemas.microsoft.com/office/drawing/2014/main" id="{F9D3D5C3-8726-B9F2-C532-2392DFD0CD0D}"/>
              </a:ext>
            </a:extLst>
          </p:cNvPr>
          <p:cNvSpPr txBox="1"/>
          <p:nvPr/>
        </p:nvSpPr>
        <p:spPr>
          <a:xfrm>
            <a:off x="548659" y="12867238"/>
            <a:ext cx="34708663"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Acknowledge</a:t>
            </a:r>
          </a:p>
        </p:txBody>
      </p:sp>
      <p:sp>
        <p:nvSpPr>
          <p:cNvPr id="13" name="1_Point 5_D 0.6">
            <a:extLst>
              <a:ext uri="{FF2B5EF4-FFF2-40B4-BE49-F238E27FC236}">
                <a16:creationId xmlns:a16="http://schemas.microsoft.com/office/drawing/2014/main" id="{ABB92F5E-CFB4-4190-80BF-B12BB0836710}"/>
              </a:ext>
            </a:extLst>
          </p:cNvPr>
          <p:cNvSpPr txBox="1"/>
          <p:nvPr/>
        </p:nvSpPr>
        <p:spPr>
          <a:xfrm>
            <a:off x="548659" y="9782703"/>
            <a:ext cx="34708663"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Request</a:t>
            </a:r>
          </a:p>
        </p:txBody>
      </p:sp>
      <p:sp>
        <p:nvSpPr>
          <p:cNvPr id="18" name="1_Point 3_D 0.3">
            <a:extLst>
              <a:ext uri="{FF2B5EF4-FFF2-40B4-BE49-F238E27FC236}">
                <a16:creationId xmlns:a16="http://schemas.microsoft.com/office/drawing/2014/main" id="{885F3228-611E-4537-915F-A671698DC49F}"/>
              </a:ext>
            </a:extLst>
          </p:cNvPr>
          <p:cNvSpPr txBox="1"/>
          <p:nvPr/>
        </p:nvSpPr>
        <p:spPr>
          <a:xfrm>
            <a:off x="548659" y="6698168"/>
            <a:ext cx="34708663"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Offer</a:t>
            </a:r>
          </a:p>
        </p:txBody>
      </p:sp>
      <p:sp>
        <p:nvSpPr>
          <p:cNvPr id="9" name="1_Point 1">
            <a:extLst>
              <a:ext uri="{FF2B5EF4-FFF2-40B4-BE49-F238E27FC236}">
                <a16:creationId xmlns:a16="http://schemas.microsoft.com/office/drawing/2014/main" id="{9AB0CD40-3F8C-4AD7-ABD2-0365709E7B83}"/>
              </a:ext>
            </a:extLst>
          </p:cNvPr>
          <p:cNvSpPr txBox="1"/>
          <p:nvPr/>
        </p:nvSpPr>
        <p:spPr>
          <a:xfrm>
            <a:off x="548659" y="3613667"/>
            <a:ext cx="34708663"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Discover</a:t>
            </a:r>
          </a:p>
        </p:txBody>
      </p:sp>
      <p:sp>
        <p:nvSpPr>
          <p:cNvPr id="14" name="2_Point 2">
            <a:extLst>
              <a:ext uri="{FF2B5EF4-FFF2-40B4-BE49-F238E27FC236}">
                <a16:creationId xmlns:a16="http://schemas.microsoft.com/office/drawing/2014/main" id="{F7302874-6FF6-4F12-9408-F903772FAD68}"/>
              </a:ext>
            </a:extLst>
          </p:cNvPr>
          <p:cNvSpPr txBox="1"/>
          <p:nvPr/>
        </p:nvSpPr>
        <p:spPr>
          <a:xfrm>
            <a:off x="548659" y="5386720"/>
            <a:ext cx="34717342"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The client sends a message to locate a DHCP server</a:t>
            </a:r>
            <a:endParaRPr lang="en-US" sz="7500" dirty="0">
              <a:latin typeface="Arial" panose="020B0604020202020204" pitchFamily="34" charset="0"/>
              <a:cs typeface="Arial" panose="020B0604020202020204" pitchFamily="34" charset="0"/>
            </a:endParaRPr>
          </a:p>
        </p:txBody>
      </p:sp>
      <p:sp>
        <p:nvSpPr>
          <p:cNvPr id="12" name="3_Point 4">
            <a:extLst>
              <a:ext uri="{FF2B5EF4-FFF2-40B4-BE49-F238E27FC236}">
                <a16:creationId xmlns:a16="http://schemas.microsoft.com/office/drawing/2014/main" id="{97EAF12F-B867-4C15-8390-FCF105AAB49B}"/>
              </a:ext>
            </a:extLst>
          </p:cNvPr>
          <p:cNvSpPr txBox="1"/>
          <p:nvPr/>
        </p:nvSpPr>
        <p:spPr>
          <a:xfrm>
            <a:off x="548659" y="8471221"/>
            <a:ext cx="36193596"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The DHCP server responds with an offer message containing a proposed IP address</a:t>
            </a:r>
            <a:endParaRPr lang="en-US" sz="7500" dirty="0">
              <a:latin typeface="Arial" panose="020B0604020202020204" pitchFamily="34" charset="0"/>
              <a:cs typeface="Arial" panose="020B0604020202020204" pitchFamily="34" charset="0"/>
            </a:endParaRPr>
          </a:p>
        </p:txBody>
      </p:sp>
      <p:sp>
        <p:nvSpPr>
          <p:cNvPr id="19" name="4_Point 6">
            <a:extLst>
              <a:ext uri="{FF2B5EF4-FFF2-40B4-BE49-F238E27FC236}">
                <a16:creationId xmlns:a16="http://schemas.microsoft.com/office/drawing/2014/main" id="{50CF98DE-AC07-47F4-AA18-A7DB790D9E0E}"/>
              </a:ext>
            </a:extLst>
          </p:cNvPr>
          <p:cNvSpPr txBox="1"/>
          <p:nvPr/>
        </p:nvSpPr>
        <p:spPr>
          <a:xfrm>
            <a:off x="548659" y="11555756"/>
            <a:ext cx="34717342"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The devices selects one offer and sends a message to claim the IP address</a:t>
            </a:r>
            <a:endParaRPr lang="en-US" sz="7500" dirty="0">
              <a:latin typeface="Arial" panose="020B0604020202020204" pitchFamily="34" charset="0"/>
              <a:cs typeface="Arial" panose="020B0604020202020204" pitchFamily="34" charset="0"/>
            </a:endParaRPr>
          </a:p>
        </p:txBody>
      </p:sp>
      <p:sp>
        <p:nvSpPr>
          <p:cNvPr id="20" name="5_Point 8">
            <a:extLst>
              <a:ext uri="{FF2B5EF4-FFF2-40B4-BE49-F238E27FC236}">
                <a16:creationId xmlns:a16="http://schemas.microsoft.com/office/drawing/2014/main" id="{42E6DBAE-25E9-4610-9149-430A69C02AA8}"/>
              </a:ext>
            </a:extLst>
          </p:cNvPr>
          <p:cNvSpPr txBox="1"/>
          <p:nvPr/>
        </p:nvSpPr>
        <p:spPr>
          <a:xfrm>
            <a:off x="548659" y="14640293"/>
            <a:ext cx="34717342"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The DHCP server confirms that the IP address can be used</a:t>
            </a:r>
            <a:endParaRPr lang="en-US" sz="7500" dirty="0">
              <a:latin typeface="Arial" panose="020B0604020202020204" pitchFamily="34" charset="0"/>
              <a:cs typeface="Arial" panose="020B0604020202020204" pitchFamily="34" charset="0"/>
            </a:endParaRPr>
          </a:p>
        </p:txBody>
      </p:sp>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432744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1_Demo01_V Demo01 01-20_F 100" descr="A screenshot of a computer&#10;&#10;Description automatically generated">
            <a:extLst>
              <a:ext uri="{FF2B5EF4-FFF2-40B4-BE49-F238E27FC236}">
                <a16:creationId xmlns:a16="http://schemas.microsoft.com/office/drawing/2014/main" id="{F7428829-7FF8-3D22-3668-0B0596D1688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grpSp>
        <p:nvGrpSpPr>
          <p:cNvPr id="6" name="0_Background">
            <a:extLst>
              <a:ext uri="{FF2B5EF4-FFF2-40B4-BE49-F238E27FC236}">
                <a16:creationId xmlns:a16="http://schemas.microsoft.com/office/drawing/2014/main" id="{E90D20C1-1A5F-E9C7-B32B-50AAC1C8F3F8}"/>
              </a:ext>
            </a:extLst>
          </p:cNvPr>
          <p:cNvGrpSpPr/>
          <p:nvPr/>
        </p:nvGrpSpPr>
        <p:grpSpPr>
          <a:xfrm>
            <a:off x="0" y="1587"/>
            <a:ext cx="36576000" cy="3208337"/>
            <a:chOff x="0" y="1587"/>
            <a:chExt cx="36576000" cy="3208337"/>
          </a:xfrm>
        </p:grpSpPr>
        <p:pic>
          <p:nvPicPr>
            <p:cNvPr id="4" name="0_Header">
              <a:extLst>
                <a:ext uri="{FF2B5EF4-FFF2-40B4-BE49-F238E27FC236}">
                  <a16:creationId xmlns:a16="http://schemas.microsoft.com/office/drawing/2014/main" id="{DE4DA208-D6DA-79E3-72D0-BB7B15B8407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Demonstration</a:t>
              </a:r>
            </a:p>
          </p:txBody>
        </p:sp>
      </p:gr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166487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0_Background">
            <a:extLst>
              <a:ext uri="{FF2B5EF4-FFF2-40B4-BE49-F238E27FC236}">
                <a16:creationId xmlns:a16="http://schemas.microsoft.com/office/drawing/2014/main" id="{C4C86339-3F83-445E-39C3-87EAF398603B}"/>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588"/>
            <a:ext cx="36576000" cy="20573999"/>
          </a:xfrm>
          <a:prstGeom prst="rect">
            <a:avLst/>
          </a:prstGeom>
        </p:spPr>
      </p:pic>
      <p:sp>
        <p:nvSpPr>
          <p:cNvPr id="8" name="1_Blocker_D 2.0">
            <a:extLst>
              <a:ext uri="{FF2B5EF4-FFF2-40B4-BE49-F238E27FC236}">
                <a16:creationId xmlns:a16="http://schemas.microsoft.com/office/drawing/2014/main" id="{9355D973-75F8-C711-0327-3C6F3008C2A3}"/>
              </a:ext>
            </a:extLst>
          </p:cNvPr>
          <p:cNvSpPr/>
          <p:nvPr/>
        </p:nvSpPr>
        <p:spPr>
          <a:xfrm>
            <a:off x="-5006" y="-9677"/>
            <a:ext cx="36581006" cy="20586852"/>
          </a:xfrm>
          <a:prstGeom prst="rect">
            <a:avLst/>
          </a:prstGeom>
          <a:solidFill>
            <a:schemeClr val="lt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grpSp>
        <p:nvGrpSpPr>
          <p:cNvPr id="6" name="0_Background">
            <a:extLst>
              <a:ext uri="{FF2B5EF4-FFF2-40B4-BE49-F238E27FC236}">
                <a16:creationId xmlns:a16="http://schemas.microsoft.com/office/drawing/2014/main" id="{A030B34A-4A55-151E-F866-13BDDDE370CC}"/>
              </a:ext>
            </a:extLst>
          </p:cNvPr>
          <p:cNvGrpSpPr/>
          <p:nvPr/>
        </p:nvGrpSpPr>
        <p:grpSpPr>
          <a:xfrm>
            <a:off x="0" y="1587"/>
            <a:ext cx="36576000" cy="3208337"/>
            <a:chOff x="0" y="1587"/>
            <a:chExt cx="36576000" cy="3208337"/>
          </a:xfrm>
        </p:grpSpPr>
        <p:pic>
          <p:nvPicPr>
            <p:cNvPr id="2" name="0_Header">
              <a:extLst>
                <a:ext uri="{FF2B5EF4-FFF2-40B4-BE49-F238E27FC236}">
                  <a16:creationId xmlns:a16="http://schemas.microsoft.com/office/drawing/2014/main" id="{8513669A-11CE-D0A2-0EC5-6FCF4A0B14A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05422"/>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DHCP Reservations</a:t>
              </a:r>
            </a:p>
          </p:txBody>
        </p:sp>
      </p:grpSp>
      <p:pic>
        <p:nvPicPr>
          <p:cNvPr id="5" name="1_Graphic" descr="A screenshot of a computer&#10;&#10;Description automatically generated">
            <a:extLst>
              <a:ext uri="{FF2B5EF4-FFF2-40B4-BE49-F238E27FC236}">
                <a16:creationId xmlns:a16="http://schemas.microsoft.com/office/drawing/2014/main" id="{20A5F66E-87D1-80BA-67EE-01E912850B0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829923" y="6859871"/>
            <a:ext cx="12415190" cy="12228807"/>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854965" y="3613667"/>
            <a:ext cx="34447406"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Allocates the same IP address to the device each time</a:t>
            </a:r>
          </a:p>
        </p:txBody>
      </p:sp>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14" name="_Point 2">
            <a:extLst>
              <a:ext uri="{FF2B5EF4-FFF2-40B4-BE49-F238E27FC236}">
                <a16:creationId xmlns:a16="http://schemas.microsoft.com/office/drawing/2014/main" id="{F7302874-6FF6-4F12-9408-F903772FAD68}"/>
              </a:ext>
            </a:extLst>
          </p:cNvPr>
          <p:cNvSpPr txBox="1"/>
          <p:nvPr/>
        </p:nvSpPr>
        <p:spPr>
          <a:xfrm>
            <a:off x="854964" y="5467572"/>
            <a:ext cx="21151342"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Reservation is created using the MAC address</a:t>
            </a:r>
          </a:p>
        </p:txBody>
      </p:sp>
    </p:spTree>
    <p:extLst>
      <p:ext uri="{BB962C8B-B14F-4D97-AF65-F5344CB8AC3E}">
        <p14:creationId xmlns:p14="http://schemas.microsoft.com/office/powerpoint/2010/main" val="1606313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https://ITFreeTraining.com/ap11/5d05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2037</Words>
  <Application>Microsoft Office PowerPoint</Application>
  <PresentationFormat>Custom</PresentationFormat>
  <Paragraphs>137</Paragraphs>
  <Slides>8</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2025-10-01T12:44:03Z</dcterms:modified>
</cp:coreProperties>
</file>