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6" r:id="rId4"/>
    <p:sldId id="289" r:id="rId5"/>
    <p:sldId id="290"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454" autoAdjust="0"/>
  </p:normalViewPr>
  <p:slideViewPr>
    <p:cSldViewPr snapToGrid="0">
      <p:cViewPr varScale="1">
        <p:scale>
          <a:sx n="30" d="100"/>
          <a:sy n="30" d="100"/>
        </p:scale>
        <p:origin x="80"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protocols and ports.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A protocol is a set of well-established rules for communication. It essentially provides a common language between devices for them to communicate. Without well-defined protocols, devices running different operating systems would not be able to communicate with each other. With networks like the internet, protocols are vital to allow different devices to communicate.</a:t>
            </a:r>
          </a:p>
          <a:p>
            <a:endParaRPr lang="en-GB"/>
          </a:p>
          <a:p>
            <a:r>
              <a:rPr lang="en-GB"/>
              <a:t>Protocols provide the communication to occur, but this communication needs to be separated so different devices can communicate over the same network.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03227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00:35 Ports are what allow data channels to be created using the same IP address. A port uniquely identifies an endpoint for network communication. Data is directed to a particular port for a specific service.</a:t>
            </a:r>
          </a:p>
          <a:p>
            <a:endParaRPr lang="en-GB"/>
          </a:p>
          <a:p>
            <a:r>
              <a:rPr lang="en-GB"/>
              <a:t>Let’s consider that we have a server. The server has a network card. The network card is listening on different ports for incoming connections. Having ports allows an IP address to be divided up into separate data streams. When a user connects to the server, the port it connects to will determine which service it is connecting to.</a:t>
            </a:r>
          </a:p>
          <a:p>
            <a:endParaRPr lang="en-GB"/>
          </a:p>
          <a:p>
            <a:r>
              <a:rPr lang="en-GB"/>
              <a:t>Let’s consider that we have a user on the network. The user is connecting to the web server, which is listening on port 80. Port 80 is a common port for a web server to be listening on but can be changed.</a:t>
            </a:r>
          </a:p>
          <a:p>
            <a:endParaRPr lang="en-GB"/>
          </a:p>
          <a:p>
            <a:r>
              <a:rPr lang="en-GB"/>
              <a:t>The user, when creating a connection, uses a dynamic port. That is, the port is selected from a pool and, thus, can change every time a connection is made. Having the port dynamic also means the user is free to create a second connection to the same server on the same port. Since the ports for the connections are dynamic, they are different, making it easy to distinguish between them.</a:t>
            </a:r>
          </a:p>
          <a:p>
            <a:endParaRPr lang="en-GB"/>
          </a:p>
          <a:p>
            <a:r>
              <a:rPr lang="en-GB"/>
              <a:t>Now, let’s consider that we have a second user that makes a connection to the server. Now there are three connections coming into the server using the same port.</a:t>
            </a:r>
          </a:p>
          <a:p>
            <a:endParaRPr lang="en-GB"/>
          </a:p>
          <a:p>
            <a:r>
              <a:rPr lang="en-GB"/>
              <a:t>Since all the connections are coming over the same port, the server needs a way of telling which connection is which. It does this using the source IP address and port number. When traffic comes into the server on the same destination port, looking at the source IP address and source port allows multiple data streams to go to the server using the same port. This includes data streams from the same device or from different devices.</a:t>
            </a:r>
          </a:p>
          <a:p>
            <a:endParaRPr lang="en-GB"/>
          </a:p>
          <a:p>
            <a:r>
              <a:rPr lang="en-GB"/>
              <a:t>Now that we understand how ports work, let’s have a look at some of the more commonly used ports.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45384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02:38 Shown here are the well-known ports provided by CompTIA. There are quite a few, and it would be difficult to remember them all unless you have a pretty good memory. Although there are quite a few ports, there are some ports that you are more likely to get an exam question on than others.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19051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02:53 Shown here are the ports we think you are more likely to get asked an exam question on. Generally, the questions don’t ask if the protocol uses TCP or UDP. Generally speaking, most protocols use TCP.</a:t>
            </a:r>
          </a:p>
          <a:p>
            <a:endParaRPr lang="en-GB"/>
          </a:p>
          <a:p>
            <a:r>
              <a:rPr lang="en-GB"/>
              <a:t>You may be given a question about setting up e-mail. In order to know this, you need to know which port e-mail uses. Later in the course, I will have a closer look at the applications that use these ports, so don’t worry if you don’t understand them yet.</a:t>
            </a:r>
          </a:p>
          <a:p>
            <a:endParaRPr lang="en-GB"/>
          </a:p>
          <a:p>
            <a:r>
              <a:rPr lang="en-GB"/>
              <a:t>Other questions may ask, if you are using an insecure web connection, which port do you need to use to make it secure? Web traffic using port 80 is insecure, while using 443 would be secure web traffic.</a:t>
            </a:r>
          </a:p>
          <a:p>
            <a:endParaRPr lang="en-GB"/>
          </a:p>
          <a:p>
            <a:r>
              <a:rPr lang="en-GB"/>
              <a:t>When you are doing your final study for your exam, it is worth having a look at this screen and refreshing your memory of the port numbers. It is also good to look at this before a job interview. I have had multiple job interviews in the past that ask you to provide the port numbers for particular uses.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097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03:55 That concludes this video from ITFreeTraining on protocols and ports. Later in the course, I will have a close look at how these protocols work and how to configure them. I hope to see you in those videos. Until then, I would like to thank you for watching.</a:t>
            </a:r>
          </a:p>
          <a:p>
            <a:endParaRPr lang="en-GB"/>
          </a:p>
          <a:p>
            <a:r>
              <a:rPr lang="en-GB"/>
              <a:t>References</a:t>
            </a:r>
          </a:p>
          <a:p>
            <a:r>
              <a:rPr lang="en-GB"/>
              <a:t>“The Official CompTIA A+ Core Study Guide (Exam 220-1101)” pages 186 to 187</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cat holding a sign&#10;&#10;Description automatically generated with medium confidence">
            <a:extLst>
              <a:ext uri="{FF2B5EF4-FFF2-40B4-BE49-F238E27FC236}">
                <a16:creationId xmlns:a16="http://schemas.microsoft.com/office/drawing/2014/main" id="{CDBB8CAB-CABC-1F07-C4FF-6703A5CB2A5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999"/>
          <a:stretch/>
        </p:blipFill>
        <p:spPr>
          <a:xfrm>
            <a:off x="0" y="1101796"/>
            <a:ext cx="36576000" cy="1947379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6551635"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Well established rules for communication</a:t>
            </a:r>
          </a:p>
        </p:txBody>
      </p:sp>
      <p:pic>
        <p:nvPicPr>
          <p:cNvPr id="2" name="2_Graphics">
            <a:extLst>
              <a:ext uri="{FF2B5EF4-FFF2-40B4-BE49-F238E27FC236}">
                <a16:creationId xmlns:a16="http://schemas.microsoft.com/office/drawing/2014/main" id="{D5691B85-9FAC-8C8C-CA04-13A8FBD0BB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8470" y="6912617"/>
            <a:ext cx="30622862" cy="12089416"/>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3" y="5560461"/>
            <a:ext cx="1946831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Provides common language between devices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Protocols</a:t>
            </a:r>
          </a:p>
        </p:txBody>
      </p:sp>
    </p:spTree>
    <p:extLst>
      <p:ext uri="{BB962C8B-B14F-4D97-AF65-F5344CB8AC3E}">
        <p14:creationId xmlns:p14="http://schemas.microsoft.com/office/powerpoint/2010/main" val="3017433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diagram&#10;&#10;Description automatically generated">
            <a:extLst>
              <a:ext uri="{FF2B5EF4-FFF2-40B4-BE49-F238E27FC236}">
                <a16:creationId xmlns:a16="http://schemas.microsoft.com/office/drawing/2014/main" id="{809FCD00-2918-CC05-5C06-68412C9E2D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3728"/>
            <a:ext cx="36606018"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55418"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3" y="3597082"/>
            <a:ext cx="34464031" cy="1554272"/>
          </a:xfrm>
          <a:prstGeom prst="rect">
            <a:avLst/>
          </a:prstGeom>
          <a:solidFill>
            <a:srgbClr val="FFFFFF">
              <a:alpha val="89804"/>
            </a:srgbClr>
          </a:solid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Uniquely identifies an endpoint for network communication</a:t>
            </a:r>
          </a:p>
        </p:txBody>
      </p:sp>
      <p:sp>
        <p:nvSpPr>
          <p:cNvPr id="4" name="2_Point 2">
            <a:extLst>
              <a:ext uri="{FF2B5EF4-FFF2-40B4-BE49-F238E27FC236}">
                <a16:creationId xmlns:a16="http://schemas.microsoft.com/office/drawing/2014/main" id="{8D663874-BD73-A74B-BD65-ADF7B66700B2}"/>
              </a:ext>
            </a:extLst>
          </p:cNvPr>
          <p:cNvSpPr txBox="1"/>
          <p:nvPr/>
        </p:nvSpPr>
        <p:spPr>
          <a:xfrm>
            <a:off x="854963" y="5520720"/>
            <a:ext cx="2068594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Data is directed to that port for a specific service</a:t>
            </a:r>
          </a:p>
        </p:txBody>
      </p:sp>
      <p:sp>
        <p:nvSpPr>
          <p:cNvPr id="10" name="4_Network card">
            <a:extLst>
              <a:ext uri="{FF2B5EF4-FFF2-40B4-BE49-F238E27FC236}">
                <a16:creationId xmlns:a16="http://schemas.microsoft.com/office/drawing/2014/main" id="{B1A65536-DC1B-8732-3D71-149213C8D670}"/>
              </a:ext>
            </a:extLst>
          </p:cNvPr>
          <p:cNvSpPr/>
          <p:nvPr/>
        </p:nvSpPr>
        <p:spPr>
          <a:xfrm rot="5400000">
            <a:off x="5566893" y="13018267"/>
            <a:ext cx="8269895" cy="3706473"/>
          </a:xfrm>
          <a:prstGeom prst="rect">
            <a:avLst/>
          </a:prstGeom>
          <a:solidFill>
            <a:srgbClr val="FFFFFF">
              <a:alpha val="94902"/>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8000" dirty="0">
                <a:latin typeface="Arial" panose="020B0604020202020204" pitchFamily="34" charset="0"/>
                <a:cs typeface="Arial" panose="020B0604020202020204" pitchFamily="34" charset="0"/>
              </a:rPr>
              <a:t>Network interface</a:t>
            </a:r>
            <a:endParaRPr lang="en-AU" sz="8000" dirty="0">
              <a:latin typeface="Arial" panose="020B0604020202020204" pitchFamily="34" charset="0"/>
              <a:cs typeface="Arial" panose="020B0604020202020204" pitchFamily="34" charset="0"/>
            </a:endParaRPr>
          </a:p>
        </p:txBody>
      </p:sp>
      <p:pic>
        <p:nvPicPr>
          <p:cNvPr id="26" name="3_Server" descr="A close-up of a server&#10;&#10;Description automatically generated with medium confidence">
            <a:extLst>
              <a:ext uri="{FF2B5EF4-FFF2-40B4-BE49-F238E27FC236}">
                <a16:creationId xmlns:a16="http://schemas.microsoft.com/office/drawing/2014/main" id="{02464380-8D2A-3ECB-0676-67EA70F658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6843" y="10152805"/>
            <a:ext cx="6407546" cy="8950504"/>
          </a:xfrm>
          <a:prstGeom prst="rect">
            <a:avLst/>
          </a:prstGeom>
        </p:spPr>
      </p:pic>
      <p:grpSp>
        <p:nvGrpSpPr>
          <p:cNvPr id="8" name="11_Connection 3">
            <a:extLst>
              <a:ext uri="{FF2B5EF4-FFF2-40B4-BE49-F238E27FC236}">
                <a16:creationId xmlns:a16="http://schemas.microsoft.com/office/drawing/2014/main" id="{40FC4E77-0D92-9A24-453D-65C482EAD66E}"/>
              </a:ext>
            </a:extLst>
          </p:cNvPr>
          <p:cNvGrpSpPr/>
          <p:nvPr/>
        </p:nvGrpSpPr>
        <p:grpSpPr>
          <a:xfrm>
            <a:off x="13418288" y="10823944"/>
            <a:ext cx="20928419" cy="8175997"/>
            <a:chOff x="13418288" y="10823944"/>
            <a:chExt cx="20928419" cy="8175997"/>
          </a:xfrm>
        </p:grpSpPr>
        <p:sp>
          <p:nvSpPr>
            <p:cNvPr id="2" name="Rectangle 1">
              <a:extLst>
                <a:ext uri="{FF2B5EF4-FFF2-40B4-BE49-F238E27FC236}">
                  <a16:creationId xmlns:a16="http://schemas.microsoft.com/office/drawing/2014/main" id="{9D5EFFDC-EF3C-A3F4-1D66-564D6ECA8AF0}"/>
                </a:ext>
              </a:extLst>
            </p:cNvPr>
            <p:cNvSpPr/>
            <p:nvPr/>
          </p:nvSpPr>
          <p:spPr>
            <a:xfrm>
              <a:off x="13418288" y="10823944"/>
              <a:ext cx="1892596" cy="12464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E5458C13-F51C-CE1E-1BC7-971A2FAEE03C}"/>
                </a:ext>
              </a:extLst>
            </p:cNvPr>
            <p:cNvSpPr/>
            <p:nvPr/>
          </p:nvSpPr>
          <p:spPr>
            <a:xfrm>
              <a:off x="32454111" y="17753480"/>
              <a:ext cx="1892596" cy="12464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C81587DF-C700-DC99-61B2-8CF08521284D}"/>
                </a:ext>
              </a:extLst>
            </p:cNvPr>
            <p:cNvSpPr/>
            <p:nvPr/>
          </p:nvSpPr>
          <p:spPr>
            <a:xfrm rot="996448">
              <a:off x="13484177" y="14243953"/>
              <a:ext cx="20528081" cy="1066800"/>
            </a:xfrm>
            <a:prstGeom prst="rect">
              <a:avLst/>
            </a:prstGeom>
            <a:solidFill>
              <a:srgbClr val="FFFFFF">
                <a:alpha val="74902"/>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7" name="_Point 2">
              <a:extLst>
                <a:ext uri="{FF2B5EF4-FFF2-40B4-BE49-F238E27FC236}">
                  <a16:creationId xmlns:a16="http://schemas.microsoft.com/office/drawing/2014/main" id="{CDBFAA73-48B3-0979-0E89-9BF59A4D9831}"/>
                </a:ext>
              </a:extLst>
            </p:cNvPr>
            <p:cNvSpPr txBox="1"/>
            <p:nvPr/>
          </p:nvSpPr>
          <p:spPr>
            <a:xfrm rot="1002543">
              <a:off x="18384124" y="13120222"/>
              <a:ext cx="354286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Port 80</a:t>
              </a:r>
            </a:p>
          </p:txBody>
        </p:sp>
        <p:sp>
          <p:nvSpPr>
            <p:cNvPr id="40" name="_Point 2">
              <a:extLst>
                <a:ext uri="{FF2B5EF4-FFF2-40B4-BE49-F238E27FC236}">
                  <a16:creationId xmlns:a16="http://schemas.microsoft.com/office/drawing/2014/main" id="{1178A298-BB9F-3311-653D-3B0CF39D963B}"/>
                </a:ext>
              </a:extLst>
            </p:cNvPr>
            <p:cNvSpPr txBox="1"/>
            <p:nvPr/>
          </p:nvSpPr>
          <p:spPr>
            <a:xfrm rot="933582">
              <a:off x="24798020" y="15260599"/>
              <a:ext cx="60304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Dynamic port</a:t>
              </a:r>
            </a:p>
          </p:txBody>
        </p:sp>
      </p:grpSp>
      <p:grpSp>
        <p:nvGrpSpPr>
          <p:cNvPr id="43" name="9_Connection 2">
            <a:extLst>
              <a:ext uri="{FF2B5EF4-FFF2-40B4-BE49-F238E27FC236}">
                <a16:creationId xmlns:a16="http://schemas.microsoft.com/office/drawing/2014/main" id="{AD4B1040-DB33-94B3-3862-FB5F18E7C0C7}"/>
              </a:ext>
            </a:extLst>
          </p:cNvPr>
          <p:cNvGrpSpPr/>
          <p:nvPr/>
        </p:nvGrpSpPr>
        <p:grpSpPr>
          <a:xfrm>
            <a:off x="15762515" y="11468086"/>
            <a:ext cx="17373599" cy="1340377"/>
            <a:chOff x="15762515" y="8634000"/>
            <a:chExt cx="17373599" cy="1340377"/>
          </a:xfrm>
        </p:grpSpPr>
        <p:sp>
          <p:nvSpPr>
            <p:cNvPr id="44" name="Rectangle 43">
              <a:extLst>
                <a:ext uri="{FF2B5EF4-FFF2-40B4-BE49-F238E27FC236}">
                  <a16:creationId xmlns:a16="http://schemas.microsoft.com/office/drawing/2014/main" id="{A0570B31-5B7D-0452-7D3E-7D923E066E6A}"/>
                </a:ext>
              </a:extLst>
            </p:cNvPr>
            <p:cNvSpPr/>
            <p:nvPr/>
          </p:nvSpPr>
          <p:spPr>
            <a:xfrm>
              <a:off x="15762515" y="8774202"/>
              <a:ext cx="17373599" cy="1066800"/>
            </a:xfrm>
            <a:prstGeom prst="rect">
              <a:avLst/>
            </a:prstGeom>
            <a:solidFill>
              <a:srgbClr val="FFFFFF">
                <a:alpha val="74902"/>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5" name="_Point 2">
              <a:extLst>
                <a:ext uri="{FF2B5EF4-FFF2-40B4-BE49-F238E27FC236}">
                  <a16:creationId xmlns:a16="http://schemas.microsoft.com/office/drawing/2014/main" id="{B183F355-7571-41B8-D53B-AFD2AEBF1B44}"/>
                </a:ext>
              </a:extLst>
            </p:cNvPr>
            <p:cNvSpPr txBox="1"/>
            <p:nvPr/>
          </p:nvSpPr>
          <p:spPr>
            <a:xfrm>
              <a:off x="16099720" y="8727916"/>
              <a:ext cx="354286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Port 80</a:t>
              </a:r>
            </a:p>
          </p:txBody>
        </p:sp>
        <p:sp>
          <p:nvSpPr>
            <p:cNvPr id="46" name="_Point 2">
              <a:extLst>
                <a:ext uri="{FF2B5EF4-FFF2-40B4-BE49-F238E27FC236}">
                  <a16:creationId xmlns:a16="http://schemas.microsoft.com/office/drawing/2014/main" id="{56B9C868-D66D-F90D-E4AE-7034D2A96231}"/>
                </a:ext>
              </a:extLst>
            </p:cNvPr>
            <p:cNvSpPr txBox="1"/>
            <p:nvPr/>
          </p:nvSpPr>
          <p:spPr>
            <a:xfrm>
              <a:off x="25162736" y="8634000"/>
              <a:ext cx="60304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Dynamic port</a:t>
              </a:r>
            </a:p>
          </p:txBody>
        </p:sp>
      </p:grpSp>
      <p:grpSp>
        <p:nvGrpSpPr>
          <p:cNvPr id="41" name="8_Connection 1">
            <a:extLst>
              <a:ext uri="{FF2B5EF4-FFF2-40B4-BE49-F238E27FC236}">
                <a16:creationId xmlns:a16="http://schemas.microsoft.com/office/drawing/2014/main" id="{6DB2DC26-4B9C-3AEF-8B64-60E167EA8070}"/>
              </a:ext>
            </a:extLst>
          </p:cNvPr>
          <p:cNvGrpSpPr/>
          <p:nvPr/>
        </p:nvGrpSpPr>
        <p:grpSpPr>
          <a:xfrm>
            <a:off x="15762515" y="10333047"/>
            <a:ext cx="17373599" cy="1340377"/>
            <a:chOff x="15762515" y="8634000"/>
            <a:chExt cx="17373599" cy="1340377"/>
          </a:xfrm>
        </p:grpSpPr>
        <p:sp>
          <p:nvSpPr>
            <p:cNvPr id="35" name="Rectangle 34">
              <a:extLst>
                <a:ext uri="{FF2B5EF4-FFF2-40B4-BE49-F238E27FC236}">
                  <a16:creationId xmlns:a16="http://schemas.microsoft.com/office/drawing/2014/main" id="{50FFB1A9-3C3E-DE6A-C430-29AE897748A0}"/>
                </a:ext>
              </a:extLst>
            </p:cNvPr>
            <p:cNvSpPr/>
            <p:nvPr/>
          </p:nvSpPr>
          <p:spPr>
            <a:xfrm>
              <a:off x="15762515" y="8774202"/>
              <a:ext cx="17373599" cy="1066800"/>
            </a:xfrm>
            <a:prstGeom prst="rect">
              <a:avLst/>
            </a:prstGeom>
            <a:solidFill>
              <a:srgbClr val="FFFFFF">
                <a:alpha val="74902"/>
              </a:srgbClr>
            </a:solidFill>
            <a:ln>
              <a:noFill/>
            </a:ln>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38" name="_Point 2">
              <a:extLst>
                <a:ext uri="{FF2B5EF4-FFF2-40B4-BE49-F238E27FC236}">
                  <a16:creationId xmlns:a16="http://schemas.microsoft.com/office/drawing/2014/main" id="{46C0AECC-2ECA-6483-BDAB-4114847567FC}"/>
                </a:ext>
              </a:extLst>
            </p:cNvPr>
            <p:cNvSpPr txBox="1"/>
            <p:nvPr/>
          </p:nvSpPr>
          <p:spPr>
            <a:xfrm>
              <a:off x="16099720" y="8727916"/>
              <a:ext cx="354286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Port 80</a:t>
              </a:r>
            </a:p>
          </p:txBody>
        </p:sp>
        <p:sp>
          <p:nvSpPr>
            <p:cNvPr id="39" name="_Point 2">
              <a:extLst>
                <a:ext uri="{FF2B5EF4-FFF2-40B4-BE49-F238E27FC236}">
                  <a16:creationId xmlns:a16="http://schemas.microsoft.com/office/drawing/2014/main" id="{3F284110-1FFF-29D7-C8D1-AA80BE6FDFDA}"/>
                </a:ext>
              </a:extLst>
            </p:cNvPr>
            <p:cNvSpPr txBox="1"/>
            <p:nvPr/>
          </p:nvSpPr>
          <p:spPr>
            <a:xfrm>
              <a:off x="25126160" y="8634000"/>
              <a:ext cx="60304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Dynamic port</a:t>
              </a:r>
            </a:p>
          </p:txBody>
        </p:sp>
      </p:grpSp>
      <p:sp>
        <p:nvSpPr>
          <p:cNvPr id="47" name="6_Point 3">
            <a:extLst>
              <a:ext uri="{FF2B5EF4-FFF2-40B4-BE49-F238E27FC236}">
                <a16:creationId xmlns:a16="http://schemas.microsoft.com/office/drawing/2014/main" id="{5A9FDC06-52C5-BAA2-2941-BC2312836A63}"/>
              </a:ext>
            </a:extLst>
          </p:cNvPr>
          <p:cNvSpPr txBox="1"/>
          <p:nvPr/>
        </p:nvSpPr>
        <p:spPr>
          <a:xfrm>
            <a:off x="854963" y="7043018"/>
            <a:ext cx="2779789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Allows an IP address to be divided up into separate data streams</a:t>
            </a:r>
          </a:p>
        </p:txBody>
      </p:sp>
      <p:sp>
        <p:nvSpPr>
          <p:cNvPr id="24" name="5_HTTP_D 1.5">
            <a:extLst>
              <a:ext uri="{FF2B5EF4-FFF2-40B4-BE49-F238E27FC236}">
                <a16:creationId xmlns:a16="http://schemas.microsoft.com/office/drawing/2014/main" id="{FA7296EC-0F02-AF2C-55EF-BAEB3AA3CA71}"/>
              </a:ext>
            </a:extLst>
          </p:cNvPr>
          <p:cNvSpPr/>
          <p:nvPr/>
        </p:nvSpPr>
        <p:spPr>
          <a:xfrm>
            <a:off x="11555078" y="10731934"/>
            <a:ext cx="4207437" cy="1661343"/>
          </a:xfrm>
          <a:prstGeom prst="rect">
            <a:avLst/>
          </a:prstGeom>
          <a:solidFill>
            <a:srgbClr val="92D050">
              <a:alpha val="94902"/>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0000" dirty="0">
                <a:latin typeface="Arial" panose="020B0604020202020204" pitchFamily="34" charset="0"/>
                <a:cs typeface="Arial" panose="020B0604020202020204" pitchFamily="34" charset="0"/>
              </a:rPr>
              <a:t>HTTP</a:t>
            </a:r>
            <a:endParaRPr lang="en-AU" sz="10000" dirty="0">
              <a:latin typeface="Arial" panose="020B0604020202020204" pitchFamily="34" charset="0"/>
              <a:cs typeface="Arial" panose="020B0604020202020204" pitchFamily="34" charset="0"/>
            </a:endParaRPr>
          </a:p>
        </p:txBody>
      </p:sp>
      <p:sp>
        <p:nvSpPr>
          <p:cNvPr id="23" name="5_SMTP_D 1.0">
            <a:extLst>
              <a:ext uri="{FF2B5EF4-FFF2-40B4-BE49-F238E27FC236}">
                <a16:creationId xmlns:a16="http://schemas.microsoft.com/office/drawing/2014/main" id="{EDA4C91F-886E-52D7-BDB6-C0A045F18AFB}"/>
              </a:ext>
            </a:extLst>
          </p:cNvPr>
          <p:cNvSpPr/>
          <p:nvPr/>
        </p:nvSpPr>
        <p:spPr>
          <a:xfrm>
            <a:off x="11555078" y="12936326"/>
            <a:ext cx="4207437" cy="1661343"/>
          </a:xfrm>
          <a:prstGeom prst="rect">
            <a:avLst/>
          </a:prstGeom>
          <a:solidFill>
            <a:srgbClr val="92D050">
              <a:alpha val="94902"/>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0000" dirty="0">
                <a:latin typeface="Arial" panose="020B0604020202020204" pitchFamily="34" charset="0"/>
                <a:cs typeface="Arial" panose="020B0604020202020204" pitchFamily="34" charset="0"/>
              </a:rPr>
              <a:t>SMTP</a:t>
            </a:r>
            <a:endParaRPr lang="en-AU" sz="10000" dirty="0">
              <a:latin typeface="Arial" panose="020B0604020202020204" pitchFamily="34" charset="0"/>
              <a:cs typeface="Arial" panose="020B0604020202020204" pitchFamily="34" charset="0"/>
            </a:endParaRPr>
          </a:p>
        </p:txBody>
      </p:sp>
      <p:sp>
        <p:nvSpPr>
          <p:cNvPr id="22" name="5_Telnet_D 0.5">
            <a:extLst>
              <a:ext uri="{FF2B5EF4-FFF2-40B4-BE49-F238E27FC236}">
                <a16:creationId xmlns:a16="http://schemas.microsoft.com/office/drawing/2014/main" id="{CB05878E-3971-A1A7-4C82-8F971163DCB0}"/>
              </a:ext>
            </a:extLst>
          </p:cNvPr>
          <p:cNvSpPr/>
          <p:nvPr/>
        </p:nvSpPr>
        <p:spPr>
          <a:xfrm>
            <a:off x="11555078" y="15140718"/>
            <a:ext cx="4207437" cy="1661343"/>
          </a:xfrm>
          <a:prstGeom prst="rect">
            <a:avLst/>
          </a:prstGeom>
          <a:solidFill>
            <a:srgbClr val="92D050">
              <a:alpha val="94902"/>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0000" dirty="0">
                <a:latin typeface="Arial" panose="020B0604020202020204" pitchFamily="34" charset="0"/>
                <a:cs typeface="Arial" panose="020B0604020202020204" pitchFamily="34" charset="0"/>
              </a:rPr>
              <a:t>Telnet</a:t>
            </a:r>
            <a:endParaRPr lang="en-AU" sz="10000" dirty="0">
              <a:latin typeface="Arial" panose="020B0604020202020204" pitchFamily="34" charset="0"/>
              <a:cs typeface="Arial" panose="020B0604020202020204" pitchFamily="34" charset="0"/>
            </a:endParaRPr>
          </a:p>
        </p:txBody>
      </p:sp>
      <p:sp>
        <p:nvSpPr>
          <p:cNvPr id="21" name="5_FTP">
            <a:extLst>
              <a:ext uri="{FF2B5EF4-FFF2-40B4-BE49-F238E27FC236}">
                <a16:creationId xmlns:a16="http://schemas.microsoft.com/office/drawing/2014/main" id="{0BD06739-77C4-CF07-2C5A-CD23C8E26271}"/>
              </a:ext>
            </a:extLst>
          </p:cNvPr>
          <p:cNvSpPr/>
          <p:nvPr/>
        </p:nvSpPr>
        <p:spPr>
          <a:xfrm>
            <a:off x="11555078" y="17345109"/>
            <a:ext cx="4207437" cy="1661343"/>
          </a:xfrm>
          <a:prstGeom prst="rect">
            <a:avLst/>
          </a:prstGeom>
          <a:solidFill>
            <a:srgbClr val="92D050">
              <a:alpha val="94902"/>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10000" dirty="0">
                <a:latin typeface="Arial" panose="020B0604020202020204" pitchFamily="34" charset="0"/>
                <a:cs typeface="Arial" panose="020B0604020202020204" pitchFamily="34" charset="0"/>
              </a:rPr>
              <a:t>FTP</a:t>
            </a:r>
            <a:endParaRPr lang="en-AU" sz="10000" dirty="0">
              <a:latin typeface="Arial" panose="020B0604020202020204" pitchFamily="34" charset="0"/>
              <a:cs typeface="Arial" panose="020B0604020202020204" pitchFamily="34" charset="0"/>
            </a:endParaRPr>
          </a:p>
        </p:txBody>
      </p:sp>
      <p:pic>
        <p:nvPicPr>
          <p:cNvPr id="34" name="7_User 1" descr="A cat wearing a garment&#10;&#10;Description automatically generated with low confidence">
            <a:extLst>
              <a:ext uri="{FF2B5EF4-FFF2-40B4-BE49-F238E27FC236}">
                <a16:creationId xmlns:a16="http://schemas.microsoft.com/office/drawing/2014/main" id="{FC65C338-C550-9447-4D4C-2802ADC241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06344" y="9255571"/>
            <a:ext cx="4246664" cy="4919376"/>
          </a:xfrm>
          <a:prstGeom prst="rect">
            <a:avLst/>
          </a:prstGeom>
        </p:spPr>
      </p:pic>
      <p:pic>
        <p:nvPicPr>
          <p:cNvPr id="30" name="10_User 2" descr="A picture containing indoor&#10;&#10;Description automatically generated">
            <a:extLst>
              <a:ext uri="{FF2B5EF4-FFF2-40B4-BE49-F238E27FC236}">
                <a16:creationId xmlns:a16="http://schemas.microsoft.com/office/drawing/2014/main" id="{E363FADA-C9B6-8BA1-D523-AFF9CF2B553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484925" y="14424975"/>
            <a:ext cx="4992779" cy="4757470"/>
          </a:xfrm>
          <a:prstGeom prst="rect">
            <a:avLst/>
          </a:prstGeom>
        </p:spPr>
      </p:pic>
      <p:sp>
        <p:nvSpPr>
          <p:cNvPr id="28" name="12_Point 4">
            <a:extLst>
              <a:ext uri="{FF2B5EF4-FFF2-40B4-BE49-F238E27FC236}">
                <a16:creationId xmlns:a16="http://schemas.microsoft.com/office/drawing/2014/main" id="{FD9C2C78-70BD-B034-C527-0E2C5112EAFA}"/>
              </a:ext>
            </a:extLst>
          </p:cNvPr>
          <p:cNvSpPr txBox="1"/>
          <p:nvPr/>
        </p:nvSpPr>
        <p:spPr>
          <a:xfrm>
            <a:off x="854962" y="8565351"/>
            <a:ext cx="3035138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IP address/Port used to sperate data streams on same destination port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Ports</a:t>
            </a:r>
          </a:p>
        </p:txBody>
      </p:sp>
    </p:spTree>
    <p:extLst>
      <p:ext uri="{BB962C8B-B14F-4D97-AF65-F5344CB8AC3E}">
        <p14:creationId xmlns:p14="http://schemas.microsoft.com/office/powerpoint/2010/main" val="2828643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aphicFrame>
        <p:nvGraphicFramePr>
          <p:cNvPr id="2" name="0_Table">
            <a:extLst>
              <a:ext uri="{FF2B5EF4-FFF2-40B4-BE49-F238E27FC236}">
                <a16:creationId xmlns:a16="http://schemas.microsoft.com/office/drawing/2014/main" id="{818D8274-75B8-D143-AD0C-BD90AC7020A4}"/>
              </a:ext>
            </a:extLst>
          </p:cNvPr>
          <p:cNvGraphicFramePr>
            <a:graphicFrameLocks/>
          </p:cNvGraphicFramePr>
          <p:nvPr>
            <p:extLst>
              <p:ext uri="{D42A27DB-BD31-4B8C-83A1-F6EECF244321}">
                <p14:modId xmlns:p14="http://schemas.microsoft.com/office/powerpoint/2010/main" val="1623889472"/>
              </p:ext>
            </p:extLst>
          </p:nvPr>
        </p:nvGraphicFramePr>
        <p:xfrm>
          <a:off x="854964" y="6443607"/>
          <a:ext cx="34545379" cy="9708369"/>
        </p:xfrm>
        <a:graphic>
          <a:graphicData uri="http://schemas.openxmlformats.org/drawingml/2006/table">
            <a:tbl>
              <a:tblPr bandRow="1">
                <a:tableStyleId>{5940675A-B579-460E-94D1-54222C63F5DA}</a:tableStyleId>
              </a:tblPr>
              <a:tblGrid>
                <a:gridCol w="5757563">
                  <a:extLst>
                    <a:ext uri="{9D8B030D-6E8A-4147-A177-3AD203B41FA5}">
                      <a16:colId xmlns:a16="http://schemas.microsoft.com/office/drawing/2014/main" val="824618382"/>
                    </a:ext>
                  </a:extLst>
                </a:gridCol>
                <a:gridCol w="5757563">
                  <a:extLst>
                    <a:ext uri="{9D8B030D-6E8A-4147-A177-3AD203B41FA5}">
                      <a16:colId xmlns:a16="http://schemas.microsoft.com/office/drawing/2014/main" val="2895944012"/>
                    </a:ext>
                  </a:extLst>
                </a:gridCol>
                <a:gridCol w="5757563">
                  <a:extLst>
                    <a:ext uri="{9D8B030D-6E8A-4147-A177-3AD203B41FA5}">
                      <a16:colId xmlns:a16="http://schemas.microsoft.com/office/drawing/2014/main" val="3554257785"/>
                    </a:ext>
                  </a:extLst>
                </a:gridCol>
                <a:gridCol w="5757563">
                  <a:extLst>
                    <a:ext uri="{9D8B030D-6E8A-4147-A177-3AD203B41FA5}">
                      <a16:colId xmlns:a16="http://schemas.microsoft.com/office/drawing/2014/main" val="918536535"/>
                    </a:ext>
                  </a:extLst>
                </a:gridCol>
                <a:gridCol w="7193904">
                  <a:extLst>
                    <a:ext uri="{9D8B030D-6E8A-4147-A177-3AD203B41FA5}">
                      <a16:colId xmlns:a16="http://schemas.microsoft.com/office/drawing/2014/main" val="2352147516"/>
                    </a:ext>
                  </a:extLst>
                </a:gridCol>
                <a:gridCol w="4321223">
                  <a:extLst>
                    <a:ext uri="{9D8B030D-6E8A-4147-A177-3AD203B41FA5}">
                      <a16:colId xmlns:a16="http://schemas.microsoft.com/office/drawing/2014/main" val="3951452975"/>
                    </a:ext>
                  </a:extLst>
                </a:gridCol>
              </a:tblGrid>
              <a:tr h="3198051">
                <a:tc>
                  <a:txBody>
                    <a:bodyPr/>
                    <a:lstStyle/>
                    <a:p>
                      <a:r>
                        <a:rPr lang="en-US" b="1" dirty="0">
                          <a:latin typeface="Arial" panose="020B0604020202020204" pitchFamily="34" charset="0"/>
                          <a:cs typeface="Arial" panose="020B0604020202020204" pitchFamily="34" charset="0"/>
                        </a:rPr>
                        <a:t>Networking</a:t>
                      </a:r>
                    </a:p>
                  </a:txBody>
                  <a:tcPr/>
                </a:tc>
                <a:tc>
                  <a:txBody>
                    <a:bodyPr/>
                    <a:lstStyle/>
                    <a:p>
                      <a:pPr algn="ctr"/>
                      <a:r>
                        <a:rPr lang="en-US" b="1" dirty="0">
                          <a:latin typeface="Arial" panose="020B0604020202020204" pitchFamily="34" charset="0"/>
                          <a:cs typeface="Arial" panose="020B0604020202020204" pitchFamily="34" charset="0"/>
                        </a:rPr>
                        <a:t>DNS</a:t>
                      </a:r>
                    </a:p>
                    <a:p>
                      <a:pPr algn="ctr"/>
                      <a:r>
                        <a:rPr lang="en-US" b="1" dirty="0">
                          <a:latin typeface="Arial" panose="020B0604020202020204" pitchFamily="34" charset="0"/>
                          <a:cs typeface="Arial" panose="020B0604020202020204" pitchFamily="34" charset="0"/>
                        </a:rPr>
                        <a:t>UDP/53 TCP/53</a:t>
                      </a:r>
                    </a:p>
                  </a:txBody>
                  <a:tcPr anchor="ctr"/>
                </a:tc>
                <a:tc>
                  <a:txBody>
                    <a:bodyPr/>
                    <a:lstStyle/>
                    <a:p>
                      <a:pPr algn="ctr"/>
                      <a:r>
                        <a:rPr lang="en-US" b="1" dirty="0">
                          <a:latin typeface="Arial" panose="020B0604020202020204" pitchFamily="34" charset="0"/>
                          <a:cs typeface="Arial" panose="020B0604020202020204" pitchFamily="34" charset="0"/>
                        </a:rPr>
                        <a:t>DHCP</a:t>
                      </a:r>
                    </a:p>
                    <a:p>
                      <a:pPr algn="ctr"/>
                      <a:r>
                        <a:rPr lang="en-US" b="1" dirty="0">
                          <a:latin typeface="Arial" panose="020B0604020202020204" pitchFamily="34" charset="0"/>
                          <a:cs typeface="Arial" panose="020B0604020202020204" pitchFamily="34" charset="0"/>
                        </a:rPr>
                        <a:t>UDP/67 UDP/68</a:t>
                      </a:r>
                    </a:p>
                  </a:txBody>
                  <a:tcPr anchor="ctr"/>
                </a:tc>
                <a:tc>
                  <a:txBody>
                    <a:bodyPr/>
                    <a:lstStyle/>
                    <a:p>
                      <a:pPr algn="ctr"/>
                      <a:r>
                        <a:rPr lang="en-US" b="1" dirty="0">
                          <a:latin typeface="Arial" panose="020B0604020202020204" pitchFamily="34" charset="0"/>
                          <a:cs typeface="Arial" panose="020B0604020202020204" pitchFamily="34" charset="0"/>
                        </a:rPr>
                        <a:t>NBT</a:t>
                      </a:r>
                    </a:p>
                    <a:p>
                      <a:pPr algn="ctr"/>
                      <a:r>
                        <a:rPr lang="en-US" b="1" dirty="0">
                          <a:latin typeface="Arial" panose="020B0604020202020204" pitchFamily="34" charset="0"/>
                          <a:cs typeface="Arial" panose="020B0604020202020204" pitchFamily="34" charset="0"/>
                        </a:rPr>
                        <a:t>UDP/TCP</a:t>
                      </a:r>
                    </a:p>
                    <a:p>
                      <a:pPr algn="ctr"/>
                      <a:r>
                        <a:rPr lang="en-US" b="1" dirty="0">
                          <a:latin typeface="Arial" panose="020B0604020202020204" pitchFamily="34" charset="0"/>
                          <a:cs typeface="Arial" panose="020B0604020202020204" pitchFamily="34" charset="0"/>
                        </a:rPr>
                        <a:t>137-139</a:t>
                      </a:r>
                    </a:p>
                  </a:txBody>
                  <a:tcPr anchor="ctr"/>
                </a:tc>
                <a:tc>
                  <a:txBody>
                    <a:bodyPr/>
                    <a:lstStyle/>
                    <a:p>
                      <a:pPr algn="ctr"/>
                      <a:r>
                        <a:rPr lang="en-US" b="1" dirty="0">
                          <a:latin typeface="Arial" panose="020B0604020202020204" pitchFamily="34" charset="0"/>
                          <a:cs typeface="Arial" panose="020B0604020202020204" pitchFamily="34" charset="0"/>
                        </a:rPr>
                        <a:t>SNMP</a:t>
                      </a:r>
                    </a:p>
                    <a:p>
                      <a:pPr algn="ctr"/>
                      <a:r>
                        <a:rPr lang="en-US" b="1" dirty="0">
                          <a:latin typeface="Arial" panose="020B0604020202020204" pitchFamily="34" charset="0"/>
                          <a:cs typeface="Arial" panose="020B0604020202020204" pitchFamily="34" charset="0"/>
                        </a:rPr>
                        <a:t>UDP/161 UDP/162</a:t>
                      </a:r>
                    </a:p>
                  </a:txBody>
                  <a:tcPr anchor="ctr"/>
                </a:tc>
                <a:tc>
                  <a:txBody>
                    <a:bodyPr/>
                    <a:lstStyle/>
                    <a:p>
                      <a:pPr algn="ctr"/>
                      <a:r>
                        <a:rPr lang="en-US" b="1" dirty="0">
                          <a:latin typeface="Arial" panose="020B0604020202020204" pitchFamily="34" charset="0"/>
                          <a:cs typeface="Arial" panose="020B0604020202020204" pitchFamily="34" charset="0"/>
                        </a:rPr>
                        <a:t>LDAP</a:t>
                      </a:r>
                    </a:p>
                    <a:p>
                      <a:pPr algn="ctr"/>
                      <a:r>
                        <a:rPr lang="en-US" b="1" dirty="0">
                          <a:latin typeface="Arial" panose="020B0604020202020204" pitchFamily="34" charset="0"/>
                          <a:cs typeface="Arial" panose="020B0604020202020204" pitchFamily="34" charset="0"/>
                        </a:rPr>
                        <a:t>TCP/389</a:t>
                      </a:r>
                    </a:p>
                    <a:p>
                      <a:pPr algn="ct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57368083"/>
                  </a:ext>
                </a:extLst>
              </a:tr>
              <a:tr h="2170106">
                <a:tc>
                  <a:txBody>
                    <a:bodyPr/>
                    <a:lstStyle/>
                    <a:p>
                      <a:r>
                        <a:rPr lang="en-US" b="1" dirty="0">
                          <a:latin typeface="Arial" panose="020B0604020202020204" pitchFamily="34" charset="0"/>
                          <a:cs typeface="Arial" panose="020B0604020202020204" pitchFamily="34" charset="0"/>
                        </a:rPr>
                        <a:t>Remote access</a:t>
                      </a:r>
                    </a:p>
                  </a:txBody>
                  <a:tcPr/>
                </a:tc>
                <a:tc>
                  <a:txBody>
                    <a:bodyPr/>
                    <a:lstStyle/>
                    <a:p>
                      <a:pPr algn="ctr"/>
                      <a:r>
                        <a:rPr lang="en-US" b="1" dirty="0">
                          <a:latin typeface="Arial" panose="020B0604020202020204" pitchFamily="34" charset="0"/>
                          <a:cs typeface="Arial" panose="020B0604020202020204" pitchFamily="34" charset="0"/>
                        </a:rPr>
                        <a:t>SSH</a:t>
                      </a:r>
                    </a:p>
                    <a:p>
                      <a:pPr algn="ctr"/>
                      <a:r>
                        <a:rPr lang="en-US" b="1" dirty="0">
                          <a:latin typeface="Arial" panose="020B0604020202020204" pitchFamily="34" charset="0"/>
                          <a:cs typeface="Arial" panose="020B0604020202020204" pitchFamily="34" charset="0"/>
                        </a:rPr>
                        <a:t>TCP/22</a:t>
                      </a:r>
                    </a:p>
                  </a:txBody>
                  <a:tcPr anchor="ctr"/>
                </a:tc>
                <a:tc>
                  <a:txBody>
                    <a:bodyPr/>
                    <a:lstStyle/>
                    <a:p>
                      <a:pPr algn="ctr"/>
                      <a:r>
                        <a:rPr lang="en-US" b="1" dirty="0">
                          <a:latin typeface="Arial" panose="020B0604020202020204" pitchFamily="34" charset="0"/>
                          <a:cs typeface="Arial" panose="020B0604020202020204" pitchFamily="34" charset="0"/>
                        </a:rPr>
                        <a:t>Telnet</a:t>
                      </a:r>
                    </a:p>
                    <a:p>
                      <a:pPr algn="ctr"/>
                      <a:r>
                        <a:rPr lang="en-US" b="1" dirty="0">
                          <a:latin typeface="Arial" panose="020B0604020202020204" pitchFamily="34" charset="0"/>
                          <a:cs typeface="Arial" panose="020B0604020202020204" pitchFamily="34" charset="0"/>
                        </a:rPr>
                        <a:t>TCP/23</a:t>
                      </a:r>
                    </a:p>
                  </a:txBody>
                  <a:tcPr anchor="ctr"/>
                </a:tc>
                <a:tc>
                  <a:txBody>
                    <a:bodyPr/>
                    <a:lstStyle/>
                    <a:p>
                      <a:pPr algn="ctr"/>
                      <a:r>
                        <a:rPr lang="en-US" b="1" dirty="0">
                          <a:latin typeface="Arial" panose="020B0604020202020204" pitchFamily="34" charset="0"/>
                          <a:cs typeface="Arial" panose="020B0604020202020204" pitchFamily="34" charset="0"/>
                        </a:rPr>
                        <a:t>RDP</a:t>
                      </a:r>
                    </a:p>
                    <a:p>
                      <a:pPr algn="ctr"/>
                      <a:r>
                        <a:rPr lang="en-US" b="1" dirty="0">
                          <a:latin typeface="Arial" panose="020B0604020202020204" pitchFamily="34" charset="0"/>
                          <a:cs typeface="Arial" panose="020B0604020202020204" pitchFamily="34" charset="0"/>
                        </a:rPr>
                        <a:t>TCP/3389</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90068401"/>
                  </a:ext>
                </a:extLst>
              </a:tr>
              <a:tr h="2170106">
                <a:tc>
                  <a:txBody>
                    <a:bodyPr/>
                    <a:lstStyle/>
                    <a:p>
                      <a:r>
                        <a:rPr lang="en-US" b="1" dirty="0">
                          <a:latin typeface="Arial" panose="020B0604020202020204" pitchFamily="34" charset="0"/>
                          <a:cs typeface="Arial" panose="020B0604020202020204" pitchFamily="34" charset="0"/>
                        </a:rPr>
                        <a:t>File transfer</a:t>
                      </a:r>
                    </a:p>
                  </a:txBody>
                  <a:tcPr/>
                </a:tc>
                <a:tc>
                  <a:txBody>
                    <a:bodyPr/>
                    <a:lstStyle/>
                    <a:p>
                      <a:pPr algn="ctr"/>
                      <a:r>
                        <a:rPr lang="en-US" b="1" dirty="0">
                          <a:latin typeface="Arial" panose="020B0604020202020204" pitchFamily="34" charset="0"/>
                          <a:cs typeface="Arial" panose="020B0604020202020204" pitchFamily="34" charset="0"/>
                        </a:rPr>
                        <a:t>FTP</a:t>
                      </a:r>
                    </a:p>
                    <a:p>
                      <a:pPr algn="ctr"/>
                      <a:r>
                        <a:rPr lang="en-US" b="1" dirty="0">
                          <a:latin typeface="Arial" panose="020B0604020202020204" pitchFamily="34" charset="0"/>
                          <a:cs typeface="Arial" panose="020B0604020202020204" pitchFamily="34" charset="0"/>
                        </a:rPr>
                        <a:t>TCP/20 TCP/21</a:t>
                      </a:r>
                    </a:p>
                  </a:txBody>
                  <a:tcPr anchor="ctr"/>
                </a:tc>
                <a:tc>
                  <a:txBody>
                    <a:bodyPr/>
                    <a:lstStyle/>
                    <a:p>
                      <a:pPr algn="ctr"/>
                      <a:r>
                        <a:rPr lang="en-US" b="1" dirty="0">
                          <a:latin typeface="Arial" panose="020B0604020202020204" pitchFamily="34" charset="0"/>
                          <a:cs typeface="Arial" panose="020B0604020202020204" pitchFamily="34" charset="0"/>
                        </a:rPr>
                        <a:t>HTTP</a:t>
                      </a:r>
                    </a:p>
                    <a:p>
                      <a:pPr algn="ctr"/>
                      <a:r>
                        <a:rPr lang="en-US" b="1" dirty="0">
                          <a:latin typeface="Arial" panose="020B0604020202020204" pitchFamily="34" charset="0"/>
                          <a:cs typeface="Arial" panose="020B0604020202020204" pitchFamily="34" charset="0"/>
                        </a:rPr>
                        <a:t>TCP/80</a:t>
                      </a:r>
                    </a:p>
                  </a:txBody>
                  <a:tcPr anchor="ctr"/>
                </a:tc>
                <a:tc>
                  <a:txBody>
                    <a:bodyPr/>
                    <a:lstStyle/>
                    <a:p>
                      <a:pPr algn="ctr"/>
                      <a:r>
                        <a:rPr lang="en-US" b="1" dirty="0">
                          <a:latin typeface="Arial" panose="020B0604020202020204" pitchFamily="34" charset="0"/>
                          <a:cs typeface="Arial" panose="020B0604020202020204" pitchFamily="34" charset="0"/>
                        </a:rPr>
                        <a:t>HTTPS</a:t>
                      </a:r>
                    </a:p>
                    <a:p>
                      <a:pPr algn="ctr"/>
                      <a:r>
                        <a:rPr lang="en-US" b="1" dirty="0">
                          <a:latin typeface="Arial" panose="020B0604020202020204" pitchFamily="34" charset="0"/>
                          <a:cs typeface="Arial" panose="020B0604020202020204" pitchFamily="34" charset="0"/>
                        </a:rPr>
                        <a:t>TCP/443</a:t>
                      </a:r>
                    </a:p>
                  </a:txBody>
                  <a:tcPr anchor="ctr"/>
                </a:tc>
                <a:tc>
                  <a:txBody>
                    <a:bodyPr/>
                    <a:lstStyle/>
                    <a:p>
                      <a:pPr algn="ctr"/>
                      <a:r>
                        <a:rPr lang="en-US" b="1" dirty="0">
                          <a:latin typeface="Arial" panose="020B0604020202020204" pitchFamily="34" charset="0"/>
                          <a:cs typeface="Arial" panose="020B0604020202020204" pitchFamily="34" charset="0"/>
                        </a:rPr>
                        <a:t>SMB</a:t>
                      </a:r>
                    </a:p>
                    <a:p>
                      <a:pPr algn="ctr"/>
                      <a:r>
                        <a:rPr lang="en-US" b="1" dirty="0">
                          <a:latin typeface="Arial" panose="020B0604020202020204" pitchFamily="34" charset="0"/>
                          <a:cs typeface="Arial" panose="020B0604020202020204" pitchFamily="34" charset="0"/>
                        </a:rPr>
                        <a:t>TCP/445</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44082422"/>
                  </a:ext>
                </a:extLst>
              </a:tr>
              <a:tr h="2170106">
                <a:tc>
                  <a:txBody>
                    <a:bodyPr/>
                    <a:lstStyle/>
                    <a:p>
                      <a:r>
                        <a:rPr lang="en-US" b="1" dirty="0">
                          <a:latin typeface="Arial" panose="020B0604020202020204" pitchFamily="34" charset="0"/>
                          <a:cs typeface="Arial" panose="020B0604020202020204" pitchFamily="34" charset="0"/>
                        </a:rPr>
                        <a:t>Email</a:t>
                      </a:r>
                    </a:p>
                  </a:txBody>
                  <a:tcPr/>
                </a:tc>
                <a:tc>
                  <a:txBody>
                    <a:bodyPr/>
                    <a:lstStyle/>
                    <a:p>
                      <a:pPr algn="ctr"/>
                      <a:r>
                        <a:rPr lang="en-US" b="1" dirty="0">
                          <a:latin typeface="Arial" panose="020B0604020202020204" pitchFamily="34" charset="0"/>
                          <a:cs typeface="Arial" panose="020B0604020202020204" pitchFamily="34" charset="0"/>
                        </a:rPr>
                        <a:t>SMTP</a:t>
                      </a:r>
                    </a:p>
                    <a:p>
                      <a:pPr algn="ctr"/>
                      <a:r>
                        <a:rPr lang="en-US" b="1" dirty="0">
                          <a:latin typeface="Arial" panose="020B0604020202020204" pitchFamily="34" charset="0"/>
                          <a:cs typeface="Arial" panose="020B0604020202020204" pitchFamily="34" charset="0"/>
                        </a:rPr>
                        <a:t>TCP/25</a:t>
                      </a:r>
                    </a:p>
                  </a:txBody>
                  <a:tcPr anchor="ctr"/>
                </a:tc>
                <a:tc>
                  <a:txBody>
                    <a:bodyPr/>
                    <a:lstStyle/>
                    <a:p>
                      <a:pPr algn="ctr"/>
                      <a:r>
                        <a:rPr lang="en-US" b="1" dirty="0">
                          <a:latin typeface="Arial" panose="020B0604020202020204" pitchFamily="34" charset="0"/>
                          <a:cs typeface="Arial" panose="020B0604020202020204" pitchFamily="34" charset="0"/>
                        </a:rPr>
                        <a:t>POP3</a:t>
                      </a:r>
                    </a:p>
                    <a:p>
                      <a:pPr algn="ctr"/>
                      <a:r>
                        <a:rPr lang="en-US" b="1" dirty="0">
                          <a:latin typeface="Arial" panose="020B0604020202020204" pitchFamily="34" charset="0"/>
                          <a:cs typeface="Arial" panose="020B0604020202020204" pitchFamily="34" charset="0"/>
                        </a:rPr>
                        <a:t>TCP/110</a:t>
                      </a:r>
                    </a:p>
                  </a:txBody>
                  <a:tcPr anchor="ctr"/>
                </a:tc>
                <a:tc>
                  <a:txBody>
                    <a:bodyPr/>
                    <a:lstStyle/>
                    <a:p>
                      <a:pPr algn="ctr"/>
                      <a:r>
                        <a:rPr lang="en-US" b="1" dirty="0">
                          <a:latin typeface="Arial" panose="020B0604020202020204" pitchFamily="34" charset="0"/>
                          <a:cs typeface="Arial" panose="020B0604020202020204" pitchFamily="34" charset="0"/>
                        </a:rPr>
                        <a:t>IMAP</a:t>
                      </a:r>
                    </a:p>
                    <a:p>
                      <a:pPr algn="ctr"/>
                      <a:r>
                        <a:rPr lang="en-US" b="1" dirty="0">
                          <a:latin typeface="Arial" panose="020B0604020202020204" pitchFamily="34" charset="0"/>
                          <a:cs typeface="Arial" panose="020B0604020202020204" pitchFamily="34" charset="0"/>
                        </a:rPr>
                        <a:t>TCP/143</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91782208"/>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List provided by CompTIA</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Well-Known Ports</a:t>
            </a:r>
          </a:p>
        </p:txBody>
      </p:sp>
    </p:spTree>
    <p:extLst>
      <p:ext uri="{BB962C8B-B14F-4D97-AF65-F5344CB8AC3E}">
        <p14:creationId xmlns:p14="http://schemas.microsoft.com/office/powerpoint/2010/main" val="2850755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8188"/>
            <a:ext cx="36576000" cy="3179763"/>
          </a:xfrm>
        </p:spPr>
      </p:pic>
      <p:sp>
        <p:nvSpPr>
          <p:cNvPr id="16" name="0_Copyright">
            <a:extLst>
              <a:ext uri="{FF2B5EF4-FFF2-40B4-BE49-F238E27FC236}">
                <a16:creationId xmlns:a16="http://schemas.microsoft.com/office/drawing/2014/main" id="{F6246CC3-F66B-4212-B21C-46F643400068}"/>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BC95E218-6862-4A23-8DDB-9D155461D39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6371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 Tip</a:t>
            </a:r>
          </a:p>
        </p:txBody>
      </p:sp>
      <p:sp>
        <p:nvSpPr>
          <p:cNvPr id="3" name="0_Point 1">
            <a:extLst>
              <a:ext uri="{FF2B5EF4-FFF2-40B4-BE49-F238E27FC236}">
                <a16:creationId xmlns:a16="http://schemas.microsoft.com/office/drawing/2014/main" id="{9451983F-8C75-20BF-A37C-422D773FAD7F}"/>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 chance of exam question</a:t>
            </a:r>
          </a:p>
        </p:txBody>
      </p:sp>
      <p:graphicFrame>
        <p:nvGraphicFramePr>
          <p:cNvPr id="2" name="0_Table">
            <a:extLst>
              <a:ext uri="{FF2B5EF4-FFF2-40B4-BE49-F238E27FC236}">
                <a16:creationId xmlns:a16="http://schemas.microsoft.com/office/drawing/2014/main" id="{38AA90B9-C6C2-0FBB-083E-519C8ADB1270}"/>
              </a:ext>
            </a:extLst>
          </p:cNvPr>
          <p:cNvGraphicFramePr>
            <a:graphicFrameLocks/>
          </p:cNvGraphicFramePr>
          <p:nvPr>
            <p:extLst>
              <p:ext uri="{D42A27DB-BD31-4B8C-83A1-F6EECF244321}">
                <p14:modId xmlns:p14="http://schemas.microsoft.com/office/powerpoint/2010/main" val="2808485769"/>
              </p:ext>
            </p:extLst>
          </p:nvPr>
        </p:nvGraphicFramePr>
        <p:xfrm>
          <a:off x="889687" y="5685931"/>
          <a:ext cx="33637115" cy="12481560"/>
        </p:xfrm>
        <a:graphic>
          <a:graphicData uri="http://schemas.openxmlformats.org/drawingml/2006/table">
            <a:tbl>
              <a:tblPr bandRow="1">
                <a:tableStyleId>{5940675A-B579-460E-94D1-54222C63F5DA}</a:tableStyleId>
              </a:tblPr>
              <a:tblGrid>
                <a:gridCol w="6147379">
                  <a:extLst>
                    <a:ext uri="{9D8B030D-6E8A-4147-A177-3AD203B41FA5}">
                      <a16:colId xmlns:a16="http://schemas.microsoft.com/office/drawing/2014/main" val="3754095045"/>
                    </a:ext>
                  </a:extLst>
                </a:gridCol>
                <a:gridCol w="27489736">
                  <a:extLst>
                    <a:ext uri="{9D8B030D-6E8A-4147-A177-3AD203B41FA5}">
                      <a16:colId xmlns:a16="http://schemas.microsoft.com/office/drawing/2014/main" val="79765756"/>
                    </a:ext>
                  </a:extLst>
                </a:gridCol>
              </a:tblGrid>
              <a:tr h="1080000">
                <a:tc>
                  <a:txBody>
                    <a:bodyPr/>
                    <a:lstStyle/>
                    <a:p>
                      <a:r>
                        <a:rPr lang="en-US" sz="8500" b="1" dirty="0">
                          <a:latin typeface="Arial" panose="020B0604020202020204" pitchFamily="34" charset="0"/>
                          <a:cs typeface="Arial" panose="020B0604020202020204" pitchFamily="34" charset="0"/>
                        </a:rPr>
                        <a:t>Port 20</a:t>
                      </a:r>
                    </a:p>
                  </a:txBody>
                  <a:tcPr/>
                </a:tc>
                <a:tc>
                  <a:txBody>
                    <a:bodyPr/>
                    <a:lstStyle/>
                    <a:p>
                      <a:pPr algn="l"/>
                      <a:r>
                        <a:rPr lang="en-US" sz="8500" b="1" dirty="0">
                          <a:latin typeface="Arial" panose="020B0604020202020204" pitchFamily="34" charset="0"/>
                          <a:cs typeface="Arial" panose="020B0604020202020204" pitchFamily="34" charset="0"/>
                        </a:rPr>
                        <a:t>File Transfer Protocol (FTP)</a:t>
                      </a:r>
                    </a:p>
                  </a:txBody>
                  <a:tcPr/>
                </a:tc>
                <a:extLst>
                  <a:ext uri="{0D108BD9-81ED-4DB2-BD59-A6C34878D82A}">
                    <a16:rowId xmlns:a16="http://schemas.microsoft.com/office/drawing/2014/main" val="3957368083"/>
                  </a:ext>
                </a:extLst>
              </a:tr>
              <a:tr h="1080000">
                <a:tc>
                  <a:txBody>
                    <a:bodyPr/>
                    <a:lstStyle/>
                    <a:p>
                      <a:r>
                        <a:rPr lang="en-US" sz="8500" b="1" dirty="0">
                          <a:latin typeface="Arial" panose="020B0604020202020204" pitchFamily="34" charset="0"/>
                          <a:cs typeface="Arial" panose="020B0604020202020204" pitchFamily="34" charset="0"/>
                        </a:rPr>
                        <a:t>Port 21</a:t>
                      </a:r>
                    </a:p>
                  </a:txBody>
                  <a:tcPr/>
                </a:tc>
                <a:tc>
                  <a:txBody>
                    <a:bodyPr/>
                    <a:lstStyle/>
                    <a:p>
                      <a:pPr algn="l"/>
                      <a:r>
                        <a:rPr lang="en-US" sz="8500" b="1" dirty="0">
                          <a:latin typeface="Arial" panose="020B0604020202020204" pitchFamily="34" charset="0"/>
                          <a:cs typeface="Arial" panose="020B0604020202020204" pitchFamily="34" charset="0"/>
                        </a:rPr>
                        <a:t>File Transfer Protocol (FTP)</a:t>
                      </a:r>
                    </a:p>
                  </a:txBody>
                  <a:tcPr/>
                </a:tc>
                <a:extLst>
                  <a:ext uri="{0D108BD9-81ED-4DB2-BD59-A6C34878D82A}">
                    <a16:rowId xmlns:a16="http://schemas.microsoft.com/office/drawing/2014/main" val="3490068401"/>
                  </a:ext>
                </a:extLst>
              </a:tr>
              <a:tr h="1080000">
                <a:tc>
                  <a:txBody>
                    <a:bodyPr/>
                    <a:lstStyle/>
                    <a:p>
                      <a:r>
                        <a:rPr lang="en-US" sz="8500" b="1" dirty="0">
                          <a:latin typeface="Arial" panose="020B0604020202020204" pitchFamily="34" charset="0"/>
                          <a:cs typeface="Arial" panose="020B0604020202020204" pitchFamily="34" charset="0"/>
                        </a:rPr>
                        <a:t>Port 22</a:t>
                      </a:r>
                    </a:p>
                  </a:txBody>
                  <a:tcPr/>
                </a:tc>
                <a:tc>
                  <a:txBody>
                    <a:bodyPr/>
                    <a:lstStyle/>
                    <a:p>
                      <a:pPr algn="l"/>
                      <a:r>
                        <a:rPr lang="en-US" sz="8500" b="1" dirty="0">
                          <a:latin typeface="Arial" panose="020B0604020202020204" pitchFamily="34" charset="0"/>
                          <a:cs typeface="Arial" panose="020B0604020202020204" pitchFamily="34" charset="0"/>
                        </a:rPr>
                        <a:t>Secure Shell (SSH)</a:t>
                      </a:r>
                    </a:p>
                  </a:txBody>
                  <a:tcPr/>
                </a:tc>
                <a:extLst>
                  <a:ext uri="{0D108BD9-81ED-4DB2-BD59-A6C34878D82A}">
                    <a16:rowId xmlns:a16="http://schemas.microsoft.com/office/drawing/2014/main" val="1144082422"/>
                  </a:ext>
                </a:extLst>
              </a:tr>
              <a:tr h="1080000">
                <a:tc>
                  <a:txBody>
                    <a:bodyPr/>
                    <a:lstStyle/>
                    <a:p>
                      <a:r>
                        <a:rPr lang="en-US" sz="8500" b="1" dirty="0">
                          <a:latin typeface="Arial" panose="020B0604020202020204" pitchFamily="34" charset="0"/>
                          <a:cs typeface="Arial" panose="020B0604020202020204" pitchFamily="34" charset="0"/>
                        </a:rPr>
                        <a:t>Port 23</a:t>
                      </a:r>
                    </a:p>
                  </a:txBody>
                  <a:tcPr/>
                </a:tc>
                <a:tc>
                  <a:txBody>
                    <a:bodyPr/>
                    <a:lstStyle/>
                    <a:p>
                      <a:pPr algn="l"/>
                      <a:r>
                        <a:rPr lang="en-US" sz="8500" b="1" dirty="0">
                          <a:latin typeface="Arial" panose="020B0604020202020204" pitchFamily="34" charset="0"/>
                          <a:cs typeface="Arial" panose="020B0604020202020204" pitchFamily="34" charset="0"/>
                        </a:rPr>
                        <a:t>Telnet</a:t>
                      </a:r>
                    </a:p>
                  </a:txBody>
                  <a:tcPr/>
                </a:tc>
                <a:extLst>
                  <a:ext uri="{0D108BD9-81ED-4DB2-BD59-A6C34878D82A}">
                    <a16:rowId xmlns:a16="http://schemas.microsoft.com/office/drawing/2014/main" val="2291782208"/>
                  </a:ext>
                </a:extLst>
              </a:tr>
              <a:tr h="1080000">
                <a:tc>
                  <a:txBody>
                    <a:bodyPr/>
                    <a:lstStyle/>
                    <a:p>
                      <a:r>
                        <a:rPr lang="en-US" sz="8500" b="1" dirty="0">
                          <a:latin typeface="Arial" panose="020B0604020202020204" pitchFamily="34" charset="0"/>
                          <a:cs typeface="Arial" panose="020B0604020202020204" pitchFamily="34" charset="0"/>
                        </a:rPr>
                        <a:t>Port 25</a:t>
                      </a:r>
                    </a:p>
                  </a:txBody>
                  <a:tcPr/>
                </a:tc>
                <a:tc>
                  <a:txBody>
                    <a:bodyPr/>
                    <a:lstStyle/>
                    <a:p>
                      <a:pPr algn="l"/>
                      <a:r>
                        <a:rPr lang="en-US" sz="8500" b="1" dirty="0">
                          <a:latin typeface="Arial" panose="020B0604020202020204" pitchFamily="34" charset="0"/>
                          <a:cs typeface="Arial" panose="020B0604020202020204" pitchFamily="34" charset="0"/>
                        </a:rPr>
                        <a:t>Simple Mail Transfer Protocol (SMTP)</a:t>
                      </a:r>
                    </a:p>
                  </a:txBody>
                  <a:tcPr/>
                </a:tc>
                <a:extLst>
                  <a:ext uri="{0D108BD9-81ED-4DB2-BD59-A6C34878D82A}">
                    <a16:rowId xmlns:a16="http://schemas.microsoft.com/office/drawing/2014/main" val="3913512367"/>
                  </a:ext>
                </a:extLst>
              </a:tr>
              <a:tr h="1080000">
                <a:tc>
                  <a:txBody>
                    <a:bodyPr/>
                    <a:lstStyle/>
                    <a:p>
                      <a:r>
                        <a:rPr lang="en-US" sz="8500" b="1" dirty="0">
                          <a:latin typeface="Arial" panose="020B0604020202020204" pitchFamily="34" charset="0"/>
                          <a:cs typeface="Arial" panose="020B0604020202020204" pitchFamily="34" charset="0"/>
                        </a:rPr>
                        <a:t>Port 80</a:t>
                      </a:r>
                    </a:p>
                  </a:txBody>
                  <a:tcPr/>
                </a:tc>
                <a:tc>
                  <a:txBody>
                    <a:bodyPr/>
                    <a:lstStyle/>
                    <a:p>
                      <a:pPr algn="l"/>
                      <a:r>
                        <a:rPr lang="en-US" sz="8500" b="1" dirty="0">
                          <a:latin typeface="Arial" panose="020B0604020202020204" pitchFamily="34" charset="0"/>
                          <a:cs typeface="Arial" panose="020B0604020202020204" pitchFamily="34" charset="0"/>
                        </a:rPr>
                        <a:t>Hypertext Transfer Protocol (HTTP)</a:t>
                      </a:r>
                    </a:p>
                  </a:txBody>
                  <a:tcPr/>
                </a:tc>
                <a:extLst>
                  <a:ext uri="{0D108BD9-81ED-4DB2-BD59-A6C34878D82A}">
                    <a16:rowId xmlns:a16="http://schemas.microsoft.com/office/drawing/2014/main" val="3032283305"/>
                  </a:ext>
                </a:extLst>
              </a:tr>
              <a:tr h="1080000">
                <a:tc>
                  <a:txBody>
                    <a:bodyPr/>
                    <a:lstStyle/>
                    <a:p>
                      <a:r>
                        <a:rPr lang="en-US" sz="8500" b="1" dirty="0">
                          <a:latin typeface="Arial" panose="020B0604020202020204" pitchFamily="34" charset="0"/>
                          <a:cs typeface="Arial" panose="020B0604020202020204" pitchFamily="34" charset="0"/>
                        </a:rPr>
                        <a:t>Port 110</a:t>
                      </a:r>
                    </a:p>
                  </a:txBody>
                  <a:tcPr/>
                </a:tc>
                <a:tc>
                  <a:txBody>
                    <a:bodyPr/>
                    <a:lstStyle/>
                    <a:p>
                      <a:pPr algn="l"/>
                      <a:r>
                        <a:rPr lang="en-US" sz="8500" b="1" dirty="0">
                          <a:latin typeface="Arial" panose="020B0604020202020204" pitchFamily="34" charset="0"/>
                          <a:cs typeface="Arial" panose="020B0604020202020204" pitchFamily="34" charset="0"/>
                        </a:rPr>
                        <a:t>Post Office Protocol version 3 (POP3)</a:t>
                      </a:r>
                    </a:p>
                  </a:txBody>
                  <a:tcPr/>
                </a:tc>
                <a:extLst>
                  <a:ext uri="{0D108BD9-81ED-4DB2-BD59-A6C34878D82A}">
                    <a16:rowId xmlns:a16="http://schemas.microsoft.com/office/drawing/2014/main" val="221189551"/>
                  </a:ext>
                </a:extLst>
              </a:tr>
              <a:tr h="976796">
                <a:tc>
                  <a:txBody>
                    <a:bodyPr/>
                    <a:lstStyle/>
                    <a:p>
                      <a:r>
                        <a:rPr lang="en-US" sz="8500" b="1" dirty="0">
                          <a:latin typeface="Arial" panose="020B0604020202020204" pitchFamily="34" charset="0"/>
                          <a:cs typeface="Arial" panose="020B0604020202020204" pitchFamily="34" charset="0"/>
                        </a:rPr>
                        <a:t>Port 143</a:t>
                      </a:r>
                    </a:p>
                  </a:txBody>
                  <a:tcPr/>
                </a:tc>
                <a:tc>
                  <a:txBody>
                    <a:bodyPr/>
                    <a:lstStyle/>
                    <a:p>
                      <a:pPr algn="l"/>
                      <a:r>
                        <a:rPr lang="en-US" sz="8500" b="1" dirty="0">
                          <a:latin typeface="Arial" panose="020B0604020202020204" pitchFamily="34" charset="0"/>
                          <a:cs typeface="Arial" panose="020B0604020202020204" pitchFamily="34" charset="0"/>
                        </a:rPr>
                        <a:t>Internet Message Access Protocol (IMAP)</a:t>
                      </a:r>
                    </a:p>
                  </a:txBody>
                  <a:tcPr/>
                </a:tc>
                <a:extLst>
                  <a:ext uri="{0D108BD9-81ED-4DB2-BD59-A6C34878D82A}">
                    <a16:rowId xmlns:a16="http://schemas.microsoft.com/office/drawing/2014/main" val="1449614946"/>
                  </a:ext>
                </a:extLst>
              </a:tr>
              <a:tr h="1080000">
                <a:tc>
                  <a:txBody>
                    <a:bodyPr/>
                    <a:lstStyle/>
                    <a:p>
                      <a:r>
                        <a:rPr lang="en-US" sz="8500" b="1" dirty="0">
                          <a:latin typeface="Arial" panose="020B0604020202020204" pitchFamily="34" charset="0"/>
                          <a:cs typeface="Arial" panose="020B0604020202020204" pitchFamily="34" charset="0"/>
                        </a:rPr>
                        <a:t>Port 443</a:t>
                      </a:r>
                    </a:p>
                  </a:txBody>
                  <a:tcPr/>
                </a:tc>
                <a:tc>
                  <a:txBody>
                    <a:bodyPr/>
                    <a:lstStyle/>
                    <a:p>
                      <a:pPr algn="l"/>
                      <a:r>
                        <a:rPr lang="en-US" sz="8500" b="1" dirty="0">
                          <a:latin typeface="Arial" panose="020B0604020202020204" pitchFamily="34" charset="0"/>
                          <a:cs typeface="Arial" panose="020B0604020202020204" pitchFamily="34" charset="0"/>
                        </a:rPr>
                        <a:t>Hypertext Transfer Protocol Secure (HTTPS)</a:t>
                      </a:r>
                    </a:p>
                  </a:txBody>
                  <a:tcPr/>
                </a:tc>
                <a:extLst>
                  <a:ext uri="{0D108BD9-81ED-4DB2-BD59-A6C34878D82A}">
                    <a16:rowId xmlns:a16="http://schemas.microsoft.com/office/drawing/2014/main" val="1200681718"/>
                  </a:ext>
                </a:extLst>
              </a:tr>
            </a:tbl>
          </a:graphicData>
        </a:graphic>
      </p:graphicFrame>
    </p:spTree>
    <p:extLst>
      <p:ext uri="{BB962C8B-B14F-4D97-AF65-F5344CB8AC3E}">
        <p14:creationId xmlns:p14="http://schemas.microsoft.com/office/powerpoint/2010/main" val="907282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https://ITFreeTraining.com/ap11/5c10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1130</Words>
  <Application>Microsoft Office PowerPoint</Application>
  <PresentationFormat>Custom</PresentationFormat>
  <Paragraphs>128</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2025-10-01T12:41:27Z</dcterms:modified>
</cp:coreProperties>
</file>