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4"/>
  </p:notesMasterIdLst>
  <p:sldIdLst>
    <p:sldId id="274" r:id="rId2"/>
    <p:sldId id="289" r:id="rId3"/>
    <p:sldId id="290" r:id="rId4"/>
    <p:sldId id="291" r:id="rId5"/>
    <p:sldId id="292" r:id="rId6"/>
    <p:sldId id="293" r:id="rId7"/>
    <p:sldId id="294" r:id="rId8"/>
    <p:sldId id="295" r:id="rId9"/>
    <p:sldId id="296" r:id="rId10"/>
    <p:sldId id="286" r:id="rId11"/>
    <p:sldId id="287" r:id="rId12"/>
    <p:sldId id="273" r:id="rId13"/>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A497F"/>
    <a:srgbClr val="205798"/>
    <a:srgbClr val="1884C7"/>
    <a:srgbClr val="F1F1F1"/>
    <a:srgbClr val="FF0000"/>
    <a:srgbClr val="439BD1"/>
    <a:srgbClr val="FF5757"/>
    <a:srgbClr val="269D47"/>
    <a:srgbClr val="B00303"/>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026" autoAdjust="0"/>
    <p:restoredTop sz="94367" autoAdjust="0"/>
  </p:normalViewPr>
  <p:slideViewPr>
    <p:cSldViewPr snapToGrid="0">
      <p:cViewPr varScale="1">
        <p:scale>
          <a:sx n="32" d="100"/>
          <a:sy n="32" d="100"/>
        </p:scale>
        <p:origin x="64" y="2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TCP and UDP.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16:21 User Datagram Protocol, or UDP, is connectionless, unlike TCP, which requires a connection. Thus, UDP does not require a 3-way handshake like TCP does. UDP is not reliable communication and thus works like the mail system does. When you send regular mail, you never know if your item will arrive at its destination. It is best-effort delivery, and most of the time it will get there, but there are no guarantees.</a:t>
            </a:r>
          </a:p>
          <a:p>
            <a:endParaRPr lang="en-GB"/>
          </a:p>
          <a:p>
            <a:r>
              <a:rPr lang="en-GB"/>
              <a:t>Since it is connectionless, it has less configuration information that needs to be recorded. Thus, it has smaller overhead. Smaller overhead means less data is needed for each packet that is sent. With small packets, this becomes significant; with larger packets, this is not so significant.</a:t>
            </a:r>
          </a:p>
          <a:p>
            <a:endParaRPr lang="en-GB"/>
          </a:p>
          <a:p>
            <a:r>
              <a:rPr lang="en-GB"/>
              <a:t>UDP does not have flow control. This means that it can’t slow down traffic if it is going too fast. In TCP, if the receiving end can’t keep up, it can request the sending side to slow down. If the sender is transmitting too fast, this can result in lost packets. In the case of UDP, since the protocol does not have flow control, it is up to the application to slow down packet transfer if it gets too fast; otherwise, packet loss will occur.</a:t>
            </a:r>
          </a:p>
          <a:p>
            <a:endParaRPr lang="en-GB"/>
          </a:p>
          <a:p>
            <a:r>
              <a:rPr lang="en-GB"/>
              <a:t>UDP does not guarantee delivery of packets. Thus, if a packet is lost, it is not resent. It also does not guarantee the data will be delivered in order. TCP, in contrast, will re-send lost packets, and if data arrives out of order, will re-order.</a:t>
            </a:r>
          </a:p>
          <a:p>
            <a:endParaRPr lang="en-GB"/>
          </a:p>
          <a:p>
            <a:r>
              <a:rPr lang="en-GB"/>
              <a:t>UDP's biggest advantage is that it is good for time-sensitive data. That is, data that is worthless or worth nothing very quickly. Data being transferred using TCP may get delayed waiting for packets to be re-transmitted. In the case of some applications, you may not want to wait for re-transmission since the data won’t be worth anything when it arrives.</a:t>
            </a:r>
          </a:p>
          <a:p>
            <a:endParaRPr lang="en-GB"/>
          </a:p>
          <a:p>
            <a:r>
              <a:rPr lang="en-GB"/>
              <a:t>For example, if you have a voice over IP application, if data is lost, you may end up getting a pause in the audio waiting for a re-transmit. This will mean one party will now effectively be delayed, which can make having a conversation difficult. Some applications, when this occurs, will speed up one party so they can catch up, which may make their audio sound unnatural.</a:t>
            </a:r>
          </a:p>
          <a:p>
            <a:endParaRPr lang="en-GB"/>
          </a:p>
          <a:p>
            <a:r>
              <a:rPr lang="en-GB"/>
              <a:t>With UDP, voice over IP will simply have some breaks in the audio where the data is missing. Hopefully, it is not too noticeable as an alternative to speeding up the audio afterward to catch up.</a:t>
            </a:r>
          </a:p>
          <a:p>
            <a:endParaRPr lang="en-GB"/>
          </a:p>
          <a:p>
            <a:r>
              <a:rPr lang="en-GB"/>
              <a:t>UDP is also used for real-time video. For example, if you are watching a sports game, you don’t want the feed delayed while you are waiting for missing data to be re-transmitted. You want to see the action as soon as it happens.</a:t>
            </a:r>
          </a:p>
          <a:p>
            <a:endParaRPr lang="en-GB"/>
          </a:p>
          <a:p>
            <a:r>
              <a:rPr lang="en-GB"/>
              <a:t>I will now have a look at Wireshark at some UDP traffic that I captured. In this example, I have captured traffic using Trivial File Transfer Protocol or TFTP. TFTP is used to transfer files just like FTP is. The difference is that TFTP uses UDP and does not have as many features as FTP. It is designed to be implemented in devices where you want to use minimal code size and processing in order to transfer files. For example, in network terminals to download an operating system.</a:t>
            </a:r>
          </a:p>
          <a:p>
            <a:endParaRPr lang="en-GB"/>
          </a:p>
          <a:p>
            <a:r>
              <a:rPr lang="en-GB"/>
              <a:t>You will notice that the first UDP message is a write request. Since TFTP is a well-known protocol, Wireshark is able to decode the information in the packet and present it to us in a human-friendly way.</a:t>
            </a:r>
          </a:p>
          <a:p>
            <a:endParaRPr lang="en-GB"/>
          </a:p>
          <a:p>
            <a:r>
              <a:rPr lang="en-GB"/>
              <a:t>Different applications will use UDP differently, and this is just an example of how it may be used. In the packet window, you will notice that “User Datagram Protocol” is listed rather than “Transmission Control Protocol”.</a:t>
            </a:r>
          </a:p>
          <a:p>
            <a:endParaRPr lang="en-GB"/>
          </a:p>
          <a:p>
            <a:r>
              <a:rPr lang="en-GB"/>
              <a:t>When I expand the UDP section, notice that there is not much data listed. To get an idea how much smaller it is compared to TCP, notice that when I compare this with TCP. In order to see all the TCP fields, I need to scroll the window where the UDP window easily fits inside the window. TCP has a much larger header than UDP does.</a:t>
            </a:r>
          </a:p>
          <a:p>
            <a:endParaRPr lang="en-GB"/>
          </a:p>
          <a:p>
            <a:r>
              <a:rPr lang="en-GB"/>
              <a:t>Since TFTP is a well-known protocol, notice that Wireshark will have a TFTP section. This section will decode the data and present it in a human-friendly way. When using Wireshark, it often helps when processing the data to have a look for sections like these.</a:t>
            </a:r>
          </a:p>
          <a:p>
            <a:endParaRPr lang="en-GB"/>
          </a:p>
          <a:p>
            <a:r>
              <a:rPr lang="en-GB"/>
              <a:t>Notice that the second packet captured is an acknowledgment packet. Since TFTP is a file transfer protocol, it needs to confirm that the file has been transferred correctly. Since UDP does not offer reliable communication, TFTP needs to implement it itself. Thus, TFTP will send its own acknowledgment packets so the other side knows the data was received.</a:t>
            </a:r>
          </a:p>
          <a:p>
            <a:endParaRPr lang="en-GB"/>
          </a:p>
          <a:p>
            <a:r>
              <a:rPr lang="en-GB"/>
              <a:t>So essentially, when using UDP, the developer needs to implement functions like acknowledgments, flow control, and any other features that they require. These functions are all natively part of TCP. So the question is, why not use TCP in this case? The answer is that when TFTP was traditionally used, the developer was trying to keep the code as small as possible, as memory on chips in the old days was expensive. Not implementing the full TCP code and only implementing UDP was a lot smaller. The overall result was a smaller code size. TCP and UDP both have their advantages and disadvantages, thus you will find some applications will use one or the other, and in some cases, some applications will use both.</a:t>
            </a:r>
          </a:p>
          <a:p>
            <a:endParaRPr lang="en-GB"/>
          </a:p>
          <a:p>
            <a:r>
              <a:rPr lang="en-GB"/>
              <a:t>Notice that the next packet down is a data packet. This packet is labelled as block 1. Below this is the acknowledgment that block 1 has been received. The next packet down is the data packet for block 2 and the acknowledgment for block 2. The process continues for all the blocks that are transferred.</a:t>
            </a:r>
          </a:p>
          <a:p>
            <a:endParaRPr lang="en-GB"/>
          </a:p>
          <a:p>
            <a:r>
              <a:rPr lang="en-GB"/>
              <a:t>The main takeaway from this is that UDP uses a smaller header and has fewer features. If the application wants additional features, it will need to implement them itself. In some cases, it may be easier to use TCP; in other cases, UDP, since the application is also free to implement the features as it sees fit. For example, the application may number its own packets and thus does not need TCP to ensure they arrive in order but does not require lost packets to be re-transmitted. The protocol chosen will be determined by what you are trying to achieve.</a:t>
            </a:r>
          </a:p>
          <a:p>
            <a:endParaRPr lang="en-GB"/>
          </a:p>
          <a:p>
            <a:r>
              <a:rPr lang="en-GB"/>
              <a:t>Let’s look at some examples of when each protocol is used.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2136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23:13 TCP is used for HTTP and HTTPS. This protocol is used to retrieve text and graphics for web pages. When you retrieve data like this, you need to ensure that it has not been corrupted in transmission. Another example is Secure Shell. Secure Shell is used to create a secure terminal to another computer so you can run commands. You want to, in this case, ensure that data is not lost in transmission.</a:t>
            </a:r>
          </a:p>
          <a:p>
            <a:endParaRPr lang="en-GB"/>
          </a:p>
          <a:p>
            <a:r>
              <a:rPr lang="en-GB"/>
              <a:t>UDP is used by Dynamic Host Configuration Protocol or DHCP. In this case, UDP is the only choice since the initial configuration of a node does not have an IP address. The only choice in this case is to use broadcasts, which need UDP. In the case of DHCP, if it does not receive a response to the broadcast, it simply sends the broadcast again. Eventually, if no response is received, the node will time out and stop sending broadcasts.</a:t>
            </a:r>
          </a:p>
          <a:p>
            <a:endParaRPr lang="en-GB"/>
          </a:p>
          <a:p>
            <a:r>
              <a:rPr lang="en-GB"/>
              <a:t>Another example of UDP is Simple Network Management Protocol or SNMP. SNMP is a protocol used for sending and collecting information about managed devices on the network. For example, information from a device like CPU and memory usage. Information like this is only useful at the time it was sent. If you don’t receive a CPU usage message, this message becomes obsolete when the next message arrives; thus, there is no need to ask for it to be re-transmitted.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2212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24:46 That concludes this video on the TCP and UDP protocols. I hope you have found this video useful, and I look forward to seeing you in the next video. Thanks for watching.</a:t>
            </a:r>
          </a:p>
          <a:p>
            <a:endParaRPr lang="en-GB"/>
          </a:p>
          <a:p>
            <a:r>
              <a:rPr lang="en-GB"/>
              <a:t>References</a:t>
            </a:r>
          </a:p>
          <a:p>
            <a:r>
              <a:rPr lang="en-GB"/>
              <a:t>“The Official CompTIA A+ Core Study Guide (Exam 220-1101)” pages 184 to 186</a:t>
            </a:r>
          </a:p>
          <a:p>
            <a:r>
              <a:rPr lang="en-GB"/>
              <a:t>“Mike Myers All in One A+ Certification Exam Guide 220-1101 &amp; 220-1102” pages 783 to 784</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TCP stands for Transmission Control Protocol. The protocol guarantees a connection and delivery of packets over the connection. You will often hear this protocol referred to as connection-oriented. For the exam, know that TCP is connection-oriented and that means guaranteed connection and delivery. You may get a question on it.</a:t>
            </a:r>
          </a:p>
          <a:p>
            <a:endParaRPr lang="en-GB"/>
          </a:p>
          <a:p>
            <a:r>
              <a:rPr lang="en-GB"/>
              <a:t>The other method of transmitting data is UDP, or User Datagram Protocol. This protocol is "fire and forget." Thus, it is often referred to as connectionless. Make sure you know the difference between the two.</a:t>
            </a:r>
          </a:p>
          <a:p>
            <a:endParaRPr lang="en-GB"/>
          </a:p>
          <a:p>
            <a:r>
              <a:rPr lang="en-GB"/>
              <a:t>I will take a deep dive into the protocols to help you better understand how they work. For the A+ exam, you only need an understanding of the basic concepts. When I have finished the deep dive, I will give you a summary of the major points. Let's have a closer look at these protocols.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88595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01:01 TCP uses a 3-Way handshake, which essentially is a three-step process used to create a connection. To understand how it works, consider that you have a client computer. The client computer wants to make a connection to a server.</a:t>
            </a:r>
          </a:p>
          <a:p>
            <a:endParaRPr lang="en-GB"/>
          </a:p>
          <a:p>
            <a:r>
              <a:rPr lang="en-GB"/>
              <a:t>In order to do this, the client sends a SYN message to the server, SYN being short for synchronize. The SYN message configures certain values, for example, a random sequence number. More on that later in the video.</a:t>
            </a:r>
          </a:p>
          <a:p>
            <a:endParaRPr lang="en-GB"/>
          </a:p>
          <a:p>
            <a:r>
              <a:rPr lang="en-GB"/>
              <a:t>The server sends a SYN-ACK message back. This message acknowledges that the SYN message was received and the server sends its own SYN which will be a random sequence number. More on that later in the video, I promise.</a:t>
            </a:r>
          </a:p>
          <a:p>
            <a:endParaRPr lang="en-GB"/>
          </a:p>
          <a:p>
            <a:r>
              <a:rPr lang="en-GB"/>
              <a:t>The last message is an ACK message. This message is from the client to tell the server that the configuration and sequence numbers have been agreed upon. Essentially, a TCP 3-way handshake has been done so both sides can negotiate parameters before data transmission. Once the final acknowledgment is sent, both sides are now ready to send data.</a:t>
            </a:r>
          </a:p>
          <a:p>
            <a:endParaRPr lang="en-GB"/>
          </a:p>
          <a:p>
            <a:r>
              <a:rPr lang="en-GB"/>
              <a:t>Now that we understand what the 3-way handshake is, let’s have a look at the sequence number.</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3296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02:15 A sequence number is a number representing the number of bytes sent in the data stream. The data is sent in segments, which can vary in size. The sequence number is used to acknowledge to the sender how much data the receiver has received.</a:t>
            </a:r>
          </a:p>
          <a:p>
            <a:endParaRPr lang="en-GB"/>
          </a:p>
          <a:p>
            <a:r>
              <a:rPr lang="en-GB"/>
              <a:t>The first sequence number is randomized, and I will go into more detail shortly about why this occurs. To make things easy to understand, it is often better to work with a relative sequence number. The relative sequence number is a count of the actual bytes subtracted from the random start sequence number. I will go into more detail shortly, so don’t worry if this sounds confusing at first.</a:t>
            </a:r>
          </a:p>
          <a:p>
            <a:endParaRPr lang="en-GB"/>
          </a:p>
          <a:p>
            <a:r>
              <a:rPr lang="en-GB"/>
              <a:t>The reason that sequence numbers are used is that they allow for the number of bytes received to be acknowledged. This is how TCP achieves reliable communication. Each data segment, when received, needs to have an acknowledgment message sent back. Updates in the TCP protocol allow multiple segments to be acknowledged at once. More on that later in the video.</a:t>
            </a:r>
          </a:p>
          <a:p>
            <a:endParaRPr lang="en-GB"/>
          </a:p>
          <a:p>
            <a:r>
              <a:rPr lang="en-GB"/>
              <a:t>If a segment is lost during transmission, having a sequence number allows for the missing data segment to be retransmitted. Now that we understand sequence numbers, the next question is why is it initially randomized?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52140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03:29 The initial sequence number is random to help prevent impersonation and denial of service attacks. If an attacker is not able to predict what the sequence number is, it makes it harder for them to affect the traffic traveling over that data stream.</a:t>
            </a:r>
          </a:p>
          <a:p>
            <a:endParaRPr lang="en-GB"/>
          </a:p>
          <a:p>
            <a:r>
              <a:rPr lang="en-GB"/>
              <a:t>To understand how making a connection works, consider that you have a client attempting to make a connection with a server. The client will send the SYN message to the server. The SYN message will contain a random sequence number.</a:t>
            </a:r>
          </a:p>
          <a:p>
            <a:endParaRPr lang="en-GB"/>
          </a:p>
          <a:p>
            <a:r>
              <a:rPr lang="en-GB"/>
              <a:t>The server responds with a SYN-ACK message. I will cover the SYN part in a moment. The acknowledgment message will add the size of the data it received. That is, the size of the payload received. In this case, the client SYN message contains no payload making the size of the data zero. In order for the server to confirm the SYN message was received, it increments the sequence number by 1, sometimes referred to as a “phantom byte”, to confirm the SYN message was received. This increment lets the client verify that its initial sequence number is acknowledged, a crucial step in finalizing the connection setup.</a:t>
            </a:r>
          </a:p>
          <a:p>
            <a:endParaRPr lang="en-GB"/>
          </a:p>
          <a:p>
            <a:r>
              <a:rPr lang="en-GB"/>
              <a:t>The second piece of information is the server's random sequence number. Since the connection transfers data in both directions and each direction uses a different random sequence number, it needs to send its random sequence number to the client.</a:t>
            </a:r>
          </a:p>
          <a:p>
            <a:endParaRPr lang="en-GB"/>
          </a:p>
          <a:p>
            <a:r>
              <a:rPr lang="en-GB"/>
              <a:t>The last message is an acknowledgment message. This acknowledgment message is the client acknowledging that it has received the random sequence number from the server. Once again, the sequence number is incremented even though no data has been sent.</a:t>
            </a:r>
          </a:p>
          <a:p>
            <a:endParaRPr lang="en-GB"/>
          </a:p>
          <a:p>
            <a:r>
              <a:rPr lang="en-GB"/>
              <a:t>To get a better understanding of how it works, I will open up Wireshark. Wireshark is freely available software used to capture network traffic. I have created a connection from one computer to another using TCP. Using Wireshark, I can have a look at the data traveling to one of the computers.</a:t>
            </a:r>
          </a:p>
          <a:p>
            <a:endParaRPr lang="en-GB"/>
          </a:p>
          <a:p>
            <a:r>
              <a:rPr lang="en-GB"/>
              <a:t>Looking at the traffic, we can see the first SYN message. You can see that Wireshark decodes the frame and gives you additional information; in this example, it tells you it is a SYN message. In the bottom left-hand corner, notice that you can view more details about the frame. To see the details about TCP, I will expand the section "Transmission Control Protocol".</a:t>
            </a:r>
          </a:p>
          <a:p>
            <a:endParaRPr lang="en-GB"/>
          </a:p>
          <a:p>
            <a:r>
              <a:rPr lang="en-GB"/>
              <a:t>Wireshark takes the raw data you can see on the right side of the screen and presents it to us in a way that is easy for us to read. Notice the section "Sequence Number". This is the random sequence number that I spoke about previously.</a:t>
            </a:r>
          </a:p>
          <a:p>
            <a:endParaRPr lang="en-GB"/>
          </a:p>
          <a:p>
            <a:r>
              <a:rPr lang="en-GB"/>
              <a:t>Notice above this is the section "Sequence Number". In the brackets to the right is "relative sequence number". When a value is in brackets like this, it means that Wireshark has taken existing data and performed processing on it. In this case, the relative sequence number is the initial random sequence number subtracted by the current sequence number. Don’t worry if you don’t quite understand this yet; I will look at it again later in the video.</a:t>
            </a:r>
          </a:p>
          <a:p>
            <a:endParaRPr lang="en-GB"/>
          </a:p>
          <a:p>
            <a:r>
              <a:rPr lang="en-GB"/>
              <a:t>Notice the section "Next Sequence Number". This is a field generated by Wireshark. When you select a section on the left-hand side, the data associated with that section will be highlighted on the right. You will notice that when this section is selected, nothing is highlighted on the right. This is because Wireshark has generated the data in this section rather than displaying existing data or performing just minor processing on existing data.</a:t>
            </a:r>
          </a:p>
          <a:p>
            <a:endParaRPr lang="en-GB"/>
          </a:p>
          <a:p>
            <a:r>
              <a:rPr lang="en-GB"/>
              <a:t>Since the next sequence number is one, we can expect that if one byte was sent, this sequence number will change to one. Keep in mind the text on the right "Relative sequence number". This sequence number is relative, meaning it is calculated by subtracting the initial random sequence number from the current sequence number.</a:t>
            </a:r>
          </a:p>
          <a:p>
            <a:endParaRPr lang="en-GB"/>
          </a:p>
          <a:p>
            <a:r>
              <a:rPr lang="en-GB"/>
              <a:t>Below this is the acknowledgement number. This keeps track of the other party. Keep in mind that the other party has not sent its random initial sequence number, so this value is currently unknown; this is why it is set to zero.</a:t>
            </a:r>
          </a:p>
          <a:p>
            <a:endParaRPr lang="en-GB"/>
          </a:p>
          <a:p>
            <a:r>
              <a:rPr lang="en-GB"/>
              <a:t>When a section on the left is selected, on the right-hand side, the part of the frame containing that data will be highlighted. Wireshark does an excellent job of taking the frame data and presenting it in a way that is easy for the user to understand. If you see nothing highlighted on the right-hand side, you know the section on the left was generated.</a:t>
            </a:r>
          </a:p>
          <a:p>
            <a:endParaRPr lang="en-GB"/>
          </a:p>
          <a:p>
            <a:r>
              <a:rPr lang="en-GB"/>
              <a:t>I will now select the next frame down. You will notice that this frame is a SYN-ACK message. Like before, it has a sequence number. You can see the raw sequence number is a random number. This random number will be the initial sequence number for the server-side communication. The client side has already sent its random sequence number; now the server will send its random sequence number.</a:t>
            </a:r>
          </a:p>
          <a:p>
            <a:endParaRPr lang="en-GB"/>
          </a:p>
          <a:p>
            <a:r>
              <a:rPr lang="en-GB"/>
              <a:t>You will notice the relative sequence number is zero. Since this is the first communication from the server side, it will be zero. However, notice that the acknowledgment number is one. If this is not making sense, I will have another look at this shortly.</a:t>
            </a:r>
          </a:p>
          <a:p>
            <a:endParaRPr lang="en-GB"/>
          </a:p>
          <a:p>
            <a:r>
              <a:rPr lang="en-GB"/>
              <a:t>The next packet down is the ACK packet. This message is from the client to server, responding back to its message accepting its random sequential number. You will notice that the acknowledgment number has increased to one. This is increased because it has sent one message to the server. Looking at Wireshark, it is a little difficult to follow what is going on, so let’s look at it another way.</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947903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09:03 In this example, I will consider that Bob is attempting to transfer data to Alice. In order to do this, he wants to use reliable communication and thus will use TCP, which is a connection-oriented protocol.</a:t>
            </a:r>
          </a:p>
          <a:p>
            <a:endParaRPr lang="en-GB"/>
          </a:p>
          <a:p>
            <a:r>
              <a:rPr lang="en-GB"/>
              <a:t>To make the connection, Bob sends a SYN message to Alice. This SYN message contains a random sequence number. In this example, I have used 5000 as the random number to make it easier to understand.</a:t>
            </a:r>
          </a:p>
          <a:p>
            <a:endParaRPr lang="en-GB"/>
          </a:p>
          <a:p>
            <a:r>
              <a:rPr lang="en-GB"/>
              <a:t>Since no traffic has been sent over the connection as yet, Bob’s relative sequence number is zero. The SYN message also contains other configuration information. Bob wants to know if Alice has received the SYN message, so the next step is for Alice to send a message back.</a:t>
            </a:r>
          </a:p>
          <a:p>
            <a:endParaRPr lang="en-GB"/>
          </a:p>
          <a:p>
            <a:r>
              <a:rPr lang="en-GB"/>
              <a:t>Since the connection is bi-directional, that is, data is sent in both directions, Alice will also send a random sequence number. Since Alice has not sent any data as yet, Alice’s relative sequence number is zero.</a:t>
            </a:r>
          </a:p>
          <a:p>
            <a:endParaRPr lang="en-GB"/>
          </a:p>
          <a:p>
            <a:r>
              <a:rPr lang="en-GB"/>
              <a:t>Alice wants to let Bob know that she has received the SYN message, so Alice will update her acknowledgment number. The acknowledgment number will be Bob’s initial random sequence number plus one. The sequence number increases according to how many bytes are transferred. In a moment, I will look at this process in more detail. In this case, there is no data being transferred, but we have to increment the acknowledgment number to indicate the message was received.</a:t>
            </a:r>
          </a:p>
          <a:p>
            <a:endParaRPr lang="en-GB"/>
          </a:p>
          <a:p>
            <a:r>
              <a:rPr lang="en-GB"/>
              <a:t>Since the sequence number has increased, the relative acknowledgment number will also increase by one. Alice has acknowledged Bob’s sequence number, but now Bob needs to acknowledge hers. In order to do this, Bob sends an ACK message.</a:t>
            </a:r>
          </a:p>
          <a:p>
            <a:endParaRPr lang="en-GB"/>
          </a:p>
          <a:p>
            <a:r>
              <a:rPr lang="en-GB"/>
              <a:t>Bob’s ACK message will contain Bob’s current sequence number. Since one message has been received, it will be the random sequence number plus one. This means Bob’s relative sequence number will be one.</a:t>
            </a:r>
          </a:p>
          <a:p>
            <a:endParaRPr lang="en-GB"/>
          </a:p>
          <a:p>
            <a:r>
              <a:rPr lang="en-GB"/>
              <a:t>Bob needs to acknowledge that he has received Alice’s sequence number. In order to do this, Bob will increment the acknowledgment number by one. This makes Alice's relative acknowledgment number one.</a:t>
            </a:r>
          </a:p>
          <a:p>
            <a:endParaRPr lang="en-GB"/>
          </a:p>
          <a:p>
            <a:r>
              <a:rPr lang="en-GB"/>
              <a:t>So far, a 3-way handshake has been completed. The 3-way handshake creates the connection that we will use to transfer data in both directions. Until this 3-way handshake is completed, no data can be sent. Now let’s have a look at how data is sent over the connection.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867319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11:30 Let’s consider that Bob wants to send Alice 200 bytes of data. A packet with the data is sent over the network. The sequence number so far will be the same as before. That is, it will be our random initial value of 5000 plus one for the initial SYN message, giving us a sequence number of 5001 and a relative sequence number of one.</a:t>
            </a:r>
          </a:p>
          <a:p>
            <a:endParaRPr lang="en-GB"/>
          </a:p>
          <a:p>
            <a:r>
              <a:rPr lang="en-GB"/>
              <a:t>The acknowledgement number will be 6001. 6000 was the original random sequence number created by Alice. One was added because of the SYN message, giving us an acknowledgment number of 6001 and a relative acknowledgment number of one.</a:t>
            </a:r>
          </a:p>
          <a:p>
            <a:endParaRPr lang="en-GB"/>
          </a:p>
          <a:p>
            <a:r>
              <a:rPr lang="en-GB"/>
              <a:t>Alice now needs to send a message back that she received the data. Since Alice has not yet sent any data, her sequence number will be 6001. If it makes it easier for you, think of it as one side's sequence number pairing up with the other side's acknowledgment number.</a:t>
            </a:r>
          </a:p>
          <a:p>
            <a:endParaRPr lang="en-GB"/>
          </a:p>
          <a:p>
            <a:r>
              <a:rPr lang="en-GB"/>
              <a:t>Alice needs to acknowledge the data has been received from Bob, so Alice will add the size of the data received to the acknowledgment number. This will give us a value of 5201 or a relative value of 201.</a:t>
            </a:r>
          </a:p>
          <a:p>
            <a:endParaRPr lang="en-GB"/>
          </a:p>
          <a:p>
            <a:r>
              <a:rPr lang="en-GB"/>
              <a:t>In its simplest form, an acknowledgment needs to be sent after every packet containing data is received. With improvements to the TCP protocol, this is no longer the case with delayed acknowledgment. I won’t go into details about it, but just understand that multiple data packets can be acknowledged in one message rather than every packet being acknowledged. So if you are looking at Wireshark and wondering why you have a missing acknowledgment message, don’t worry about it; just look at the acknowledgment number.</a:t>
            </a:r>
          </a:p>
          <a:p>
            <a:endParaRPr lang="en-GB"/>
          </a:p>
          <a:p>
            <a:r>
              <a:rPr lang="en-GB"/>
              <a:t>In this example, Alice will send 100 bytes of data to Bob. Even though Alice is sending data, the sequence number will remain the same. The sequence number gets updated after the data is sent.</a:t>
            </a:r>
          </a:p>
          <a:p>
            <a:endParaRPr lang="en-GB"/>
          </a:p>
          <a:p>
            <a:r>
              <a:rPr lang="en-GB"/>
              <a:t>Since no data has been received since Alice acknowledged the last data, the acknowledgment number remains the same.</a:t>
            </a:r>
          </a:p>
          <a:p>
            <a:endParaRPr lang="en-GB"/>
          </a:p>
          <a:p>
            <a:r>
              <a:rPr lang="en-GB"/>
              <a:t>Bob now needs to acknowledge that he has received the data. To do this, Bob will send a message to Alice. Notice that this message has 50 bytes of data in it. The TCP protocol allows you to send data at the same time as sending acknowledgments.</a:t>
            </a:r>
          </a:p>
          <a:p>
            <a:endParaRPr lang="en-GB"/>
          </a:p>
          <a:p>
            <a:r>
              <a:rPr lang="en-GB"/>
              <a:t>Bob has sent 200 bytes previously. Thus, his sequence number will have 200 added to it. Since the additional 50 bytes has not been acknowledged as yet, the sequence number will only include the first 200 bytes. Since Bob has received 100 bytes, the acknowledgment number will be increased by 100.</a:t>
            </a:r>
          </a:p>
          <a:p>
            <a:endParaRPr lang="en-GB"/>
          </a:p>
          <a:p>
            <a:r>
              <a:rPr lang="en-GB"/>
              <a:t>Alice needs to acknowledge that she has received 50 more bytes from Bob, so she will send a message back. Alice has sent 100 bytes since her last message, so her sequence number will increase by 100.</a:t>
            </a:r>
          </a:p>
          <a:p>
            <a:endParaRPr lang="en-GB"/>
          </a:p>
          <a:p>
            <a:r>
              <a:rPr lang="en-GB"/>
              <a:t>Alice has received an additional 50 bytes from Bob, so Alice will add 50 to her acknowledgment number. You can see how TCP keeps track of how much data it receives in both directions. If the sender of the data does not receive an acknowledgment packet in a certain time period, the sender will retransmit the packet. However, there are times when the sender may request a packet to be resent.</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8606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14:51 Let’s consider that Bob sends a 50-byte packet to Alice. However, during transit, the packet is damaged. When Alice receives the packet, she detects that it has been damaged and sends a negative acknowledgement message.</a:t>
            </a:r>
          </a:p>
          <a:p>
            <a:endParaRPr lang="en-GB"/>
          </a:p>
          <a:p>
            <a:r>
              <a:rPr lang="en-GB"/>
              <a:t>Once Bob receives the negative acknowledgment, Bob sends the data again. This time, Alice receives that data and, like last time, Alice sends an acknowledgment message back to Bob.</a:t>
            </a:r>
          </a:p>
          <a:p>
            <a:endParaRPr lang="en-GB"/>
          </a:p>
          <a:p>
            <a:r>
              <a:rPr lang="en-GB"/>
              <a:t>You can see that using this system, TCP has a way of recording when data is received and is able to request re-sends when data is not received. There has been a lot covered so far, so let’s have a look at what you need to know for the exam.</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01762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15:33 I doubt that you will get a difficult question on TCP, if a question at all. The course material covers the material I have gone through, which is the reason I have presented it. For the exam, I would know that TCP is a connection-based protocol that provides reliable communication. That is, data is guaranteed to get to the destination as lost data is re-sent.</a:t>
            </a:r>
          </a:p>
          <a:p>
            <a:endParaRPr lang="en-GB"/>
          </a:p>
          <a:p>
            <a:r>
              <a:rPr lang="en-GB"/>
              <a:t>The price of reliable data is additional overhead for transmission. This means a larger header and more processing. Just be aware that TCP adds overhead, but that is the cost you pay for reliable transmission.</a:t>
            </a:r>
          </a:p>
          <a:p>
            <a:endParaRPr lang="en-GB"/>
          </a:p>
          <a:p>
            <a:r>
              <a:rPr lang="en-GB"/>
              <a:t>Now let’s look at the next protocol which provides less overhead, but does not provide reliable communication.</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952365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10/1/2025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top left">
            <a:extLst>
              <a:ext uri="{FF2B5EF4-FFF2-40B4-BE49-F238E27FC236}">
                <a16:creationId xmlns:a16="http://schemas.microsoft.com/office/drawing/2014/main" id="{9AB0CD40-3F8C-4AD7-ABD2-0365709E7B83}"/>
              </a:ext>
            </a:extLst>
          </p:cNvPr>
          <p:cNvSpPr txBox="1"/>
          <p:nvPr/>
        </p:nvSpPr>
        <p:spPr>
          <a:xfrm>
            <a:off x="1696213" y="3613667"/>
            <a:ext cx="1509623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Is connectionless </a:t>
            </a:r>
          </a:p>
        </p:txBody>
      </p:sp>
      <p:sp>
        <p:nvSpPr>
          <p:cNvPr id="2" name="2_Cat mail text">
            <a:extLst>
              <a:ext uri="{FF2B5EF4-FFF2-40B4-BE49-F238E27FC236}">
                <a16:creationId xmlns:a16="http://schemas.microsoft.com/office/drawing/2014/main" id="{0CD709A9-C492-5CFC-1498-357B3A522738}"/>
              </a:ext>
            </a:extLst>
          </p:cNvPr>
          <p:cNvSpPr txBox="1"/>
          <p:nvPr/>
        </p:nvSpPr>
        <p:spPr>
          <a:xfrm>
            <a:off x="1696213" y="9522660"/>
            <a:ext cx="44803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Like mail</a:t>
            </a:r>
          </a:p>
        </p:txBody>
      </p:sp>
      <p:pic>
        <p:nvPicPr>
          <p:cNvPr id="6" name="2_Cat mail">
            <a:extLst>
              <a:ext uri="{FF2B5EF4-FFF2-40B4-BE49-F238E27FC236}">
                <a16:creationId xmlns:a16="http://schemas.microsoft.com/office/drawing/2014/main" id="{E0640CA1-E597-0AC7-D79A-33B2893AE66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898695" y="5287180"/>
            <a:ext cx="4277877" cy="4277877"/>
          </a:xfrm>
          <a:prstGeom prst="rect">
            <a:avLst/>
          </a:prstGeom>
        </p:spPr>
      </p:pic>
      <p:sp>
        <p:nvSpPr>
          <p:cNvPr id="3" name="3_TCP and UDP text">
            <a:extLst>
              <a:ext uri="{FF2B5EF4-FFF2-40B4-BE49-F238E27FC236}">
                <a16:creationId xmlns:a16="http://schemas.microsoft.com/office/drawing/2014/main" id="{BD356484-87CA-10CB-273C-3826EF10AD7B}"/>
              </a:ext>
            </a:extLst>
          </p:cNvPr>
          <p:cNvSpPr txBox="1"/>
          <p:nvPr/>
        </p:nvSpPr>
        <p:spPr>
          <a:xfrm>
            <a:off x="7179041" y="9498426"/>
            <a:ext cx="800522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Smaller overhead</a:t>
            </a:r>
          </a:p>
        </p:txBody>
      </p:sp>
      <p:grpSp>
        <p:nvGrpSpPr>
          <p:cNvPr id="44" name="3_TCP and UDP">
            <a:extLst>
              <a:ext uri="{FF2B5EF4-FFF2-40B4-BE49-F238E27FC236}">
                <a16:creationId xmlns:a16="http://schemas.microsoft.com/office/drawing/2014/main" id="{060648E8-18BA-0A0B-F997-BEF493B0100E}"/>
              </a:ext>
            </a:extLst>
          </p:cNvPr>
          <p:cNvGrpSpPr/>
          <p:nvPr/>
        </p:nvGrpSpPr>
        <p:grpSpPr>
          <a:xfrm>
            <a:off x="6767266" y="5406082"/>
            <a:ext cx="8416999" cy="4193353"/>
            <a:chOff x="5926018" y="5406082"/>
            <a:chExt cx="8416999" cy="4193353"/>
          </a:xfrm>
        </p:grpSpPr>
        <p:pic>
          <p:nvPicPr>
            <p:cNvPr id="38" name="Picture 37" descr="Graphical user interface, text, application&#10;&#10;Description automatically generated">
              <a:extLst>
                <a:ext uri="{FF2B5EF4-FFF2-40B4-BE49-F238E27FC236}">
                  <a16:creationId xmlns:a16="http://schemas.microsoft.com/office/drawing/2014/main" id="{2814285E-A204-E87A-DC30-4573C1EB4A0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26018" y="5406082"/>
              <a:ext cx="8416999" cy="2553224"/>
            </a:xfrm>
            <a:prstGeom prst="rect">
              <a:avLst/>
            </a:prstGeom>
          </p:spPr>
        </p:pic>
        <p:pic>
          <p:nvPicPr>
            <p:cNvPr id="40" name="Picture 39" descr="Application&#10;&#10;Description automatically generated with low confidence">
              <a:extLst>
                <a:ext uri="{FF2B5EF4-FFF2-40B4-BE49-F238E27FC236}">
                  <a16:creationId xmlns:a16="http://schemas.microsoft.com/office/drawing/2014/main" id="{996FA997-9C74-1CFA-BB46-C7D91429CF1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010292" y="8412480"/>
              <a:ext cx="8005224" cy="1110180"/>
            </a:xfrm>
            <a:prstGeom prst="rect">
              <a:avLst/>
            </a:prstGeom>
          </p:spPr>
        </p:pic>
        <p:sp>
          <p:nvSpPr>
            <p:cNvPr id="42" name="_Point 3">
              <a:extLst>
                <a:ext uri="{FF2B5EF4-FFF2-40B4-BE49-F238E27FC236}">
                  <a16:creationId xmlns:a16="http://schemas.microsoft.com/office/drawing/2014/main" id="{1932193D-AF75-2A2A-27BD-0ED96621A1BE}"/>
                </a:ext>
              </a:extLst>
            </p:cNvPr>
            <p:cNvSpPr txBox="1"/>
            <p:nvPr/>
          </p:nvSpPr>
          <p:spPr>
            <a:xfrm>
              <a:off x="8840300" y="6065630"/>
              <a:ext cx="2337248" cy="126373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TCP</a:t>
              </a:r>
            </a:p>
          </p:txBody>
        </p:sp>
        <p:sp>
          <p:nvSpPr>
            <p:cNvPr id="43" name="_Point 3">
              <a:extLst>
                <a:ext uri="{FF2B5EF4-FFF2-40B4-BE49-F238E27FC236}">
                  <a16:creationId xmlns:a16="http://schemas.microsoft.com/office/drawing/2014/main" id="{CDD01186-DE56-0058-B736-F455995E5CA5}"/>
                </a:ext>
              </a:extLst>
            </p:cNvPr>
            <p:cNvSpPr txBox="1"/>
            <p:nvPr/>
          </p:nvSpPr>
          <p:spPr>
            <a:xfrm>
              <a:off x="8939457" y="8335704"/>
              <a:ext cx="2337248" cy="126373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UDP</a:t>
              </a:r>
            </a:p>
          </p:txBody>
        </p:sp>
      </p:grpSp>
      <p:sp>
        <p:nvSpPr>
          <p:cNvPr id="45" name="4_Flow control text">
            <a:extLst>
              <a:ext uri="{FF2B5EF4-FFF2-40B4-BE49-F238E27FC236}">
                <a16:creationId xmlns:a16="http://schemas.microsoft.com/office/drawing/2014/main" id="{53BB601D-A09A-6326-C112-E2E4FA394290}"/>
              </a:ext>
            </a:extLst>
          </p:cNvPr>
          <p:cNvSpPr txBox="1"/>
          <p:nvPr/>
        </p:nvSpPr>
        <p:spPr>
          <a:xfrm>
            <a:off x="21422634" y="9498426"/>
            <a:ext cx="1012416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Can’t slow down traffic</a:t>
            </a:r>
          </a:p>
        </p:txBody>
      </p:sp>
      <p:pic>
        <p:nvPicPr>
          <p:cNvPr id="10" name="4_Flow control" descr="A picture containing projector&#10;&#10;Description automatically generated">
            <a:extLst>
              <a:ext uri="{FF2B5EF4-FFF2-40B4-BE49-F238E27FC236}">
                <a16:creationId xmlns:a16="http://schemas.microsoft.com/office/drawing/2014/main" id="{4464DB7E-8D13-0493-74EA-BEBA81B69D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480403" y="5321733"/>
            <a:ext cx="6506077" cy="4323658"/>
          </a:xfrm>
          <a:prstGeom prst="rect">
            <a:avLst/>
          </a:prstGeom>
        </p:spPr>
      </p:pic>
      <p:pic>
        <p:nvPicPr>
          <p:cNvPr id="23" name="4_Cross_D 1.0" descr="A picture containing icon&#10;&#10;Description automatically generated">
            <a:extLst>
              <a:ext uri="{FF2B5EF4-FFF2-40B4-BE49-F238E27FC236}">
                <a16:creationId xmlns:a16="http://schemas.microsoft.com/office/drawing/2014/main" id="{43F93172-A1C4-F64D-F9C9-0E3F4B31AE18}"/>
              </a:ext>
            </a:extLst>
          </p:cNvPr>
          <p:cNvPicPr>
            <a:picLocks noChangeAspect="1"/>
          </p:cNvPicPr>
          <p:nvPr/>
        </p:nvPicPr>
        <p:blipFill>
          <a:blip r:embed="rId8" cstate="email">
            <a:alphaModFix amt="40000"/>
            <a:extLst>
              <a:ext uri="{28A0092B-C50C-407E-A947-70E740481C1C}">
                <a14:useLocalDpi xmlns:a14="http://schemas.microsoft.com/office/drawing/2010/main"/>
              </a:ext>
            </a:extLst>
          </a:blip>
          <a:stretch>
            <a:fillRect/>
          </a:stretch>
        </p:blipFill>
        <p:spPr>
          <a:xfrm>
            <a:off x="23789214" y="5009621"/>
            <a:ext cx="4559418" cy="4589814"/>
          </a:xfrm>
          <a:prstGeom prst="rect">
            <a:avLst/>
          </a:prstGeom>
        </p:spPr>
      </p:pic>
      <p:sp>
        <p:nvSpPr>
          <p:cNvPr id="21" name="4_Point top right">
            <a:extLst>
              <a:ext uri="{FF2B5EF4-FFF2-40B4-BE49-F238E27FC236}">
                <a16:creationId xmlns:a16="http://schemas.microsoft.com/office/drawing/2014/main" id="{0EAE5113-D016-DB77-036C-DDA016B970FF}"/>
              </a:ext>
            </a:extLst>
          </p:cNvPr>
          <p:cNvSpPr txBox="1"/>
          <p:nvPr/>
        </p:nvSpPr>
        <p:spPr>
          <a:xfrm>
            <a:off x="20929093" y="3613667"/>
            <a:ext cx="1114805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 Flow Control</a:t>
            </a:r>
          </a:p>
        </p:txBody>
      </p:sp>
      <p:sp>
        <p:nvSpPr>
          <p:cNvPr id="26" name="5_Point bot left">
            <a:extLst>
              <a:ext uri="{FF2B5EF4-FFF2-40B4-BE49-F238E27FC236}">
                <a16:creationId xmlns:a16="http://schemas.microsoft.com/office/drawing/2014/main" id="{DFFD7A99-13B6-E48E-8C5B-9B23A274E4BB}"/>
              </a:ext>
            </a:extLst>
          </p:cNvPr>
          <p:cNvSpPr txBox="1"/>
          <p:nvPr/>
        </p:nvSpPr>
        <p:spPr>
          <a:xfrm>
            <a:off x="1696213" y="10373269"/>
            <a:ext cx="1509623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No guaranteed delivery</a:t>
            </a:r>
          </a:p>
        </p:txBody>
      </p:sp>
      <p:sp>
        <p:nvSpPr>
          <p:cNvPr id="35" name="6_Packet Lost text">
            <a:extLst>
              <a:ext uri="{FF2B5EF4-FFF2-40B4-BE49-F238E27FC236}">
                <a16:creationId xmlns:a16="http://schemas.microsoft.com/office/drawing/2014/main" id="{D6CCC16D-5A5F-D0F6-170C-641B72C7D49C}"/>
              </a:ext>
            </a:extLst>
          </p:cNvPr>
          <p:cNvSpPr txBox="1"/>
          <p:nvPr/>
        </p:nvSpPr>
        <p:spPr>
          <a:xfrm>
            <a:off x="1696213" y="17360323"/>
            <a:ext cx="51121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resend</a:t>
            </a:r>
          </a:p>
        </p:txBody>
      </p:sp>
      <p:pic>
        <p:nvPicPr>
          <p:cNvPr id="25" name="6_Packet Lost" descr="A picture containing outdoor, nature&#10;&#10;Description automatically generated">
            <a:extLst>
              <a:ext uri="{FF2B5EF4-FFF2-40B4-BE49-F238E27FC236}">
                <a16:creationId xmlns:a16="http://schemas.microsoft.com/office/drawing/2014/main" id="{980BFA09-CDEB-CC94-8CEF-DA9A521939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98695" y="12169140"/>
            <a:ext cx="5112132" cy="5112132"/>
          </a:xfrm>
          <a:prstGeom prst="rect">
            <a:avLst/>
          </a:prstGeom>
        </p:spPr>
      </p:pic>
      <p:sp>
        <p:nvSpPr>
          <p:cNvPr id="49" name="7_Order boxes text">
            <a:extLst>
              <a:ext uri="{FF2B5EF4-FFF2-40B4-BE49-F238E27FC236}">
                <a16:creationId xmlns:a16="http://schemas.microsoft.com/office/drawing/2014/main" id="{B798EB47-9628-60B1-DAE1-4EE3BE32A7BB}"/>
              </a:ext>
            </a:extLst>
          </p:cNvPr>
          <p:cNvSpPr txBox="1"/>
          <p:nvPr/>
        </p:nvSpPr>
        <p:spPr>
          <a:xfrm>
            <a:off x="7410321" y="17360323"/>
            <a:ext cx="106966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out of order delivery</a:t>
            </a:r>
          </a:p>
        </p:txBody>
      </p:sp>
      <p:grpSp>
        <p:nvGrpSpPr>
          <p:cNvPr id="56" name="7_Order boxes">
            <a:extLst>
              <a:ext uri="{FF2B5EF4-FFF2-40B4-BE49-F238E27FC236}">
                <a16:creationId xmlns:a16="http://schemas.microsoft.com/office/drawing/2014/main" id="{C644235F-5A69-EE94-EC11-38F8A7369113}"/>
              </a:ext>
            </a:extLst>
          </p:cNvPr>
          <p:cNvGrpSpPr/>
          <p:nvPr/>
        </p:nvGrpSpPr>
        <p:grpSpPr>
          <a:xfrm>
            <a:off x="7497536" y="15567908"/>
            <a:ext cx="9294913" cy="1708066"/>
            <a:chOff x="7497536" y="15567908"/>
            <a:chExt cx="9294913" cy="1708066"/>
          </a:xfrm>
        </p:grpSpPr>
        <p:sp>
          <p:nvSpPr>
            <p:cNvPr id="30" name="Rectangle 29">
              <a:extLst>
                <a:ext uri="{FF2B5EF4-FFF2-40B4-BE49-F238E27FC236}">
                  <a16:creationId xmlns:a16="http://schemas.microsoft.com/office/drawing/2014/main" id="{F33D25AC-54E4-36C5-21DB-0A0FBDE3B934}"/>
                </a:ext>
              </a:extLst>
            </p:cNvPr>
            <p:cNvSpPr/>
            <p:nvPr/>
          </p:nvSpPr>
          <p:spPr>
            <a:xfrm>
              <a:off x="14509280" y="15567908"/>
              <a:ext cx="2283169" cy="1708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5000" dirty="0">
                  <a:latin typeface="Arial" panose="020B0604020202020204" pitchFamily="34" charset="0"/>
                  <a:cs typeface="Arial" panose="020B0604020202020204" pitchFamily="34" charset="0"/>
                </a:rPr>
                <a:t>2</a:t>
              </a:r>
            </a:p>
          </p:txBody>
        </p:sp>
        <p:sp>
          <p:nvSpPr>
            <p:cNvPr id="32" name="Rectangle 31">
              <a:extLst>
                <a:ext uri="{FF2B5EF4-FFF2-40B4-BE49-F238E27FC236}">
                  <a16:creationId xmlns:a16="http://schemas.microsoft.com/office/drawing/2014/main" id="{88610390-6305-138B-F1E9-4723441FAAAD}"/>
                </a:ext>
              </a:extLst>
            </p:cNvPr>
            <p:cNvSpPr/>
            <p:nvPr/>
          </p:nvSpPr>
          <p:spPr>
            <a:xfrm>
              <a:off x="12172032" y="15567908"/>
              <a:ext cx="2283169" cy="1708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5000" dirty="0">
                  <a:latin typeface="Arial" panose="020B0604020202020204" pitchFamily="34" charset="0"/>
                  <a:cs typeface="Arial" panose="020B0604020202020204" pitchFamily="34" charset="0"/>
                </a:rPr>
                <a:t>1</a:t>
              </a:r>
            </a:p>
          </p:txBody>
        </p:sp>
        <p:sp>
          <p:nvSpPr>
            <p:cNvPr id="33" name="Rectangle 32">
              <a:extLst>
                <a:ext uri="{FF2B5EF4-FFF2-40B4-BE49-F238E27FC236}">
                  <a16:creationId xmlns:a16="http://schemas.microsoft.com/office/drawing/2014/main" id="{4440C9EF-4A69-A64C-529A-2C91BF395A8B}"/>
                </a:ext>
              </a:extLst>
            </p:cNvPr>
            <p:cNvSpPr/>
            <p:nvPr/>
          </p:nvSpPr>
          <p:spPr>
            <a:xfrm>
              <a:off x="9834784" y="15567908"/>
              <a:ext cx="2283169" cy="1708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5000" dirty="0">
                  <a:latin typeface="Arial" panose="020B0604020202020204" pitchFamily="34" charset="0"/>
                  <a:cs typeface="Arial" panose="020B0604020202020204" pitchFamily="34" charset="0"/>
                </a:rPr>
                <a:t>3</a:t>
              </a:r>
            </a:p>
          </p:txBody>
        </p:sp>
        <p:sp>
          <p:nvSpPr>
            <p:cNvPr id="34" name="Rectangle 33">
              <a:extLst>
                <a:ext uri="{FF2B5EF4-FFF2-40B4-BE49-F238E27FC236}">
                  <a16:creationId xmlns:a16="http://schemas.microsoft.com/office/drawing/2014/main" id="{28BD0999-52D7-9D0E-2DB5-B46069820192}"/>
                </a:ext>
              </a:extLst>
            </p:cNvPr>
            <p:cNvSpPr/>
            <p:nvPr/>
          </p:nvSpPr>
          <p:spPr>
            <a:xfrm>
              <a:off x="7497536" y="15567908"/>
              <a:ext cx="2283169" cy="170806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5000" dirty="0">
                  <a:latin typeface="Arial" panose="020B0604020202020204" pitchFamily="34" charset="0"/>
                  <a:cs typeface="Arial" panose="020B0604020202020204" pitchFamily="34" charset="0"/>
                </a:rPr>
                <a:t>4</a:t>
              </a:r>
            </a:p>
          </p:txBody>
        </p:sp>
      </p:grpSp>
      <p:sp>
        <p:nvSpPr>
          <p:cNvPr id="46" name="8_Point bot right">
            <a:extLst>
              <a:ext uri="{FF2B5EF4-FFF2-40B4-BE49-F238E27FC236}">
                <a16:creationId xmlns:a16="http://schemas.microsoft.com/office/drawing/2014/main" id="{C905CFCD-3204-5C3A-042E-96F2EF387ACF}"/>
              </a:ext>
            </a:extLst>
          </p:cNvPr>
          <p:cNvSpPr txBox="1"/>
          <p:nvPr/>
        </p:nvSpPr>
        <p:spPr>
          <a:xfrm>
            <a:off x="19240501" y="10373269"/>
            <a:ext cx="1509623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Good if time sensitive</a:t>
            </a:r>
          </a:p>
        </p:txBody>
      </p:sp>
      <p:pic>
        <p:nvPicPr>
          <p:cNvPr id="48" name="8_Clock running" descr="A picture containing watch&#10;&#10;Description automatically generated">
            <a:extLst>
              <a:ext uri="{FF2B5EF4-FFF2-40B4-BE49-F238E27FC236}">
                <a16:creationId xmlns:a16="http://schemas.microsoft.com/office/drawing/2014/main" id="{AB2262F3-73CF-4D7C-2921-809F1650BF1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371637" y="12105153"/>
            <a:ext cx="3913244" cy="5383846"/>
          </a:xfrm>
          <a:prstGeom prst="rect">
            <a:avLst/>
          </a:prstGeom>
        </p:spPr>
      </p:pic>
      <p:sp>
        <p:nvSpPr>
          <p:cNvPr id="36" name="9_Point bot right 2">
            <a:extLst>
              <a:ext uri="{FF2B5EF4-FFF2-40B4-BE49-F238E27FC236}">
                <a16:creationId xmlns:a16="http://schemas.microsoft.com/office/drawing/2014/main" id="{3E71E66E-127F-4294-35A5-4E887879F7B9}"/>
              </a:ext>
            </a:extLst>
          </p:cNvPr>
          <p:cNvSpPr txBox="1"/>
          <p:nvPr/>
        </p:nvSpPr>
        <p:spPr>
          <a:xfrm>
            <a:off x="19040834" y="17360323"/>
            <a:ext cx="1709429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 worthless or worth nothing quickly</a:t>
            </a:r>
          </a:p>
        </p:txBody>
      </p:sp>
      <p:pic>
        <p:nvPicPr>
          <p:cNvPr id="51" name="10_Phone" descr="A cat wearing a garment&#10;&#10;Description automatically generated with medium confidence">
            <a:extLst>
              <a:ext uri="{FF2B5EF4-FFF2-40B4-BE49-F238E27FC236}">
                <a16:creationId xmlns:a16="http://schemas.microsoft.com/office/drawing/2014/main" id="{1DB4BA5F-3153-17D2-0715-EEE1734D894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3886278" y="12203492"/>
            <a:ext cx="5156831" cy="5156831"/>
          </a:xfrm>
          <a:prstGeom prst="rect">
            <a:avLst/>
          </a:prstGeom>
        </p:spPr>
      </p:pic>
      <p:pic>
        <p:nvPicPr>
          <p:cNvPr id="55" name="11_Sports games" descr="A person kicking a football ball&#10;&#10;Description automatically generated with medium confidence">
            <a:extLst>
              <a:ext uri="{FF2B5EF4-FFF2-40B4-BE49-F238E27FC236}">
                <a16:creationId xmlns:a16="http://schemas.microsoft.com/office/drawing/2014/main" id="{2D23212D-99D4-371A-3275-5EB097563AA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9445507" y="12233829"/>
            <a:ext cx="5126494" cy="5126494"/>
          </a:xfrm>
          <a:prstGeom prst="rect">
            <a:avLst/>
          </a:prstGeom>
        </p:spPr>
      </p:pic>
      <p:pic>
        <p:nvPicPr>
          <p:cNvPr id="59" name="12_TFTPDemo 01_V TFTPDemo 01_F 100" descr="Graphical user interface, application&#10;&#10;Description automatically generated">
            <a:extLst>
              <a:ext uri="{FF2B5EF4-FFF2-40B4-BE49-F238E27FC236}">
                <a16:creationId xmlns:a16="http://schemas.microsoft.com/office/drawing/2014/main" id="{8CD8283A-3FC2-E9A8-63BC-92B03643758B}"/>
              </a:ext>
            </a:extLst>
          </p:cNvPr>
          <p:cNvPicPr>
            <a:picLocks noChangeAspect="1"/>
          </p:cNvPicPr>
          <p:nvPr/>
        </p:nvPicPr>
        <p:blipFill>
          <a:blip r:embed="rId13">
            <a:alphaModFix amt="0"/>
            <a:extLst>
              <a:ext uri="{28A0092B-C50C-407E-A947-70E740481C1C}">
                <a14:useLocalDpi xmlns:a14="http://schemas.microsoft.com/office/drawing/2010/main"/>
              </a:ext>
            </a:extLst>
          </a:blip>
          <a:stretch>
            <a:fillRect/>
          </a:stretch>
        </p:blipFill>
        <p:spPr>
          <a:xfrm>
            <a:off x="0" y="3232449"/>
            <a:ext cx="36576000" cy="17335500"/>
          </a:xfrm>
          <a:prstGeom prst="rect">
            <a:avLst/>
          </a:prstGeom>
        </p:spPr>
      </p:pic>
      <p:pic>
        <p:nvPicPr>
          <p:cNvPr id="8" name="13_TFTPDemo 01_V TFTPDemo 02-11" descr="Graphical user interface, application&#10;&#10;Description automatically generated">
            <a:extLst>
              <a:ext uri="{FF2B5EF4-FFF2-40B4-BE49-F238E27FC236}">
                <a16:creationId xmlns:a16="http://schemas.microsoft.com/office/drawing/2014/main" id="{F2A4F5E3-7398-C2A6-29C4-65F416CFBD56}"/>
              </a:ext>
            </a:extLst>
          </p:cNvPr>
          <p:cNvPicPr>
            <a:picLocks noChangeAspect="1"/>
          </p:cNvPicPr>
          <p:nvPr/>
        </p:nvPicPr>
        <p:blipFill>
          <a:blip r:embed="rId13">
            <a:alphaModFix amt="0"/>
            <a:extLst>
              <a:ext uri="{28A0092B-C50C-407E-A947-70E740481C1C}">
                <a14:useLocalDpi xmlns:a14="http://schemas.microsoft.com/office/drawing/2010/main"/>
              </a:ext>
            </a:extLst>
          </a:blip>
          <a:stretch>
            <a:fillRect/>
          </a:stretch>
        </p:blipFill>
        <p:spPr>
          <a:xfrm>
            <a:off x="0" y="3232449"/>
            <a:ext cx="36576000" cy="1733550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User Datagram Protocol (UDP)</a:t>
            </a:r>
          </a:p>
        </p:txBody>
      </p:sp>
    </p:spTree>
    <p:extLst>
      <p:ext uri="{BB962C8B-B14F-4D97-AF65-F5344CB8AC3E}">
        <p14:creationId xmlns:p14="http://schemas.microsoft.com/office/powerpoint/2010/main" val="2611844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left">
            <a:extLst>
              <a:ext uri="{FF2B5EF4-FFF2-40B4-BE49-F238E27FC236}">
                <a16:creationId xmlns:a16="http://schemas.microsoft.com/office/drawing/2014/main" id="{9AB0CD40-3F8C-4AD7-ABD2-0365709E7B83}"/>
              </a:ext>
            </a:extLst>
          </p:cNvPr>
          <p:cNvSpPr txBox="1"/>
          <p:nvPr/>
        </p:nvSpPr>
        <p:spPr>
          <a:xfrm>
            <a:off x="7532856" y="3604479"/>
            <a:ext cx="457731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TCP</a:t>
            </a:r>
          </a:p>
        </p:txBody>
      </p:sp>
      <p:sp>
        <p:nvSpPr>
          <p:cNvPr id="14" name="1_Web text">
            <a:extLst>
              <a:ext uri="{FF2B5EF4-FFF2-40B4-BE49-F238E27FC236}">
                <a16:creationId xmlns:a16="http://schemas.microsoft.com/office/drawing/2014/main" id="{F7302874-6FF6-4F12-9408-F903772FAD68}"/>
              </a:ext>
            </a:extLst>
          </p:cNvPr>
          <p:cNvSpPr txBox="1"/>
          <p:nvPr/>
        </p:nvSpPr>
        <p:spPr>
          <a:xfrm>
            <a:off x="1727087" y="13893041"/>
            <a:ext cx="629695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HTTP/HTTPS</a:t>
            </a:r>
          </a:p>
        </p:txBody>
      </p:sp>
      <p:pic>
        <p:nvPicPr>
          <p:cNvPr id="3" name="1_Web" descr="A picture containing chain&#10;&#10;Description automatically generated">
            <a:extLst>
              <a:ext uri="{FF2B5EF4-FFF2-40B4-BE49-F238E27FC236}">
                <a16:creationId xmlns:a16="http://schemas.microsoft.com/office/drawing/2014/main" id="{BE677BB0-5301-6061-B604-11DB4711B6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0253" y="5707099"/>
            <a:ext cx="8203141" cy="7981977"/>
          </a:xfrm>
          <a:prstGeom prst="rect">
            <a:avLst/>
          </a:prstGeom>
        </p:spPr>
      </p:pic>
      <p:sp>
        <p:nvSpPr>
          <p:cNvPr id="10" name="2_SSH text">
            <a:extLst>
              <a:ext uri="{FF2B5EF4-FFF2-40B4-BE49-F238E27FC236}">
                <a16:creationId xmlns:a16="http://schemas.microsoft.com/office/drawing/2014/main" id="{C07B55F9-5467-3279-8237-B7ECB5C109CB}"/>
              </a:ext>
            </a:extLst>
          </p:cNvPr>
          <p:cNvSpPr txBox="1"/>
          <p:nvPr/>
        </p:nvSpPr>
        <p:spPr>
          <a:xfrm>
            <a:off x="10330635" y="13893041"/>
            <a:ext cx="9093438"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Secure Shell</a:t>
            </a:r>
          </a:p>
          <a:p>
            <a:pPr algn="ctr"/>
            <a:r>
              <a:rPr lang="en-US" sz="7500" dirty="0">
                <a:latin typeface="Arial" panose="020B0604020202020204" pitchFamily="34" charset="0"/>
                <a:cs typeface="Arial" panose="020B0604020202020204" pitchFamily="34" charset="0"/>
              </a:rPr>
              <a:t>(SSH)</a:t>
            </a:r>
          </a:p>
        </p:txBody>
      </p:sp>
      <p:pic>
        <p:nvPicPr>
          <p:cNvPr id="8" name="2_SSH">
            <a:extLst>
              <a:ext uri="{FF2B5EF4-FFF2-40B4-BE49-F238E27FC236}">
                <a16:creationId xmlns:a16="http://schemas.microsoft.com/office/drawing/2014/main" id="{3329A1E6-2A2D-9E7C-C2D0-A3AF6A70D1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32121" y="6603287"/>
            <a:ext cx="10061419" cy="5709594"/>
          </a:xfrm>
          <a:prstGeom prst="rect">
            <a:avLst/>
          </a:prstGeom>
        </p:spPr>
      </p:pic>
      <p:sp>
        <p:nvSpPr>
          <p:cNvPr id="23" name="3_DCHP text">
            <a:extLst>
              <a:ext uri="{FF2B5EF4-FFF2-40B4-BE49-F238E27FC236}">
                <a16:creationId xmlns:a16="http://schemas.microsoft.com/office/drawing/2014/main" id="{B2BE67B7-F165-5412-B0C0-3D556D4BB8D9}"/>
              </a:ext>
            </a:extLst>
          </p:cNvPr>
          <p:cNvSpPr txBox="1"/>
          <p:nvPr/>
        </p:nvSpPr>
        <p:spPr>
          <a:xfrm>
            <a:off x="20972319" y="13893041"/>
            <a:ext cx="7480059" cy="4708981"/>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Dynamic Host Configuration</a:t>
            </a:r>
          </a:p>
          <a:p>
            <a:pPr algn="ctr"/>
            <a:r>
              <a:rPr lang="en-US" sz="7500" dirty="0">
                <a:latin typeface="Arial" panose="020B0604020202020204" pitchFamily="34" charset="0"/>
                <a:cs typeface="Arial" panose="020B0604020202020204" pitchFamily="34" charset="0"/>
              </a:rPr>
              <a:t>Protocol </a:t>
            </a:r>
          </a:p>
          <a:p>
            <a:pPr algn="ctr"/>
            <a:r>
              <a:rPr lang="en-US" sz="7500" dirty="0">
                <a:latin typeface="Arial" panose="020B0604020202020204" pitchFamily="34" charset="0"/>
                <a:cs typeface="Arial" panose="020B0604020202020204" pitchFamily="34" charset="0"/>
              </a:rPr>
              <a:t>(DHCP)</a:t>
            </a:r>
          </a:p>
        </p:txBody>
      </p:sp>
      <p:grpSp>
        <p:nvGrpSpPr>
          <p:cNvPr id="26" name="3_DCHP">
            <a:extLst>
              <a:ext uri="{FF2B5EF4-FFF2-40B4-BE49-F238E27FC236}">
                <a16:creationId xmlns:a16="http://schemas.microsoft.com/office/drawing/2014/main" id="{CC728DD6-CE9A-F367-08BB-83F6C2C7C724}"/>
              </a:ext>
            </a:extLst>
          </p:cNvPr>
          <p:cNvGrpSpPr/>
          <p:nvPr/>
        </p:nvGrpSpPr>
        <p:grpSpPr>
          <a:xfrm>
            <a:off x="20943466" y="5983864"/>
            <a:ext cx="7152409" cy="6948440"/>
            <a:chOff x="14320993" y="16347110"/>
            <a:chExt cx="7152409" cy="6948440"/>
          </a:xfrm>
        </p:grpSpPr>
        <p:sp>
          <p:nvSpPr>
            <p:cNvPr id="24" name="Oval 23">
              <a:extLst>
                <a:ext uri="{FF2B5EF4-FFF2-40B4-BE49-F238E27FC236}">
                  <a16:creationId xmlns:a16="http://schemas.microsoft.com/office/drawing/2014/main" id="{3C4899E4-198B-827F-7FE8-94D91FF06E23}"/>
                </a:ext>
              </a:extLst>
            </p:cNvPr>
            <p:cNvSpPr/>
            <p:nvPr/>
          </p:nvSpPr>
          <p:spPr>
            <a:xfrm>
              <a:off x="14320993" y="16347110"/>
              <a:ext cx="7152409" cy="6948440"/>
            </a:xfrm>
            <a:prstGeom prst="ellipse">
              <a:avLst/>
            </a:prstGeom>
            <a:solidFill>
              <a:srgbClr val="205798"/>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DA1A11EB-A723-C379-D1A2-739DE6879A9D}"/>
                </a:ext>
              </a:extLst>
            </p:cNvPr>
            <p:cNvSpPr/>
            <p:nvPr/>
          </p:nvSpPr>
          <p:spPr>
            <a:xfrm>
              <a:off x="15592610" y="18449730"/>
              <a:ext cx="4609173" cy="2743200"/>
            </a:xfrm>
            <a:prstGeom prst="round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r>
                <a:rPr lang="en-AU" sz="11000" b="1" dirty="0">
                  <a:solidFill>
                    <a:srgbClr val="1A497F"/>
                  </a:solidFill>
                  <a:latin typeface="Arial" panose="020B0604020202020204" pitchFamily="34" charset="0"/>
                  <a:cs typeface="Arial" panose="020B0604020202020204" pitchFamily="34" charset="0"/>
                </a:rPr>
                <a:t>DHCP</a:t>
              </a:r>
            </a:p>
          </p:txBody>
        </p:sp>
      </p:grpSp>
      <p:sp>
        <p:nvSpPr>
          <p:cNvPr id="4" name="3_Point right">
            <a:extLst>
              <a:ext uri="{FF2B5EF4-FFF2-40B4-BE49-F238E27FC236}">
                <a16:creationId xmlns:a16="http://schemas.microsoft.com/office/drawing/2014/main" id="{6046E18E-07AB-BAE5-F3A2-6DE2DA32AD0A}"/>
              </a:ext>
            </a:extLst>
          </p:cNvPr>
          <p:cNvSpPr txBox="1"/>
          <p:nvPr/>
        </p:nvSpPr>
        <p:spPr>
          <a:xfrm>
            <a:off x="27053908" y="3604479"/>
            <a:ext cx="4577312"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UDP</a:t>
            </a:r>
          </a:p>
        </p:txBody>
      </p:sp>
      <p:sp>
        <p:nvSpPr>
          <p:cNvPr id="27" name="4_SNMP text">
            <a:extLst>
              <a:ext uri="{FF2B5EF4-FFF2-40B4-BE49-F238E27FC236}">
                <a16:creationId xmlns:a16="http://schemas.microsoft.com/office/drawing/2014/main" id="{2FD48B7C-8D2A-A962-73FC-1998C5248C1B}"/>
              </a:ext>
            </a:extLst>
          </p:cNvPr>
          <p:cNvSpPr txBox="1"/>
          <p:nvPr/>
        </p:nvSpPr>
        <p:spPr>
          <a:xfrm>
            <a:off x="28514051" y="13893041"/>
            <a:ext cx="7480058" cy="4708981"/>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Simple Network Management Protocol</a:t>
            </a:r>
          </a:p>
          <a:p>
            <a:pPr algn="ctr"/>
            <a:r>
              <a:rPr lang="en-US" sz="7500" dirty="0">
                <a:latin typeface="Arial" panose="020B0604020202020204" pitchFamily="34" charset="0"/>
                <a:cs typeface="Arial" panose="020B0604020202020204" pitchFamily="34" charset="0"/>
              </a:rPr>
              <a:t>(SNMP)</a:t>
            </a:r>
          </a:p>
        </p:txBody>
      </p:sp>
      <p:pic>
        <p:nvPicPr>
          <p:cNvPr id="2" name="4_SNMP">
            <a:extLst>
              <a:ext uri="{FF2B5EF4-FFF2-40B4-BE49-F238E27FC236}">
                <a16:creationId xmlns:a16="http://schemas.microsoft.com/office/drawing/2014/main" id="{46D016D9-EB3B-9152-5337-6BBA2C25EC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14051" y="5739201"/>
            <a:ext cx="7480440" cy="7437765"/>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Protocol Examples</a:t>
            </a:r>
          </a:p>
        </p:txBody>
      </p:sp>
    </p:spTree>
    <p:extLst>
      <p:ext uri="{BB962C8B-B14F-4D97-AF65-F5344CB8AC3E}">
        <p14:creationId xmlns:p14="http://schemas.microsoft.com/office/powerpoint/2010/main" val="1094466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https://ITFreeTraining.com/ap11/5c05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cats left">
            <a:extLst>
              <a:ext uri="{FF2B5EF4-FFF2-40B4-BE49-F238E27FC236}">
                <a16:creationId xmlns:a16="http://schemas.microsoft.com/office/drawing/2014/main" id="{5E63374C-1BC7-85D2-EB97-4A74A4FC651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3694916" y="8144018"/>
            <a:ext cx="13797857" cy="7884489"/>
          </a:xfrm>
          <a:prstGeom prst="rect">
            <a:avLst/>
          </a:prstGeom>
        </p:spPr>
      </p:pic>
      <p:sp>
        <p:nvSpPr>
          <p:cNvPr id="3" name="0_Point left 1">
            <a:extLst>
              <a:ext uri="{FF2B5EF4-FFF2-40B4-BE49-F238E27FC236}">
                <a16:creationId xmlns:a16="http://schemas.microsoft.com/office/drawing/2014/main" id="{7AB65721-7E30-5E2C-A2F0-9132B176B1F8}"/>
              </a:ext>
            </a:extLst>
          </p:cNvPr>
          <p:cNvSpPr txBox="1"/>
          <p:nvPr/>
        </p:nvSpPr>
        <p:spPr>
          <a:xfrm>
            <a:off x="3332940" y="5454389"/>
            <a:ext cx="1458351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Transmission Control Protocol</a:t>
            </a:r>
          </a:p>
        </p:txBody>
      </p:sp>
      <p:sp>
        <p:nvSpPr>
          <p:cNvPr id="4" name="0_Point left">
            <a:extLst>
              <a:ext uri="{FF2B5EF4-FFF2-40B4-BE49-F238E27FC236}">
                <a16:creationId xmlns:a16="http://schemas.microsoft.com/office/drawing/2014/main" id="{B6000545-834C-BD94-14A6-EC13FFB95678}"/>
              </a:ext>
            </a:extLst>
          </p:cNvPr>
          <p:cNvSpPr txBox="1"/>
          <p:nvPr/>
        </p:nvSpPr>
        <p:spPr>
          <a:xfrm>
            <a:off x="8755542" y="3613667"/>
            <a:ext cx="4716495"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TCP</a:t>
            </a:r>
          </a:p>
        </p:txBody>
      </p:sp>
      <p:sp>
        <p:nvSpPr>
          <p:cNvPr id="6" name="1_Left bottom point">
            <a:extLst>
              <a:ext uri="{FF2B5EF4-FFF2-40B4-BE49-F238E27FC236}">
                <a16:creationId xmlns:a16="http://schemas.microsoft.com/office/drawing/2014/main" id="{C8070D0E-469E-2FB9-11DC-74C48AAC41BE}"/>
              </a:ext>
            </a:extLst>
          </p:cNvPr>
          <p:cNvSpPr txBox="1"/>
          <p:nvPr/>
        </p:nvSpPr>
        <p:spPr>
          <a:xfrm>
            <a:off x="2888144" y="16299697"/>
            <a:ext cx="1547310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Guarantees connection and delivery</a:t>
            </a:r>
          </a:p>
        </p:txBody>
      </p:sp>
      <p:sp>
        <p:nvSpPr>
          <p:cNvPr id="8" name="2_Point left 2">
            <a:extLst>
              <a:ext uri="{FF2B5EF4-FFF2-40B4-BE49-F238E27FC236}">
                <a16:creationId xmlns:a16="http://schemas.microsoft.com/office/drawing/2014/main" id="{EF95FAF6-4B04-50AE-3356-4A2DF7FBF315}"/>
              </a:ext>
            </a:extLst>
          </p:cNvPr>
          <p:cNvSpPr txBox="1"/>
          <p:nvPr/>
        </p:nvSpPr>
        <p:spPr>
          <a:xfrm>
            <a:off x="4700117" y="6843768"/>
            <a:ext cx="104394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Connection Oriented</a:t>
            </a:r>
          </a:p>
        </p:txBody>
      </p:sp>
      <p:sp>
        <p:nvSpPr>
          <p:cNvPr id="17" name="3_UDP text">
            <a:extLst>
              <a:ext uri="{FF2B5EF4-FFF2-40B4-BE49-F238E27FC236}">
                <a16:creationId xmlns:a16="http://schemas.microsoft.com/office/drawing/2014/main" id="{C707EC4C-4F30-D951-6105-8FFD5F4DD510}"/>
              </a:ext>
            </a:extLst>
          </p:cNvPr>
          <p:cNvSpPr txBox="1"/>
          <p:nvPr/>
        </p:nvSpPr>
        <p:spPr>
          <a:xfrm>
            <a:off x="25072924" y="3613667"/>
            <a:ext cx="3358188" cy="1708066"/>
          </a:xfrm>
          <a:prstGeom prst="rect">
            <a:avLst/>
          </a:prstGeom>
          <a:noFill/>
        </p:spPr>
        <p:txBody>
          <a:bodyPr wrap="square">
            <a:spAutoFit/>
          </a:bodyPr>
          <a:lstStyle/>
          <a:p>
            <a:r>
              <a:rPr lang="en-US" sz="10500" b="1" dirty="0">
                <a:solidFill>
                  <a:srgbClr val="269D47"/>
                </a:solidFill>
                <a:latin typeface="Arial" panose="020B0604020202020204" pitchFamily="34" charset="0"/>
                <a:cs typeface="Arial" panose="020B0604020202020204" pitchFamily="34" charset="0"/>
              </a:rPr>
              <a:t>UDP</a:t>
            </a:r>
          </a:p>
        </p:txBody>
      </p:sp>
      <p:sp>
        <p:nvSpPr>
          <p:cNvPr id="23" name="4_Point right 2">
            <a:extLst>
              <a:ext uri="{FF2B5EF4-FFF2-40B4-BE49-F238E27FC236}">
                <a16:creationId xmlns:a16="http://schemas.microsoft.com/office/drawing/2014/main" id="{DC9257DC-C06A-89D7-14A0-9C8E7315A041}"/>
              </a:ext>
            </a:extLst>
          </p:cNvPr>
          <p:cNvSpPr txBox="1"/>
          <p:nvPr/>
        </p:nvSpPr>
        <p:spPr>
          <a:xfrm>
            <a:off x="21858122" y="5422378"/>
            <a:ext cx="104394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User Datagram Protocol</a:t>
            </a:r>
          </a:p>
        </p:txBody>
      </p:sp>
      <p:sp>
        <p:nvSpPr>
          <p:cNvPr id="10" name="5_Point right 4">
            <a:extLst>
              <a:ext uri="{FF2B5EF4-FFF2-40B4-BE49-F238E27FC236}">
                <a16:creationId xmlns:a16="http://schemas.microsoft.com/office/drawing/2014/main" id="{84997565-E176-66D1-644A-3E58B10A8C07}"/>
              </a:ext>
            </a:extLst>
          </p:cNvPr>
          <p:cNvSpPr txBox="1"/>
          <p:nvPr/>
        </p:nvSpPr>
        <p:spPr>
          <a:xfrm>
            <a:off x="23772105" y="16299697"/>
            <a:ext cx="724161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Fire and forget</a:t>
            </a:r>
          </a:p>
        </p:txBody>
      </p:sp>
      <p:pic>
        <p:nvPicPr>
          <p:cNvPr id="16" name="5_Cat right">
            <a:extLst>
              <a:ext uri="{FF2B5EF4-FFF2-40B4-BE49-F238E27FC236}">
                <a16:creationId xmlns:a16="http://schemas.microsoft.com/office/drawing/2014/main" id="{9D496B89-7544-14F9-D39B-62D12D90D17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842507" y="8089124"/>
            <a:ext cx="8265467" cy="8265467"/>
          </a:xfrm>
          <a:prstGeom prst="rect">
            <a:avLst/>
          </a:prstGeom>
        </p:spPr>
      </p:pic>
      <p:sp>
        <p:nvSpPr>
          <p:cNvPr id="24" name="6_point right 3">
            <a:extLst>
              <a:ext uri="{FF2B5EF4-FFF2-40B4-BE49-F238E27FC236}">
                <a16:creationId xmlns:a16="http://schemas.microsoft.com/office/drawing/2014/main" id="{F24A9EEF-2E53-ED38-6B0D-540A34A5C345}"/>
              </a:ext>
            </a:extLst>
          </p:cNvPr>
          <p:cNvSpPr txBox="1"/>
          <p:nvPr/>
        </p:nvSpPr>
        <p:spPr>
          <a:xfrm>
            <a:off x="22842507" y="6874226"/>
            <a:ext cx="7819021" cy="1269792"/>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Connectionless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2779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 and UDP</a:t>
            </a:r>
          </a:p>
        </p:txBody>
      </p:sp>
    </p:spTree>
    <p:extLst>
      <p:ext uri="{BB962C8B-B14F-4D97-AF65-F5344CB8AC3E}">
        <p14:creationId xmlns:p14="http://schemas.microsoft.com/office/powerpoint/2010/main" val="114958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C7329D8-3112-687F-C2DD-68803B3B350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11457"/>
            <a:ext cx="36576000" cy="2049863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81833" y="3604170"/>
            <a:ext cx="3055066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Three-step process used to create a connection</a:t>
            </a:r>
          </a:p>
        </p:txBody>
      </p:sp>
      <p:sp>
        <p:nvSpPr>
          <p:cNvPr id="4" name="2_Client block">
            <a:extLst>
              <a:ext uri="{FF2B5EF4-FFF2-40B4-BE49-F238E27FC236}">
                <a16:creationId xmlns:a16="http://schemas.microsoft.com/office/drawing/2014/main" id="{EE174BF9-1040-7176-EC50-A7F2BBAFC6F6}"/>
              </a:ext>
            </a:extLst>
          </p:cNvPr>
          <p:cNvSpPr/>
          <p:nvPr/>
        </p:nvSpPr>
        <p:spPr>
          <a:xfrm>
            <a:off x="10074730" y="7074569"/>
            <a:ext cx="2775857" cy="11984790"/>
          </a:xfrm>
          <a:prstGeom prst="rect">
            <a:avLst/>
          </a:prstGeom>
        </p:spPr>
        <p:style>
          <a:lnRef idx="2">
            <a:schemeClr val="dk1"/>
          </a:lnRef>
          <a:fillRef idx="1">
            <a:schemeClr val="lt1"/>
          </a:fillRef>
          <a:effectRef idx="0">
            <a:schemeClr val="dk1"/>
          </a:effectRef>
          <a:fontRef idx="minor">
            <a:schemeClr val="dk1"/>
          </a:fontRef>
        </p:style>
        <p:txBody>
          <a:bodyPr vert="vert" rtlCol="0" anchor="ctr"/>
          <a:lstStyle/>
          <a:p>
            <a:pPr algn="ctr"/>
            <a:r>
              <a:rPr lang="en-AU" sz="20000" dirty="0">
                <a:latin typeface="Arial" panose="020B0604020202020204" pitchFamily="34" charset="0"/>
                <a:cs typeface="Arial" panose="020B0604020202020204" pitchFamily="34" charset="0"/>
              </a:rPr>
              <a:t>Client</a:t>
            </a:r>
          </a:p>
        </p:txBody>
      </p:sp>
      <p:grpSp>
        <p:nvGrpSpPr>
          <p:cNvPr id="32" name="2_Client computer">
            <a:extLst>
              <a:ext uri="{FF2B5EF4-FFF2-40B4-BE49-F238E27FC236}">
                <a16:creationId xmlns:a16="http://schemas.microsoft.com/office/drawing/2014/main" id="{85EA021F-63AE-0889-09F2-C1F95E862E6A}"/>
              </a:ext>
            </a:extLst>
          </p:cNvPr>
          <p:cNvGrpSpPr/>
          <p:nvPr/>
        </p:nvGrpSpPr>
        <p:grpSpPr>
          <a:xfrm>
            <a:off x="1074336" y="8506332"/>
            <a:ext cx="8461550" cy="9101822"/>
            <a:chOff x="1074336" y="8506332"/>
            <a:chExt cx="8461550" cy="9101822"/>
          </a:xfrm>
        </p:grpSpPr>
        <p:sp>
          <p:nvSpPr>
            <p:cNvPr id="10" name="Rectangle 9">
              <a:extLst>
                <a:ext uri="{FF2B5EF4-FFF2-40B4-BE49-F238E27FC236}">
                  <a16:creationId xmlns:a16="http://schemas.microsoft.com/office/drawing/2014/main" id="{2559CD03-0C3D-6BAD-C677-4EA99F7FB1B4}"/>
                </a:ext>
              </a:extLst>
            </p:cNvPr>
            <p:cNvSpPr/>
            <p:nvPr/>
          </p:nvSpPr>
          <p:spPr>
            <a:xfrm>
              <a:off x="1074336" y="8506332"/>
              <a:ext cx="8461550" cy="9101822"/>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8" name="Picture 7" descr="A picture containing text, sitting&#10;&#10;Description automatically generated">
              <a:extLst>
                <a:ext uri="{FF2B5EF4-FFF2-40B4-BE49-F238E27FC236}">
                  <a16:creationId xmlns:a16="http://schemas.microsoft.com/office/drawing/2014/main" id="{9FD76C89-5297-E1BE-D42C-0EE94479A4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67157" y="8694537"/>
              <a:ext cx="7932300" cy="8363404"/>
            </a:xfrm>
            <a:prstGeom prst="rect">
              <a:avLst/>
            </a:prstGeom>
          </p:spPr>
        </p:pic>
      </p:grpSp>
      <p:sp>
        <p:nvSpPr>
          <p:cNvPr id="16" name="3_Server block">
            <a:extLst>
              <a:ext uri="{FF2B5EF4-FFF2-40B4-BE49-F238E27FC236}">
                <a16:creationId xmlns:a16="http://schemas.microsoft.com/office/drawing/2014/main" id="{E0B859F2-73BB-FEF1-D7FA-80CF7301ADBF}"/>
              </a:ext>
            </a:extLst>
          </p:cNvPr>
          <p:cNvSpPr/>
          <p:nvPr/>
        </p:nvSpPr>
        <p:spPr>
          <a:xfrm>
            <a:off x="23206015" y="7074569"/>
            <a:ext cx="2775857" cy="11984790"/>
          </a:xfrm>
          <a:prstGeom prst="rect">
            <a:avLst/>
          </a:prstGeom>
        </p:spPr>
        <p:style>
          <a:lnRef idx="2">
            <a:schemeClr val="dk1"/>
          </a:lnRef>
          <a:fillRef idx="1">
            <a:schemeClr val="lt1"/>
          </a:fillRef>
          <a:effectRef idx="0">
            <a:schemeClr val="dk1"/>
          </a:effectRef>
          <a:fontRef idx="minor">
            <a:schemeClr val="dk1"/>
          </a:fontRef>
        </p:style>
        <p:txBody>
          <a:bodyPr vert="vert" rtlCol="0" anchor="ctr"/>
          <a:lstStyle/>
          <a:p>
            <a:pPr algn="ctr"/>
            <a:r>
              <a:rPr lang="en-AU" sz="20000" dirty="0">
                <a:latin typeface="Arial" panose="020B0604020202020204" pitchFamily="34" charset="0"/>
                <a:cs typeface="Arial" panose="020B0604020202020204" pitchFamily="34" charset="0"/>
              </a:rPr>
              <a:t>Server</a:t>
            </a:r>
          </a:p>
        </p:txBody>
      </p:sp>
      <p:grpSp>
        <p:nvGrpSpPr>
          <p:cNvPr id="33" name="3_Server computer">
            <a:extLst>
              <a:ext uri="{FF2B5EF4-FFF2-40B4-BE49-F238E27FC236}">
                <a16:creationId xmlns:a16="http://schemas.microsoft.com/office/drawing/2014/main" id="{D7F098C5-AB84-77F8-21CD-9750C424959E}"/>
              </a:ext>
            </a:extLst>
          </p:cNvPr>
          <p:cNvGrpSpPr/>
          <p:nvPr/>
        </p:nvGrpSpPr>
        <p:grpSpPr>
          <a:xfrm>
            <a:off x="26481593" y="8506332"/>
            <a:ext cx="8461550" cy="9101822"/>
            <a:chOff x="26481593" y="8506332"/>
            <a:chExt cx="8461550" cy="9101822"/>
          </a:xfrm>
        </p:grpSpPr>
        <p:sp>
          <p:nvSpPr>
            <p:cNvPr id="24" name="Rectangle 23">
              <a:extLst>
                <a:ext uri="{FF2B5EF4-FFF2-40B4-BE49-F238E27FC236}">
                  <a16:creationId xmlns:a16="http://schemas.microsoft.com/office/drawing/2014/main" id="{19DE0D3B-42A1-DC86-67FD-D5B3CFF9F8BE}"/>
                </a:ext>
              </a:extLst>
            </p:cNvPr>
            <p:cNvSpPr/>
            <p:nvPr/>
          </p:nvSpPr>
          <p:spPr>
            <a:xfrm>
              <a:off x="26481593" y="8506332"/>
              <a:ext cx="8461550" cy="9101822"/>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3" name="Picture 22" descr="A picture containing text, electronics, computer&#10;&#10;Description automatically generated">
              <a:extLst>
                <a:ext uri="{FF2B5EF4-FFF2-40B4-BE49-F238E27FC236}">
                  <a16:creationId xmlns:a16="http://schemas.microsoft.com/office/drawing/2014/main" id="{BB247C89-14A6-C410-2F50-9E5EDB8B73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477969" y="8786690"/>
              <a:ext cx="6468797" cy="8516813"/>
            </a:xfrm>
            <a:prstGeom prst="rect">
              <a:avLst/>
            </a:prstGeom>
          </p:spPr>
        </p:pic>
      </p:grpSp>
      <p:sp>
        <p:nvSpPr>
          <p:cNvPr id="28" name="4_SYN message">
            <a:extLst>
              <a:ext uri="{FF2B5EF4-FFF2-40B4-BE49-F238E27FC236}">
                <a16:creationId xmlns:a16="http://schemas.microsoft.com/office/drawing/2014/main" id="{8D174C7F-B454-5E58-9C5C-CF9A27B0FF20}"/>
              </a:ext>
            </a:extLst>
          </p:cNvPr>
          <p:cNvSpPr/>
          <p:nvPr/>
        </p:nvSpPr>
        <p:spPr>
          <a:xfrm rot="642656">
            <a:off x="13087091" y="7610763"/>
            <a:ext cx="10162607" cy="3171395"/>
          </a:xfrm>
          <a:prstGeom prst="rightArrow">
            <a:avLst>
              <a:gd name="adj1" fmla="val 49195"/>
              <a:gd name="adj2" fmla="val 377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SYN</a:t>
            </a:r>
          </a:p>
        </p:txBody>
      </p:sp>
      <p:sp>
        <p:nvSpPr>
          <p:cNvPr id="29" name="5_SYN ACK message">
            <a:extLst>
              <a:ext uri="{FF2B5EF4-FFF2-40B4-BE49-F238E27FC236}">
                <a16:creationId xmlns:a16="http://schemas.microsoft.com/office/drawing/2014/main" id="{8AEAF4D4-A4EE-9453-89E5-3A1D96B3E84D}"/>
              </a:ext>
            </a:extLst>
          </p:cNvPr>
          <p:cNvSpPr/>
          <p:nvPr/>
        </p:nvSpPr>
        <p:spPr>
          <a:xfrm rot="20957344" flipH="1">
            <a:off x="12837230" y="11481266"/>
            <a:ext cx="10162607" cy="3171395"/>
          </a:xfrm>
          <a:prstGeom prst="rightArrow">
            <a:avLst>
              <a:gd name="adj1" fmla="val 49195"/>
              <a:gd name="adj2" fmla="val 377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SYN-ACK</a:t>
            </a:r>
          </a:p>
        </p:txBody>
      </p:sp>
      <p:sp>
        <p:nvSpPr>
          <p:cNvPr id="31" name="6_ACK message">
            <a:extLst>
              <a:ext uri="{FF2B5EF4-FFF2-40B4-BE49-F238E27FC236}">
                <a16:creationId xmlns:a16="http://schemas.microsoft.com/office/drawing/2014/main" id="{278BEA58-2E10-7E0B-B20D-02BB14A5E12B}"/>
              </a:ext>
            </a:extLst>
          </p:cNvPr>
          <p:cNvSpPr/>
          <p:nvPr/>
        </p:nvSpPr>
        <p:spPr>
          <a:xfrm rot="642656">
            <a:off x="13087091" y="15424117"/>
            <a:ext cx="10162607" cy="3171395"/>
          </a:xfrm>
          <a:prstGeom prst="rightArrow">
            <a:avLst>
              <a:gd name="adj1" fmla="val 49195"/>
              <a:gd name="adj2" fmla="val 377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ACK</a:t>
            </a:r>
          </a:p>
        </p:txBody>
      </p:sp>
      <p:sp>
        <p:nvSpPr>
          <p:cNvPr id="14" name="7_Point 2">
            <a:extLst>
              <a:ext uri="{FF2B5EF4-FFF2-40B4-BE49-F238E27FC236}">
                <a16:creationId xmlns:a16="http://schemas.microsoft.com/office/drawing/2014/main" id="{F7302874-6FF6-4F12-9408-F903772FAD68}"/>
              </a:ext>
            </a:extLst>
          </p:cNvPr>
          <p:cNvSpPr txBox="1"/>
          <p:nvPr/>
        </p:nvSpPr>
        <p:spPr>
          <a:xfrm>
            <a:off x="881831" y="5458075"/>
            <a:ext cx="2877478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Allows both sides to negotiate parameters before data transmission</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 3-Way Handshake</a:t>
            </a:r>
          </a:p>
        </p:txBody>
      </p:sp>
    </p:spTree>
    <p:extLst>
      <p:ext uri="{BB962C8B-B14F-4D97-AF65-F5344CB8AC3E}">
        <p14:creationId xmlns:p14="http://schemas.microsoft.com/office/powerpoint/2010/main" val="905869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grpSp>
        <p:nvGrpSpPr>
          <p:cNvPr id="24" name="0_Data channel">
            <a:extLst>
              <a:ext uri="{FF2B5EF4-FFF2-40B4-BE49-F238E27FC236}">
                <a16:creationId xmlns:a16="http://schemas.microsoft.com/office/drawing/2014/main" id="{0282971A-F80C-27FE-1DAD-525AFEADF3A3}"/>
              </a:ext>
            </a:extLst>
          </p:cNvPr>
          <p:cNvGrpSpPr/>
          <p:nvPr/>
        </p:nvGrpSpPr>
        <p:grpSpPr>
          <a:xfrm>
            <a:off x="0" y="8108166"/>
            <a:ext cx="36576000" cy="5096608"/>
            <a:chOff x="0" y="8108166"/>
            <a:chExt cx="36576000" cy="5096608"/>
          </a:xfrm>
        </p:grpSpPr>
        <p:pic>
          <p:nvPicPr>
            <p:cNvPr id="3" name="Picture 2" descr="Chart&#10;&#10;Description automatically generated">
              <a:extLst>
                <a:ext uri="{FF2B5EF4-FFF2-40B4-BE49-F238E27FC236}">
                  <a16:creationId xmlns:a16="http://schemas.microsoft.com/office/drawing/2014/main" id="{6ACC1A19-80A6-34CC-6A51-3AAB72318A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108166"/>
              <a:ext cx="36576000" cy="5096608"/>
            </a:xfrm>
            <a:prstGeom prst="rect">
              <a:avLst/>
            </a:prstGeom>
          </p:spPr>
        </p:pic>
        <p:sp>
          <p:nvSpPr>
            <p:cNvPr id="4" name="TextBox 3">
              <a:extLst>
                <a:ext uri="{FF2B5EF4-FFF2-40B4-BE49-F238E27FC236}">
                  <a16:creationId xmlns:a16="http://schemas.microsoft.com/office/drawing/2014/main" id="{DCB85BB3-3D0B-2937-7A37-28D41C54B648}"/>
                </a:ext>
              </a:extLst>
            </p:cNvPr>
            <p:cNvSpPr txBox="1"/>
            <p:nvPr/>
          </p:nvSpPr>
          <p:spPr>
            <a:xfrm>
              <a:off x="359233" y="9946965"/>
              <a:ext cx="33270646" cy="1631216"/>
            </a:xfrm>
            <a:prstGeom prst="rect">
              <a:avLst/>
            </a:prstGeom>
            <a:noFill/>
          </p:spPr>
          <p:txBody>
            <a:bodyPr wrap="none" rtlCol="0">
              <a:spAutoFit/>
            </a:bodyPr>
            <a:lstStyle/>
            <a:p>
              <a:r>
                <a:rPr lang="en-AU" sz="10000" b="1" dirty="0">
                  <a:solidFill>
                    <a:srgbClr val="00B050"/>
                  </a:solidFill>
                  <a:latin typeface="Courier New" panose="02070309020205020404" pitchFamily="49" charset="0"/>
                  <a:cs typeface="Courier New" panose="02070309020205020404" pitchFamily="49" charset="0"/>
                </a:rPr>
                <a:t>   0       1       1       0       1      0</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A number representing bytes sent in the data stream</a:t>
            </a:r>
          </a:p>
        </p:txBody>
      </p:sp>
      <p:sp>
        <p:nvSpPr>
          <p:cNvPr id="23" name="1_S6_D 2.5">
            <a:extLst>
              <a:ext uri="{FF2B5EF4-FFF2-40B4-BE49-F238E27FC236}">
                <a16:creationId xmlns:a16="http://schemas.microsoft.com/office/drawing/2014/main" id="{D7FA16F9-23C6-D8E1-1F5A-584EB130010A}"/>
              </a:ext>
            </a:extLst>
          </p:cNvPr>
          <p:cNvSpPr/>
          <p:nvPr/>
        </p:nvSpPr>
        <p:spPr>
          <a:xfrm>
            <a:off x="30248352" y="13204774"/>
            <a:ext cx="6120000" cy="3895922"/>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Relative</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Sequence </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number</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6</a:t>
            </a:r>
          </a:p>
        </p:txBody>
      </p:sp>
      <p:sp>
        <p:nvSpPr>
          <p:cNvPr id="17" name="1_S5_D 2.0">
            <a:extLst>
              <a:ext uri="{FF2B5EF4-FFF2-40B4-BE49-F238E27FC236}">
                <a16:creationId xmlns:a16="http://schemas.microsoft.com/office/drawing/2014/main" id="{BD348645-D919-EF22-6A7F-0850B42E7E38}"/>
              </a:ext>
            </a:extLst>
          </p:cNvPr>
          <p:cNvSpPr/>
          <p:nvPr/>
        </p:nvSpPr>
        <p:spPr>
          <a:xfrm>
            <a:off x="24205995" y="13204775"/>
            <a:ext cx="6120000" cy="3895922"/>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Relative</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Sequence </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number</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5</a:t>
            </a:r>
          </a:p>
        </p:txBody>
      </p:sp>
      <p:sp>
        <p:nvSpPr>
          <p:cNvPr id="16" name="1_S4_D 1.5">
            <a:extLst>
              <a:ext uri="{FF2B5EF4-FFF2-40B4-BE49-F238E27FC236}">
                <a16:creationId xmlns:a16="http://schemas.microsoft.com/office/drawing/2014/main" id="{F10187FC-C96F-CAC3-F499-223415321511}"/>
              </a:ext>
            </a:extLst>
          </p:cNvPr>
          <p:cNvSpPr/>
          <p:nvPr/>
        </p:nvSpPr>
        <p:spPr>
          <a:xfrm>
            <a:off x="18163640" y="13204775"/>
            <a:ext cx="6120000" cy="3895922"/>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Relative</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Sequence </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number</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4</a:t>
            </a:r>
          </a:p>
        </p:txBody>
      </p:sp>
      <p:sp>
        <p:nvSpPr>
          <p:cNvPr id="10" name="1_S3_D 1.0">
            <a:extLst>
              <a:ext uri="{FF2B5EF4-FFF2-40B4-BE49-F238E27FC236}">
                <a16:creationId xmlns:a16="http://schemas.microsoft.com/office/drawing/2014/main" id="{8FA51120-708A-53E4-597C-812DB0F615AE}"/>
              </a:ext>
            </a:extLst>
          </p:cNvPr>
          <p:cNvSpPr/>
          <p:nvPr/>
        </p:nvSpPr>
        <p:spPr>
          <a:xfrm>
            <a:off x="12121285" y="13204775"/>
            <a:ext cx="6120000" cy="3895922"/>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Relative</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Sequence </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number</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3</a:t>
            </a:r>
          </a:p>
        </p:txBody>
      </p:sp>
      <p:sp>
        <p:nvSpPr>
          <p:cNvPr id="8" name="1_S2_D 0.5">
            <a:extLst>
              <a:ext uri="{FF2B5EF4-FFF2-40B4-BE49-F238E27FC236}">
                <a16:creationId xmlns:a16="http://schemas.microsoft.com/office/drawing/2014/main" id="{504194AF-9D80-A60A-D0B7-BE50666C46C6}"/>
              </a:ext>
            </a:extLst>
          </p:cNvPr>
          <p:cNvSpPr/>
          <p:nvPr/>
        </p:nvSpPr>
        <p:spPr>
          <a:xfrm>
            <a:off x="6078930" y="13204775"/>
            <a:ext cx="6120000" cy="3895922"/>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Relative</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Sequence </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number</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2</a:t>
            </a:r>
          </a:p>
        </p:txBody>
      </p:sp>
      <p:sp>
        <p:nvSpPr>
          <p:cNvPr id="6" name="1_S1">
            <a:extLst>
              <a:ext uri="{FF2B5EF4-FFF2-40B4-BE49-F238E27FC236}">
                <a16:creationId xmlns:a16="http://schemas.microsoft.com/office/drawing/2014/main" id="{5A46FDE6-9E1E-CD40-98D0-41B7A240E354}"/>
              </a:ext>
            </a:extLst>
          </p:cNvPr>
          <p:cNvSpPr/>
          <p:nvPr/>
        </p:nvSpPr>
        <p:spPr>
          <a:xfrm>
            <a:off x="36575" y="13204775"/>
            <a:ext cx="6120000" cy="3895922"/>
          </a:xfrm>
          <a:prstGeom prst="rect">
            <a:avLst/>
          </a:prstGeom>
          <a:ln w="127000"/>
        </p:spPr>
        <p:style>
          <a:lnRef idx="2">
            <a:schemeClr val="dk1"/>
          </a:lnRef>
          <a:fillRef idx="1">
            <a:schemeClr val="lt1"/>
          </a:fillRef>
          <a:effectRef idx="0">
            <a:schemeClr val="dk1"/>
          </a:effectRef>
          <a:fontRef idx="minor">
            <a:schemeClr val="dk1"/>
          </a:fontRef>
        </p:style>
        <p:txBody>
          <a:bodyPr rtlCol="0" anchor="ctr"/>
          <a:lstStyle/>
          <a:p>
            <a:pPr algn="ctr"/>
            <a:r>
              <a:rPr lang="en-AU" sz="5000" b="1" dirty="0">
                <a:latin typeface="Arial" panose="020B0604020202020204" pitchFamily="34" charset="0"/>
                <a:cs typeface="Arial" panose="020B0604020202020204" pitchFamily="34" charset="0"/>
              </a:rPr>
              <a:t>Relative</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Sequence </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number</a:t>
            </a:r>
            <a:br>
              <a:rPr lang="en-AU" sz="5000" b="1" dirty="0">
                <a:latin typeface="Arial" panose="020B0604020202020204" pitchFamily="34" charset="0"/>
                <a:cs typeface="Arial" panose="020B0604020202020204" pitchFamily="34" charset="0"/>
              </a:rPr>
            </a:br>
            <a:r>
              <a:rPr lang="en-AU" sz="5000" b="1" dirty="0">
                <a:latin typeface="Arial" panose="020B0604020202020204" pitchFamily="34" charset="0"/>
                <a:cs typeface="Arial" panose="020B0604020202020204" pitchFamily="34" charset="0"/>
              </a:rPr>
              <a:t>1</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for data segments to be acknowledged as received</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for a data segment to be retransmitted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Sequence Number</a:t>
            </a:r>
          </a:p>
        </p:txBody>
      </p:sp>
    </p:spTree>
    <p:extLst>
      <p:ext uri="{BB962C8B-B14F-4D97-AF65-F5344CB8AC3E}">
        <p14:creationId xmlns:p14="http://schemas.microsoft.com/office/powerpoint/2010/main" val="355444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0_Point 1">
            <a:extLst>
              <a:ext uri="{FF2B5EF4-FFF2-40B4-BE49-F238E27FC236}">
                <a16:creationId xmlns:a16="http://schemas.microsoft.com/office/drawing/2014/main" id="{9AB0CD40-3F8C-4AD7-ABD2-0365709E7B83}"/>
              </a:ext>
            </a:extLst>
          </p:cNvPr>
          <p:cNvSpPr txBox="1"/>
          <p:nvPr/>
        </p:nvSpPr>
        <p:spPr>
          <a:xfrm>
            <a:off x="30632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Prevents sequence number being predictable</a:t>
            </a:r>
          </a:p>
        </p:txBody>
      </p:sp>
      <p:sp>
        <p:nvSpPr>
          <p:cNvPr id="14" name="1_Point 2">
            <a:extLst>
              <a:ext uri="{FF2B5EF4-FFF2-40B4-BE49-F238E27FC236}">
                <a16:creationId xmlns:a16="http://schemas.microsoft.com/office/drawing/2014/main" id="{F7302874-6FF6-4F12-9408-F903772FAD68}"/>
              </a:ext>
            </a:extLst>
          </p:cNvPr>
          <p:cNvSpPr txBox="1"/>
          <p:nvPr/>
        </p:nvSpPr>
        <p:spPr>
          <a:xfrm>
            <a:off x="306324" y="5467572"/>
            <a:ext cx="3657600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Helps prevent impersonation and denial-of-service attack by introducing randomness</a:t>
            </a:r>
          </a:p>
        </p:txBody>
      </p:sp>
      <p:sp>
        <p:nvSpPr>
          <p:cNvPr id="3" name="2_Server block">
            <a:extLst>
              <a:ext uri="{FF2B5EF4-FFF2-40B4-BE49-F238E27FC236}">
                <a16:creationId xmlns:a16="http://schemas.microsoft.com/office/drawing/2014/main" id="{0B2D8607-EC5F-BA6C-3734-DF8AE17C3A0B}"/>
              </a:ext>
            </a:extLst>
          </p:cNvPr>
          <p:cNvSpPr/>
          <p:nvPr/>
        </p:nvSpPr>
        <p:spPr>
          <a:xfrm>
            <a:off x="32905177" y="7074569"/>
            <a:ext cx="2775857" cy="11984790"/>
          </a:xfrm>
          <a:prstGeom prst="rect">
            <a:avLst/>
          </a:prstGeom>
        </p:spPr>
        <p:style>
          <a:lnRef idx="2">
            <a:schemeClr val="dk1"/>
          </a:lnRef>
          <a:fillRef idx="1">
            <a:schemeClr val="lt1"/>
          </a:fillRef>
          <a:effectRef idx="0">
            <a:schemeClr val="dk1"/>
          </a:effectRef>
          <a:fontRef idx="minor">
            <a:schemeClr val="dk1"/>
          </a:fontRef>
        </p:style>
        <p:txBody>
          <a:bodyPr vert="vert" rtlCol="0" anchor="ctr"/>
          <a:lstStyle/>
          <a:p>
            <a:pPr algn="ctr"/>
            <a:r>
              <a:rPr lang="en-AU" sz="20000" dirty="0">
                <a:latin typeface="Arial" panose="020B0604020202020204" pitchFamily="34" charset="0"/>
                <a:cs typeface="Arial" panose="020B0604020202020204" pitchFamily="34" charset="0"/>
              </a:rPr>
              <a:t>Server</a:t>
            </a:r>
          </a:p>
        </p:txBody>
      </p:sp>
      <p:sp>
        <p:nvSpPr>
          <p:cNvPr id="2" name="2_Client block">
            <a:extLst>
              <a:ext uri="{FF2B5EF4-FFF2-40B4-BE49-F238E27FC236}">
                <a16:creationId xmlns:a16="http://schemas.microsoft.com/office/drawing/2014/main" id="{8AA38949-704F-020B-C0E0-07166AE487B7}"/>
              </a:ext>
            </a:extLst>
          </p:cNvPr>
          <p:cNvSpPr/>
          <p:nvPr/>
        </p:nvSpPr>
        <p:spPr>
          <a:xfrm>
            <a:off x="1126680" y="7074569"/>
            <a:ext cx="2775857" cy="11984790"/>
          </a:xfrm>
          <a:prstGeom prst="rect">
            <a:avLst/>
          </a:prstGeom>
        </p:spPr>
        <p:style>
          <a:lnRef idx="2">
            <a:schemeClr val="dk1"/>
          </a:lnRef>
          <a:fillRef idx="1">
            <a:schemeClr val="lt1"/>
          </a:fillRef>
          <a:effectRef idx="0">
            <a:schemeClr val="dk1"/>
          </a:effectRef>
          <a:fontRef idx="minor">
            <a:schemeClr val="dk1"/>
          </a:fontRef>
        </p:style>
        <p:txBody>
          <a:bodyPr vert="vert" rtlCol="0" anchor="ctr"/>
          <a:lstStyle/>
          <a:p>
            <a:pPr algn="ctr"/>
            <a:r>
              <a:rPr lang="en-AU" sz="20000" dirty="0">
                <a:latin typeface="Arial" panose="020B0604020202020204" pitchFamily="34" charset="0"/>
                <a:cs typeface="Arial" panose="020B0604020202020204" pitchFamily="34" charset="0"/>
              </a:rPr>
              <a:t>Client</a:t>
            </a:r>
          </a:p>
        </p:txBody>
      </p:sp>
      <p:sp>
        <p:nvSpPr>
          <p:cNvPr id="4" name="3_SYN arrow">
            <a:extLst>
              <a:ext uri="{FF2B5EF4-FFF2-40B4-BE49-F238E27FC236}">
                <a16:creationId xmlns:a16="http://schemas.microsoft.com/office/drawing/2014/main" id="{127F18C7-9A21-A805-3C78-4F3DCC396CC1}"/>
              </a:ext>
            </a:extLst>
          </p:cNvPr>
          <p:cNvSpPr/>
          <p:nvPr/>
        </p:nvSpPr>
        <p:spPr>
          <a:xfrm>
            <a:off x="4441371" y="7610763"/>
            <a:ext cx="27823886" cy="3171395"/>
          </a:xfrm>
          <a:prstGeom prst="rightArrow">
            <a:avLst>
              <a:gd name="adj1" fmla="val 49195"/>
              <a:gd name="adj2" fmla="val 377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SYN</a:t>
            </a:r>
          </a:p>
        </p:txBody>
      </p:sp>
      <p:grpSp>
        <p:nvGrpSpPr>
          <p:cNvPr id="31" name="4_Syn Random">
            <a:extLst>
              <a:ext uri="{FF2B5EF4-FFF2-40B4-BE49-F238E27FC236}">
                <a16:creationId xmlns:a16="http://schemas.microsoft.com/office/drawing/2014/main" id="{4B1DF295-E5AD-D05D-7429-082D0C734E4F}"/>
              </a:ext>
            </a:extLst>
          </p:cNvPr>
          <p:cNvGrpSpPr/>
          <p:nvPr/>
        </p:nvGrpSpPr>
        <p:grpSpPr>
          <a:xfrm>
            <a:off x="5093678" y="6713245"/>
            <a:ext cx="8244927" cy="4768810"/>
            <a:chOff x="5093678" y="6713245"/>
            <a:chExt cx="8244927" cy="4768810"/>
          </a:xfrm>
        </p:grpSpPr>
        <p:pic>
          <p:nvPicPr>
            <p:cNvPr id="16" name="Picture 15" descr="A close up of a watch&#10;&#10;Description automatically generated with medium confidence">
              <a:extLst>
                <a:ext uri="{FF2B5EF4-FFF2-40B4-BE49-F238E27FC236}">
                  <a16:creationId xmlns:a16="http://schemas.microsoft.com/office/drawing/2014/main" id="{462F4A5E-F855-B7A2-50EC-863CA12113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3678" y="7040332"/>
              <a:ext cx="4209785" cy="4200948"/>
            </a:xfrm>
            <a:prstGeom prst="rect">
              <a:avLst/>
            </a:prstGeom>
          </p:spPr>
        </p:pic>
        <p:sp>
          <p:nvSpPr>
            <p:cNvPr id="23" name="_Point 2">
              <a:extLst>
                <a:ext uri="{FF2B5EF4-FFF2-40B4-BE49-F238E27FC236}">
                  <a16:creationId xmlns:a16="http://schemas.microsoft.com/office/drawing/2014/main" id="{669A40F7-ABB5-4DAA-E899-04F6A5425224}"/>
                </a:ext>
              </a:extLst>
            </p:cNvPr>
            <p:cNvSpPr txBox="1"/>
            <p:nvPr/>
          </p:nvSpPr>
          <p:spPr>
            <a:xfrm>
              <a:off x="7495931" y="6713245"/>
              <a:ext cx="5842674" cy="4768810"/>
            </a:xfrm>
            <a:prstGeom prst="rightArrow">
              <a:avLst/>
            </a:prstGeom>
            <a:solidFill>
              <a:srgbClr val="FFFFFF">
                <a:alpha val="69804"/>
              </a:srgbClr>
            </a:solidFill>
            <a:ln w="127000">
              <a:solidFill>
                <a:schemeClr val="tx1"/>
              </a:solidFill>
            </a:ln>
          </p:spPr>
          <p:txBody>
            <a:bodyPr wrap="square">
              <a:spAutoFit/>
            </a:bodyPr>
            <a:lstStyle/>
            <a:p>
              <a:pPr algn="ctr"/>
              <a:r>
                <a:rPr lang="en-US" sz="5000" dirty="0">
                  <a:latin typeface="Arial" panose="020B0604020202020204" pitchFamily="34" charset="0"/>
                  <a:cs typeface="Arial" panose="020B0604020202020204" pitchFamily="34" charset="0"/>
                </a:rPr>
                <a:t>Client random</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sequence</a:t>
              </a:r>
            </a:p>
            <a:p>
              <a:pPr algn="ctr"/>
              <a:r>
                <a:rPr lang="en-US" sz="5000" dirty="0">
                  <a:latin typeface="Arial" panose="020B0604020202020204" pitchFamily="34" charset="0"/>
                  <a:cs typeface="Arial" panose="020B0604020202020204" pitchFamily="34" charset="0"/>
                </a:rPr>
                <a:t>number</a:t>
              </a:r>
            </a:p>
          </p:txBody>
        </p:sp>
      </p:grpSp>
      <p:grpSp>
        <p:nvGrpSpPr>
          <p:cNvPr id="32" name="5_Syn Ack Arrow">
            <a:extLst>
              <a:ext uri="{FF2B5EF4-FFF2-40B4-BE49-F238E27FC236}">
                <a16:creationId xmlns:a16="http://schemas.microsoft.com/office/drawing/2014/main" id="{2B99269A-AF2A-7D55-D3AF-30B4F418CD89}"/>
              </a:ext>
            </a:extLst>
          </p:cNvPr>
          <p:cNvGrpSpPr/>
          <p:nvPr/>
        </p:nvGrpSpPr>
        <p:grpSpPr>
          <a:xfrm>
            <a:off x="4441371" y="11481266"/>
            <a:ext cx="27823886" cy="3171395"/>
            <a:chOff x="4441371" y="11481266"/>
            <a:chExt cx="27823886" cy="3171395"/>
          </a:xfrm>
        </p:grpSpPr>
        <p:sp>
          <p:nvSpPr>
            <p:cNvPr id="6" name="5_SYN ACK message">
              <a:extLst>
                <a:ext uri="{FF2B5EF4-FFF2-40B4-BE49-F238E27FC236}">
                  <a16:creationId xmlns:a16="http://schemas.microsoft.com/office/drawing/2014/main" id="{467CAFE7-CD86-6ADA-CA24-A8094C53F9D5}"/>
                </a:ext>
              </a:extLst>
            </p:cNvPr>
            <p:cNvSpPr/>
            <p:nvPr/>
          </p:nvSpPr>
          <p:spPr>
            <a:xfrm flipH="1">
              <a:off x="4441371" y="11481266"/>
              <a:ext cx="27823886" cy="3171395"/>
            </a:xfrm>
            <a:prstGeom prst="rightArrow">
              <a:avLst>
                <a:gd name="adj1" fmla="val 49195"/>
                <a:gd name="adj2" fmla="val 37796"/>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sz="10000" dirty="0">
                <a:latin typeface="Arial" panose="020B0604020202020204" pitchFamily="34" charset="0"/>
                <a:cs typeface="Arial" panose="020B0604020202020204" pitchFamily="34" charset="0"/>
              </a:endParaRPr>
            </a:p>
          </p:txBody>
        </p:sp>
        <p:sp>
          <p:nvSpPr>
            <p:cNvPr id="28" name="_Point 2">
              <a:extLst>
                <a:ext uri="{FF2B5EF4-FFF2-40B4-BE49-F238E27FC236}">
                  <a16:creationId xmlns:a16="http://schemas.microsoft.com/office/drawing/2014/main" id="{7A230EFF-52EE-F2A2-5F81-6334F49FB3A4}"/>
                </a:ext>
              </a:extLst>
            </p:cNvPr>
            <p:cNvSpPr txBox="1"/>
            <p:nvPr/>
          </p:nvSpPr>
          <p:spPr>
            <a:xfrm>
              <a:off x="11729261" y="12359899"/>
              <a:ext cx="6111314" cy="1631216"/>
            </a:xfrm>
            <a:prstGeom prst="rect">
              <a:avLst/>
            </a:prstGeom>
            <a:noFill/>
          </p:spPr>
          <p:txBody>
            <a:bodyPr wrap="square">
              <a:spAutoFit/>
            </a:bodyPr>
            <a:lstStyle/>
            <a:p>
              <a:pPr algn="ctr"/>
              <a:r>
                <a:rPr lang="en-AU" sz="10000" dirty="0">
                  <a:latin typeface="Arial" panose="020B0604020202020204" pitchFamily="34" charset="0"/>
                  <a:cs typeface="Arial" panose="020B0604020202020204" pitchFamily="34" charset="0"/>
                </a:rPr>
                <a:t>SYN-ACK</a:t>
              </a:r>
            </a:p>
          </p:txBody>
        </p:sp>
      </p:grpSp>
      <p:grpSp>
        <p:nvGrpSpPr>
          <p:cNvPr id="34" name="6_ACK server message">
            <a:extLst>
              <a:ext uri="{FF2B5EF4-FFF2-40B4-BE49-F238E27FC236}">
                <a16:creationId xmlns:a16="http://schemas.microsoft.com/office/drawing/2014/main" id="{31DD24CF-8FFE-34BC-0F49-9ED7D5D424C3}"/>
              </a:ext>
            </a:extLst>
          </p:cNvPr>
          <p:cNvGrpSpPr/>
          <p:nvPr/>
        </p:nvGrpSpPr>
        <p:grpSpPr>
          <a:xfrm>
            <a:off x="27421135" y="10008244"/>
            <a:ext cx="5258335" cy="5415873"/>
            <a:chOff x="27421135" y="10008244"/>
            <a:chExt cx="5258335" cy="5415873"/>
          </a:xfrm>
        </p:grpSpPr>
        <p:pic>
          <p:nvPicPr>
            <p:cNvPr id="26" name="Picture 25" descr="A person in a garment&#10;&#10;Description automatically generated with medium confidence">
              <a:extLst>
                <a:ext uri="{FF2B5EF4-FFF2-40B4-BE49-F238E27FC236}">
                  <a16:creationId xmlns:a16="http://schemas.microsoft.com/office/drawing/2014/main" id="{D85C9ACD-31D9-3AC1-3C0F-ACB1A96B20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27828938" y="10008244"/>
              <a:ext cx="4158730" cy="5415873"/>
            </a:xfrm>
            <a:prstGeom prst="rect">
              <a:avLst/>
            </a:prstGeom>
          </p:spPr>
        </p:pic>
        <p:sp>
          <p:nvSpPr>
            <p:cNvPr id="27" name="_Point 2">
              <a:extLst>
                <a:ext uri="{FF2B5EF4-FFF2-40B4-BE49-F238E27FC236}">
                  <a16:creationId xmlns:a16="http://schemas.microsoft.com/office/drawing/2014/main" id="{46BBE6B0-CCDC-9E04-6A02-DC73BDF008B7}"/>
                </a:ext>
              </a:extLst>
            </p:cNvPr>
            <p:cNvSpPr txBox="1"/>
            <p:nvPr/>
          </p:nvSpPr>
          <p:spPr>
            <a:xfrm flipH="1">
              <a:off x="27421135" y="12860310"/>
              <a:ext cx="5258335" cy="2400657"/>
            </a:xfrm>
            <a:prstGeom prst="rect">
              <a:avLst/>
            </a:prstGeom>
            <a:solidFill>
              <a:srgbClr val="FFFFFF">
                <a:alpha val="69804"/>
              </a:srgbClr>
            </a:solidFill>
            <a:ln w="127000">
              <a:solidFill>
                <a:schemeClr val="tx1"/>
              </a:solidFill>
            </a:ln>
          </p:spPr>
          <p:txBody>
            <a:bodyPr wrap="square">
              <a:spAutoFit/>
            </a:bodyPr>
            <a:lstStyle/>
            <a:p>
              <a:pPr algn="ctr"/>
              <a:r>
                <a:rPr lang="en-US" sz="5000" dirty="0">
                  <a:latin typeface="Arial" panose="020B0604020202020204" pitchFamily="34" charset="0"/>
                  <a:cs typeface="Arial" panose="020B0604020202020204" pitchFamily="34" charset="0"/>
                </a:rPr>
                <a:t>Acknowledged client sequence</a:t>
              </a:r>
            </a:p>
            <a:p>
              <a:pPr algn="ctr"/>
              <a:r>
                <a:rPr lang="en-US" sz="5000" dirty="0">
                  <a:latin typeface="Arial" panose="020B0604020202020204" pitchFamily="34" charset="0"/>
                  <a:cs typeface="Arial" panose="020B0604020202020204" pitchFamily="34" charset="0"/>
                </a:rPr>
                <a:t>number</a:t>
              </a:r>
            </a:p>
          </p:txBody>
        </p:sp>
      </p:grpSp>
      <p:grpSp>
        <p:nvGrpSpPr>
          <p:cNvPr id="33" name="7_server random message">
            <a:extLst>
              <a:ext uri="{FF2B5EF4-FFF2-40B4-BE49-F238E27FC236}">
                <a16:creationId xmlns:a16="http://schemas.microsoft.com/office/drawing/2014/main" id="{C1F67F3F-BDC1-F932-FB15-5051425721D3}"/>
              </a:ext>
            </a:extLst>
          </p:cNvPr>
          <p:cNvGrpSpPr/>
          <p:nvPr/>
        </p:nvGrpSpPr>
        <p:grpSpPr>
          <a:xfrm>
            <a:off x="18121953" y="10759836"/>
            <a:ext cx="9059319" cy="4805867"/>
            <a:chOff x="18121953" y="10759836"/>
            <a:chExt cx="9059319" cy="4805867"/>
          </a:xfrm>
        </p:grpSpPr>
        <p:pic>
          <p:nvPicPr>
            <p:cNvPr id="17" name="Picture 16" descr="A close up of a watch&#10;&#10;Description automatically generated with medium confidence">
              <a:extLst>
                <a:ext uri="{FF2B5EF4-FFF2-40B4-BE49-F238E27FC236}">
                  <a16:creationId xmlns:a16="http://schemas.microsoft.com/office/drawing/2014/main" id="{6D7F8A49-FA12-2995-EA54-3BB01F5EFD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971487" y="10759836"/>
              <a:ext cx="4209785" cy="4200948"/>
            </a:xfrm>
            <a:prstGeom prst="rect">
              <a:avLst/>
            </a:prstGeom>
          </p:spPr>
        </p:pic>
        <p:sp>
          <p:nvSpPr>
            <p:cNvPr id="24" name="_Point 2">
              <a:extLst>
                <a:ext uri="{FF2B5EF4-FFF2-40B4-BE49-F238E27FC236}">
                  <a16:creationId xmlns:a16="http://schemas.microsoft.com/office/drawing/2014/main" id="{AFF695AA-4F17-5E84-751A-B92841BE2559}"/>
                </a:ext>
              </a:extLst>
            </p:cNvPr>
            <p:cNvSpPr txBox="1"/>
            <p:nvPr/>
          </p:nvSpPr>
          <p:spPr>
            <a:xfrm flipH="1">
              <a:off x="18121953" y="10796893"/>
              <a:ext cx="6699154" cy="4768810"/>
            </a:xfrm>
            <a:prstGeom prst="rightArrow">
              <a:avLst/>
            </a:prstGeom>
            <a:solidFill>
              <a:srgbClr val="FFFFFF">
                <a:alpha val="69804"/>
              </a:srgbClr>
            </a:solidFill>
            <a:ln w="127000">
              <a:solidFill>
                <a:schemeClr val="tx1"/>
              </a:solidFill>
            </a:ln>
          </p:spPr>
          <p:txBody>
            <a:bodyPr wrap="square">
              <a:spAutoFit/>
            </a:bodyPr>
            <a:lstStyle/>
            <a:p>
              <a:pPr algn="ctr"/>
              <a:r>
                <a:rPr lang="en-US" sz="5000" dirty="0">
                  <a:latin typeface="Arial" panose="020B0604020202020204" pitchFamily="34" charset="0"/>
                  <a:cs typeface="Arial" panose="020B0604020202020204" pitchFamily="34" charset="0"/>
                </a:rPr>
                <a:t>Server random</a:t>
              </a:r>
              <a:br>
                <a:rPr lang="en-US" sz="5000" dirty="0">
                  <a:latin typeface="Arial" panose="020B0604020202020204" pitchFamily="34" charset="0"/>
                  <a:cs typeface="Arial" panose="020B0604020202020204" pitchFamily="34" charset="0"/>
                </a:rPr>
              </a:br>
              <a:r>
                <a:rPr lang="en-US" sz="5000" dirty="0">
                  <a:latin typeface="Arial" panose="020B0604020202020204" pitchFamily="34" charset="0"/>
                  <a:cs typeface="Arial" panose="020B0604020202020204" pitchFamily="34" charset="0"/>
                </a:rPr>
                <a:t>sequence</a:t>
              </a:r>
            </a:p>
            <a:p>
              <a:pPr algn="ctr"/>
              <a:r>
                <a:rPr lang="en-US" sz="5000" dirty="0">
                  <a:latin typeface="Arial" panose="020B0604020202020204" pitchFamily="34" charset="0"/>
                  <a:cs typeface="Arial" panose="020B0604020202020204" pitchFamily="34" charset="0"/>
                </a:rPr>
                <a:t>number</a:t>
              </a:r>
            </a:p>
          </p:txBody>
        </p:sp>
      </p:grpSp>
      <p:sp>
        <p:nvSpPr>
          <p:cNvPr id="8" name="8_ACK message">
            <a:extLst>
              <a:ext uri="{FF2B5EF4-FFF2-40B4-BE49-F238E27FC236}">
                <a16:creationId xmlns:a16="http://schemas.microsoft.com/office/drawing/2014/main" id="{C9D5A694-ACDC-6749-87D2-46C75F77198A}"/>
              </a:ext>
            </a:extLst>
          </p:cNvPr>
          <p:cNvSpPr/>
          <p:nvPr/>
        </p:nvSpPr>
        <p:spPr>
          <a:xfrm>
            <a:off x="4441371" y="15424117"/>
            <a:ext cx="27823886" cy="3171395"/>
          </a:xfrm>
          <a:prstGeom prst="rightArrow">
            <a:avLst>
              <a:gd name="adj1" fmla="val 49195"/>
              <a:gd name="adj2" fmla="val 3779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AU" sz="10000" dirty="0">
                <a:latin typeface="Arial" panose="020B0604020202020204" pitchFamily="34" charset="0"/>
                <a:cs typeface="Arial" panose="020B0604020202020204" pitchFamily="34" charset="0"/>
              </a:rPr>
              <a:t>ACK</a:t>
            </a:r>
          </a:p>
        </p:txBody>
      </p:sp>
      <p:grpSp>
        <p:nvGrpSpPr>
          <p:cNvPr id="35" name="9_AcK received">
            <a:extLst>
              <a:ext uri="{FF2B5EF4-FFF2-40B4-BE49-F238E27FC236}">
                <a16:creationId xmlns:a16="http://schemas.microsoft.com/office/drawing/2014/main" id="{29826FCA-3B88-9AB3-60DC-4007FC0325A0}"/>
              </a:ext>
            </a:extLst>
          </p:cNvPr>
          <p:cNvGrpSpPr/>
          <p:nvPr/>
        </p:nvGrpSpPr>
        <p:grpSpPr>
          <a:xfrm>
            <a:off x="3988724" y="13507115"/>
            <a:ext cx="5258335" cy="5415873"/>
            <a:chOff x="3988724" y="13507115"/>
            <a:chExt cx="5258335" cy="5415873"/>
          </a:xfrm>
        </p:grpSpPr>
        <p:pic>
          <p:nvPicPr>
            <p:cNvPr id="29" name="Picture 28" descr="A person in a garment&#10;&#10;Description automatically generated with medium confidence">
              <a:extLst>
                <a:ext uri="{FF2B5EF4-FFF2-40B4-BE49-F238E27FC236}">
                  <a16:creationId xmlns:a16="http://schemas.microsoft.com/office/drawing/2014/main" id="{EBDAC4C6-CD19-F71D-5533-5F008F9D78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527" y="13507115"/>
              <a:ext cx="4158730" cy="5415873"/>
            </a:xfrm>
            <a:prstGeom prst="rect">
              <a:avLst/>
            </a:prstGeom>
          </p:spPr>
        </p:pic>
        <p:sp>
          <p:nvSpPr>
            <p:cNvPr id="30" name="_Point 2">
              <a:extLst>
                <a:ext uri="{FF2B5EF4-FFF2-40B4-BE49-F238E27FC236}">
                  <a16:creationId xmlns:a16="http://schemas.microsoft.com/office/drawing/2014/main" id="{35308838-4C0A-B7EA-DCEB-BB4FF73B19AD}"/>
                </a:ext>
              </a:extLst>
            </p:cNvPr>
            <p:cNvSpPr txBox="1"/>
            <p:nvPr/>
          </p:nvSpPr>
          <p:spPr>
            <a:xfrm flipH="1">
              <a:off x="3988724" y="16359181"/>
              <a:ext cx="5258335" cy="2400657"/>
            </a:xfrm>
            <a:prstGeom prst="rect">
              <a:avLst/>
            </a:prstGeom>
            <a:solidFill>
              <a:srgbClr val="FFFFFF">
                <a:alpha val="69804"/>
              </a:srgbClr>
            </a:solidFill>
            <a:ln w="127000">
              <a:solidFill>
                <a:schemeClr val="tx1"/>
              </a:solidFill>
            </a:ln>
          </p:spPr>
          <p:txBody>
            <a:bodyPr wrap="square">
              <a:spAutoFit/>
            </a:bodyPr>
            <a:lstStyle/>
            <a:p>
              <a:pPr algn="ctr"/>
              <a:r>
                <a:rPr lang="en-US" sz="5000" dirty="0">
                  <a:latin typeface="Arial" panose="020B0604020202020204" pitchFamily="34" charset="0"/>
                  <a:cs typeface="Arial" panose="020B0604020202020204" pitchFamily="34" charset="0"/>
                </a:rPr>
                <a:t>Acknowledged server sequence</a:t>
              </a:r>
            </a:p>
            <a:p>
              <a:pPr algn="ctr"/>
              <a:r>
                <a:rPr lang="en-US" sz="5000" dirty="0">
                  <a:latin typeface="Arial" panose="020B0604020202020204" pitchFamily="34" charset="0"/>
                  <a:cs typeface="Arial" panose="020B0604020202020204" pitchFamily="34" charset="0"/>
                </a:rPr>
                <a:t>number</a:t>
              </a:r>
            </a:p>
          </p:txBody>
        </p:sp>
      </p:grpSp>
      <p:pic>
        <p:nvPicPr>
          <p:cNvPr id="37" name="10_WireSharkDemo_V WireSharkDemo 01-14" descr="Graphical user interface, text, application, Word&#10;&#10;Description automatically generated">
            <a:extLst>
              <a:ext uri="{FF2B5EF4-FFF2-40B4-BE49-F238E27FC236}">
                <a16:creationId xmlns:a16="http://schemas.microsoft.com/office/drawing/2014/main" id="{A6569AD9-6288-4A6C-6B75-14A544DBC9C2}"/>
              </a:ext>
            </a:extLst>
          </p:cNvPr>
          <p:cNvPicPr>
            <a:picLocks noChangeAspect="1"/>
          </p:cNvPicPr>
          <p:nvPr/>
        </p:nvPicPr>
        <p:blipFill>
          <a:blip r:embed="rId5">
            <a:alphaModFix amt="0"/>
            <a:extLst>
              <a:ext uri="{28A0092B-C50C-407E-A947-70E740481C1C}">
                <a14:useLocalDpi xmlns:a14="http://schemas.microsoft.com/office/drawing/2010/main"/>
              </a:ext>
            </a:extLst>
          </a:blip>
          <a:stretch>
            <a:fillRect/>
          </a:stretch>
        </p:blipFill>
        <p:spPr>
          <a:xfrm>
            <a:off x="0" y="3184491"/>
            <a:ext cx="36576000" cy="17335500"/>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6" cstate="email">
            <a:extLst>
              <a:ext uri="{28A0092B-C50C-407E-A947-70E740481C1C}">
                <a14:useLocalDpi xmlns:a14="http://schemas.microsoft.com/office/drawing/2010/main"/>
              </a:ext>
            </a:extLst>
          </a:blip>
          <a:srcRect/>
          <a:stretch/>
        </p:blipFill>
        <p:spPr>
          <a:xfrm>
            <a:off x="0" y="1588"/>
            <a:ext cx="36576000" cy="3208337"/>
          </a:xfr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Random Initial Sequence Number</a:t>
            </a:r>
          </a:p>
        </p:txBody>
      </p:sp>
    </p:spTree>
    <p:extLst>
      <p:ext uri="{BB962C8B-B14F-4D97-AF65-F5344CB8AC3E}">
        <p14:creationId xmlns:p14="http://schemas.microsoft.com/office/powerpoint/2010/main" val="3553161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0" name="0_Alice text">
            <a:extLst>
              <a:ext uri="{FF2B5EF4-FFF2-40B4-BE49-F238E27FC236}">
                <a16:creationId xmlns:a16="http://schemas.microsoft.com/office/drawing/2014/main" id="{56BBE8F8-99DC-3E00-16E3-CFBB13708231}"/>
              </a:ext>
            </a:extLst>
          </p:cNvPr>
          <p:cNvSpPr txBox="1"/>
          <p:nvPr/>
        </p:nvSpPr>
        <p:spPr>
          <a:xfrm>
            <a:off x="33298492" y="12706300"/>
            <a:ext cx="2417536" cy="1246495"/>
          </a:xfrm>
          <a:prstGeom prst="rect">
            <a:avLst/>
          </a:prstGeom>
          <a:noFill/>
        </p:spPr>
        <p:txBody>
          <a:bodyPr wrap="square">
            <a:spAutoFit/>
          </a:bodyPr>
          <a:lstStyle/>
          <a:p>
            <a:r>
              <a:rPr lang="en-US" sz="7500" dirty="0">
                <a:solidFill>
                  <a:srgbClr val="1884C7"/>
                </a:solidFill>
                <a:latin typeface="Arial" panose="020B0604020202020204" pitchFamily="34" charset="0"/>
                <a:cs typeface="Arial" panose="020B0604020202020204" pitchFamily="34" charset="0"/>
              </a:rPr>
              <a:t>Alice</a:t>
            </a:r>
          </a:p>
        </p:txBody>
      </p:sp>
      <p:pic>
        <p:nvPicPr>
          <p:cNvPr id="6" name="0_Alice picture" descr="A cat in a space suit&#10;&#10;Description automatically generated with medium confidence">
            <a:extLst>
              <a:ext uri="{FF2B5EF4-FFF2-40B4-BE49-F238E27FC236}">
                <a16:creationId xmlns:a16="http://schemas.microsoft.com/office/drawing/2014/main" id="{EFDDD6F2-A338-B79D-1575-C8FCA136EB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82871" y="7612823"/>
            <a:ext cx="5106898" cy="5083730"/>
          </a:xfrm>
          <a:prstGeom prst="rect">
            <a:avLst/>
          </a:prstGeom>
        </p:spPr>
      </p:pic>
      <p:sp>
        <p:nvSpPr>
          <p:cNvPr id="8" name="0_Bob text">
            <a:extLst>
              <a:ext uri="{FF2B5EF4-FFF2-40B4-BE49-F238E27FC236}">
                <a16:creationId xmlns:a16="http://schemas.microsoft.com/office/drawing/2014/main" id="{D19EE231-7BA8-1286-3B79-0FFF345A02C9}"/>
              </a:ext>
            </a:extLst>
          </p:cNvPr>
          <p:cNvSpPr txBox="1"/>
          <p:nvPr/>
        </p:nvSpPr>
        <p:spPr>
          <a:xfrm>
            <a:off x="1646466" y="12706300"/>
            <a:ext cx="1921328" cy="1246461"/>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Bob</a:t>
            </a:r>
          </a:p>
        </p:txBody>
      </p:sp>
      <p:pic>
        <p:nvPicPr>
          <p:cNvPr id="3" name="0_Bob picture" descr="A cat wearing a garment&#10;&#10;Description automatically generated with medium confidence">
            <a:extLst>
              <a:ext uri="{FF2B5EF4-FFF2-40B4-BE49-F238E27FC236}">
                <a16:creationId xmlns:a16="http://schemas.microsoft.com/office/drawing/2014/main" id="{C368E91F-A809-5674-13EB-39ED3F68A3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273" y="7343503"/>
            <a:ext cx="5528128" cy="5545622"/>
          </a:xfrm>
          <a:prstGeom prst="rect">
            <a:avLst/>
          </a:prstGeom>
        </p:spPr>
      </p:pic>
      <p:sp>
        <p:nvSpPr>
          <p:cNvPr id="17" name="0_Point 1">
            <a:extLst>
              <a:ext uri="{FF2B5EF4-FFF2-40B4-BE49-F238E27FC236}">
                <a16:creationId xmlns:a16="http://schemas.microsoft.com/office/drawing/2014/main" id="{303D5BC1-5797-627B-0AC7-128ACFA09E72}"/>
              </a:ext>
            </a:extLst>
          </p:cNvPr>
          <p:cNvSpPr txBox="1"/>
          <p:nvPr/>
        </p:nvSpPr>
        <p:spPr>
          <a:xfrm>
            <a:off x="12008852" y="3408597"/>
            <a:ext cx="13741400"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Connection setup</a:t>
            </a:r>
          </a:p>
        </p:txBody>
      </p:sp>
      <p:sp>
        <p:nvSpPr>
          <p:cNvPr id="23" name="1_No 1">
            <a:extLst>
              <a:ext uri="{FF2B5EF4-FFF2-40B4-BE49-F238E27FC236}">
                <a16:creationId xmlns:a16="http://schemas.microsoft.com/office/drawing/2014/main" id="{1690CAC2-1A85-E9D1-0F2C-D0E6DB6913A7}"/>
              </a:ext>
            </a:extLst>
          </p:cNvPr>
          <p:cNvSpPr/>
          <p:nvPr/>
        </p:nvSpPr>
        <p:spPr>
          <a:xfrm>
            <a:off x="5235686" y="4716490"/>
            <a:ext cx="2997200" cy="2997200"/>
          </a:xfrm>
          <a:prstGeom prst="ellips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0" dirty="0">
                <a:solidFill>
                  <a:schemeClr val="tx1"/>
                </a:solidFill>
                <a:latin typeface="Arial" panose="020B0604020202020204" pitchFamily="34" charset="0"/>
                <a:cs typeface="Arial" panose="020B0604020202020204" pitchFamily="34" charset="0"/>
              </a:rPr>
              <a:t>1</a:t>
            </a:r>
          </a:p>
        </p:txBody>
      </p:sp>
      <p:grpSp>
        <p:nvGrpSpPr>
          <p:cNvPr id="43" name="1_Arrow Syn">
            <a:extLst>
              <a:ext uri="{FF2B5EF4-FFF2-40B4-BE49-F238E27FC236}">
                <a16:creationId xmlns:a16="http://schemas.microsoft.com/office/drawing/2014/main" id="{446D8C59-CC99-5051-00EE-D5D481C5B30B}"/>
              </a:ext>
            </a:extLst>
          </p:cNvPr>
          <p:cNvGrpSpPr/>
          <p:nvPr/>
        </p:nvGrpSpPr>
        <p:grpSpPr>
          <a:xfrm>
            <a:off x="8407733" y="3876244"/>
            <a:ext cx="21084168" cy="4546566"/>
            <a:chOff x="8407733" y="3876244"/>
            <a:chExt cx="21084168" cy="4546566"/>
          </a:xfrm>
        </p:grpSpPr>
        <p:sp>
          <p:nvSpPr>
            <p:cNvPr id="24" name="Arrow: Right 23">
              <a:extLst>
                <a:ext uri="{FF2B5EF4-FFF2-40B4-BE49-F238E27FC236}">
                  <a16:creationId xmlns:a16="http://schemas.microsoft.com/office/drawing/2014/main" id="{54A739C5-A86B-12E4-F7CD-15110BE4E619}"/>
                </a:ext>
              </a:extLst>
            </p:cNvPr>
            <p:cNvSpPr/>
            <p:nvPr/>
          </p:nvSpPr>
          <p:spPr>
            <a:xfrm>
              <a:off x="8407733" y="3876244"/>
              <a:ext cx="21084168" cy="4546566"/>
            </a:xfrm>
            <a:prstGeom prst="rightArrow">
              <a:avLst>
                <a:gd name="adj1" fmla="val 45690"/>
                <a:gd name="adj2" fmla="val 50000"/>
              </a:avLst>
            </a:prstGeom>
            <a:solidFill>
              <a:srgbClr val="FF575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_Point 2">
              <a:extLst>
                <a:ext uri="{FF2B5EF4-FFF2-40B4-BE49-F238E27FC236}">
                  <a16:creationId xmlns:a16="http://schemas.microsoft.com/office/drawing/2014/main" id="{0EE1FCE2-37C6-7251-6C14-A2A9B8706F47}"/>
                </a:ext>
              </a:extLst>
            </p:cNvPr>
            <p:cNvSpPr txBox="1"/>
            <p:nvPr/>
          </p:nvSpPr>
          <p:spPr>
            <a:xfrm>
              <a:off x="22798265" y="5174369"/>
              <a:ext cx="275952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SYN</a:t>
              </a:r>
            </a:p>
          </p:txBody>
        </p:sp>
      </p:grpSp>
      <p:sp>
        <p:nvSpPr>
          <p:cNvPr id="25" name="2_Bob random 1">
            <a:extLst>
              <a:ext uri="{FF2B5EF4-FFF2-40B4-BE49-F238E27FC236}">
                <a16:creationId xmlns:a16="http://schemas.microsoft.com/office/drawing/2014/main" id="{EA3F9DC4-28CC-BDBC-37E6-1BF949C227D7}"/>
              </a:ext>
            </a:extLst>
          </p:cNvPr>
          <p:cNvSpPr txBox="1"/>
          <p:nvPr/>
        </p:nvSpPr>
        <p:spPr>
          <a:xfrm>
            <a:off x="8720962" y="5287753"/>
            <a:ext cx="17811532"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Bob’s random sequence number : 5000</a:t>
            </a:r>
          </a:p>
        </p:txBody>
      </p:sp>
      <p:sp>
        <p:nvSpPr>
          <p:cNvPr id="26" name="3_Bob seq no 1">
            <a:extLst>
              <a:ext uri="{FF2B5EF4-FFF2-40B4-BE49-F238E27FC236}">
                <a16:creationId xmlns:a16="http://schemas.microsoft.com/office/drawing/2014/main" id="{380BFE85-EDAC-5443-DEEF-0FB973267B86}"/>
              </a:ext>
            </a:extLst>
          </p:cNvPr>
          <p:cNvSpPr txBox="1"/>
          <p:nvPr/>
        </p:nvSpPr>
        <p:spPr>
          <a:xfrm>
            <a:off x="8720962" y="6139505"/>
            <a:ext cx="17811532"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Bob’s relative sequence number : 0</a:t>
            </a:r>
          </a:p>
        </p:txBody>
      </p:sp>
      <p:sp>
        <p:nvSpPr>
          <p:cNvPr id="27" name="4_No 2">
            <a:extLst>
              <a:ext uri="{FF2B5EF4-FFF2-40B4-BE49-F238E27FC236}">
                <a16:creationId xmlns:a16="http://schemas.microsoft.com/office/drawing/2014/main" id="{774A5F78-36FF-A868-90C2-E6D8D11A3EBC}"/>
              </a:ext>
            </a:extLst>
          </p:cNvPr>
          <p:cNvSpPr/>
          <p:nvPr/>
        </p:nvSpPr>
        <p:spPr>
          <a:xfrm>
            <a:off x="27757068" y="8822483"/>
            <a:ext cx="2997200" cy="2997200"/>
          </a:xfrm>
          <a:prstGeom prst="ellipse">
            <a:avLst/>
          </a:prstGeom>
          <a:solidFill>
            <a:srgbClr val="1884C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0" dirty="0">
                <a:solidFill>
                  <a:schemeClr val="tx1"/>
                </a:solidFill>
                <a:latin typeface="Arial" panose="020B0604020202020204" pitchFamily="34" charset="0"/>
                <a:cs typeface="Arial" panose="020B0604020202020204" pitchFamily="34" charset="0"/>
              </a:rPr>
              <a:t>2</a:t>
            </a:r>
          </a:p>
        </p:txBody>
      </p:sp>
      <p:grpSp>
        <p:nvGrpSpPr>
          <p:cNvPr id="44" name="4_Arrow Syn ack">
            <a:extLst>
              <a:ext uri="{FF2B5EF4-FFF2-40B4-BE49-F238E27FC236}">
                <a16:creationId xmlns:a16="http://schemas.microsoft.com/office/drawing/2014/main" id="{1BDC7FBE-25E9-DA7D-122E-EC05C077F9BB}"/>
              </a:ext>
            </a:extLst>
          </p:cNvPr>
          <p:cNvGrpSpPr/>
          <p:nvPr/>
        </p:nvGrpSpPr>
        <p:grpSpPr>
          <a:xfrm>
            <a:off x="5830148" y="7413445"/>
            <a:ext cx="21624912" cy="5798456"/>
            <a:chOff x="5830148" y="7413445"/>
            <a:chExt cx="21624912" cy="5798456"/>
          </a:xfrm>
        </p:grpSpPr>
        <p:sp>
          <p:nvSpPr>
            <p:cNvPr id="29" name="Arrow: Right 28">
              <a:extLst>
                <a:ext uri="{FF2B5EF4-FFF2-40B4-BE49-F238E27FC236}">
                  <a16:creationId xmlns:a16="http://schemas.microsoft.com/office/drawing/2014/main" id="{D37BC550-EC1A-5462-E44C-73DC1C566B7E}"/>
                </a:ext>
              </a:extLst>
            </p:cNvPr>
            <p:cNvSpPr/>
            <p:nvPr/>
          </p:nvSpPr>
          <p:spPr>
            <a:xfrm flipH="1">
              <a:off x="5830148" y="7413445"/>
              <a:ext cx="21438843" cy="5798456"/>
            </a:xfrm>
            <a:prstGeom prst="rightArrow">
              <a:avLst>
                <a:gd name="adj1" fmla="val 63797"/>
                <a:gd name="adj2" fmla="val 50000"/>
              </a:avLst>
            </a:prstGeom>
            <a:solidFill>
              <a:srgbClr val="439BD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_Point 2">
              <a:extLst>
                <a:ext uri="{FF2B5EF4-FFF2-40B4-BE49-F238E27FC236}">
                  <a16:creationId xmlns:a16="http://schemas.microsoft.com/office/drawing/2014/main" id="{162D2CBB-D87D-9A88-08F1-696126485A31}"/>
                </a:ext>
              </a:extLst>
            </p:cNvPr>
            <p:cNvSpPr txBox="1"/>
            <p:nvPr/>
          </p:nvSpPr>
          <p:spPr>
            <a:xfrm>
              <a:off x="22798265" y="8553685"/>
              <a:ext cx="465679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SYN-ACK</a:t>
              </a:r>
            </a:p>
          </p:txBody>
        </p:sp>
      </p:grpSp>
      <p:sp>
        <p:nvSpPr>
          <p:cNvPr id="30" name="5_Alice random 2">
            <a:extLst>
              <a:ext uri="{FF2B5EF4-FFF2-40B4-BE49-F238E27FC236}">
                <a16:creationId xmlns:a16="http://schemas.microsoft.com/office/drawing/2014/main" id="{5C56B29C-9576-9238-39DA-D8743A3CF6B7}"/>
              </a:ext>
            </a:extLst>
          </p:cNvPr>
          <p:cNvSpPr txBox="1"/>
          <p:nvPr/>
        </p:nvSpPr>
        <p:spPr>
          <a:xfrm>
            <a:off x="8720962" y="8536598"/>
            <a:ext cx="17811532"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Alice’s random sequence number : 6000</a:t>
            </a:r>
          </a:p>
        </p:txBody>
      </p:sp>
      <p:sp>
        <p:nvSpPr>
          <p:cNvPr id="32" name="6_Alice relative seq 2">
            <a:extLst>
              <a:ext uri="{FF2B5EF4-FFF2-40B4-BE49-F238E27FC236}">
                <a16:creationId xmlns:a16="http://schemas.microsoft.com/office/drawing/2014/main" id="{45C76A17-ED29-FC25-9B3C-C7FE886C5603}"/>
              </a:ext>
            </a:extLst>
          </p:cNvPr>
          <p:cNvSpPr txBox="1"/>
          <p:nvPr/>
        </p:nvSpPr>
        <p:spPr>
          <a:xfrm>
            <a:off x="8720962" y="9419266"/>
            <a:ext cx="17811532"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Alice’s relative sequence number : 0</a:t>
            </a:r>
          </a:p>
        </p:txBody>
      </p:sp>
      <p:sp>
        <p:nvSpPr>
          <p:cNvPr id="31" name="7_Alice ACK no 2">
            <a:extLst>
              <a:ext uri="{FF2B5EF4-FFF2-40B4-BE49-F238E27FC236}">
                <a16:creationId xmlns:a16="http://schemas.microsoft.com/office/drawing/2014/main" id="{F2BA27C5-E2F9-85A4-3C7D-FB3FC02E495A}"/>
              </a:ext>
            </a:extLst>
          </p:cNvPr>
          <p:cNvSpPr txBox="1"/>
          <p:nvPr/>
        </p:nvSpPr>
        <p:spPr>
          <a:xfrm>
            <a:off x="8720962" y="10301934"/>
            <a:ext cx="18548029"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Alice’s acknowledgment number : </a:t>
            </a:r>
            <a:r>
              <a:rPr lang="en-US" sz="5000" dirty="0">
                <a:solidFill>
                  <a:srgbClr val="FF0000"/>
                </a:solidFill>
                <a:latin typeface="Arial" panose="020B0604020202020204" pitchFamily="34" charset="0"/>
                <a:cs typeface="Arial" panose="020B0604020202020204" pitchFamily="34" charset="0"/>
              </a:rPr>
              <a:t>5000 + Seq No (1)</a:t>
            </a:r>
          </a:p>
        </p:txBody>
      </p:sp>
      <p:sp>
        <p:nvSpPr>
          <p:cNvPr id="33" name="8_Rel ACK 2">
            <a:extLst>
              <a:ext uri="{FF2B5EF4-FFF2-40B4-BE49-F238E27FC236}">
                <a16:creationId xmlns:a16="http://schemas.microsoft.com/office/drawing/2014/main" id="{F9A2D3B3-9448-067B-E06A-7701AD086B83}"/>
              </a:ext>
            </a:extLst>
          </p:cNvPr>
          <p:cNvSpPr txBox="1"/>
          <p:nvPr/>
        </p:nvSpPr>
        <p:spPr>
          <a:xfrm>
            <a:off x="8720962" y="11148367"/>
            <a:ext cx="17811532"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Alice’s relative acknowledgment number : </a:t>
            </a:r>
            <a:r>
              <a:rPr lang="en-US" sz="5000" dirty="0">
                <a:solidFill>
                  <a:srgbClr val="FF0000"/>
                </a:solidFill>
                <a:latin typeface="Arial" panose="020B0604020202020204" pitchFamily="34" charset="0"/>
                <a:cs typeface="Arial" panose="020B0604020202020204" pitchFamily="34" charset="0"/>
              </a:rPr>
              <a:t>1</a:t>
            </a:r>
          </a:p>
        </p:txBody>
      </p:sp>
      <p:grpSp>
        <p:nvGrpSpPr>
          <p:cNvPr id="45" name="9_Arrow ACK">
            <a:extLst>
              <a:ext uri="{FF2B5EF4-FFF2-40B4-BE49-F238E27FC236}">
                <a16:creationId xmlns:a16="http://schemas.microsoft.com/office/drawing/2014/main" id="{C9609C60-236E-349C-BDAE-54C577D91A70}"/>
              </a:ext>
            </a:extLst>
          </p:cNvPr>
          <p:cNvGrpSpPr/>
          <p:nvPr/>
        </p:nvGrpSpPr>
        <p:grpSpPr>
          <a:xfrm>
            <a:off x="8407732" y="13631383"/>
            <a:ext cx="21084169" cy="5314996"/>
            <a:chOff x="8407732" y="13631383"/>
            <a:chExt cx="21084169" cy="5314996"/>
          </a:xfrm>
        </p:grpSpPr>
        <p:sp>
          <p:nvSpPr>
            <p:cNvPr id="34" name="Arrow: Right 33">
              <a:extLst>
                <a:ext uri="{FF2B5EF4-FFF2-40B4-BE49-F238E27FC236}">
                  <a16:creationId xmlns:a16="http://schemas.microsoft.com/office/drawing/2014/main" id="{D5E17332-D51D-AF56-1F80-50A999CD4F20}"/>
                </a:ext>
              </a:extLst>
            </p:cNvPr>
            <p:cNvSpPr/>
            <p:nvPr/>
          </p:nvSpPr>
          <p:spPr>
            <a:xfrm>
              <a:off x="8407732" y="13631383"/>
              <a:ext cx="21084169" cy="5314996"/>
            </a:xfrm>
            <a:prstGeom prst="rightArrow">
              <a:avLst>
                <a:gd name="adj1" fmla="val 70267"/>
                <a:gd name="adj2" fmla="val 50000"/>
              </a:avLst>
            </a:prstGeom>
            <a:solidFill>
              <a:srgbClr val="FF575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_Point 2">
              <a:extLst>
                <a:ext uri="{FF2B5EF4-FFF2-40B4-BE49-F238E27FC236}">
                  <a16:creationId xmlns:a16="http://schemas.microsoft.com/office/drawing/2014/main" id="{6C24D55F-F98B-3A72-71E8-DE42D1396AEE}"/>
                </a:ext>
              </a:extLst>
            </p:cNvPr>
            <p:cNvSpPr txBox="1"/>
            <p:nvPr/>
          </p:nvSpPr>
          <p:spPr>
            <a:xfrm>
              <a:off x="22798265" y="14640990"/>
              <a:ext cx="2395844" cy="1267866"/>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ACK</a:t>
              </a:r>
            </a:p>
          </p:txBody>
        </p:sp>
      </p:grpSp>
      <p:sp>
        <p:nvSpPr>
          <p:cNvPr id="35" name="9_No 3">
            <a:extLst>
              <a:ext uri="{FF2B5EF4-FFF2-40B4-BE49-F238E27FC236}">
                <a16:creationId xmlns:a16="http://schemas.microsoft.com/office/drawing/2014/main" id="{D052D4B3-CAB0-5983-D281-DF1090025AF9}"/>
              </a:ext>
            </a:extLst>
          </p:cNvPr>
          <p:cNvSpPr/>
          <p:nvPr/>
        </p:nvSpPr>
        <p:spPr>
          <a:xfrm>
            <a:off x="4832914" y="14714690"/>
            <a:ext cx="2997200" cy="2997200"/>
          </a:xfrm>
          <a:prstGeom prst="ellips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0" dirty="0">
                <a:solidFill>
                  <a:schemeClr val="tx1"/>
                </a:solidFill>
                <a:latin typeface="Arial" panose="020B0604020202020204" pitchFamily="34" charset="0"/>
                <a:cs typeface="Arial" panose="020B0604020202020204" pitchFamily="34" charset="0"/>
              </a:rPr>
              <a:t>3</a:t>
            </a:r>
          </a:p>
        </p:txBody>
      </p:sp>
      <p:sp>
        <p:nvSpPr>
          <p:cNvPr id="36" name="10_Bob Seq 3">
            <a:extLst>
              <a:ext uri="{FF2B5EF4-FFF2-40B4-BE49-F238E27FC236}">
                <a16:creationId xmlns:a16="http://schemas.microsoft.com/office/drawing/2014/main" id="{7EA4C67F-6BBE-0692-2836-F5925EBCA8ED}"/>
              </a:ext>
            </a:extLst>
          </p:cNvPr>
          <p:cNvSpPr txBox="1"/>
          <p:nvPr/>
        </p:nvSpPr>
        <p:spPr>
          <a:xfrm>
            <a:off x="8658572" y="14509554"/>
            <a:ext cx="17811532"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Bob’s sequence number : 5001</a:t>
            </a:r>
          </a:p>
        </p:txBody>
      </p:sp>
      <p:sp>
        <p:nvSpPr>
          <p:cNvPr id="38" name="11_Bob rel 3">
            <a:extLst>
              <a:ext uri="{FF2B5EF4-FFF2-40B4-BE49-F238E27FC236}">
                <a16:creationId xmlns:a16="http://schemas.microsoft.com/office/drawing/2014/main" id="{2B703E6F-B740-01D7-F3EB-F444AEAA7F78}"/>
              </a:ext>
            </a:extLst>
          </p:cNvPr>
          <p:cNvSpPr txBox="1"/>
          <p:nvPr/>
        </p:nvSpPr>
        <p:spPr>
          <a:xfrm>
            <a:off x="8658572" y="15392222"/>
            <a:ext cx="17811532"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Bob’s relative sequence number : 1</a:t>
            </a:r>
          </a:p>
        </p:txBody>
      </p:sp>
      <p:sp>
        <p:nvSpPr>
          <p:cNvPr id="37" name="12_Bob Ack no 3">
            <a:extLst>
              <a:ext uri="{FF2B5EF4-FFF2-40B4-BE49-F238E27FC236}">
                <a16:creationId xmlns:a16="http://schemas.microsoft.com/office/drawing/2014/main" id="{882B3801-65B1-9E9A-1E29-FA0F0255738C}"/>
              </a:ext>
            </a:extLst>
          </p:cNvPr>
          <p:cNvSpPr txBox="1"/>
          <p:nvPr/>
        </p:nvSpPr>
        <p:spPr>
          <a:xfrm>
            <a:off x="8658571" y="16274889"/>
            <a:ext cx="20045637"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Alice’s acknowledgment number</a:t>
            </a:r>
            <a:r>
              <a:rPr lang="en-US" sz="5000" dirty="0">
                <a:solidFill>
                  <a:srgbClr val="1884C7"/>
                </a:solidFill>
                <a:latin typeface="Arial" panose="020B0604020202020204" pitchFamily="34" charset="0"/>
                <a:cs typeface="Arial" panose="020B0604020202020204" pitchFamily="34" charset="0"/>
              </a:rPr>
              <a:t> : 6000 + Seq No (1)</a:t>
            </a:r>
          </a:p>
        </p:txBody>
      </p:sp>
      <p:sp>
        <p:nvSpPr>
          <p:cNvPr id="39" name="13_Bob rel ack no 3">
            <a:extLst>
              <a:ext uri="{FF2B5EF4-FFF2-40B4-BE49-F238E27FC236}">
                <a16:creationId xmlns:a16="http://schemas.microsoft.com/office/drawing/2014/main" id="{5DD70718-89E4-1B40-AA1E-E409E515BF57}"/>
              </a:ext>
            </a:extLst>
          </p:cNvPr>
          <p:cNvSpPr txBox="1"/>
          <p:nvPr/>
        </p:nvSpPr>
        <p:spPr>
          <a:xfrm>
            <a:off x="8658572" y="17121323"/>
            <a:ext cx="17811532"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Alice’s relative acknowledgment number : </a:t>
            </a:r>
            <a:r>
              <a:rPr lang="en-US" sz="5000" dirty="0">
                <a:solidFill>
                  <a:srgbClr val="1884C7"/>
                </a:solidFill>
                <a:latin typeface="Arial" panose="020B0604020202020204" pitchFamily="34" charset="0"/>
                <a:cs typeface="Arial" panose="020B0604020202020204" pitchFamily="34" charset="0"/>
              </a:rPr>
              <a:t>1</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 Example</a:t>
            </a:r>
          </a:p>
        </p:txBody>
      </p:sp>
    </p:spTree>
    <p:extLst>
      <p:ext uri="{BB962C8B-B14F-4D97-AF65-F5344CB8AC3E}">
        <p14:creationId xmlns:p14="http://schemas.microsoft.com/office/powerpoint/2010/main" val="1490363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0" name="0_Alice text">
            <a:extLst>
              <a:ext uri="{FF2B5EF4-FFF2-40B4-BE49-F238E27FC236}">
                <a16:creationId xmlns:a16="http://schemas.microsoft.com/office/drawing/2014/main" id="{56BBE8F8-99DC-3E00-16E3-CFBB13708231}"/>
              </a:ext>
            </a:extLst>
          </p:cNvPr>
          <p:cNvSpPr txBox="1"/>
          <p:nvPr/>
        </p:nvSpPr>
        <p:spPr>
          <a:xfrm>
            <a:off x="33298492" y="12706300"/>
            <a:ext cx="2417536" cy="1246495"/>
          </a:xfrm>
          <a:prstGeom prst="rect">
            <a:avLst/>
          </a:prstGeom>
          <a:noFill/>
        </p:spPr>
        <p:txBody>
          <a:bodyPr wrap="square">
            <a:spAutoFit/>
          </a:bodyPr>
          <a:lstStyle/>
          <a:p>
            <a:r>
              <a:rPr lang="en-US" sz="7500" dirty="0">
                <a:solidFill>
                  <a:srgbClr val="1884C7"/>
                </a:solidFill>
                <a:latin typeface="Arial" panose="020B0604020202020204" pitchFamily="34" charset="0"/>
                <a:cs typeface="Arial" panose="020B0604020202020204" pitchFamily="34" charset="0"/>
              </a:rPr>
              <a:t>Alice</a:t>
            </a:r>
          </a:p>
        </p:txBody>
      </p:sp>
      <p:pic>
        <p:nvPicPr>
          <p:cNvPr id="6" name="0_Alice picture" descr="A cat in a space suit&#10;&#10;Description automatically generated with medium confidence">
            <a:extLst>
              <a:ext uri="{FF2B5EF4-FFF2-40B4-BE49-F238E27FC236}">
                <a16:creationId xmlns:a16="http://schemas.microsoft.com/office/drawing/2014/main" id="{EFDDD6F2-A338-B79D-1575-C8FCA136EB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82871" y="7612823"/>
            <a:ext cx="5106898" cy="5083730"/>
          </a:xfrm>
          <a:prstGeom prst="rect">
            <a:avLst/>
          </a:prstGeom>
        </p:spPr>
      </p:pic>
      <p:sp>
        <p:nvSpPr>
          <p:cNvPr id="8" name="0_Bob text">
            <a:extLst>
              <a:ext uri="{FF2B5EF4-FFF2-40B4-BE49-F238E27FC236}">
                <a16:creationId xmlns:a16="http://schemas.microsoft.com/office/drawing/2014/main" id="{D19EE231-7BA8-1286-3B79-0FFF345A02C9}"/>
              </a:ext>
            </a:extLst>
          </p:cNvPr>
          <p:cNvSpPr txBox="1"/>
          <p:nvPr/>
        </p:nvSpPr>
        <p:spPr>
          <a:xfrm>
            <a:off x="1646466" y="12706300"/>
            <a:ext cx="1921328" cy="1246461"/>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Bob</a:t>
            </a:r>
          </a:p>
        </p:txBody>
      </p:sp>
      <p:pic>
        <p:nvPicPr>
          <p:cNvPr id="3" name="0_Bob picture" descr="A cat wearing a garment&#10;&#10;Description automatically generated with medium confidence">
            <a:extLst>
              <a:ext uri="{FF2B5EF4-FFF2-40B4-BE49-F238E27FC236}">
                <a16:creationId xmlns:a16="http://schemas.microsoft.com/office/drawing/2014/main" id="{C368E91F-A809-5674-13EB-39ED3F68A3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273" y="7343503"/>
            <a:ext cx="5528128" cy="5545622"/>
          </a:xfrm>
          <a:prstGeom prst="rect">
            <a:avLst/>
          </a:prstGeom>
        </p:spPr>
      </p:pic>
      <p:sp>
        <p:nvSpPr>
          <p:cNvPr id="17" name="0_Point 1">
            <a:extLst>
              <a:ext uri="{FF2B5EF4-FFF2-40B4-BE49-F238E27FC236}">
                <a16:creationId xmlns:a16="http://schemas.microsoft.com/office/drawing/2014/main" id="{303D5BC1-5797-627B-0AC7-128ACFA09E72}"/>
              </a:ext>
            </a:extLst>
          </p:cNvPr>
          <p:cNvSpPr txBox="1"/>
          <p:nvPr/>
        </p:nvSpPr>
        <p:spPr>
          <a:xfrm>
            <a:off x="13548226" y="3482148"/>
            <a:ext cx="9479548"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Data Transfer</a:t>
            </a:r>
          </a:p>
        </p:txBody>
      </p:sp>
      <p:sp>
        <p:nvSpPr>
          <p:cNvPr id="16" name="1_Arrow 1">
            <a:extLst>
              <a:ext uri="{FF2B5EF4-FFF2-40B4-BE49-F238E27FC236}">
                <a16:creationId xmlns:a16="http://schemas.microsoft.com/office/drawing/2014/main" id="{8EB784FB-574B-429F-5B54-66C2CED83D4D}"/>
              </a:ext>
            </a:extLst>
          </p:cNvPr>
          <p:cNvSpPr/>
          <p:nvPr/>
        </p:nvSpPr>
        <p:spPr>
          <a:xfrm>
            <a:off x="6822772" y="4217006"/>
            <a:ext cx="24160099" cy="3465564"/>
          </a:xfrm>
          <a:prstGeom prst="rightArrow">
            <a:avLst>
              <a:gd name="adj1" fmla="val 50583"/>
              <a:gd name="adj2" fmla="val 50000"/>
            </a:avLst>
          </a:prstGeom>
          <a:solidFill>
            <a:srgbClr val="FF575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8" name="1_Packet 1">
            <a:extLst>
              <a:ext uri="{FF2B5EF4-FFF2-40B4-BE49-F238E27FC236}">
                <a16:creationId xmlns:a16="http://schemas.microsoft.com/office/drawing/2014/main" id="{C06773C0-8820-CB6B-096D-24F5E0C33B50}"/>
              </a:ext>
            </a:extLst>
          </p:cNvPr>
          <p:cNvGrpSpPr/>
          <p:nvPr/>
        </p:nvGrpSpPr>
        <p:grpSpPr>
          <a:xfrm>
            <a:off x="24375767" y="4488001"/>
            <a:ext cx="3795305" cy="2824401"/>
            <a:chOff x="20304655" y="5721755"/>
            <a:chExt cx="6956993" cy="4311259"/>
          </a:xfrm>
        </p:grpSpPr>
        <p:sp>
          <p:nvSpPr>
            <p:cNvPr id="9" name="Rectangle 8">
              <a:extLst>
                <a:ext uri="{FF2B5EF4-FFF2-40B4-BE49-F238E27FC236}">
                  <a16:creationId xmlns:a16="http://schemas.microsoft.com/office/drawing/2014/main" id="{E00C8014-A3FF-2D68-3904-B9F9EA9D67E5}"/>
                </a:ext>
              </a:extLst>
            </p:cNvPr>
            <p:cNvSpPr/>
            <p:nvPr/>
          </p:nvSpPr>
          <p:spPr>
            <a:xfrm>
              <a:off x="20304655" y="5721755"/>
              <a:ext cx="6956993" cy="4236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 name="Picture 3" descr="A picture containing background pattern&#10;&#10;Description automatically generated">
              <a:extLst>
                <a:ext uri="{FF2B5EF4-FFF2-40B4-BE49-F238E27FC236}">
                  <a16:creationId xmlns:a16="http://schemas.microsoft.com/office/drawing/2014/main" id="{801D36C0-50E8-67EF-39F6-2FC0F4AE981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21585379" y="6089568"/>
              <a:ext cx="4420870" cy="2760026"/>
            </a:xfrm>
            <a:prstGeom prst="rect">
              <a:avLst/>
            </a:prstGeom>
          </p:spPr>
        </p:pic>
        <p:sp>
          <p:nvSpPr>
            <p:cNvPr id="14" name="_Point 2">
              <a:extLst>
                <a:ext uri="{FF2B5EF4-FFF2-40B4-BE49-F238E27FC236}">
                  <a16:creationId xmlns:a16="http://schemas.microsoft.com/office/drawing/2014/main" id="{3377B06C-2F7D-37E4-52AF-CC95F1C298F4}"/>
                </a:ext>
              </a:extLst>
            </p:cNvPr>
            <p:cNvSpPr txBox="1"/>
            <p:nvPr/>
          </p:nvSpPr>
          <p:spPr>
            <a:xfrm>
              <a:off x="20872661" y="8717574"/>
              <a:ext cx="5684832" cy="1315440"/>
            </a:xfrm>
            <a:prstGeom prst="rect">
              <a:avLst/>
            </a:prstGeom>
            <a:noFill/>
          </p:spPr>
          <p:txBody>
            <a:bodyPr wrap="square">
              <a:spAutoFit/>
            </a:bodyPr>
            <a:lstStyle/>
            <a:p>
              <a:r>
                <a:rPr lang="en-US" sz="5000" b="1" dirty="0">
                  <a:solidFill>
                    <a:schemeClr val="accent6"/>
                  </a:solidFill>
                  <a:latin typeface="Arial" panose="020B0604020202020204" pitchFamily="34" charset="0"/>
                  <a:cs typeface="Arial" panose="020B0604020202020204" pitchFamily="34" charset="0"/>
                </a:rPr>
                <a:t>200</a:t>
              </a:r>
              <a:r>
                <a:rPr lang="en-US" sz="5000" b="1" dirty="0">
                  <a:latin typeface="Arial" panose="020B0604020202020204" pitchFamily="34" charset="0"/>
                  <a:cs typeface="Arial" panose="020B0604020202020204" pitchFamily="34" charset="0"/>
                </a:rPr>
                <a:t> bytes</a:t>
              </a:r>
            </a:p>
          </p:txBody>
        </p:sp>
      </p:grpSp>
      <p:sp>
        <p:nvSpPr>
          <p:cNvPr id="11" name="2_Seq no 1">
            <a:extLst>
              <a:ext uri="{FF2B5EF4-FFF2-40B4-BE49-F238E27FC236}">
                <a16:creationId xmlns:a16="http://schemas.microsoft.com/office/drawing/2014/main" id="{6CC02A51-B62B-EBE7-CE53-7542563ADB61}"/>
              </a:ext>
            </a:extLst>
          </p:cNvPr>
          <p:cNvSpPr txBox="1"/>
          <p:nvPr/>
        </p:nvSpPr>
        <p:spPr>
          <a:xfrm>
            <a:off x="7151915" y="5038428"/>
            <a:ext cx="1846570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Sequence number : 5001 (Relative 1)</a:t>
            </a:r>
          </a:p>
        </p:txBody>
      </p:sp>
      <p:sp>
        <p:nvSpPr>
          <p:cNvPr id="19" name="3_ACK no 1">
            <a:extLst>
              <a:ext uri="{FF2B5EF4-FFF2-40B4-BE49-F238E27FC236}">
                <a16:creationId xmlns:a16="http://schemas.microsoft.com/office/drawing/2014/main" id="{00E22F9D-7176-9384-C47E-18C31098DB4B}"/>
              </a:ext>
            </a:extLst>
          </p:cNvPr>
          <p:cNvSpPr txBox="1"/>
          <p:nvPr/>
        </p:nvSpPr>
        <p:spPr>
          <a:xfrm>
            <a:off x="7021125" y="5954235"/>
            <a:ext cx="1854802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Acknowledgment number : 6001 (Relative 1)</a:t>
            </a:r>
          </a:p>
        </p:txBody>
      </p:sp>
      <p:sp>
        <p:nvSpPr>
          <p:cNvPr id="47" name="4_Arrow 2">
            <a:extLst>
              <a:ext uri="{FF2B5EF4-FFF2-40B4-BE49-F238E27FC236}">
                <a16:creationId xmlns:a16="http://schemas.microsoft.com/office/drawing/2014/main" id="{A385CFC1-5F9D-31E0-4461-08062C2E2ECB}"/>
              </a:ext>
            </a:extLst>
          </p:cNvPr>
          <p:cNvSpPr/>
          <p:nvPr/>
        </p:nvSpPr>
        <p:spPr>
          <a:xfrm flipH="1">
            <a:off x="6822770" y="6916213"/>
            <a:ext cx="21881438" cy="3051717"/>
          </a:xfrm>
          <a:prstGeom prst="rightArrow">
            <a:avLst>
              <a:gd name="adj1" fmla="val 54883"/>
              <a:gd name="adj2" fmla="val 50000"/>
            </a:avLst>
          </a:prstGeom>
          <a:solidFill>
            <a:srgbClr val="439BD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5_SEq no 2">
            <a:extLst>
              <a:ext uri="{FF2B5EF4-FFF2-40B4-BE49-F238E27FC236}">
                <a16:creationId xmlns:a16="http://schemas.microsoft.com/office/drawing/2014/main" id="{38DE67A4-C9A7-5104-FE0B-0E0302B9F13B}"/>
              </a:ext>
            </a:extLst>
          </p:cNvPr>
          <p:cNvSpPr txBox="1"/>
          <p:nvPr/>
        </p:nvSpPr>
        <p:spPr>
          <a:xfrm>
            <a:off x="10892185" y="7542022"/>
            <a:ext cx="11896664"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Sequence number : 6001 (Relative 1)</a:t>
            </a:r>
          </a:p>
        </p:txBody>
      </p:sp>
      <p:sp>
        <p:nvSpPr>
          <p:cNvPr id="51" name="6_ACK no 2">
            <a:extLst>
              <a:ext uri="{FF2B5EF4-FFF2-40B4-BE49-F238E27FC236}">
                <a16:creationId xmlns:a16="http://schemas.microsoft.com/office/drawing/2014/main" id="{9025EAF1-4996-F82D-EF21-AD9ACCCE1E33}"/>
              </a:ext>
            </a:extLst>
          </p:cNvPr>
          <p:cNvSpPr txBox="1"/>
          <p:nvPr/>
        </p:nvSpPr>
        <p:spPr>
          <a:xfrm>
            <a:off x="10892185" y="8457826"/>
            <a:ext cx="18133829"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Acknowledgment number : </a:t>
            </a:r>
            <a:r>
              <a:rPr lang="en-US" sz="5000" dirty="0">
                <a:solidFill>
                  <a:srgbClr val="FF0000"/>
                </a:solidFill>
                <a:latin typeface="Arial" panose="020B0604020202020204" pitchFamily="34" charset="0"/>
                <a:cs typeface="Arial" panose="020B0604020202020204" pitchFamily="34" charset="0"/>
              </a:rPr>
              <a:t>5001 + </a:t>
            </a:r>
            <a:r>
              <a:rPr lang="en-US" sz="5000" dirty="0">
                <a:solidFill>
                  <a:schemeClr val="accent6"/>
                </a:solidFill>
                <a:latin typeface="Arial" panose="020B0604020202020204" pitchFamily="34" charset="0"/>
                <a:cs typeface="Arial" panose="020B0604020202020204" pitchFamily="34" charset="0"/>
              </a:rPr>
              <a:t>200</a:t>
            </a:r>
            <a:r>
              <a:rPr lang="en-US" sz="5000" dirty="0">
                <a:solidFill>
                  <a:srgbClr val="FF0000"/>
                </a:solidFill>
                <a:latin typeface="Arial" panose="020B0604020202020204" pitchFamily="34" charset="0"/>
                <a:cs typeface="Arial" panose="020B0604020202020204" pitchFamily="34" charset="0"/>
              </a:rPr>
              <a:t> = 5201 (Relative 201)</a:t>
            </a:r>
          </a:p>
        </p:txBody>
      </p:sp>
      <p:sp>
        <p:nvSpPr>
          <p:cNvPr id="57" name="7_Arrow 3">
            <a:extLst>
              <a:ext uri="{FF2B5EF4-FFF2-40B4-BE49-F238E27FC236}">
                <a16:creationId xmlns:a16="http://schemas.microsoft.com/office/drawing/2014/main" id="{B737EF00-82D1-41F5-3C28-0408EE2D0BC1}"/>
              </a:ext>
            </a:extLst>
          </p:cNvPr>
          <p:cNvSpPr/>
          <p:nvPr/>
        </p:nvSpPr>
        <p:spPr>
          <a:xfrm flipH="1">
            <a:off x="6751026" y="9997117"/>
            <a:ext cx="21881438" cy="3217881"/>
          </a:xfrm>
          <a:prstGeom prst="rightArrow">
            <a:avLst>
              <a:gd name="adj1" fmla="val 55361"/>
              <a:gd name="adj2" fmla="val 50000"/>
            </a:avLst>
          </a:prstGeom>
          <a:solidFill>
            <a:srgbClr val="439BD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60" name="7_Data 3">
            <a:extLst>
              <a:ext uri="{FF2B5EF4-FFF2-40B4-BE49-F238E27FC236}">
                <a16:creationId xmlns:a16="http://schemas.microsoft.com/office/drawing/2014/main" id="{D0CA6F1A-297F-8F7B-0D3F-0D8FC0205218}"/>
              </a:ext>
            </a:extLst>
          </p:cNvPr>
          <p:cNvGrpSpPr/>
          <p:nvPr/>
        </p:nvGrpSpPr>
        <p:grpSpPr>
          <a:xfrm>
            <a:off x="8923633" y="10238755"/>
            <a:ext cx="3795305" cy="2824401"/>
            <a:chOff x="20304655" y="5721755"/>
            <a:chExt cx="6956993" cy="4311259"/>
          </a:xfrm>
        </p:grpSpPr>
        <p:sp>
          <p:nvSpPr>
            <p:cNvPr id="61" name="Rectangle 60">
              <a:extLst>
                <a:ext uri="{FF2B5EF4-FFF2-40B4-BE49-F238E27FC236}">
                  <a16:creationId xmlns:a16="http://schemas.microsoft.com/office/drawing/2014/main" id="{AA27E7D3-4667-E9EE-71A3-79D1C1DA717A}"/>
                </a:ext>
              </a:extLst>
            </p:cNvPr>
            <p:cNvSpPr/>
            <p:nvPr/>
          </p:nvSpPr>
          <p:spPr>
            <a:xfrm>
              <a:off x="20304655" y="5721755"/>
              <a:ext cx="6956993" cy="4236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2" name="Picture 61" descr="A picture containing background pattern&#10;&#10;Description automatically generated">
              <a:extLst>
                <a:ext uri="{FF2B5EF4-FFF2-40B4-BE49-F238E27FC236}">
                  <a16:creationId xmlns:a16="http://schemas.microsoft.com/office/drawing/2014/main" id="{0258A70C-5B43-DC49-AEA7-96CA312BBCE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21585379" y="6089568"/>
              <a:ext cx="4420870" cy="2760026"/>
            </a:xfrm>
            <a:prstGeom prst="rect">
              <a:avLst/>
            </a:prstGeom>
          </p:spPr>
        </p:pic>
        <p:sp>
          <p:nvSpPr>
            <p:cNvPr id="63" name="_Point 2">
              <a:extLst>
                <a:ext uri="{FF2B5EF4-FFF2-40B4-BE49-F238E27FC236}">
                  <a16:creationId xmlns:a16="http://schemas.microsoft.com/office/drawing/2014/main" id="{55CC9D6F-8CD9-A58D-B78E-EEF7FAED5038}"/>
                </a:ext>
              </a:extLst>
            </p:cNvPr>
            <p:cNvSpPr txBox="1"/>
            <p:nvPr/>
          </p:nvSpPr>
          <p:spPr>
            <a:xfrm>
              <a:off x="20872661" y="8717574"/>
              <a:ext cx="5684832" cy="1315440"/>
            </a:xfrm>
            <a:prstGeom prst="rect">
              <a:avLst/>
            </a:prstGeom>
            <a:noFill/>
          </p:spPr>
          <p:txBody>
            <a:bodyPr wrap="square">
              <a:spAutoFit/>
            </a:bodyPr>
            <a:lstStyle/>
            <a:p>
              <a:r>
                <a:rPr lang="en-US" sz="5000" b="1" dirty="0">
                  <a:solidFill>
                    <a:srgbClr val="7030A0"/>
                  </a:solidFill>
                  <a:latin typeface="Arial" panose="020B0604020202020204" pitchFamily="34" charset="0"/>
                  <a:cs typeface="Arial" panose="020B0604020202020204" pitchFamily="34" charset="0"/>
                </a:rPr>
                <a:t>100</a:t>
              </a:r>
              <a:r>
                <a:rPr lang="en-US" sz="5000" b="1" dirty="0">
                  <a:latin typeface="Arial" panose="020B0604020202020204" pitchFamily="34" charset="0"/>
                  <a:cs typeface="Arial" panose="020B0604020202020204" pitchFamily="34" charset="0"/>
                </a:rPr>
                <a:t> bytes</a:t>
              </a:r>
            </a:p>
          </p:txBody>
        </p:sp>
      </p:grpSp>
      <p:sp>
        <p:nvSpPr>
          <p:cNvPr id="58" name="8_Seq no 3">
            <a:extLst>
              <a:ext uri="{FF2B5EF4-FFF2-40B4-BE49-F238E27FC236}">
                <a16:creationId xmlns:a16="http://schemas.microsoft.com/office/drawing/2014/main" id="{C2573D65-A9B7-734B-CDAB-ABB9C2B76575}"/>
              </a:ext>
            </a:extLst>
          </p:cNvPr>
          <p:cNvSpPr txBox="1"/>
          <p:nvPr/>
        </p:nvSpPr>
        <p:spPr>
          <a:xfrm>
            <a:off x="14020841" y="10789182"/>
            <a:ext cx="11896664"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Sequence number : 6001 (Relative 1)</a:t>
            </a:r>
          </a:p>
        </p:txBody>
      </p:sp>
      <p:sp>
        <p:nvSpPr>
          <p:cNvPr id="59" name="9_Alice ACK 3">
            <a:extLst>
              <a:ext uri="{FF2B5EF4-FFF2-40B4-BE49-F238E27FC236}">
                <a16:creationId xmlns:a16="http://schemas.microsoft.com/office/drawing/2014/main" id="{C77888F8-9FE7-4F0F-FDFE-BA6A6191EADE}"/>
              </a:ext>
            </a:extLst>
          </p:cNvPr>
          <p:cNvSpPr txBox="1"/>
          <p:nvPr/>
        </p:nvSpPr>
        <p:spPr>
          <a:xfrm>
            <a:off x="14020841" y="11704986"/>
            <a:ext cx="14134549"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Acknowledgment number : 5201 (Relative 201)</a:t>
            </a:r>
          </a:p>
        </p:txBody>
      </p:sp>
      <p:sp>
        <p:nvSpPr>
          <p:cNvPr id="70" name="10_Arrow 4">
            <a:extLst>
              <a:ext uri="{FF2B5EF4-FFF2-40B4-BE49-F238E27FC236}">
                <a16:creationId xmlns:a16="http://schemas.microsoft.com/office/drawing/2014/main" id="{B7D3BAAB-976E-0710-8074-962D77873436}"/>
              </a:ext>
            </a:extLst>
          </p:cNvPr>
          <p:cNvSpPr/>
          <p:nvPr/>
        </p:nvSpPr>
        <p:spPr>
          <a:xfrm>
            <a:off x="7151915" y="12566590"/>
            <a:ext cx="24160099" cy="3465564"/>
          </a:xfrm>
          <a:prstGeom prst="rightArrow">
            <a:avLst>
              <a:gd name="adj1" fmla="val 50583"/>
              <a:gd name="adj2" fmla="val 50000"/>
            </a:avLst>
          </a:prstGeom>
          <a:solidFill>
            <a:srgbClr val="FF575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2" name="10_Packet 4">
            <a:extLst>
              <a:ext uri="{FF2B5EF4-FFF2-40B4-BE49-F238E27FC236}">
                <a16:creationId xmlns:a16="http://schemas.microsoft.com/office/drawing/2014/main" id="{DB80134A-D27A-050A-16B1-211B254D9F91}"/>
              </a:ext>
            </a:extLst>
          </p:cNvPr>
          <p:cNvGrpSpPr/>
          <p:nvPr/>
        </p:nvGrpSpPr>
        <p:grpSpPr>
          <a:xfrm>
            <a:off x="25466910" y="12837585"/>
            <a:ext cx="3795305" cy="2824401"/>
            <a:chOff x="20304655" y="5721755"/>
            <a:chExt cx="6956993" cy="4311259"/>
          </a:xfrm>
        </p:grpSpPr>
        <p:sp>
          <p:nvSpPr>
            <p:cNvPr id="73" name="Rectangle 72">
              <a:extLst>
                <a:ext uri="{FF2B5EF4-FFF2-40B4-BE49-F238E27FC236}">
                  <a16:creationId xmlns:a16="http://schemas.microsoft.com/office/drawing/2014/main" id="{50BEF005-1EE7-34C4-A9B6-877882418DEF}"/>
                </a:ext>
              </a:extLst>
            </p:cNvPr>
            <p:cNvSpPr/>
            <p:nvPr/>
          </p:nvSpPr>
          <p:spPr>
            <a:xfrm>
              <a:off x="20304655" y="5721755"/>
              <a:ext cx="6956993" cy="4236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74" name="Picture 73" descr="A picture containing background pattern&#10;&#10;Description automatically generated">
              <a:extLst>
                <a:ext uri="{FF2B5EF4-FFF2-40B4-BE49-F238E27FC236}">
                  <a16:creationId xmlns:a16="http://schemas.microsoft.com/office/drawing/2014/main" id="{961373B4-A08B-AFB0-77FE-FD67F61670F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21585379" y="6089568"/>
              <a:ext cx="4420870" cy="2760026"/>
            </a:xfrm>
            <a:prstGeom prst="rect">
              <a:avLst/>
            </a:prstGeom>
          </p:spPr>
        </p:pic>
        <p:sp>
          <p:nvSpPr>
            <p:cNvPr id="75" name="_Point 2">
              <a:extLst>
                <a:ext uri="{FF2B5EF4-FFF2-40B4-BE49-F238E27FC236}">
                  <a16:creationId xmlns:a16="http://schemas.microsoft.com/office/drawing/2014/main" id="{C34B86AD-5319-8963-C15D-F56F56BD096D}"/>
                </a:ext>
              </a:extLst>
            </p:cNvPr>
            <p:cNvSpPr txBox="1"/>
            <p:nvPr/>
          </p:nvSpPr>
          <p:spPr>
            <a:xfrm>
              <a:off x="20872661" y="8717574"/>
              <a:ext cx="5684832" cy="1315440"/>
            </a:xfrm>
            <a:prstGeom prst="rect">
              <a:avLst/>
            </a:prstGeom>
            <a:noFill/>
          </p:spPr>
          <p:txBody>
            <a:bodyPr wrap="square">
              <a:spAutoFit/>
            </a:bodyPr>
            <a:lstStyle/>
            <a:p>
              <a:r>
                <a:rPr lang="en-US" sz="5000" b="1" dirty="0">
                  <a:solidFill>
                    <a:schemeClr val="accent2"/>
                  </a:solidFill>
                  <a:latin typeface="Arial" panose="020B0604020202020204" pitchFamily="34" charset="0"/>
                  <a:cs typeface="Arial" panose="020B0604020202020204" pitchFamily="34" charset="0"/>
                </a:rPr>
                <a:t>50</a:t>
              </a:r>
              <a:r>
                <a:rPr lang="en-US" sz="5000" b="1" dirty="0">
                  <a:latin typeface="Arial" panose="020B0604020202020204" pitchFamily="34" charset="0"/>
                  <a:cs typeface="Arial" panose="020B0604020202020204" pitchFamily="34" charset="0"/>
                </a:rPr>
                <a:t> bytes</a:t>
              </a:r>
            </a:p>
          </p:txBody>
        </p:sp>
      </p:grpSp>
      <p:sp>
        <p:nvSpPr>
          <p:cNvPr id="71" name="11_Seq No 4">
            <a:extLst>
              <a:ext uri="{FF2B5EF4-FFF2-40B4-BE49-F238E27FC236}">
                <a16:creationId xmlns:a16="http://schemas.microsoft.com/office/drawing/2014/main" id="{476B9261-CBAF-8D38-D985-18ED693531E5}"/>
              </a:ext>
            </a:extLst>
          </p:cNvPr>
          <p:cNvSpPr txBox="1"/>
          <p:nvPr/>
        </p:nvSpPr>
        <p:spPr>
          <a:xfrm>
            <a:off x="7481058" y="13388012"/>
            <a:ext cx="1846570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Sequence number : 5001 + </a:t>
            </a:r>
            <a:r>
              <a:rPr lang="en-US" sz="5000" dirty="0">
                <a:solidFill>
                  <a:schemeClr val="accent6"/>
                </a:solidFill>
                <a:latin typeface="Arial" panose="020B0604020202020204" pitchFamily="34" charset="0"/>
                <a:cs typeface="Arial" panose="020B0604020202020204" pitchFamily="34" charset="0"/>
              </a:rPr>
              <a:t>200</a:t>
            </a:r>
            <a:r>
              <a:rPr lang="en-US" sz="5000" dirty="0">
                <a:solidFill>
                  <a:srgbClr val="FF0000"/>
                </a:solidFill>
                <a:latin typeface="Arial" panose="020B0604020202020204" pitchFamily="34" charset="0"/>
                <a:cs typeface="Arial" panose="020B0604020202020204" pitchFamily="34" charset="0"/>
              </a:rPr>
              <a:t> = 5201 (Relative 201)</a:t>
            </a:r>
          </a:p>
        </p:txBody>
      </p:sp>
      <p:sp>
        <p:nvSpPr>
          <p:cNvPr id="76" name="12_Ack no 4">
            <a:extLst>
              <a:ext uri="{FF2B5EF4-FFF2-40B4-BE49-F238E27FC236}">
                <a16:creationId xmlns:a16="http://schemas.microsoft.com/office/drawing/2014/main" id="{35B273E3-F1B0-20FA-8004-FA68441B64CE}"/>
              </a:ext>
            </a:extLst>
          </p:cNvPr>
          <p:cNvSpPr txBox="1"/>
          <p:nvPr/>
        </p:nvSpPr>
        <p:spPr>
          <a:xfrm>
            <a:off x="7350268" y="14303819"/>
            <a:ext cx="1854802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Acknowledgment number : </a:t>
            </a:r>
            <a:r>
              <a:rPr lang="en-US" sz="5000" dirty="0">
                <a:solidFill>
                  <a:srgbClr val="1884C7"/>
                </a:solidFill>
                <a:latin typeface="Arial" panose="020B0604020202020204" pitchFamily="34" charset="0"/>
                <a:cs typeface="Arial" panose="020B0604020202020204" pitchFamily="34" charset="0"/>
              </a:rPr>
              <a:t>6001 + </a:t>
            </a:r>
            <a:r>
              <a:rPr lang="en-US" sz="5000" dirty="0">
                <a:solidFill>
                  <a:srgbClr val="7030A0"/>
                </a:solidFill>
                <a:latin typeface="Arial" panose="020B0604020202020204" pitchFamily="34" charset="0"/>
                <a:cs typeface="Arial" panose="020B0604020202020204" pitchFamily="34" charset="0"/>
              </a:rPr>
              <a:t>100</a:t>
            </a:r>
            <a:r>
              <a:rPr lang="en-US" sz="5000" dirty="0">
                <a:solidFill>
                  <a:srgbClr val="1884C7"/>
                </a:solidFill>
                <a:latin typeface="Arial" panose="020B0604020202020204" pitchFamily="34" charset="0"/>
                <a:cs typeface="Arial" panose="020B0604020202020204" pitchFamily="34" charset="0"/>
              </a:rPr>
              <a:t> = 6101 (Relative 101)</a:t>
            </a:r>
          </a:p>
        </p:txBody>
      </p:sp>
      <p:sp>
        <p:nvSpPr>
          <p:cNvPr id="81" name="13_Arrow 5">
            <a:extLst>
              <a:ext uri="{FF2B5EF4-FFF2-40B4-BE49-F238E27FC236}">
                <a16:creationId xmlns:a16="http://schemas.microsoft.com/office/drawing/2014/main" id="{5BC01F06-74CD-4583-673F-A11D23733542}"/>
              </a:ext>
            </a:extLst>
          </p:cNvPr>
          <p:cNvSpPr/>
          <p:nvPr/>
        </p:nvSpPr>
        <p:spPr>
          <a:xfrm flipH="1">
            <a:off x="6751026" y="15632629"/>
            <a:ext cx="21881438" cy="3051717"/>
          </a:xfrm>
          <a:prstGeom prst="rightArrow">
            <a:avLst>
              <a:gd name="adj1" fmla="val 54883"/>
              <a:gd name="adj2" fmla="val 50000"/>
            </a:avLst>
          </a:prstGeom>
          <a:solidFill>
            <a:srgbClr val="439BD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14_Seq no 5">
            <a:extLst>
              <a:ext uri="{FF2B5EF4-FFF2-40B4-BE49-F238E27FC236}">
                <a16:creationId xmlns:a16="http://schemas.microsoft.com/office/drawing/2014/main" id="{C863E7CC-A6B2-F16A-30AF-AA9578F83A27}"/>
              </a:ext>
            </a:extLst>
          </p:cNvPr>
          <p:cNvSpPr txBox="1"/>
          <p:nvPr/>
        </p:nvSpPr>
        <p:spPr>
          <a:xfrm>
            <a:off x="11252240" y="16258438"/>
            <a:ext cx="16890959"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Sequence number : 6001 + </a:t>
            </a:r>
            <a:r>
              <a:rPr lang="en-US" sz="5000" dirty="0">
                <a:solidFill>
                  <a:srgbClr val="7030A0"/>
                </a:solidFill>
                <a:latin typeface="Arial" panose="020B0604020202020204" pitchFamily="34" charset="0"/>
                <a:cs typeface="Arial" panose="020B0604020202020204" pitchFamily="34" charset="0"/>
              </a:rPr>
              <a:t>100 </a:t>
            </a:r>
            <a:r>
              <a:rPr lang="en-US" sz="5000" dirty="0">
                <a:solidFill>
                  <a:srgbClr val="1884C7"/>
                </a:solidFill>
                <a:latin typeface="Arial" panose="020B0604020202020204" pitchFamily="34" charset="0"/>
                <a:cs typeface="Arial" panose="020B0604020202020204" pitchFamily="34" charset="0"/>
              </a:rPr>
              <a:t>= 6101 (Relative 101)</a:t>
            </a:r>
          </a:p>
        </p:txBody>
      </p:sp>
      <p:sp>
        <p:nvSpPr>
          <p:cNvPr id="83" name="15_ACK no 5">
            <a:extLst>
              <a:ext uri="{FF2B5EF4-FFF2-40B4-BE49-F238E27FC236}">
                <a16:creationId xmlns:a16="http://schemas.microsoft.com/office/drawing/2014/main" id="{AF559981-DC17-FAED-DB65-3FEC8B0643D8}"/>
              </a:ext>
            </a:extLst>
          </p:cNvPr>
          <p:cNvSpPr txBox="1"/>
          <p:nvPr/>
        </p:nvSpPr>
        <p:spPr>
          <a:xfrm>
            <a:off x="11252241" y="17174242"/>
            <a:ext cx="17698630"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Acknowledgment number : 5201 + </a:t>
            </a:r>
            <a:r>
              <a:rPr lang="en-US" sz="5000" dirty="0">
                <a:solidFill>
                  <a:schemeClr val="accent2"/>
                </a:solidFill>
                <a:latin typeface="Arial" panose="020B0604020202020204" pitchFamily="34" charset="0"/>
                <a:cs typeface="Arial" panose="020B0604020202020204" pitchFamily="34" charset="0"/>
              </a:rPr>
              <a:t>50</a:t>
            </a:r>
            <a:r>
              <a:rPr lang="en-US" sz="5000" dirty="0">
                <a:solidFill>
                  <a:srgbClr val="1884C7"/>
                </a:solidFill>
                <a:latin typeface="Arial" panose="020B0604020202020204" pitchFamily="34" charset="0"/>
                <a:cs typeface="Arial" panose="020B0604020202020204" pitchFamily="34" charset="0"/>
              </a:rPr>
              <a:t> = 5251 (Relative 251)</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 Example</a:t>
            </a:r>
          </a:p>
        </p:txBody>
      </p:sp>
    </p:spTree>
    <p:extLst>
      <p:ext uri="{BB962C8B-B14F-4D97-AF65-F5344CB8AC3E}">
        <p14:creationId xmlns:p14="http://schemas.microsoft.com/office/powerpoint/2010/main" val="800722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0" name="0_Alice text">
            <a:extLst>
              <a:ext uri="{FF2B5EF4-FFF2-40B4-BE49-F238E27FC236}">
                <a16:creationId xmlns:a16="http://schemas.microsoft.com/office/drawing/2014/main" id="{56BBE8F8-99DC-3E00-16E3-CFBB13708231}"/>
              </a:ext>
            </a:extLst>
          </p:cNvPr>
          <p:cNvSpPr txBox="1"/>
          <p:nvPr/>
        </p:nvSpPr>
        <p:spPr>
          <a:xfrm>
            <a:off x="33298492" y="12706300"/>
            <a:ext cx="2417536" cy="1246495"/>
          </a:xfrm>
          <a:prstGeom prst="rect">
            <a:avLst/>
          </a:prstGeom>
          <a:noFill/>
        </p:spPr>
        <p:txBody>
          <a:bodyPr wrap="square">
            <a:spAutoFit/>
          </a:bodyPr>
          <a:lstStyle/>
          <a:p>
            <a:r>
              <a:rPr lang="en-US" sz="7500" dirty="0">
                <a:solidFill>
                  <a:srgbClr val="1884C7"/>
                </a:solidFill>
                <a:latin typeface="Arial" panose="020B0604020202020204" pitchFamily="34" charset="0"/>
                <a:cs typeface="Arial" panose="020B0604020202020204" pitchFamily="34" charset="0"/>
              </a:rPr>
              <a:t>Alice</a:t>
            </a:r>
          </a:p>
        </p:txBody>
      </p:sp>
      <p:pic>
        <p:nvPicPr>
          <p:cNvPr id="6" name="0_Alice picture" descr="A cat in a space suit&#10;&#10;Description automatically generated with medium confidence">
            <a:extLst>
              <a:ext uri="{FF2B5EF4-FFF2-40B4-BE49-F238E27FC236}">
                <a16:creationId xmlns:a16="http://schemas.microsoft.com/office/drawing/2014/main" id="{EFDDD6F2-A338-B79D-1575-C8FCA136EB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982871" y="7612823"/>
            <a:ext cx="5106898" cy="5083730"/>
          </a:xfrm>
          <a:prstGeom prst="rect">
            <a:avLst/>
          </a:prstGeom>
        </p:spPr>
      </p:pic>
      <p:sp>
        <p:nvSpPr>
          <p:cNvPr id="8" name="0_Bob text">
            <a:extLst>
              <a:ext uri="{FF2B5EF4-FFF2-40B4-BE49-F238E27FC236}">
                <a16:creationId xmlns:a16="http://schemas.microsoft.com/office/drawing/2014/main" id="{D19EE231-7BA8-1286-3B79-0FFF345A02C9}"/>
              </a:ext>
            </a:extLst>
          </p:cNvPr>
          <p:cNvSpPr txBox="1"/>
          <p:nvPr/>
        </p:nvSpPr>
        <p:spPr>
          <a:xfrm>
            <a:off x="1646466" y="12706300"/>
            <a:ext cx="1921328" cy="1246461"/>
          </a:xfrm>
          <a:prstGeom prst="rect">
            <a:avLst/>
          </a:prstGeom>
          <a:noFill/>
        </p:spPr>
        <p:txBody>
          <a:bodyPr wrap="square">
            <a:spAutoFit/>
          </a:bodyPr>
          <a:lstStyle/>
          <a:p>
            <a:r>
              <a:rPr lang="en-US" sz="7500" dirty="0">
                <a:solidFill>
                  <a:srgbClr val="FF0000"/>
                </a:solidFill>
                <a:latin typeface="Arial" panose="020B0604020202020204" pitchFamily="34" charset="0"/>
                <a:cs typeface="Arial" panose="020B0604020202020204" pitchFamily="34" charset="0"/>
              </a:rPr>
              <a:t>Bob</a:t>
            </a:r>
          </a:p>
        </p:txBody>
      </p:sp>
      <p:pic>
        <p:nvPicPr>
          <p:cNvPr id="3" name="0_Bob picture" descr="A cat wearing a garment&#10;&#10;Description automatically generated with medium confidence">
            <a:extLst>
              <a:ext uri="{FF2B5EF4-FFF2-40B4-BE49-F238E27FC236}">
                <a16:creationId xmlns:a16="http://schemas.microsoft.com/office/drawing/2014/main" id="{C368E91F-A809-5674-13EB-39ED3F68A33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273" y="7343503"/>
            <a:ext cx="5528128" cy="5545622"/>
          </a:xfrm>
          <a:prstGeom prst="rect">
            <a:avLst/>
          </a:prstGeom>
        </p:spPr>
      </p:pic>
      <p:sp>
        <p:nvSpPr>
          <p:cNvPr id="17" name="0_Point 1">
            <a:extLst>
              <a:ext uri="{FF2B5EF4-FFF2-40B4-BE49-F238E27FC236}">
                <a16:creationId xmlns:a16="http://schemas.microsoft.com/office/drawing/2014/main" id="{303D5BC1-5797-627B-0AC7-128ACFA09E72}"/>
              </a:ext>
            </a:extLst>
          </p:cNvPr>
          <p:cNvSpPr txBox="1"/>
          <p:nvPr/>
        </p:nvSpPr>
        <p:spPr>
          <a:xfrm>
            <a:off x="6048536" y="3482148"/>
            <a:ext cx="23539300"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Negative Acknowledgment (NACK)</a:t>
            </a:r>
          </a:p>
        </p:txBody>
      </p:sp>
      <p:sp>
        <p:nvSpPr>
          <p:cNvPr id="16" name="0_Arrow 1">
            <a:extLst>
              <a:ext uri="{FF2B5EF4-FFF2-40B4-BE49-F238E27FC236}">
                <a16:creationId xmlns:a16="http://schemas.microsoft.com/office/drawing/2014/main" id="{8EB784FB-574B-429F-5B54-66C2CED83D4D}"/>
              </a:ext>
            </a:extLst>
          </p:cNvPr>
          <p:cNvSpPr/>
          <p:nvPr/>
        </p:nvSpPr>
        <p:spPr>
          <a:xfrm>
            <a:off x="6822772" y="5029806"/>
            <a:ext cx="24160099" cy="3465564"/>
          </a:xfrm>
          <a:prstGeom prst="rightArrow">
            <a:avLst>
              <a:gd name="adj1" fmla="val 50583"/>
              <a:gd name="adj2" fmla="val 50000"/>
            </a:avLst>
          </a:prstGeom>
          <a:solidFill>
            <a:srgbClr val="FF575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0_ACK no 1">
            <a:extLst>
              <a:ext uri="{FF2B5EF4-FFF2-40B4-BE49-F238E27FC236}">
                <a16:creationId xmlns:a16="http://schemas.microsoft.com/office/drawing/2014/main" id="{00E22F9D-7176-9384-C47E-18C31098DB4B}"/>
              </a:ext>
            </a:extLst>
          </p:cNvPr>
          <p:cNvSpPr txBox="1"/>
          <p:nvPr/>
        </p:nvSpPr>
        <p:spPr>
          <a:xfrm>
            <a:off x="7021125" y="6767035"/>
            <a:ext cx="1854802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Acknowledgement number : 6101 (Relative 101)</a:t>
            </a:r>
          </a:p>
        </p:txBody>
      </p:sp>
      <p:sp>
        <p:nvSpPr>
          <p:cNvPr id="11" name="0_Seq no 1">
            <a:extLst>
              <a:ext uri="{FF2B5EF4-FFF2-40B4-BE49-F238E27FC236}">
                <a16:creationId xmlns:a16="http://schemas.microsoft.com/office/drawing/2014/main" id="{6CC02A51-B62B-EBE7-CE53-7542563ADB61}"/>
              </a:ext>
            </a:extLst>
          </p:cNvPr>
          <p:cNvSpPr txBox="1"/>
          <p:nvPr/>
        </p:nvSpPr>
        <p:spPr>
          <a:xfrm>
            <a:off x="7151915" y="5851228"/>
            <a:ext cx="1846570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Sequence number : 5251 (Relative 251)</a:t>
            </a:r>
          </a:p>
        </p:txBody>
      </p:sp>
      <p:grpSp>
        <p:nvGrpSpPr>
          <p:cNvPr id="28" name="0_Packet 1">
            <a:extLst>
              <a:ext uri="{FF2B5EF4-FFF2-40B4-BE49-F238E27FC236}">
                <a16:creationId xmlns:a16="http://schemas.microsoft.com/office/drawing/2014/main" id="{C06773C0-8820-CB6B-096D-24F5E0C33B50}"/>
              </a:ext>
            </a:extLst>
          </p:cNvPr>
          <p:cNvGrpSpPr/>
          <p:nvPr/>
        </p:nvGrpSpPr>
        <p:grpSpPr>
          <a:xfrm>
            <a:off x="24375767" y="5300801"/>
            <a:ext cx="3795305" cy="2824401"/>
            <a:chOff x="20304655" y="5721755"/>
            <a:chExt cx="6956993" cy="4311259"/>
          </a:xfrm>
        </p:grpSpPr>
        <p:sp>
          <p:nvSpPr>
            <p:cNvPr id="9" name="Rectangle 8">
              <a:extLst>
                <a:ext uri="{FF2B5EF4-FFF2-40B4-BE49-F238E27FC236}">
                  <a16:creationId xmlns:a16="http://schemas.microsoft.com/office/drawing/2014/main" id="{E00C8014-A3FF-2D68-3904-B9F9EA9D67E5}"/>
                </a:ext>
              </a:extLst>
            </p:cNvPr>
            <p:cNvSpPr/>
            <p:nvPr/>
          </p:nvSpPr>
          <p:spPr>
            <a:xfrm>
              <a:off x="20304655" y="5721755"/>
              <a:ext cx="6956993" cy="4236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 name="Picture 3" descr="A picture containing background pattern&#10;&#10;Description automatically generated">
              <a:extLst>
                <a:ext uri="{FF2B5EF4-FFF2-40B4-BE49-F238E27FC236}">
                  <a16:creationId xmlns:a16="http://schemas.microsoft.com/office/drawing/2014/main" id="{801D36C0-50E8-67EF-39F6-2FC0F4AE981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21585379" y="6089568"/>
              <a:ext cx="4420870" cy="2760026"/>
            </a:xfrm>
            <a:prstGeom prst="rect">
              <a:avLst/>
            </a:prstGeom>
          </p:spPr>
        </p:pic>
        <p:sp>
          <p:nvSpPr>
            <p:cNvPr id="14" name="_Point 2">
              <a:extLst>
                <a:ext uri="{FF2B5EF4-FFF2-40B4-BE49-F238E27FC236}">
                  <a16:creationId xmlns:a16="http://schemas.microsoft.com/office/drawing/2014/main" id="{3377B06C-2F7D-37E4-52AF-CC95F1C298F4}"/>
                </a:ext>
              </a:extLst>
            </p:cNvPr>
            <p:cNvSpPr txBox="1"/>
            <p:nvPr/>
          </p:nvSpPr>
          <p:spPr>
            <a:xfrm>
              <a:off x="20872661" y="8717574"/>
              <a:ext cx="5684832" cy="1315440"/>
            </a:xfrm>
            <a:prstGeom prst="rect">
              <a:avLst/>
            </a:prstGeom>
            <a:noFill/>
          </p:spPr>
          <p:txBody>
            <a:bodyPr wrap="square">
              <a:spAutoFit/>
            </a:bodyPr>
            <a:lstStyle/>
            <a:p>
              <a:r>
                <a:rPr lang="en-US" sz="5000" b="1" dirty="0">
                  <a:latin typeface="Arial" panose="020B0604020202020204" pitchFamily="34" charset="0"/>
                  <a:cs typeface="Arial" panose="020B0604020202020204" pitchFamily="34" charset="0"/>
                </a:rPr>
                <a:t>50 bytes</a:t>
              </a:r>
            </a:p>
          </p:txBody>
        </p:sp>
      </p:grpSp>
      <p:pic>
        <p:nvPicPr>
          <p:cNvPr id="15" name="1_Skull" descr="A picture containing red, dark&#10;&#10;Description automatically generated">
            <a:extLst>
              <a:ext uri="{FF2B5EF4-FFF2-40B4-BE49-F238E27FC236}">
                <a16:creationId xmlns:a16="http://schemas.microsoft.com/office/drawing/2014/main" id="{3DA95CCA-CFC0-A3DF-2595-69B278CC8A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335912" y="5506566"/>
            <a:ext cx="1960791" cy="1856313"/>
          </a:xfrm>
          <a:prstGeom prst="rect">
            <a:avLst/>
          </a:prstGeom>
        </p:spPr>
      </p:pic>
      <p:sp>
        <p:nvSpPr>
          <p:cNvPr id="47" name="2_Arrow 2">
            <a:extLst>
              <a:ext uri="{FF2B5EF4-FFF2-40B4-BE49-F238E27FC236}">
                <a16:creationId xmlns:a16="http://schemas.microsoft.com/office/drawing/2014/main" id="{A385CFC1-5F9D-31E0-4461-08062C2E2ECB}"/>
              </a:ext>
            </a:extLst>
          </p:cNvPr>
          <p:cNvSpPr/>
          <p:nvPr/>
        </p:nvSpPr>
        <p:spPr>
          <a:xfrm flipH="1">
            <a:off x="6822770" y="7729013"/>
            <a:ext cx="21881438" cy="3051717"/>
          </a:xfrm>
          <a:prstGeom prst="rightArrow">
            <a:avLst>
              <a:gd name="adj1" fmla="val 54883"/>
              <a:gd name="adj2" fmla="val 50000"/>
            </a:avLst>
          </a:prstGeom>
          <a:solidFill>
            <a:srgbClr val="439BD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2_NACK text">
            <a:extLst>
              <a:ext uri="{FF2B5EF4-FFF2-40B4-BE49-F238E27FC236}">
                <a16:creationId xmlns:a16="http://schemas.microsoft.com/office/drawing/2014/main" id="{0CD1E7DC-218D-ED67-56A0-A5009755DED6}"/>
              </a:ext>
            </a:extLst>
          </p:cNvPr>
          <p:cNvSpPr txBox="1"/>
          <p:nvPr/>
        </p:nvSpPr>
        <p:spPr>
          <a:xfrm>
            <a:off x="7765263" y="8395815"/>
            <a:ext cx="31269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NACK</a:t>
            </a:r>
          </a:p>
        </p:txBody>
      </p:sp>
      <p:sp>
        <p:nvSpPr>
          <p:cNvPr id="51" name="2_ACK no 2">
            <a:extLst>
              <a:ext uri="{FF2B5EF4-FFF2-40B4-BE49-F238E27FC236}">
                <a16:creationId xmlns:a16="http://schemas.microsoft.com/office/drawing/2014/main" id="{9025EAF1-4996-F82D-EF21-AD9ACCCE1E33}"/>
              </a:ext>
            </a:extLst>
          </p:cNvPr>
          <p:cNvSpPr txBox="1"/>
          <p:nvPr/>
        </p:nvSpPr>
        <p:spPr>
          <a:xfrm>
            <a:off x="10892185" y="9270626"/>
            <a:ext cx="18133829"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Acknowledgement number : 5251</a:t>
            </a:r>
          </a:p>
        </p:txBody>
      </p:sp>
      <p:sp>
        <p:nvSpPr>
          <p:cNvPr id="49" name="2_SEq no 2">
            <a:extLst>
              <a:ext uri="{FF2B5EF4-FFF2-40B4-BE49-F238E27FC236}">
                <a16:creationId xmlns:a16="http://schemas.microsoft.com/office/drawing/2014/main" id="{38DE67A4-C9A7-5104-FE0B-0E0302B9F13B}"/>
              </a:ext>
            </a:extLst>
          </p:cNvPr>
          <p:cNvSpPr txBox="1"/>
          <p:nvPr/>
        </p:nvSpPr>
        <p:spPr>
          <a:xfrm>
            <a:off x="10892185" y="8354822"/>
            <a:ext cx="11896664"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Sequence number : 6101 (Relative 101)</a:t>
            </a:r>
          </a:p>
        </p:txBody>
      </p:sp>
      <p:sp>
        <p:nvSpPr>
          <p:cNvPr id="20" name="3_Arrow 3">
            <a:extLst>
              <a:ext uri="{FF2B5EF4-FFF2-40B4-BE49-F238E27FC236}">
                <a16:creationId xmlns:a16="http://schemas.microsoft.com/office/drawing/2014/main" id="{03097011-C9F5-6E8F-F159-2017149857E3}"/>
              </a:ext>
            </a:extLst>
          </p:cNvPr>
          <p:cNvSpPr/>
          <p:nvPr/>
        </p:nvSpPr>
        <p:spPr>
          <a:xfrm>
            <a:off x="6751026" y="10694505"/>
            <a:ext cx="24160099" cy="3465564"/>
          </a:xfrm>
          <a:prstGeom prst="rightArrow">
            <a:avLst>
              <a:gd name="adj1" fmla="val 50583"/>
              <a:gd name="adj2" fmla="val 50000"/>
            </a:avLst>
          </a:prstGeom>
          <a:solidFill>
            <a:srgbClr val="FF5757"/>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3_ACK no 1">
            <a:extLst>
              <a:ext uri="{FF2B5EF4-FFF2-40B4-BE49-F238E27FC236}">
                <a16:creationId xmlns:a16="http://schemas.microsoft.com/office/drawing/2014/main" id="{9CD0EE86-8320-002B-2D7A-18B484C10E21}"/>
              </a:ext>
            </a:extLst>
          </p:cNvPr>
          <p:cNvSpPr txBox="1"/>
          <p:nvPr/>
        </p:nvSpPr>
        <p:spPr>
          <a:xfrm>
            <a:off x="7024201" y="12384658"/>
            <a:ext cx="1854802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Acknowledgement number : 6101 (Relative 101)</a:t>
            </a:r>
          </a:p>
        </p:txBody>
      </p:sp>
      <p:sp>
        <p:nvSpPr>
          <p:cNvPr id="27" name="3_Arrow text 1">
            <a:extLst>
              <a:ext uri="{FF2B5EF4-FFF2-40B4-BE49-F238E27FC236}">
                <a16:creationId xmlns:a16="http://schemas.microsoft.com/office/drawing/2014/main" id="{30FDF27D-8991-D161-1937-AA94D2A936CE}"/>
              </a:ext>
            </a:extLst>
          </p:cNvPr>
          <p:cNvSpPr txBox="1"/>
          <p:nvPr/>
        </p:nvSpPr>
        <p:spPr>
          <a:xfrm>
            <a:off x="7080169" y="11515927"/>
            <a:ext cx="18465709" cy="861774"/>
          </a:xfrm>
          <a:prstGeom prst="rect">
            <a:avLst/>
          </a:prstGeom>
          <a:noFill/>
        </p:spPr>
        <p:txBody>
          <a:bodyPr wrap="square">
            <a:spAutoFit/>
          </a:bodyPr>
          <a:lstStyle/>
          <a:p>
            <a:r>
              <a:rPr lang="en-US" sz="5000" dirty="0">
                <a:solidFill>
                  <a:srgbClr val="FF0000"/>
                </a:solidFill>
                <a:latin typeface="Arial" panose="020B0604020202020204" pitchFamily="34" charset="0"/>
                <a:cs typeface="Arial" panose="020B0604020202020204" pitchFamily="34" charset="0"/>
              </a:rPr>
              <a:t>Sequence number : 5251 (Relative 251)</a:t>
            </a:r>
          </a:p>
        </p:txBody>
      </p:sp>
      <p:grpSp>
        <p:nvGrpSpPr>
          <p:cNvPr id="23" name="3_Packet 2">
            <a:extLst>
              <a:ext uri="{FF2B5EF4-FFF2-40B4-BE49-F238E27FC236}">
                <a16:creationId xmlns:a16="http://schemas.microsoft.com/office/drawing/2014/main" id="{39483698-E974-BE4D-4E36-4C68DA1406E6}"/>
              </a:ext>
            </a:extLst>
          </p:cNvPr>
          <p:cNvGrpSpPr/>
          <p:nvPr/>
        </p:nvGrpSpPr>
        <p:grpSpPr>
          <a:xfrm>
            <a:off x="24304021" y="10965500"/>
            <a:ext cx="3795305" cy="2824401"/>
            <a:chOff x="20304655" y="5721755"/>
            <a:chExt cx="6956993" cy="4311259"/>
          </a:xfrm>
        </p:grpSpPr>
        <p:sp>
          <p:nvSpPr>
            <p:cNvPr id="24" name="Rectangle 23">
              <a:extLst>
                <a:ext uri="{FF2B5EF4-FFF2-40B4-BE49-F238E27FC236}">
                  <a16:creationId xmlns:a16="http://schemas.microsoft.com/office/drawing/2014/main" id="{B1457E6C-4F64-5333-412D-DDAA093B51B4}"/>
                </a:ext>
              </a:extLst>
            </p:cNvPr>
            <p:cNvSpPr/>
            <p:nvPr/>
          </p:nvSpPr>
          <p:spPr>
            <a:xfrm>
              <a:off x="20304655" y="5721755"/>
              <a:ext cx="6956993" cy="42367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5" name="Picture 24" descr="A picture containing background pattern&#10;&#10;Description automatically generated">
              <a:extLst>
                <a:ext uri="{FF2B5EF4-FFF2-40B4-BE49-F238E27FC236}">
                  <a16:creationId xmlns:a16="http://schemas.microsoft.com/office/drawing/2014/main" id="{9EDFCFD6-5DDA-0916-B426-53B890AEBF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4"/>
            <a:stretch/>
          </p:blipFill>
          <p:spPr>
            <a:xfrm>
              <a:off x="21585379" y="6089568"/>
              <a:ext cx="4420870" cy="2760026"/>
            </a:xfrm>
            <a:prstGeom prst="rect">
              <a:avLst/>
            </a:prstGeom>
          </p:spPr>
        </p:pic>
        <p:sp>
          <p:nvSpPr>
            <p:cNvPr id="26" name="_Point 2">
              <a:extLst>
                <a:ext uri="{FF2B5EF4-FFF2-40B4-BE49-F238E27FC236}">
                  <a16:creationId xmlns:a16="http://schemas.microsoft.com/office/drawing/2014/main" id="{4B9A8C9B-666A-ECD1-D548-7606FA57B0C7}"/>
                </a:ext>
              </a:extLst>
            </p:cNvPr>
            <p:cNvSpPr txBox="1"/>
            <p:nvPr/>
          </p:nvSpPr>
          <p:spPr>
            <a:xfrm>
              <a:off x="20872661" y="8717574"/>
              <a:ext cx="5684832" cy="1315440"/>
            </a:xfrm>
            <a:prstGeom prst="rect">
              <a:avLst/>
            </a:prstGeom>
            <a:noFill/>
          </p:spPr>
          <p:txBody>
            <a:bodyPr wrap="square">
              <a:spAutoFit/>
            </a:bodyPr>
            <a:lstStyle/>
            <a:p>
              <a:r>
                <a:rPr lang="en-US" sz="5000" b="1" dirty="0">
                  <a:solidFill>
                    <a:schemeClr val="accent6"/>
                  </a:solidFill>
                  <a:latin typeface="Arial" panose="020B0604020202020204" pitchFamily="34" charset="0"/>
                  <a:cs typeface="Arial" panose="020B0604020202020204" pitchFamily="34" charset="0"/>
                </a:rPr>
                <a:t>50</a:t>
              </a:r>
              <a:r>
                <a:rPr lang="en-US" sz="5000" b="1" dirty="0">
                  <a:latin typeface="Arial" panose="020B0604020202020204" pitchFamily="34" charset="0"/>
                  <a:cs typeface="Arial" panose="020B0604020202020204" pitchFamily="34" charset="0"/>
                </a:rPr>
                <a:t> bytes</a:t>
              </a:r>
            </a:p>
          </p:txBody>
        </p:sp>
      </p:grpSp>
      <p:grpSp>
        <p:nvGrpSpPr>
          <p:cNvPr id="31" name="4_Arrow 4">
            <a:extLst>
              <a:ext uri="{FF2B5EF4-FFF2-40B4-BE49-F238E27FC236}">
                <a16:creationId xmlns:a16="http://schemas.microsoft.com/office/drawing/2014/main" id="{301A2926-BD9C-62B6-5F5B-181A22D5AB2B}"/>
              </a:ext>
            </a:extLst>
          </p:cNvPr>
          <p:cNvGrpSpPr/>
          <p:nvPr/>
        </p:nvGrpSpPr>
        <p:grpSpPr>
          <a:xfrm>
            <a:off x="6751026" y="13981629"/>
            <a:ext cx="22199845" cy="3051717"/>
            <a:chOff x="6751026" y="13981629"/>
            <a:chExt cx="22199845" cy="3051717"/>
          </a:xfrm>
        </p:grpSpPr>
        <p:sp>
          <p:nvSpPr>
            <p:cNvPr id="81" name="13_Arrow 5">
              <a:extLst>
                <a:ext uri="{FF2B5EF4-FFF2-40B4-BE49-F238E27FC236}">
                  <a16:creationId xmlns:a16="http://schemas.microsoft.com/office/drawing/2014/main" id="{5BC01F06-74CD-4583-673F-A11D23733542}"/>
                </a:ext>
              </a:extLst>
            </p:cNvPr>
            <p:cNvSpPr/>
            <p:nvPr/>
          </p:nvSpPr>
          <p:spPr>
            <a:xfrm flipH="1">
              <a:off x="6751026" y="13981629"/>
              <a:ext cx="21881438" cy="3051717"/>
            </a:xfrm>
            <a:prstGeom prst="rightArrow">
              <a:avLst>
                <a:gd name="adj1" fmla="val 54883"/>
                <a:gd name="adj2" fmla="val 50000"/>
              </a:avLst>
            </a:prstGeom>
            <a:solidFill>
              <a:srgbClr val="439BD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14_Seq no 5">
              <a:extLst>
                <a:ext uri="{FF2B5EF4-FFF2-40B4-BE49-F238E27FC236}">
                  <a16:creationId xmlns:a16="http://schemas.microsoft.com/office/drawing/2014/main" id="{C863E7CC-A6B2-F16A-30AF-AA9578F83A27}"/>
                </a:ext>
              </a:extLst>
            </p:cNvPr>
            <p:cNvSpPr txBox="1"/>
            <p:nvPr/>
          </p:nvSpPr>
          <p:spPr>
            <a:xfrm>
              <a:off x="11252240" y="14607438"/>
              <a:ext cx="16890959"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Sequence number : 6101 (Relative 101)</a:t>
              </a:r>
            </a:p>
          </p:txBody>
        </p:sp>
        <p:sp>
          <p:nvSpPr>
            <p:cNvPr id="83" name="15_ACK no 5">
              <a:extLst>
                <a:ext uri="{FF2B5EF4-FFF2-40B4-BE49-F238E27FC236}">
                  <a16:creationId xmlns:a16="http://schemas.microsoft.com/office/drawing/2014/main" id="{AF559981-DC17-FAED-DB65-3FEC8B0643D8}"/>
                </a:ext>
              </a:extLst>
            </p:cNvPr>
            <p:cNvSpPr txBox="1"/>
            <p:nvPr/>
          </p:nvSpPr>
          <p:spPr>
            <a:xfrm>
              <a:off x="11252241" y="15523242"/>
              <a:ext cx="17698630" cy="861774"/>
            </a:xfrm>
            <a:prstGeom prst="rect">
              <a:avLst/>
            </a:prstGeom>
            <a:noFill/>
          </p:spPr>
          <p:txBody>
            <a:bodyPr wrap="square">
              <a:spAutoFit/>
            </a:bodyPr>
            <a:lstStyle/>
            <a:p>
              <a:r>
                <a:rPr lang="en-US" sz="5000" dirty="0">
                  <a:solidFill>
                    <a:srgbClr val="1884C7"/>
                  </a:solidFill>
                  <a:latin typeface="Arial" panose="020B0604020202020204" pitchFamily="34" charset="0"/>
                  <a:cs typeface="Arial" panose="020B0604020202020204" pitchFamily="34" charset="0"/>
                </a:rPr>
                <a:t>Acknowledgement number : 5251 + </a:t>
              </a:r>
              <a:r>
                <a:rPr lang="en-US" sz="5000" dirty="0">
                  <a:solidFill>
                    <a:schemeClr val="accent6"/>
                  </a:solidFill>
                  <a:latin typeface="Arial" panose="020B0604020202020204" pitchFamily="34" charset="0"/>
                  <a:cs typeface="Arial" panose="020B0604020202020204" pitchFamily="34" charset="0"/>
                </a:rPr>
                <a:t>50</a:t>
              </a:r>
              <a:r>
                <a:rPr lang="en-US" sz="5000" dirty="0">
                  <a:solidFill>
                    <a:srgbClr val="1884C7"/>
                  </a:solidFill>
                  <a:latin typeface="Arial" panose="020B0604020202020204" pitchFamily="34" charset="0"/>
                  <a:cs typeface="Arial" panose="020B0604020202020204" pitchFamily="34" charset="0"/>
                </a:rPr>
                <a:t> = 5301 (Relative 301)</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TCP Example</a:t>
            </a:r>
          </a:p>
        </p:txBody>
      </p:sp>
    </p:spTree>
    <p:extLst>
      <p:ext uri="{BB962C8B-B14F-4D97-AF65-F5344CB8AC3E}">
        <p14:creationId xmlns:p14="http://schemas.microsoft.com/office/powerpoint/2010/main" val="163719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group of cats sitting on a couch&#10;&#10;Description automatically generated with low confidence">
            <a:extLst>
              <a:ext uri="{FF2B5EF4-FFF2-40B4-BE49-F238E27FC236}">
                <a16:creationId xmlns:a16="http://schemas.microsoft.com/office/drawing/2014/main" id="{769BC023-2C89-F5C5-D698-73C0842FA2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194134"/>
            <a:ext cx="36576000" cy="17383041"/>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rcRect/>
          <a:stretch/>
        </p:blipFill>
        <p:spPr>
          <a:xfrm>
            <a:off x="0" y="1"/>
            <a:ext cx="36576000" cy="3195638"/>
          </a:xfrm>
        </p:spPr>
      </p:pic>
      <p:sp>
        <p:nvSpPr>
          <p:cNvPr id="16" name="0_Copyright">
            <a:extLst>
              <a:ext uri="{FF2B5EF4-FFF2-40B4-BE49-F238E27FC236}">
                <a16:creationId xmlns:a16="http://schemas.microsoft.com/office/drawing/2014/main" id="{F6246CC3-F66B-4212-B21C-46F643400068}"/>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BC95E218-6862-4A23-8DDB-9D155461D39E}"/>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6" y="3613667"/>
            <a:ext cx="2882148"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TCP</a:t>
            </a:r>
          </a:p>
        </p:txBody>
      </p:sp>
      <p:pic>
        <p:nvPicPr>
          <p:cNvPr id="4" name="2_connection graphic" descr="A computer cable with a cable plugged into it&#10;&#10;Description automatically generated">
            <a:extLst>
              <a:ext uri="{FF2B5EF4-FFF2-40B4-BE49-F238E27FC236}">
                <a16:creationId xmlns:a16="http://schemas.microsoft.com/office/drawing/2014/main" id="{264021BC-5AF0-F67F-B199-1C2172B9BCC5}"/>
              </a:ext>
            </a:extLst>
          </p:cNvPr>
          <p:cNvPicPr>
            <a:picLocks noChangeAspect="1"/>
          </p:cNvPicPr>
          <p:nvPr/>
        </p:nvPicPr>
        <p:blipFill>
          <a:blip r:embed="rId5"/>
          <a:stretch>
            <a:fillRect/>
          </a:stretch>
        </p:blipFill>
        <p:spPr>
          <a:xfrm>
            <a:off x="15047011" y="3194134"/>
            <a:ext cx="12749206" cy="4977778"/>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795883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Connection based</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5" y="6859811"/>
            <a:ext cx="13934462"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Provides reliable communication</a:t>
            </a:r>
          </a:p>
        </p:txBody>
      </p:sp>
      <p:sp>
        <p:nvSpPr>
          <p:cNvPr id="21" name="4_Point 4">
            <a:extLst>
              <a:ext uri="{FF2B5EF4-FFF2-40B4-BE49-F238E27FC236}">
                <a16:creationId xmlns:a16="http://schemas.microsoft.com/office/drawing/2014/main" id="{BEF3BD3D-9582-093A-A776-98EA716F7963}"/>
              </a:ext>
            </a:extLst>
          </p:cNvPr>
          <p:cNvSpPr txBox="1"/>
          <p:nvPr/>
        </p:nvSpPr>
        <p:spPr>
          <a:xfrm>
            <a:off x="854965" y="8272296"/>
            <a:ext cx="1992223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Add overhead for transmission</a:t>
            </a:r>
          </a:p>
        </p:txBody>
      </p:sp>
      <p:sp>
        <p:nvSpPr>
          <p:cNvPr id="22" name="5_Point 5">
            <a:extLst>
              <a:ext uri="{FF2B5EF4-FFF2-40B4-BE49-F238E27FC236}">
                <a16:creationId xmlns:a16="http://schemas.microsoft.com/office/drawing/2014/main" id="{0EAA081B-6662-3376-97E2-3255AE0E4A07}"/>
              </a:ext>
            </a:extLst>
          </p:cNvPr>
          <p:cNvSpPr txBox="1"/>
          <p:nvPr/>
        </p:nvSpPr>
        <p:spPr>
          <a:xfrm>
            <a:off x="854964" y="10126201"/>
            <a:ext cx="132420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Larger header on every packet</a:t>
            </a:r>
          </a:p>
        </p:txBody>
      </p:sp>
      <p:sp>
        <p:nvSpPr>
          <p:cNvPr id="23" name="6_Point 6">
            <a:extLst>
              <a:ext uri="{FF2B5EF4-FFF2-40B4-BE49-F238E27FC236}">
                <a16:creationId xmlns:a16="http://schemas.microsoft.com/office/drawing/2014/main" id="{E33DB2EC-D577-F515-8F8A-ACF6C653BE3C}"/>
              </a:ext>
            </a:extLst>
          </p:cNvPr>
          <p:cNvSpPr txBox="1"/>
          <p:nvPr/>
        </p:nvSpPr>
        <p:spPr>
          <a:xfrm>
            <a:off x="854964" y="11518440"/>
            <a:ext cx="725051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More processing</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6371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 Tip</a:t>
            </a:r>
          </a:p>
        </p:txBody>
      </p:sp>
    </p:spTree>
    <p:extLst>
      <p:ext uri="{BB962C8B-B14F-4D97-AF65-F5344CB8AC3E}">
        <p14:creationId xmlns:p14="http://schemas.microsoft.com/office/powerpoint/2010/main" val="29625601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5183</Words>
  <Application>Microsoft Office PowerPoint</Application>
  <PresentationFormat>Custom</PresentationFormat>
  <Paragraphs>319</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Courier New</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2025-10-01T12:38:23Z</dcterms:modified>
</cp:coreProperties>
</file>