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1"/>
  </p:notesMasterIdLst>
  <p:sldIdLst>
    <p:sldId id="274" r:id="rId2"/>
    <p:sldId id="285" r:id="rId3"/>
    <p:sldId id="286" r:id="rId4"/>
    <p:sldId id="289" r:id="rId5"/>
    <p:sldId id="287" r:id="rId6"/>
    <p:sldId id="290" r:id="rId7"/>
    <p:sldId id="288" r:id="rId8"/>
    <p:sldId id="291" r:id="rId9"/>
    <p:sldId id="273" r:id="rId10"/>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1F1F1"/>
    <a:srgbClr val="B00303"/>
    <a:srgbClr val="269D47"/>
    <a:srgbClr val="EE7546"/>
    <a:srgbClr val="A7A7A7"/>
    <a:srgbClr val="1884C7"/>
    <a:srgbClr val="DDE9EF"/>
    <a:srgbClr val="19270F"/>
    <a:srgbClr val="CBDEE7"/>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61" autoAdjust="0"/>
    <p:restoredTop sz="94444" autoAdjust="0"/>
  </p:normalViewPr>
  <p:slideViewPr>
    <p:cSldViewPr snapToGrid="0">
      <p:cViewPr varScale="1">
        <p:scale>
          <a:sx n="31" d="100"/>
          <a:sy n="31" d="100"/>
        </p:scale>
        <p:origin x="168" y="2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the different types of IPv4 addresses that are available.</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00:06 IP addresses are broken up into public and private addresses. Public addresses are routable on the internet. Each public IP address on the internet can be used once. To ensure this occurs, the IP addresses are managed by Regional Internet Registries. There are five of these registries which provide ranges of IP addresses to ISPs. These IP addresses are allocated to users by an ISP.</a:t>
            </a:r>
          </a:p>
          <a:p>
            <a:endParaRPr lang="en-GB"/>
          </a:p>
          <a:p>
            <a:r>
              <a:rPr lang="en-GB"/>
              <a:t>Private IP addresses are not publicly routable. They are allocated by a network admin rather than centrally managed. They are limited to the private network they are allocated to. Thus, different private networks can use the same private IP addresses. Since private IP addresses are not routable on the internet, if a private IP address is forwarded to the public internet, the public internet router will drop the packet. Before I can start looking at public and private IP addresses, I need to first look at another topic.</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922335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01:06 Address classes are an obsolete networking address scheme that was used in the very early days of the internet. You may hear it referred to as classful networking. In 1993, Classless Inter-Domain Routing or CIDR replaced the need to use classful addresses. However, remnants of the classful concept still remain today. So, I would have a basic understanding of it; however, don’t spend too long trying to remember it. In a moment, I will have a closer look at when you will come across it.</a:t>
            </a:r>
          </a:p>
          <a:p>
            <a:endParaRPr lang="en-GB"/>
          </a:p>
          <a:p>
            <a:r>
              <a:rPr lang="en-GB"/>
              <a:t>There are five different types of classes. The classes are defined by the number of leading bits at the start of the address. Thus, when you look at the first number in the IP address, this will tell you which class it is in. For example, any address starting with anything under 128 will be a class A address.</a:t>
            </a:r>
          </a:p>
          <a:p>
            <a:endParaRPr lang="en-GB"/>
          </a:p>
          <a:p>
            <a:r>
              <a:rPr lang="en-GB"/>
              <a:t>In the very, very early days of the internet, variable subnet masks did not exist. Instead, a default mask was used. For example, if you were given a class A address, you got a subnet mask of 255 dot zero dot zero dot zero. This means that there were over 16 million addresses for each class A network. Having subnet masks that could not be changed meant a lot of wasted IP addresses.</a:t>
            </a:r>
          </a:p>
          <a:p>
            <a:endParaRPr lang="en-GB"/>
          </a:p>
          <a:p>
            <a:r>
              <a:rPr lang="en-GB"/>
              <a:t>In 1993, C I D R was released to address these issues. C I D R allowed a variable subnet mask to be applied to the IP address. This allowed large networks to be broken down into smaller networks. Nowadays, to get on the internet, you just need to know the IP address and the subnet mask. You don’t need to know the class or even know that it exists. Let’s have a look at when you could come across classful networking today.</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853849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03:02 In the real world, you may see address classes used in certain tools, for example, this subnetting tool. You can see this subnet tool has the option to select the class; however, you can just leave it on any rather than setting the class. There is no need nowadays to set the class. The output may also include class information, but personally, I would not worry too much about it; just have a look at the subnet masks.</a:t>
            </a:r>
          </a:p>
          <a:p>
            <a:endParaRPr lang="en-GB"/>
          </a:p>
          <a:p>
            <a:r>
              <a:rPr lang="en-GB"/>
              <a:t>This is because CIDR allows default class masks to be overwritten. For example, if I have the following IP address, the default subnet mask is /24. Using CIDR means that the subnet mask can be moved in any direction. Thus, the following two IP subnet masks are valid with this address.</a:t>
            </a:r>
          </a:p>
          <a:p>
            <a:endParaRPr lang="en-GB"/>
          </a:p>
          <a:p>
            <a:r>
              <a:rPr lang="en-GB"/>
              <a:t>Thus, you may see class addresses used from time to time; just know that it is referring to the default subnet mask that is applied to that address. You may sometimes see it referred to in some documentation or output from certain tools. It is not something we need to be concerned about because we can change it to anything we require.</a:t>
            </a:r>
          </a:p>
          <a:p>
            <a:endParaRPr lang="en-GB"/>
          </a:p>
          <a:p>
            <a:r>
              <a:rPr lang="en-GB"/>
              <a:t>Let’s now have a look at private addresses, which is another time you may see classful addresses mentioned.</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858378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04:20 There are three different private IP address ranges defined: one for class A, class B, and class C. These can be used for private LANs and are not routable on the internet. You are free to subnet these addresses if you wish.</a:t>
            </a:r>
          </a:p>
          <a:p>
            <a:endParaRPr lang="en-GB"/>
          </a:p>
          <a:p>
            <a:r>
              <a:rPr lang="en-GB"/>
              <a:t>The class address you tend to see used a lot for home networks is the class C address. This address range allows you to have 256 networks with 254 devices on each network. This is more than enough for a home user or a small business.</a:t>
            </a:r>
          </a:p>
          <a:p>
            <a:endParaRPr lang="en-GB"/>
          </a:p>
          <a:p>
            <a:r>
              <a:rPr lang="en-GB"/>
              <a:t>The class A is the largest range and is targeted for enterprise networks. It is not uncommon for a company with businesses all over the world to use these private IP addresses. The class B range is designed for mid-size networks. You don’t see this one used that much because administrators will generally use class A or class C addresses.</a:t>
            </a:r>
          </a:p>
          <a:p>
            <a:endParaRPr lang="en-GB"/>
          </a:p>
          <a:p>
            <a:r>
              <a:rPr lang="en-GB"/>
              <a:t>Although a class A network could support over 16 million devices on one network, having a network that supports more addresses than you will ever likely need is not a bad thing. It is better than using a smaller network and running out of addresses. Also, having a larger address range gives you more options on how you can divide your network into smaller networks. For example, you could use subnet masks that work on 8-bit boundaries rather than working with non-8-bit aligned subnet masks, which are harder to work with. You can see why many administrators won’t use the class B private address ranges, but they are there if you need them.</a:t>
            </a:r>
          </a:p>
          <a:p>
            <a:endParaRPr lang="en-GB"/>
          </a:p>
          <a:p>
            <a:r>
              <a:rPr lang="en-GB"/>
              <a:t>Since private IP addresses can’t be routed on the internet, let’s have a look at how we combine the two.</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039182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06:02 To have a connection between private and public IP addresses, there needs to be a mapping of the addresses between the two networks. One of the more common ways of doing this is using Network Address Translation or NAT.</a:t>
            </a:r>
          </a:p>
          <a:p>
            <a:endParaRPr lang="en-GB"/>
          </a:p>
          <a:p>
            <a:r>
              <a:rPr lang="en-GB"/>
              <a:t>Essentially, what occurs is your private networks are connected to a router. This router is connected by a single IP address to the internet. The router keeps a record of which connection goes to which private IP address, thus effectively providing a bridge between your private network and the public network.</a:t>
            </a:r>
          </a:p>
          <a:p>
            <a:endParaRPr lang="en-GB"/>
          </a:p>
          <a:p>
            <a:r>
              <a:rPr lang="en-GB"/>
              <a:t>This also means that large private networks can share a single IP address, which helps reduce the number of public IP addresses needed on the internet. Your network may be different. For example, you may use a firewall to perform the NAT function or have more than one public IP address being used. In some cases, your network may have a proxy server that performs this role. This is common with web traffic. The proxy server will contact the internet for the device on the private network and transfer data to and from the web server on the public network. It performs the same role; it acts as a bridge between the private network and the public network.</a:t>
            </a:r>
          </a:p>
          <a:p>
            <a:endParaRPr lang="en-GB"/>
          </a:p>
          <a:p>
            <a:r>
              <a:rPr lang="en-GB"/>
              <a:t>There are a few special IP addresses that I will look at. I won’t look at them all, just two of the common ones.</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383368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07:23 The loopback address, as the name suggests, sends data back to the host. It is pretty common for the administrator to use 127 dot 0 dot 0 dot 1; however, any valid IP address starting with 127 will work. The loopback address is used to test the network device driver and network stack. It does not test the cabling. Thus, in most cases, if you unplug the network cable, the loopback address will still work.</a:t>
            </a:r>
          </a:p>
          <a:p>
            <a:endParaRPr lang="en-GB"/>
          </a:p>
          <a:p>
            <a:r>
              <a:rPr lang="en-GB"/>
              <a:t>To get networking to work, there are a number of layers that work together. This includes device drivers, protocols, and services. This is sometimes referred to as the network stack.</a:t>
            </a:r>
          </a:p>
          <a:p>
            <a:endParaRPr lang="en-GB"/>
          </a:p>
          <a:p>
            <a:r>
              <a:rPr lang="en-GB"/>
              <a:t>The most common way to use the loopback connection is to ping 127 dot 0 dot 0 dot 1. When you do this, you should get a response back. You will notice that I can also ping other addresses starting with 127 as long as the address is valid.</a:t>
            </a:r>
          </a:p>
          <a:p>
            <a:endParaRPr lang="en-GB"/>
          </a:p>
          <a:p>
            <a:r>
              <a:rPr lang="en-GB"/>
              <a:t>There are different ways of troubleshooting network problems. When looking for a problem on the network, some administrators like to start at the source and work their way out. Others like to start at the destination and work their way back to find the problem. There is no right or wrong answer; it is just personal preference. Pinging the loopback address tests that the basic components like the network adapter and configuration are working. This does not mean they are correct for that network, just that they are working. If your loopback address is not working, there is something wrong with the device drivers or configuration of the device you are using.</a:t>
            </a:r>
          </a:p>
          <a:p>
            <a:endParaRPr lang="en-GB"/>
          </a:p>
          <a:p>
            <a:r>
              <a:rPr lang="en-GB"/>
              <a:t>Let’s look at the next special IP address.</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091192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09:03 Multicast addresses are when a single packet goes to many different nodes on the network. These IP addresses are from a particular range. Multicast requires the network to support it. Often, this will mean having a router configured to route multicast packets to the required location. Thus, you don’t tend to find multicast used that often with IPv4.</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712768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09:27 That concludes this video on the different IPv4 address types. I hope that you have found this video useful, and I look forward to seeing you in the next video. Until next time, thanks for watching.</a:t>
            </a:r>
          </a:p>
          <a:p>
            <a:endParaRPr lang="en-GB"/>
          </a:p>
          <a:p>
            <a:r>
              <a:rPr lang="en-GB"/>
              <a:t>References</a:t>
            </a:r>
          </a:p>
          <a:p>
            <a:r>
              <a:rPr lang="en-GB"/>
              <a:t>“The Official CompTIA A+ Core Study Guide (Exam 220-1101)” pages 174 to 175</a:t>
            </a:r>
          </a:p>
          <a:p>
            <a:r>
              <a:rPr lang="en-GB"/>
              <a:t>“Picture: Multicast” https://en.wikipedia.org/wiki/Multicast#/media/File:Multicast.svg</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10/1/2025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ED45908-F913-52EB-827D-8E92DD3DEB75}"/>
              </a:ext>
            </a:extLst>
          </p:cNvPr>
          <p:cNvPicPr>
            <a:picLocks noChangeAspect="1"/>
          </p:cNvPicPr>
          <p:nvPr/>
        </p:nvPicPr>
        <p:blipFill>
          <a:blip r:embed="rId3" cstate="email">
            <a:extLst>
              <a:ext uri="{28A0092B-C50C-407E-A947-70E740481C1C}">
                <a14:useLocalDpi xmlns:a14="http://schemas.microsoft.com/office/drawing/2010/main"/>
              </a:ext>
            </a:extLst>
          </a:blip>
          <a:srcRect t="1865"/>
          <a:stretch/>
        </p:blipFill>
        <p:spPr>
          <a:xfrm>
            <a:off x="0" y="3209925"/>
            <a:ext cx="36576000" cy="17358109"/>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9" name="1_Point left 1">
            <a:extLst>
              <a:ext uri="{FF2B5EF4-FFF2-40B4-BE49-F238E27FC236}">
                <a16:creationId xmlns:a16="http://schemas.microsoft.com/office/drawing/2014/main" id="{9AB0CD40-3F8C-4AD7-ABD2-0365709E7B83}"/>
              </a:ext>
            </a:extLst>
          </p:cNvPr>
          <p:cNvSpPr txBox="1"/>
          <p:nvPr/>
        </p:nvSpPr>
        <p:spPr>
          <a:xfrm>
            <a:off x="319387" y="3613667"/>
            <a:ext cx="4225036" cy="1708066"/>
          </a:xfrm>
          <a:prstGeom prst="rect">
            <a:avLst/>
          </a:prstGeom>
          <a:solidFill>
            <a:srgbClr val="FFFFFF">
              <a:alpha val="80000"/>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Public</a:t>
            </a:r>
          </a:p>
        </p:txBody>
      </p:sp>
      <p:sp>
        <p:nvSpPr>
          <p:cNvPr id="14" name="2_Point left 2">
            <a:extLst>
              <a:ext uri="{FF2B5EF4-FFF2-40B4-BE49-F238E27FC236}">
                <a16:creationId xmlns:a16="http://schemas.microsoft.com/office/drawing/2014/main" id="{F7302874-6FF6-4F12-9408-F903772FAD68}"/>
              </a:ext>
            </a:extLst>
          </p:cNvPr>
          <p:cNvSpPr txBox="1"/>
          <p:nvPr/>
        </p:nvSpPr>
        <p:spPr>
          <a:xfrm>
            <a:off x="319386" y="5467572"/>
            <a:ext cx="9420962" cy="1138773"/>
          </a:xfrm>
          <a:prstGeom prst="rect">
            <a:avLst/>
          </a:prstGeom>
          <a:solidFill>
            <a:srgbClr val="FFFFFF">
              <a:alpha val="80000"/>
            </a:srgbClr>
          </a:solidFill>
        </p:spPr>
        <p:txBody>
          <a:bodyPr wrap="square">
            <a:spAutoFit/>
          </a:bodyPr>
          <a:lstStyle/>
          <a:p>
            <a:r>
              <a:rPr lang="en-US" sz="6800" dirty="0">
                <a:latin typeface="Arial" panose="020B0604020202020204" pitchFamily="34" charset="0"/>
                <a:cs typeface="Arial" panose="020B0604020202020204" pitchFamily="34" charset="0"/>
              </a:rPr>
              <a:t>Routable on </a:t>
            </a:r>
            <a:r>
              <a:rPr lang="en-US" sz="6800">
                <a:latin typeface="Arial" panose="020B0604020202020204" pitchFamily="34" charset="0"/>
                <a:cs typeface="Arial" panose="020B0604020202020204" pitchFamily="34" charset="0"/>
              </a:rPr>
              <a:t>the internet</a:t>
            </a:r>
            <a:endParaRPr lang="en-US" sz="6800" dirty="0">
              <a:latin typeface="Arial" panose="020B0604020202020204" pitchFamily="34" charset="0"/>
              <a:cs typeface="Arial" panose="020B0604020202020204" pitchFamily="34" charset="0"/>
            </a:endParaRPr>
          </a:p>
        </p:txBody>
      </p:sp>
      <p:sp>
        <p:nvSpPr>
          <p:cNvPr id="11" name="3_Point left 3">
            <a:extLst>
              <a:ext uri="{FF2B5EF4-FFF2-40B4-BE49-F238E27FC236}">
                <a16:creationId xmlns:a16="http://schemas.microsoft.com/office/drawing/2014/main" id="{E64035EB-538E-4765-9879-52C9E87B8C6B}"/>
              </a:ext>
            </a:extLst>
          </p:cNvPr>
          <p:cNvSpPr txBox="1"/>
          <p:nvPr/>
        </p:nvSpPr>
        <p:spPr>
          <a:xfrm>
            <a:off x="319385" y="6859811"/>
            <a:ext cx="16936649" cy="1138773"/>
          </a:xfrm>
          <a:prstGeom prst="rect">
            <a:avLst/>
          </a:prstGeom>
          <a:solidFill>
            <a:srgbClr val="FFFFFF">
              <a:alpha val="80000"/>
            </a:srgbClr>
          </a:solidFill>
        </p:spPr>
        <p:txBody>
          <a:bodyPr wrap="square">
            <a:spAutoFit/>
          </a:bodyPr>
          <a:lstStyle/>
          <a:p>
            <a:r>
              <a:rPr lang="en-US" sz="6800" dirty="0">
                <a:latin typeface="Arial" panose="020B0604020202020204" pitchFamily="34" charset="0"/>
                <a:cs typeface="Arial" panose="020B0604020202020204" pitchFamily="34" charset="0"/>
              </a:rPr>
              <a:t>Allocated by Internet Service Provider (ISP)</a:t>
            </a:r>
          </a:p>
        </p:txBody>
      </p:sp>
      <p:sp>
        <p:nvSpPr>
          <p:cNvPr id="10" name="4_Point Right 4">
            <a:extLst>
              <a:ext uri="{FF2B5EF4-FFF2-40B4-BE49-F238E27FC236}">
                <a16:creationId xmlns:a16="http://schemas.microsoft.com/office/drawing/2014/main" id="{032BAC3A-333E-8859-BE1E-5CC6DD69735E}"/>
              </a:ext>
            </a:extLst>
          </p:cNvPr>
          <p:cNvSpPr txBox="1"/>
          <p:nvPr/>
        </p:nvSpPr>
        <p:spPr>
          <a:xfrm>
            <a:off x="19276571" y="3569734"/>
            <a:ext cx="4915157" cy="1708160"/>
          </a:xfrm>
          <a:prstGeom prst="rect">
            <a:avLst/>
          </a:prstGeom>
          <a:solidFill>
            <a:srgbClr val="FFFFFF">
              <a:alpha val="80000"/>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Private</a:t>
            </a:r>
          </a:p>
        </p:txBody>
      </p:sp>
      <p:sp>
        <p:nvSpPr>
          <p:cNvPr id="16" name="5_Point Right 5">
            <a:extLst>
              <a:ext uri="{FF2B5EF4-FFF2-40B4-BE49-F238E27FC236}">
                <a16:creationId xmlns:a16="http://schemas.microsoft.com/office/drawing/2014/main" id="{A5462476-0636-051D-46A7-FE7629E821BB}"/>
              </a:ext>
            </a:extLst>
          </p:cNvPr>
          <p:cNvSpPr txBox="1"/>
          <p:nvPr/>
        </p:nvSpPr>
        <p:spPr>
          <a:xfrm>
            <a:off x="19276571" y="5423639"/>
            <a:ext cx="8184929" cy="1138773"/>
          </a:xfrm>
          <a:prstGeom prst="rect">
            <a:avLst/>
          </a:prstGeom>
          <a:solidFill>
            <a:srgbClr val="FFFFFF">
              <a:alpha val="80000"/>
            </a:srgbClr>
          </a:solidFill>
        </p:spPr>
        <p:txBody>
          <a:bodyPr wrap="square">
            <a:spAutoFit/>
          </a:bodyPr>
          <a:lstStyle/>
          <a:p>
            <a:r>
              <a:rPr lang="en-US" sz="6800" dirty="0">
                <a:latin typeface="Arial" panose="020B0604020202020204" pitchFamily="34" charset="0"/>
                <a:cs typeface="Arial" panose="020B0604020202020204" pitchFamily="34" charset="0"/>
              </a:rPr>
              <a:t>Not publicly routable</a:t>
            </a:r>
          </a:p>
        </p:txBody>
      </p:sp>
      <p:sp>
        <p:nvSpPr>
          <p:cNvPr id="17" name="6_Point Right 6">
            <a:extLst>
              <a:ext uri="{FF2B5EF4-FFF2-40B4-BE49-F238E27FC236}">
                <a16:creationId xmlns:a16="http://schemas.microsoft.com/office/drawing/2014/main" id="{4AFA6D21-91ED-1B44-A404-9F452B26F9CF}"/>
              </a:ext>
            </a:extLst>
          </p:cNvPr>
          <p:cNvSpPr txBox="1"/>
          <p:nvPr/>
        </p:nvSpPr>
        <p:spPr>
          <a:xfrm>
            <a:off x="19276570" y="6815878"/>
            <a:ext cx="16680001" cy="1138773"/>
          </a:xfrm>
          <a:prstGeom prst="rect">
            <a:avLst/>
          </a:prstGeom>
          <a:solidFill>
            <a:srgbClr val="FFFFFF">
              <a:alpha val="80000"/>
            </a:srgbClr>
          </a:solidFill>
        </p:spPr>
        <p:txBody>
          <a:bodyPr wrap="square">
            <a:spAutoFit/>
          </a:bodyPr>
          <a:lstStyle/>
          <a:p>
            <a:r>
              <a:rPr lang="en-US" sz="6800" dirty="0">
                <a:latin typeface="Arial" panose="020B0604020202020204" pitchFamily="34" charset="0"/>
                <a:cs typeface="Arial" panose="020B0604020202020204" pitchFamily="34" charset="0"/>
              </a:rPr>
              <a:t>Allocated by network admin (Administrator)</a:t>
            </a: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Public and Private Addresses</a:t>
            </a:r>
          </a:p>
        </p:txBody>
      </p:sp>
    </p:spTree>
    <p:extLst>
      <p:ext uri="{BB962C8B-B14F-4D97-AF65-F5344CB8AC3E}">
        <p14:creationId xmlns:p14="http://schemas.microsoft.com/office/powerpoint/2010/main" val="3359607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0_Cat 4" descr="A cat wearing a jacket&#10;&#10;Description automatically generated with medium confidence">
            <a:extLst>
              <a:ext uri="{FF2B5EF4-FFF2-40B4-BE49-F238E27FC236}">
                <a16:creationId xmlns:a16="http://schemas.microsoft.com/office/drawing/2014/main" id="{9E46E281-5730-68F4-67AC-6C2A1320FC0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476406" y="13667146"/>
            <a:ext cx="8345719" cy="6910029"/>
          </a:xfrm>
          <a:prstGeom prst="rect">
            <a:avLst/>
          </a:prstGeom>
        </p:spPr>
      </p:pic>
      <p:pic>
        <p:nvPicPr>
          <p:cNvPr id="4" name="0_Cat 5" descr="A cat in a robot suit&#10;&#10;Description automatically generated">
            <a:extLst>
              <a:ext uri="{FF2B5EF4-FFF2-40B4-BE49-F238E27FC236}">
                <a16:creationId xmlns:a16="http://schemas.microsoft.com/office/drawing/2014/main" id="{50A0F64D-DDE5-F68F-75B8-E51F8AC98E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517727" y="14377149"/>
            <a:ext cx="5176530" cy="6200026"/>
          </a:xfrm>
          <a:prstGeom prst="rect">
            <a:avLst/>
          </a:prstGeom>
        </p:spPr>
      </p:pic>
      <p:pic>
        <p:nvPicPr>
          <p:cNvPr id="3" name="0_Cat 1" descr="A cat wearing a garment&#10;&#10;Description automatically generated with medium confidence">
            <a:extLst>
              <a:ext uri="{FF2B5EF4-FFF2-40B4-BE49-F238E27FC236}">
                <a16:creationId xmlns:a16="http://schemas.microsoft.com/office/drawing/2014/main" id="{8F4F6E16-8DB6-C958-29A8-75E0FE89389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91979" y="10718800"/>
            <a:ext cx="9503326" cy="9858375"/>
          </a:xfrm>
          <a:prstGeom prst="rect">
            <a:avLst/>
          </a:prstGeom>
        </p:spPr>
      </p:pic>
      <p:pic>
        <p:nvPicPr>
          <p:cNvPr id="23" name="0_Cat 2" descr="A picture containing cat&#10;&#10;Description automatically generated">
            <a:extLst>
              <a:ext uri="{FF2B5EF4-FFF2-40B4-BE49-F238E27FC236}">
                <a16:creationId xmlns:a16="http://schemas.microsoft.com/office/drawing/2014/main" id="{3CF91315-D430-E17E-6AB1-8334FAE1739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300808" y="12205496"/>
            <a:ext cx="9482457" cy="8370091"/>
          </a:xfrm>
          <a:prstGeom prst="rect">
            <a:avLst/>
          </a:prstGeom>
        </p:spPr>
      </p:pic>
      <p:pic>
        <p:nvPicPr>
          <p:cNvPr id="10" name="0_Cat 3" descr="A cat wearing a garment&#10;&#10;Description automatically generated with medium confidence">
            <a:extLst>
              <a:ext uri="{FF2B5EF4-FFF2-40B4-BE49-F238E27FC236}">
                <a16:creationId xmlns:a16="http://schemas.microsoft.com/office/drawing/2014/main" id="{12410610-46E6-8EE0-D456-25E5F2AED55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13108" r="-3589"/>
          <a:stretch/>
        </p:blipFill>
        <p:spPr>
          <a:xfrm>
            <a:off x="16512873" y="11759378"/>
            <a:ext cx="7834530" cy="8817797"/>
          </a:xfrm>
          <a:prstGeom prst="rect">
            <a:avLst/>
          </a:prstGeom>
        </p:spPr>
      </p:pic>
      <p:graphicFrame>
        <p:nvGraphicFramePr>
          <p:cNvPr id="21" name="0_Table">
            <a:extLst>
              <a:ext uri="{FF2B5EF4-FFF2-40B4-BE49-F238E27FC236}">
                <a16:creationId xmlns:a16="http://schemas.microsoft.com/office/drawing/2014/main" id="{AF647346-94E0-A959-7D16-2BE82B2F1E84}"/>
              </a:ext>
            </a:extLst>
          </p:cNvPr>
          <p:cNvGraphicFramePr>
            <a:graphicFrameLocks noGrp="1"/>
          </p:cNvGraphicFramePr>
          <p:nvPr>
            <p:extLst>
              <p:ext uri="{D42A27DB-BD31-4B8C-83A1-F6EECF244321}">
                <p14:modId xmlns:p14="http://schemas.microsoft.com/office/powerpoint/2010/main" val="1547098139"/>
              </p:ext>
            </p:extLst>
          </p:nvPr>
        </p:nvGraphicFramePr>
        <p:xfrm>
          <a:off x="1517493" y="3526309"/>
          <a:ext cx="33490964" cy="7771482"/>
        </p:xfrm>
        <a:graphic>
          <a:graphicData uri="http://schemas.openxmlformats.org/drawingml/2006/table">
            <a:tbl>
              <a:tblPr firstRow="1" bandRow="1">
                <a:tableStyleId>{616DA210-FB5B-4158-B5E0-FEB733F419BA}</a:tableStyleId>
              </a:tblPr>
              <a:tblGrid>
                <a:gridCol w="4948621">
                  <a:extLst>
                    <a:ext uri="{9D8B030D-6E8A-4147-A177-3AD203B41FA5}">
                      <a16:colId xmlns:a16="http://schemas.microsoft.com/office/drawing/2014/main" val="895156502"/>
                    </a:ext>
                  </a:extLst>
                </a:gridCol>
                <a:gridCol w="4800600">
                  <a:extLst>
                    <a:ext uri="{9D8B030D-6E8A-4147-A177-3AD203B41FA5}">
                      <a16:colId xmlns:a16="http://schemas.microsoft.com/office/drawing/2014/main" val="3802688214"/>
                    </a:ext>
                  </a:extLst>
                </a:gridCol>
                <a:gridCol w="5584372">
                  <a:extLst>
                    <a:ext uri="{9D8B030D-6E8A-4147-A177-3AD203B41FA5}">
                      <a16:colId xmlns:a16="http://schemas.microsoft.com/office/drawing/2014/main" val="3499510959"/>
                    </a:ext>
                  </a:extLst>
                </a:gridCol>
                <a:gridCol w="6988628">
                  <a:extLst>
                    <a:ext uri="{9D8B030D-6E8A-4147-A177-3AD203B41FA5}">
                      <a16:colId xmlns:a16="http://schemas.microsoft.com/office/drawing/2014/main" val="3158380438"/>
                    </a:ext>
                  </a:extLst>
                </a:gridCol>
                <a:gridCol w="5637241">
                  <a:extLst>
                    <a:ext uri="{9D8B030D-6E8A-4147-A177-3AD203B41FA5}">
                      <a16:colId xmlns:a16="http://schemas.microsoft.com/office/drawing/2014/main" val="2815203655"/>
                    </a:ext>
                  </a:extLst>
                </a:gridCol>
                <a:gridCol w="5531502">
                  <a:extLst>
                    <a:ext uri="{9D8B030D-6E8A-4147-A177-3AD203B41FA5}">
                      <a16:colId xmlns:a16="http://schemas.microsoft.com/office/drawing/2014/main" val="3389214887"/>
                    </a:ext>
                  </a:extLst>
                </a:gridCol>
              </a:tblGrid>
              <a:tr h="1295247">
                <a:tc>
                  <a:txBody>
                    <a:bodyPr/>
                    <a:lstStyle/>
                    <a:p>
                      <a:r>
                        <a:rPr lang="en-AU" dirty="0"/>
                        <a:t>Class</a:t>
                      </a:r>
                    </a:p>
                  </a:txBody>
                  <a:tcPr/>
                </a:tc>
                <a:tc>
                  <a:txBody>
                    <a:bodyPr/>
                    <a:lstStyle/>
                    <a:p>
                      <a:r>
                        <a:rPr lang="en-AU" dirty="0"/>
                        <a:t>Leading bits</a:t>
                      </a:r>
                    </a:p>
                  </a:txBody>
                  <a:tcPr/>
                </a:tc>
                <a:tc>
                  <a:txBody>
                    <a:bodyPr/>
                    <a:lstStyle/>
                    <a:p>
                      <a:r>
                        <a:rPr lang="en-AU" dirty="0"/>
                        <a:t>Start Address</a:t>
                      </a:r>
                    </a:p>
                  </a:txBody>
                  <a:tcPr/>
                </a:tc>
                <a:tc>
                  <a:txBody>
                    <a:bodyPr/>
                    <a:lstStyle/>
                    <a:p>
                      <a:r>
                        <a:rPr lang="en-AU" dirty="0"/>
                        <a:t>End Address</a:t>
                      </a:r>
                    </a:p>
                  </a:txBody>
                  <a:tcPr/>
                </a:tc>
                <a:tc>
                  <a:txBody>
                    <a:bodyPr/>
                    <a:lstStyle/>
                    <a:p>
                      <a:r>
                        <a:rPr lang="en-AU" dirty="0"/>
                        <a:t>Default mask</a:t>
                      </a:r>
                    </a:p>
                  </a:txBody>
                  <a:tcPr/>
                </a:tc>
                <a:tc>
                  <a:txBody>
                    <a:bodyPr/>
                    <a:lstStyle/>
                    <a:p>
                      <a:r>
                        <a:rPr lang="en-AU" dirty="0"/>
                        <a:t>CIDR notation</a:t>
                      </a:r>
                    </a:p>
                  </a:txBody>
                  <a:tcPr/>
                </a:tc>
                <a:extLst>
                  <a:ext uri="{0D108BD9-81ED-4DB2-BD59-A6C34878D82A}">
                    <a16:rowId xmlns:a16="http://schemas.microsoft.com/office/drawing/2014/main" val="318535890"/>
                  </a:ext>
                </a:extLst>
              </a:tr>
              <a:tr h="1295247">
                <a:tc>
                  <a:txBody>
                    <a:bodyPr/>
                    <a:lstStyle/>
                    <a:p>
                      <a:r>
                        <a:rPr lang="en-AU" dirty="0"/>
                        <a:t>A</a:t>
                      </a:r>
                    </a:p>
                  </a:txBody>
                  <a:tcPr/>
                </a:tc>
                <a:tc>
                  <a:txBody>
                    <a:bodyPr/>
                    <a:lstStyle/>
                    <a:p>
                      <a:r>
                        <a:rPr lang="en-AU" dirty="0"/>
                        <a:t>0???</a:t>
                      </a:r>
                    </a:p>
                  </a:txBody>
                  <a:tcPr/>
                </a:tc>
                <a:tc>
                  <a:txBody>
                    <a:bodyPr/>
                    <a:lstStyle/>
                    <a:p>
                      <a:r>
                        <a:rPr lang="en-AU" dirty="0"/>
                        <a:t>0.0.0.0</a:t>
                      </a:r>
                    </a:p>
                  </a:txBody>
                  <a:tcPr/>
                </a:tc>
                <a:tc>
                  <a:txBody>
                    <a:bodyPr/>
                    <a:lstStyle/>
                    <a:p>
                      <a:r>
                        <a:rPr lang="en-AU" dirty="0"/>
                        <a:t>127.255.255.255</a:t>
                      </a:r>
                    </a:p>
                  </a:txBody>
                  <a:tcPr/>
                </a:tc>
                <a:tc>
                  <a:txBody>
                    <a:bodyPr/>
                    <a:lstStyle/>
                    <a:p>
                      <a:r>
                        <a:rPr lang="en-AU" dirty="0"/>
                        <a:t>255.0.0.0</a:t>
                      </a:r>
                    </a:p>
                  </a:txBody>
                  <a:tcPr/>
                </a:tc>
                <a:tc>
                  <a:txBody>
                    <a:bodyPr/>
                    <a:lstStyle/>
                    <a:p>
                      <a:r>
                        <a:rPr lang="en-AU" dirty="0"/>
                        <a:t>/8</a:t>
                      </a:r>
                    </a:p>
                  </a:txBody>
                  <a:tcPr/>
                </a:tc>
                <a:extLst>
                  <a:ext uri="{0D108BD9-81ED-4DB2-BD59-A6C34878D82A}">
                    <a16:rowId xmlns:a16="http://schemas.microsoft.com/office/drawing/2014/main" val="2774996017"/>
                  </a:ext>
                </a:extLst>
              </a:tr>
              <a:tr h="1295247">
                <a:tc>
                  <a:txBody>
                    <a:bodyPr/>
                    <a:lstStyle/>
                    <a:p>
                      <a:r>
                        <a:rPr lang="en-AU" dirty="0"/>
                        <a:t>B</a:t>
                      </a:r>
                    </a:p>
                  </a:txBody>
                  <a:tcPr/>
                </a:tc>
                <a:tc>
                  <a:txBody>
                    <a:bodyPr/>
                    <a:lstStyle/>
                    <a:p>
                      <a:r>
                        <a:rPr lang="en-AU" dirty="0"/>
                        <a:t>10??</a:t>
                      </a:r>
                    </a:p>
                  </a:txBody>
                  <a:tcPr/>
                </a:tc>
                <a:tc>
                  <a:txBody>
                    <a:bodyPr/>
                    <a:lstStyle/>
                    <a:p>
                      <a:r>
                        <a:rPr lang="en-AU" dirty="0"/>
                        <a:t>128.0.0.0</a:t>
                      </a:r>
                    </a:p>
                  </a:txBody>
                  <a:tcPr/>
                </a:tc>
                <a:tc>
                  <a:txBody>
                    <a:bodyPr/>
                    <a:lstStyle/>
                    <a:p>
                      <a:r>
                        <a:rPr lang="en-AU" dirty="0"/>
                        <a:t>191.255.255.255</a:t>
                      </a:r>
                    </a:p>
                  </a:txBody>
                  <a:tcPr/>
                </a:tc>
                <a:tc>
                  <a:txBody>
                    <a:bodyPr/>
                    <a:lstStyle/>
                    <a:p>
                      <a:r>
                        <a:rPr lang="en-AU" dirty="0"/>
                        <a:t>255.255.0.0</a:t>
                      </a:r>
                    </a:p>
                  </a:txBody>
                  <a:tcPr/>
                </a:tc>
                <a:tc>
                  <a:txBody>
                    <a:bodyPr/>
                    <a:lstStyle/>
                    <a:p>
                      <a:r>
                        <a:rPr lang="en-AU" dirty="0"/>
                        <a:t>/16</a:t>
                      </a:r>
                    </a:p>
                  </a:txBody>
                  <a:tcPr/>
                </a:tc>
                <a:extLst>
                  <a:ext uri="{0D108BD9-81ED-4DB2-BD59-A6C34878D82A}">
                    <a16:rowId xmlns:a16="http://schemas.microsoft.com/office/drawing/2014/main" val="1981598650"/>
                  </a:ext>
                </a:extLst>
              </a:tr>
              <a:tr h="1295247">
                <a:tc>
                  <a:txBody>
                    <a:bodyPr/>
                    <a:lstStyle/>
                    <a:p>
                      <a:r>
                        <a:rPr lang="en-AU" dirty="0"/>
                        <a:t>C</a:t>
                      </a:r>
                    </a:p>
                  </a:txBody>
                  <a:tcPr/>
                </a:tc>
                <a:tc>
                  <a:txBody>
                    <a:bodyPr/>
                    <a:lstStyle/>
                    <a:p>
                      <a:r>
                        <a:rPr lang="en-AU" dirty="0"/>
                        <a:t>110?</a:t>
                      </a:r>
                    </a:p>
                  </a:txBody>
                  <a:tcPr/>
                </a:tc>
                <a:tc>
                  <a:txBody>
                    <a:bodyPr/>
                    <a:lstStyle/>
                    <a:p>
                      <a:r>
                        <a:rPr lang="en-AU" dirty="0"/>
                        <a:t>192.0.0.0</a:t>
                      </a:r>
                    </a:p>
                  </a:txBody>
                  <a:tcPr/>
                </a:tc>
                <a:tc>
                  <a:txBody>
                    <a:bodyPr/>
                    <a:lstStyle/>
                    <a:p>
                      <a:r>
                        <a:rPr lang="en-AU" dirty="0"/>
                        <a:t>223.255.255.255</a:t>
                      </a:r>
                    </a:p>
                  </a:txBody>
                  <a:tcPr/>
                </a:tc>
                <a:tc>
                  <a:txBody>
                    <a:bodyPr/>
                    <a:lstStyle/>
                    <a:p>
                      <a:r>
                        <a:rPr lang="en-AU" dirty="0"/>
                        <a:t>255.255.255.0</a:t>
                      </a:r>
                    </a:p>
                  </a:txBody>
                  <a:tcPr/>
                </a:tc>
                <a:tc>
                  <a:txBody>
                    <a:bodyPr/>
                    <a:lstStyle/>
                    <a:p>
                      <a:r>
                        <a:rPr lang="en-AU" dirty="0"/>
                        <a:t>/24</a:t>
                      </a:r>
                    </a:p>
                  </a:txBody>
                  <a:tcPr/>
                </a:tc>
                <a:extLst>
                  <a:ext uri="{0D108BD9-81ED-4DB2-BD59-A6C34878D82A}">
                    <a16:rowId xmlns:a16="http://schemas.microsoft.com/office/drawing/2014/main" val="1518165270"/>
                  </a:ext>
                </a:extLst>
              </a:tr>
              <a:tr h="1295247">
                <a:tc>
                  <a:txBody>
                    <a:bodyPr/>
                    <a:lstStyle/>
                    <a:p>
                      <a:r>
                        <a:rPr lang="en-AU" dirty="0"/>
                        <a:t>Multicast</a:t>
                      </a:r>
                    </a:p>
                  </a:txBody>
                  <a:tcPr/>
                </a:tc>
                <a:tc>
                  <a:txBody>
                    <a:bodyPr/>
                    <a:lstStyle/>
                    <a:p>
                      <a:r>
                        <a:rPr lang="en-AU" dirty="0"/>
                        <a:t>1110</a:t>
                      </a:r>
                    </a:p>
                  </a:txBody>
                  <a:tcPr/>
                </a:tc>
                <a:tc>
                  <a:txBody>
                    <a:bodyPr/>
                    <a:lstStyle/>
                    <a:p>
                      <a:r>
                        <a:rPr lang="en-AU" dirty="0"/>
                        <a:t>224.0.0.0</a:t>
                      </a:r>
                    </a:p>
                  </a:txBody>
                  <a:tcPr/>
                </a:tc>
                <a:tc>
                  <a:txBody>
                    <a:bodyPr/>
                    <a:lstStyle/>
                    <a:p>
                      <a:r>
                        <a:rPr lang="en-AU" dirty="0"/>
                        <a:t>239.255.255.255</a:t>
                      </a:r>
                    </a:p>
                  </a:txBody>
                  <a:tcPr/>
                </a:tc>
                <a:tc>
                  <a:txBody>
                    <a:bodyPr/>
                    <a:lstStyle/>
                    <a:p>
                      <a:r>
                        <a:rPr lang="en-AU" dirty="0"/>
                        <a:t>Not defined</a:t>
                      </a:r>
                    </a:p>
                  </a:txBody>
                  <a:tcPr/>
                </a:tc>
                <a:tc>
                  <a:txBody>
                    <a:bodyPr/>
                    <a:lstStyle/>
                    <a:p>
                      <a:r>
                        <a:rPr lang="en-AU" dirty="0"/>
                        <a:t>/4</a:t>
                      </a:r>
                    </a:p>
                  </a:txBody>
                  <a:tcPr/>
                </a:tc>
                <a:extLst>
                  <a:ext uri="{0D108BD9-81ED-4DB2-BD59-A6C34878D82A}">
                    <a16:rowId xmlns:a16="http://schemas.microsoft.com/office/drawing/2014/main" val="3005924885"/>
                  </a:ext>
                </a:extLst>
              </a:tr>
              <a:tr h="1295247">
                <a:tc>
                  <a:txBody>
                    <a:bodyPr/>
                    <a:lstStyle/>
                    <a:p>
                      <a:r>
                        <a:rPr lang="en-AU" dirty="0"/>
                        <a:t>Experimental</a:t>
                      </a:r>
                    </a:p>
                  </a:txBody>
                  <a:tcPr/>
                </a:tc>
                <a:tc>
                  <a:txBody>
                    <a:bodyPr/>
                    <a:lstStyle/>
                    <a:p>
                      <a:r>
                        <a:rPr lang="en-AU" dirty="0"/>
                        <a:t>1111</a:t>
                      </a:r>
                    </a:p>
                  </a:txBody>
                  <a:tcPr/>
                </a:tc>
                <a:tc>
                  <a:txBody>
                    <a:bodyPr/>
                    <a:lstStyle/>
                    <a:p>
                      <a:r>
                        <a:rPr lang="en-AU" dirty="0"/>
                        <a:t>240.0.0.0</a:t>
                      </a:r>
                    </a:p>
                  </a:txBody>
                  <a:tcPr/>
                </a:tc>
                <a:tc>
                  <a:txBody>
                    <a:bodyPr/>
                    <a:lstStyle/>
                    <a:p>
                      <a:r>
                        <a:rPr lang="en-AU" dirty="0"/>
                        <a:t>255.255.255.255</a:t>
                      </a:r>
                    </a:p>
                  </a:txBody>
                  <a:tcPr/>
                </a:tc>
                <a:tc>
                  <a:txBody>
                    <a:bodyPr/>
                    <a:lstStyle/>
                    <a:p>
                      <a:r>
                        <a:rPr lang="en-AU" dirty="0"/>
                        <a:t>Not defined</a:t>
                      </a:r>
                    </a:p>
                  </a:txBody>
                  <a:tcPr/>
                </a:tc>
                <a:tc>
                  <a:txBody>
                    <a:bodyPr/>
                    <a:lstStyle/>
                    <a:p>
                      <a:r>
                        <a:rPr lang="en-AU" dirty="0"/>
                        <a:t>Not defined</a:t>
                      </a:r>
                    </a:p>
                  </a:txBody>
                  <a:tcPr/>
                </a:tc>
                <a:extLst>
                  <a:ext uri="{0D108BD9-81ED-4DB2-BD59-A6C34878D82A}">
                    <a16:rowId xmlns:a16="http://schemas.microsoft.com/office/drawing/2014/main" val="525360315"/>
                  </a:ext>
                </a:extLst>
              </a:tr>
            </a:tbl>
          </a:graphicData>
        </a:graphic>
      </p:graphicFrame>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8">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246769"/>
          </a:xfrm>
          <a:prstGeom prst="rect">
            <a:avLst/>
          </a:prstGeom>
          <a:noFill/>
        </p:spPr>
        <p:txBody>
          <a:bodyPr wrap="square">
            <a:spAutoFit/>
          </a:bodyPr>
          <a:lstStyle/>
          <a:p>
            <a:r>
              <a:rPr lang="en-US" sz="14000" b="1" dirty="0">
                <a:solidFill>
                  <a:schemeClr val="bg1"/>
                </a:solidFill>
                <a:latin typeface="Arial" panose="020B0604020202020204" pitchFamily="34" charset="0"/>
                <a:cs typeface="Arial" panose="020B0604020202020204" pitchFamily="34" charset="0"/>
              </a:rPr>
              <a:t>Address Classes (Classful Networking)</a:t>
            </a:r>
          </a:p>
        </p:txBody>
      </p:sp>
    </p:spTree>
    <p:extLst>
      <p:ext uri="{BB962C8B-B14F-4D97-AF65-F5344CB8AC3E}">
        <p14:creationId xmlns:p14="http://schemas.microsoft.com/office/powerpoint/2010/main" val="3061953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0_background">
            <a:extLst>
              <a:ext uri="{FF2B5EF4-FFF2-40B4-BE49-F238E27FC236}">
                <a16:creationId xmlns:a16="http://schemas.microsoft.com/office/drawing/2014/main" id="{7ADE052E-3AED-DE6E-B86B-D79A65B582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7235" y="39268"/>
            <a:ext cx="36643235" cy="20536318"/>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DD884720-5B77-4B39-ADFE-1B999168559C}"/>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AC8D8712-DBC2-444D-9F04-03AD501BCC26}"/>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16" name="1_World_V World1_D -2.0">
            <a:extLst>
              <a:ext uri="{FF2B5EF4-FFF2-40B4-BE49-F238E27FC236}">
                <a16:creationId xmlns:a16="http://schemas.microsoft.com/office/drawing/2014/main" id="{0422A619-46F5-4F67-8CEC-D8CAD06727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821606" y="-415499"/>
            <a:ext cx="22950139" cy="12909452"/>
          </a:xfrm>
          <a:prstGeom prst="rect">
            <a:avLst/>
          </a:prstGeom>
        </p:spPr>
      </p:pic>
      <p:pic>
        <p:nvPicPr>
          <p:cNvPr id="3" name="2_Subnet tool" descr="Graphical user interface, text, application&#10;&#10;Description automatically generated">
            <a:extLst>
              <a:ext uri="{FF2B5EF4-FFF2-40B4-BE49-F238E27FC236}">
                <a16:creationId xmlns:a16="http://schemas.microsoft.com/office/drawing/2014/main" id="{A8294283-9975-D009-ACE8-01E4F9A07D0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4964" y="5374793"/>
            <a:ext cx="22540874" cy="7704311"/>
          </a:xfrm>
          <a:prstGeom prst="rect">
            <a:avLst/>
          </a:prstGeom>
        </p:spPr>
      </p:pic>
      <p:sp>
        <p:nvSpPr>
          <p:cNvPr id="9" name="2_Point 1">
            <a:extLst>
              <a:ext uri="{FF2B5EF4-FFF2-40B4-BE49-F238E27FC236}">
                <a16:creationId xmlns:a16="http://schemas.microsoft.com/office/drawing/2014/main" id="{9AB0CD40-3F8C-4AD7-ABD2-0365709E7B83}"/>
              </a:ext>
            </a:extLst>
          </p:cNvPr>
          <p:cNvSpPr txBox="1"/>
          <p:nvPr/>
        </p:nvSpPr>
        <p:spPr>
          <a:xfrm>
            <a:off x="854964" y="3613667"/>
            <a:ext cx="27048983"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Network class maybe seen in certain tools</a:t>
            </a:r>
          </a:p>
        </p:txBody>
      </p:sp>
      <p:sp>
        <p:nvSpPr>
          <p:cNvPr id="4" name="3_Point 3">
            <a:extLst>
              <a:ext uri="{FF2B5EF4-FFF2-40B4-BE49-F238E27FC236}">
                <a16:creationId xmlns:a16="http://schemas.microsoft.com/office/drawing/2014/main" id="{8BC1EC8B-F136-1B97-914A-23EC2ACBCC45}"/>
              </a:ext>
            </a:extLst>
          </p:cNvPr>
          <p:cNvSpPr txBox="1"/>
          <p:nvPr/>
        </p:nvSpPr>
        <p:spPr>
          <a:xfrm>
            <a:off x="854963" y="13154058"/>
            <a:ext cx="31355513"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CIDR allows default class mask to be overwritten</a:t>
            </a:r>
          </a:p>
        </p:txBody>
      </p:sp>
      <p:sp>
        <p:nvSpPr>
          <p:cNvPr id="6" name="4_Point 4">
            <a:extLst>
              <a:ext uri="{FF2B5EF4-FFF2-40B4-BE49-F238E27FC236}">
                <a16:creationId xmlns:a16="http://schemas.microsoft.com/office/drawing/2014/main" id="{B57C40C4-4991-7450-E32F-65EB403027A1}"/>
              </a:ext>
            </a:extLst>
          </p:cNvPr>
          <p:cNvSpPr txBox="1"/>
          <p:nvPr/>
        </p:nvSpPr>
        <p:spPr>
          <a:xfrm>
            <a:off x="854964" y="14941435"/>
            <a:ext cx="12515400"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For example: 192.168.0.0/24</a:t>
            </a:r>
          </a:p>
        </p:txBody>
      </p:sp>
      <p:sp>
        <p:nvSpPr>
          <p:cNvPr id="8" name="5_Point 5">
            <a:extLst>
              <a:ext uri="{FF2B5EF4-FFF2-40B4-BE49-F238E27FC236}">
                <a16:creationId xmlns:a16="http://schemas.microsoft.com/office/drawing/2014/main" id="{1B3FF3FB-1847-9D5E-949E-7A9B9F5360A4}"/>
              </a:ext>
            </a:extLst>
          </p:cNvPr>
          <p:cNvSpPr txBox="1"/>
          <p:nvPr/>
        </p:nvSpPr>
        <p:spPr>
          <a:xfrm>
            <a:off x="854964" y="16267207"/>
            <a:ext cx="21045370"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192.168.0.0/25 and 192.168.0.0/23 are both valid</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18283428"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 The Real World</a:t>
            </a:r>
          </a:p>
        </p:txBody>
      </p:sp>
    </p:spTree>
    <p:extLst>
      <p:ext uri="{BB962C8B-B14F-4D97-AF65-F5344CB8AC3E}">
        <p14:creationId xmlns:p14="http://schemas.microsoft.com/office/powerpoint/2010/main" val="2358951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_Background">
            <a:extLst>
              <a:ext uri="{FF2B5EF4-FFF2-40B4-BE49-F238E27FC236}">
                <a16:creationId xmlns:a16="http://schemas.microsoft.com/office/drawing/2014/main" id="{F755F904-2708-5C7B-F715-8B83E6B099C7}"/>
              </a:ext>
            </a:extLst>
          </p:cNvPr>
          <p:cNvPicPr>
            <a:picLocks noChangeAspect="1"/>
          </p:cNvPicPr>
          <p:nvPr/>
        </p:nvPicPr>
        <p:blipFill>
          <a:blip r:embed="rId3" cstate="email">
            <a:extLst>
              <a:ext uri="{28A0092B-C50C-407E-A947-70E740481C1C}">
                <a14:useLocalDpi xmlns:a14="http://schemas.microsoft.com/office/drawing/2010/main"/>
              </a:ext>
            </a:extLst>
          </a:blip>
          <a:srcRect t="15394"/>
          <a:stretch/>
        </p:blipFill>
        <p:spPr>
          <a:xfrm>
            <a:off x="0" y="3209925"/>
            <a:ext cx="36575999" cy="17365662"/>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6" name="1_Table background">
            <a:extLst>
              <a:ext uri="{FF2B5EF4-FFF2-40B4-BE49-F238E27FC236}">
                <a16:creationId xmlns:a16="http://schemas.microsoft.com/office/drawing/2014/main" id="{8F79B320-C15D-2F72-9953-0D3DE7D02791}"/>
              </a:ext>
            </a:extLst>
          </p:cNvPr>
          <p:cNvSpPr/>
          <p:nvPr/>
        </p:nvSpPr>
        <p:spPr>
          <a:xfrm>
            <a:off x="861172" y="8292192"/>
            <a:ext cx="27286680" cy="8131792"/>
          </a:xfrm>
          <a:prstGeom prst="rect">
            <a:avLst/>
          </a:prstGeom>
          <a:solidFill>
            <a:srgbClr val="FFFFFF">
              <a:alpha val="94902"/>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graphicFrame>
        <p:nvGraphicFramePr>
          <p:cNvPr id="2" name="1_table">
            <a:extLst>
              <a:ext uri="{FF2B5EF4-FFF2-40B4-BE49-F238E27FC236}">
                <a16:creationId xmlns:a16="http://schemas.microsoft.com/office/drawing/2014/main" id="{51826778-763A-1179-1F57-DD0B2504A89C}"/>
              </a:ext>
            </a:extLst>
          </p:cNvPr>
          <p:cNvGraphicFramePr>
            <a:graphicFrameLocks noGrp="1"/>
          </p:cNvGraphicFramePr>
          <p:nvPr>
            <p:extLst>
              <p:ext uri="{D42A27DB-BD31-4B8C-83A1-F6EECF244321}">
                <p14:modId xmlns:p14="http://schemas.microsoft.com/office/powerpoint/2010/main" val="3214638542"/>
              </p:ext>
            </p:extLst>
          </p:nvPr>
        </p:nvGraphicFramePr>
        <p:xfrm>
          <a:off x="1356905" y="8705009"/>
          <a:ext cx="26250466" cy="7138839"/>
        </p:xfrm>
        <a:graphic>
          <a:graphicData uri="http://schemas.openxmlformats.org/drawingml/2006/table">
            <a:tbl>
              <a:tblPr firstRow="1" bandRow="1">
                <a:tableStyleId>{616DA210-FB5B-4158-B5E0-FEB733F419BA}</a:tableStyleId>
              </a:tblPr>
              <a:tblGrid>
                <a:gridCol w="4064183">
                  <a:extLst>
                    <a:ext uri="{9D8B030D-6E8A-4147-A177-3AD203B41FA5}">
                      <a16:colId xmlns:a16="http://schemas.microsoft.com/office/drawing/2014/main" val="895156502"/>
                    </a:ext>
                  </a:extLst>
                </a:gridCol>
                <a:gridCol w="11716091">
                  <a:extLst>
                    <a:ext uri="{9D8B030D-6E8A-4147-A177-3AD203B41FA5}">
                      <a16:colId xmlns:a16="http://schemas.microsoft.com/office/drawing/2014/main" val="3499510959"/>
                    </a:ext>
                  </a:extLst>
                </a:gridCol>
                <a:gridCol w="10470192">
                  <a:extLst>
                    <a:ext uri="{9D8B030D-6E8A-4147-A177-3AD203B41FA5}">
                      <a16:colId xmlns:a16="http://schemas.microsoft.com/office/drawing/2014/main" val="3158380438"/>
                    </a:ext>
                  </a:extLst>
                </a:gridCol>
              </a:tblGrid>
              <a:tr h="1841133">
                <a:tc>
                  <a:txBody>
                    <a:bodyPr/>
                    <a:lstStyle/>
                    <a:p>
                      <a:r>
                        <a:rPr lang="en-AU" sz="10000" dirty="0">
                          <a:latin typeface="Arial" panose="020B0604020202020204" pitchFamily="34" charset="0"/>
                          <a:cs typeface="Arial" panose="020B0604020202020204" pitchFamily="34" charset="0"/>
                        </a:rPr>
                        <a:t>Class</a:t>
                      </a:r>
                    </a:p>
                  </a:txBody>
                  <a:tcPr/>
                </a:tc>
                <a:tc>
                  <a:txBody>
                    <a:bodyPr/>
                    <a:lstStyle/>
                    <a:p>
                      <a:r>
                        <a:rPr lang="en-AU" sz="10000" dirty="0">
                          <a:latin typeface="Arial" panose="020B0604020202020204" pitchFamily="34" charset="0"/>
                          <a:cs typeface="Arial" panose="020B0604020202020204" pitchFamily="34" charset="0"/>
                        </a:rPr>
                        <a:t>Start Address</a:t>
                      </a:r>
                    </a:p>
                  </a:txBody>
                  <a:tcPr/>
                </a:tc>
                <a:tc>
                  <a:txBody>
                    <a:bodyPr/>
                    <a:lstStyle/>
                    <a:p>
                      <a:r>
                        <a:rPr lang="en-AU" sz="10000" dirty="0">
                          <a:latin typeface="Arial" panose="020B0604020202020204" pitchFamily="34" charset="0"/>
                          <a:cs typeface="Arial" panose="020B0604020202020204" pitchFamily="34" charset="0"/>
                        </a:rPr>
                        <a:t>End Address</a:t>
                      </a:r>
                    </a:p>
                  </a:txBody>
                  <a:tcPr/>
                </a:tc>
                <a:extLst>
                  <a:ext uri="{0D108BD9-81ED-4DB2-BD59-A6C34878D82A}">
                    <a16:rowId xmlns:a16="http://schemas.microsoft.com/office/drawing/2014/main" val="318535890"/>
                  </a:ext>
                </a:extLst>
              </a:tr>
              <a:tr h="1841133">
                <a:tc>
                  <a:txBody>
                    <a:bodyPr/>
                    <a:lstStyle/>
                    <a:p>
                      <a:r>
                        <a:rPr lang="en-AU" sz="10000" dirty="0">
                          <a:latin typeface="Arial" panose="020B0604020202020204" pitchFamily="34" charset="0"/>
                          <a:cs typeface="Arial" panose="020B0604020202020204" pitchFamily="34" charset="0"/>
                        </a:rPr>
                        <a:t>A</a:t>
                      </a:r>
                    </a:p>
                  </a:txBody>
                  <a:tcPr/>
                </a:tc>
                <a:tc>
                  <a:txBody>
                    <a:bodyPr/>
                    <a:lstStyle/>
                    <a:p>
                      <a:r>
                        <a:rPr lang="en-AU" sz="10000" dirty="0">
                          <a:latin typeface="Arial" panose="020B0604020202020204" pitchFamily="34" charset="0"/>
                          <a:cs typeface="Arial" panose="020B0604020202020204" pitchFamily="34" charset="0"/>
                        </a:rPr>
                        <a:t>10.0.0.0</a:t>
                      </a:r>
                    </a:p>
                  </a:txBody>
                  <a:tcPr/>
                </a:tc>
                <a:tc>
                  <a:txBody>
                    <a:bodyPr/>
                    <a:lstStyle/>
                    <a:p>
                      <a:r>
                        <a:rPr lang="en-AU" sz="10000" dirty="0">
                          <a:latin typeface="Arial" panose="020B0604020202020204" pitchFamily="34" charset="0"/>
                          <a:cs typeface="Arial" panose="020B0604020202020204" pitchFamily="34" charset="0"/>
                        </a:rPr>
                        <a:t>10.255.255.255</a:t>
                      </a:r>
                    </a:p>
                  </a:txBody>
                  <a:tcPr/>
                </a:tc>
                <a:extLst>
                  <a:ext uri="{0D108BD9-81ED-4DB2-BD59-A6C34878D82A}">
                    <a16:rowId xmlns:a16="http://schemas.microsoft.com/office/drawing/2014/main" val="2774996017"/>
                  </a:ext>
                </a:extLst>
              </a:tr>
              <a:tr h="1841133">
                <a:tc>
                  <a:txBody>
                    <a:bodyPr/>
                    <a:lstStyle/>
                    <a:p>
                      <a:r>
                        <a:rPr lang="en-AU" sz="10000" dirty="0">
                          <a:latin typeface="Arial" panose="020B0604020202020204" pitchFamily="34" charset="0"/>
                          <a:cs typeface="Arial" panose="020B0604020202020204" pitchFamily="34" charset="0"/>
                        </a:rPr>
                        <a:t>B</a:t>
                      </a:r>
                    </a:p>
                  </a:txBody>
                  <a:tcPr/>
                </a:tc>
                <a:tc>
                  <a:txBody>
                    <a:bodyPr/>
                    <a:lstStyle/>
                    <a:p>
                      <a:r>
                        <a:rPr lang="en-AU" sz="10000" dirty="0">
                          <a:latin typeface="Arial" panose="020B0604020202020204" pitchFamily="34" charset="0"/>
                          <a:cs typeface="Arial" panose="020B0604020202020204" pitchFamily="34" charset="0"/>
                        </a:rPr>
                        <a:t>172.16.0.0</a:t>
                      </a:r>
                    </a:p>
                  </a:txBody>
                  <a:tcPr/>
                </a:tc>
                <a:tc>
                  <a:txBody>
                    <a:bodyPr/>
                    <a:lstStyle/>
                    <a:p>
                      <a:r>
                        <a:rPr lang="en-AU" sz="10000" dirty="0">
                          <a:latin typeface="Arial" panose="020B0604020202020204" pitchFamily="34" charset="0"/>
                          <a:cs typeface="Arial" panose="020B0604020202020204" pitchFamily="34" charset="0"/>
                        </a:rPr>
                        <a:t>172.31.255.255</a:t>
                      </a:r>
                    </a:p>
                  </a:txBody>
                  <a:tcPr/>
                </a:tc>
                <a:extLst>
                  <a:ext uri="{0D108BD9-81ED-4DB2-BD59-A6C34878D82A}">
                    <a16:rowId xmlns:a16="http://schemas.microsoft.com/office/drawing/2014/main" val="1981598650"/>
                  </a:ext>
                </a:extLst>
              </a:tr>
              <a:tr h="1299776">
                <a:tc>
                  <a:txBody>
                    <a:bodyPr/>
                    <a:lstStyle/>
                    <a:p>
                      <a:r>
                        <a:rPr lang="en-AU" sz="10000" dirty="0">
                          <a:latin typeface="Arial" panose="020B0604020202020204" pitchFamily="34" charset="0"/>
                          <a:cs typeface="Arial" panose="020B0604020202020204" pitchFamily="34" charset="0"/>
                        </a:rPr>
                        <a:t>C</a:t>
                      </a:r>
                    </a:p>
                  </a:txBody>
                  <a:tcPr/>
                </a:tc>
                <a:tc>
                  <a:txBody>
                    <a:bodyPr/>
                    <a:lstStyle/>
                    <a:p>
                      <a:r>
                        <a:rPr lang="en-AU" sz="10000" dirty="0">
                          <a:latin typeface="Arial" panose="020B0604020202020204" pitchFamily="34" charset="0"/>
                          <a:cs typeface="Arial" panose="020B0604020202020204" pitchFamily="34" charset="0"/>
                        </a:rPr>
                        <a:t>192.168.0.0</a:t>
                      </a:r>
                    </a:p>
                  </a:txBody>
                  <a:tcPr/>
                </a:tc>
                <a:tc>
                  <a:txBody>
                    <a:bodyPr/>
                    <a:lstStyle/>
                    <a:p>
                      <a:r>
                        <a:rPr lang="en-AU" sz="10000" dirty="0">
                          <a:latin typeface="Arial" panose="020B0604020202020204" pitchFamily="34" charset="0"/>
                          <a:cs typeface="Arial" panose="020B0604020202020204" pitchFamily="34" charset="0"/>
                        </a:rPr>
                        <a:t>192.168.255.255</a:t>
                      </a:r>
                    </a:p>
                  </a:txBody>
                  <a:tcPr/>
                </a:tc>
                <a:extLst>
                  <a:ext uri="{0D108BD9-81ED-4DB2-BD59-A6C34878D82A}">
                    <a16:rowId xmlns:a16="http://schemas.microsoft.com/office/drawing/2014/main" val="1518165270"/>
                  </a:ext>
                </a:extLst>
              </a:tr>
            </a:tbl>
          </a:graphicData>
        </a:graphic>
      </p:graphicFrame>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13546835" cy="1708160"/>
          </a:xfrm>
          <a:prstGeom prst="rect">
            <a:avLst/>
          </a:prstGeom>
          <a:solidFill>
            <a:srgbClr val="F1F1F1"/>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Defined by RFC 1918</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4" y="5467572"/>
            <a:ext cx="9467058" cy="1246461"/>
          </a:xfrm>
          <a:prstGeom prst="rect">
            <a:avLst/>
          </a:prstGeom>
          <a:solidFill>
            <a:srgbClr val="F1F1F1"/>
          </a:solidFill>
        </p:spPr>
        <p:txBody>
          <a:bodyPr wrap="square">
            <a:spAutoFit/>
          </a:bodyPr>
          <a:lstStyle/>
          <a:p>
            <a:r>
              <a:rPr lang="en-US" sz="7500" dirty="0">
                <a:latin typeface="Arial" panose="020B0604020202020204" pitchFamily="34" charset="0"/>
                <a:cs typeface="Arial" panose="020B0604020202020204" pitchFamily="34" charset="0"/>
              </a:rPr>
              <a:t>Used on private LANs</a:t>
            </a:r>
          </a:p>
        </p:txBody>
      </p:sp>
      <p:sp>
        <p:nvSpPr>
          <p:cNvPr id="11" name="3_Point 3">
            <a:extLst>
              <a:ext uri="{FF2B5EF4-FFF2-40B4-BE49-F238E27FC236}">
                <a16:creationId xmlns:a16="http://schemas.microsoft.com/office/drawing/2014/main" id="{E64035EB-538E-4765-9879-52C9E87B8C6B}"/>
              </a:ext>
            </a:extLst>
          </p:cNvPr>
          <p:cNvSpPr txBox="1"/>
          <p:nvPr/>
        </p:nvSpPr>
        <p:spPr>
          <a:xfrm>
            <a:off x="854963" y="6859811"/>
            <a:ext cx="11769655" cy="1246495"/>
          </a:xfrm>
          <a:prstGeom prst="rect">
            <a:avLst/>
          </a:prstGeom>
          <a:solidFill>
            <a:srgbClr val="F1F1F1"/>
          </a:solidFill>
        </p:spPr>
        <p:txBody>
          <a:bodyPr wrap="square">
            <a:spAutoFit/>
          </a:bodyPr>
          <a:lstStyle/>
          <a:p>
            <a:r>
              <a:rPr lang="en-US" sz="7500" dirty="0">
                <a:latin typeface="Arial" panose="020B0604020202020204" pitchFamily="34" charset="0"/>
                <a:cs typeface="Arial" panose="020B0604020202020204" pitchFamily="34" charset="0"/>
              </a:rPr>
              <a:t>Not routable on the internet</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Private Addresses</a:t>
            </a:r>
          </a:p>
        </p:txBody>
      </p:sp>
    </p:spTree>
    <p:extLst>
      <p:ext uri="{BB962C8B-B14F-4D97-AF65-F5344CB8AC3E}">
        <p14:creationId xmlns:p14="http://schemas.microsoft.com/office/powerpoint/2010/main" val="3013053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0_Background" descr="A picture containing text&#10;&#10;Description automatically generated">
            <a:extLst>
              <a:ext uri="{FF2B5EF4-FFF2-40B4-BE49-F238E27FC236}">
                <a16:creationId xmlns:a16="http://schemas.microsoft.com/office/drawing/2014/main" id="{0264F7C5-5CD2-4CA2-108E-3DCEC45930F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176"/>
          <a:stretch/>
        </p:blipFill>
        <p:spPr>
          <a:xfrm>
            <a:off x="-1" y="3194135"/>
            <a:ext cx="36576001" cy="17383040"/>
          </a:xfrm>
          <a:prstGeom prst="rect">
            <a:avLst/>
          </a:prstGeom>
        </p:spPr>
      </p:pic>
      <p:sp>
        <p:nvSpPr>
          <p:cNvPr id="2" name="1_White background">
            <a:extLst>
              <a:ext uri="{FF2B5EF4-FFF2-40B4-BE49-F238E27FC236}">
                <a16:creationId xmlns:a16="http://schemas.microsoft.com/office/drawing/2014/main" id="{66ECD1CF-38CA-5296-89B2-F2568AE93A38}"/>
              </a:ext>
            </a:extLst>
          </p:cNvPr>
          <p:cNvSpPr/>
          <p:nvPr/>
        </p:nvSpPr>
        <p:spPr>
          <a:xfrm>
            <a:off x="-1" y="0"/>
            <a:ext cx="36576000" cy="2057558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55" name="0_Point 1">
            <a:extLst>
              <a:ext uri="{FF2B5EF4-FFF2-40B4-BE49-F238E27FC236}">
                <a16:creationId xmlns:a16="http://schemas.microsoft.com/office/drawing/2014/main" id="{15BA84F0-632E-D705-35EA-9B08EBB15F88}"/>
              </a:ext>
            </a:extLst>
          </p:cNvPr>
          <p:cNvSpPr txBox="1"/>
          <p:nvPr/>
        </p:nvSpPr>
        <p:spPr>
          <a:xfrm>
            <a:off x="1351026" y="3613667"/>
            <a:ext cx="24846206"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Mapping addresses between networks</a:t>
            </a:r>
          </a:p>
        </p:txBody>
      </p:sp>
      <p:grpSp>
        <p:nvGrpSpPr>
          <p:cNvPr id="53" name="1_Network 2 graphic">
            <a:extLst>
              <a:ext uri="{FF2B5EF4-FFF2-40B4-BE49-F238E27FC236}">
                <a16:creationId xmlns:a16="http://schemas.microsoft.com/office/drawing/2014/main" id="{850954D8-224F-3C83-1412-DB10AE8C51CB}"/>
              </a:ext>
            </a:extLst>
          </p:cNvPr>
          <p:cNvGrpSpPr/>
          <p:nvPr/>
        </p:nvGrpSpPr>
        <p:grpSpPr>
          <a:xfrm>
            <a:off x="21180175" y="12697168"/>
            <a:ext cx="14576264" cy="6686688"/>
            <a:chOff x="21180175" y="12697168"/>
            <a:chExt cx="14576264" cy="6686688"/>
          </a:xfrm>
        </p:grpSpPr>
        <p:sp>
          <p:nvSpPr>
            <p:cNvPr id="52" name="Freeform: Shape 51">
              <a:extLst>
                <a:ext uri="{FF2B5EF4-FFF2-40B4-BE49-F238E27FC236}">
                  <a16:creationId xmlns:a16="http://schemas.microsoft.com/office/drawing/2014/main" id="{80E403D2-9B06-D5C2-B5EC-F3D543FBA4FE}"/>
                </a:ext>
              </a:extLst>
            </p:cNvPr>
            <p:cNvSpPr/>
            <p:nvPr/>
          </p:nvSpPr>
          <p:spPr>
            <a:xfrm>
              <a:off x="21180175" y="12697168"/>
              <a:ext cx="14576264" cy="6686688"/>
            </a:xfrm>
            <a:custGeom>
              <a:avLst/>
              <a:gdLst>
                <a:gd name="connsiteX0" fmla="*/ 5489290 w 14576264"/>
                <a:gd name="connsiteY0" fmla="*/ 0 h 6686688"/>
                <a:gd name="connsiteX1" fmla="*/ 14576264 w 14576264"/>
                <a:gd name="connsiteY1" fmla="*/ 0 h 6686688"/>
                <a:gd name="connsiteX2" fmla="*/ 14576264 w 14576264"/>
                <a:gd name="connsiteY2" fmla="*/ 6686688 h 6686688"/>
                <a:gd name="connsiteX3" fmla="*/ 5489290 w 14576264"/>
                <a:gd name="connsiteY3" fmla="*/ 6686688 h 6686688"/>
                <a:gd name="connsiteX4" fmla="*/ 5489290 w 14576264"/>
                <a:gd name="connsiteY4" fmla="*/ 471354 h 6686688"/>
                <a:gd name="connsiteX5" fmla="*/ 0 w 14576264"/>
                <a:gd name="connsiteY5" fmla="*/ 471354 h 6686688"/>
                <a:gd name="connsiteX6" fmla="*/ 0 w 14576264"/>
                <a:gd name="connsiteY6" fmla="*/ 3638 h 6686688"/>
                <a:gd name="connsiteX7" fmla="*/ 5489290 w 14576264"/>
                <a:gd name="connsiteY7" fmla="*/ 3638 h 668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76264" h="6686688">
                  <a:moveTo>
                    <a:pt x="5489290" y="0"/>
                  </a:moveTo>
                  <a:lnTo>
                    <a:pt x="14576264" y="0"/>
                  </a:lnTo>
                  <a:lnTo>
                    <a:pt x="14576264" y="6686688"/>
                  </a:lnTo>
                  <a:lnTo>
                    <a:pt x="5489290" y="6686688"/>
                  </a:lnTo>
                  <a:lnTo>
                    <a:pt x="5489290" y="471354"/>
                  </a:lnTo>
                  <a:lnTo>
                    <a:pt x="0" y="471354"/>
                  </a:lnTo>
                  <a:lnTo>
                    <a:pt x="0" y="3638"/>
                  </a:lnTo>
                  <a:lnTo>
                    <a:pt x="5489290" y="3638"/>
                  </a:lnTo>
                  <a:close/>
                </a:path>
              </a:pathLst>
            </a:custGeom>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endParaRPr lang="en-AU"/>
            </a:p>
          </p:txBody>
        </p:sp>
        <p:pic>
          <p:nvPicPr>
            <p:cNvPr id="24" name="Picture 23" descr="A dog sitting at a desk&#10;&#10;Description automatically generated with medium confidence">
              <a:extLst>
                <a:ext uri="{FF2B5EF4-FFF2-40B4-BE49-F238E27FC236}">
                  <a16:creationId xmlns:a16="http://schemas.microsoft.com/office/drawing/2014/main" id="{043C0A47-B9C6-47AF-E512-C87AD1CFB39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27115013" y="13013835"/>
              <a:ext cx="7977298" cy="6169400"/>
            </a:xfrm>
            <a:prstGeom prst="rect">
              <a:avLst/>
            </a:prstGeom>
          </p:spPr>
        </p:pic>
      </p:grpSp>
      <p:sp>
        <p:nvSpPr>
          <p:cNvPr id="38" name="1_Network 2 IP Address">
            <a:extLst>
              <a:ext uri="{FF2B5EF4-FFF2-40B4-BE49-F238E27FC236}">
                <a16:creationId xmlns:a16="http://schemas.microsoft.com/office/drawing/2014/main" id="{345C033A-08C8-F44F-2EAD-78F8C48527EA}"/>
              </a:ext>
            </a:extLst>
          </p:cNvPr>
          <p:cNvSpPr txBox="1"/>
          <p:nvPr/>
        </p:nvSpPr>
        <p:spPr>
          <a:xfrm>
            <a:off x="29196557" y="11370643"/>
            <a:ext cx="5402777" cy="1246495"/>
          </a:xfrm>
          <a:prstGeom prst="rect">
            <a:avLst/>
          </a:prstGeom>
          <a:solidFill>
            <a:schemeClr val="bg1"/>
          </a:solidFill>
        </p:spPr>
        <p:txBody>
          <a:bodyPr wrap="square">
            <a:spAutoFit/>
          </a:bodyPr>
          <a:lstStyle/>
          <a:p>
            <a:r>
              <a:rPr lang="en-US" sz="7500" dirty="0">
                <a:latin typeface="Arial" panose="020B0604020202020204" pitchFamily="34" charset="0"/>
                <a:cs typeface="Arial" panose="020B0604020202020204" pitchFamily="34" charset="0"/>
              </a:rPr>
              <a:t>10.0.2.0/24</a:t>
            </a:r>
          </a:p>
        </p:txBody>
      </p:sp>
      <p:grpSp>
        <p:nvGrpSpPr>
          <p:cNvPr id="50" name="1_Network 1 graphic">
            <a:extLst>
              <a:ext uri="{FF2B5EF4-FFF2-40B4-BE49-F238E27FC236}">
                <a16:creationId xmlns:a16="http://schemas.microsoft.com/office/drawing/2014/main" id="{AD62E846-4BC5-6B33-165A-6E49EFA42EB9}"/>
              </a:ext>
            </a:extLst>
          </p:cNvPr>
          <p:cNvGrpSpPr/>
          <p:nvPr/>
        </p:nvGrpSpPr>
        <p:grpSpPr>
          <a:xfrm>
            <a:off x="21142076" y="4697088"/>
            <a:ext cx="14593124" cy="6454623"/>
            <a:chOff x="21142076" y="4697088"/>
            <a:chExt cx="14593124" cy="6454623"/>
          </a:xfrm>
        </p:grpSpPr>
        <p:sp>
          <p:nvSpPr>
            <p:cNvPr id="49" name="Freeform: Shape 48">
              <a:extLst>
                <a:ext uri="{FF2B5EF4-FFF2-40B4-BE49-F238E27FC236}">
                  <a16:creationId xmlns:a16="http://schemas.microsoft.com/office/drawing/2014/main" id="{3C049F13-9D2C-C326-96EC-C0204D8AA34A}"/>
                </a:ext>
              </a:extLst>
            </p:cNvPr>
            <p:cNvSpPr/>
            <p:nvPr/>
          </p:nvSpPr>
          <p:spPr>
            <a:xfrm>
              <a:off x="21142076" y="4697088"/>
              <a:ext cx="14593124" cy="6454623"/>
            </a:xfrm>
            <a:custGeom>
              <a:avLst/>
              <a:gdLst>
                <a:gd name="connsiteX0" fmla="*/ 5506152 w 14593124"/>
                <a:gd name="connsiteY0" fmla="*/ 0 h 6454623"/>
                <a:gd name="connsiteX1" fmla="*/ 14593124 w 14593124"/>
                <a:gd name="connsiteY1" fmla="*/ 0 h 6454623"/>
                <a:gd name="connsiteX2" fmla="*/ 14593124 w 14593124"/>
                <a:gd name="connsiteY2" fmla="*/ 6454623 h 6454623"/>
                <a:gd name="connsiteX3" fmla="*/ 5506152 w 14593124"/>
                <a:gd name="connsiteY3" fmla="*/ 6454623 h 6454623"/>
                <a:gd name="connsiteX4" fmla="*/ 5506152 w 14593124"/>
                <a:gd name="connsiteY4" fmla="*/ 6454622 h 6454623"/>
                <a:gd name="connsiteX5" fmla="*/ 0 w 14593124"/>
                <a:gd name="connsiteY5" fmla="*/ 6454622 h 6454623"/>
                <a:gd name="connsiteX6" fmla="*/ 0 w 14593124"/>
                <a:gd name="connsiteY6" fmla="*/ 5986906 h 6454623"/>
                <a:gd name="connsiteX7" fmla="*/ 5506152 w 14593124"/>
                <a:gd name="connsiteY7" fmla="*/ 5986906 h 645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93124" h="6454623">
                  <a:moveTo>
                    <a:pt x="5506152" y="0"/>
                  </a:moveTo>
                  <a:lnTo>
                    <a:pt x="14593124" y="0"/>
                  </a:lnTo>
                  <a:lnTo>
                    <a:pt x="14593124" y="6454623"/>
                  </a:lnTo>
                  <a:lnTo>
                    <a:pt x="5506152" y="6454623"/>
                  </a:lnTo>
                  <a:lnTo>
                    <a:pt x="5506152" y="6454622"/>
                  </a:lnTo>
                  <a:lnTo>
                    <a:pt x="0" y="6454622"/>
                  </a:lnTo>
                  <a:lnTo>
                    <a:pt x="0" y="5986906"/>
                  </a:lnTo>
                  <a:lnTo>
                    <a:pt x="5506152" y="5986906"/>
                  </a:lnTo>
                  <a:close/>
                </a:path>
              </a:pathLst>
            </a:custGeom>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endParaRPr lang="en-AU"/>
            </a:p>
          </p:txBody>
        </p:sp>
        <p:pic>
          <p:nvPicPr>
            <p:cNvPr id="26" name="Picture 25" descr="A picture containing text, indoor, ceiling, floor&#10;&#10;Description automatically generated">
              <a:extLst>
                <a:ext uri="{FF2B5EF4-FFF2-40B4-BE49-F238E27FC236}">
                  <a16:creationId xmlns:a16="http://schemas.microsoft.com/office/drawing/2014/main" id="{0A7AFD73-5B06-781B-B624-740CC69853B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7237962" y="4981105"/>
              <a:ext cx="8024340" cy="5955286"/>
            </a:xfrm>
            <a:prstGeom prst="rect">
              <a:avLst/>
            </a:prstGeom>
          </p:spPr>
        </p:pic>
      </p:grpSp>
      <p:sp>
        <p:nvSpPr>
          <p:cNvPr id="36" name="1_Network 1 IP Address">
            <a:extLst>
              <a:ext uri="{FF2B5EF4-FFF2-40B4-BE49-F238E27FC236}">
                <a16:creationId xmlns:a16="http://schemas.microsoft.com/office/drawing/2014/main" id="{0B703394-9F1B-D4C1-8C76-7FA1F40733D3}"/>
              </a:ext>
            </a:extLst>
          </p:cNvPr>
          <p:cNvSpPr txBox="1"/>
          <p:nvPr/>
        </p:nvSpPr>
        <p:spPr>
          <a:xfrm>
            <a:off x="28887222" y="3380011"/>
            <a:ext cx="5402777" cy="1246495"/>
          </a:xfrm>
          <a:prstGeom prst="rect">
            <a:avLst/>
          </a:prstGeom>
          <a:solidFill>
            <a:schemeClr val="bg1"/>
          </a:solidFill>
        </p:spPr>
        <p:txBody>
          <a:bodyPr wrap="square">
            <a:spAutoFit/>
          </a:bodyPr>
          <a:lstStyle/>
          <a:p>
            <a:r>
              <a:rPr lang="en-US" sz="7500" dirty="0">
                <a:latin typeface="Arial" panose="020B0604020202020204" pitchFamily="34" charset="0"/>
                <a:cs typeface="Arial" panose="020B0604020202020204" pitchFamily="34" charset="0"/>
              </a:rPr>
              <a:t>10.0.1.0/24</a:t>
            </a:r>
          </a:p>
        </p:txBody>
      </p:sp>
      <p:sp>
        <p:nvSpPr>
          <p:cNvPr id="46" name="1_Route 2 IP Address">
            <a:extLst>
              <a:ext uri="{FF2B5EF4-FFF2-40B4-BE49-F238E27FC236}">
                <a16:creationId xmlns:a16="http://schemas.microsoft.com/office/drawing/2014/main" id="{970562D0-9D32-291D-43A1-94CA043678CE}"/>
              </a:ext>
            </a:extLst>
          </p:cNvPr>
          <p:cNvSpPr txBox="1"/>
          <p:nvPr/>
        </p:nvSpPr>
        <p:spPr>
          <a:xfrm>
            <a:off x="21177039" y="13499038"/>
            <a:ext cx="3795367" cy="1246495"/>
          </a:xfrm>
          <a:prstGeom prst="rect">
            <a:avLst/>
          </a:prstGeom>
          <a:solidFill>
            <a:schemeClr val="bg1"/>
          </a:solidFill>
        </p:spPr>
        <p:txBody>
          <a:bodyPr wrap="square">
            <a:spAutoFit/>
          </a:bodyPr>
          <a:lstStyle/>
          <a:p>
            <a:r>
              <a:rPr lang="en-US" sz="7500" dirty="0">
                <a:latin typeface="Arial" panose="020B0604020202020204" pitchFamily="34" charset="0"/>
                <a:cs typeface="Arial" panose="020B0604020202020204" pitchFamily="34" charset="0"/>
              </a:rPr>
              <a:t>10.0.2.1</a:t>
            </a:r>
          </a:p>
        </p:txBody>
      </p:sp>
      <p:sp>
        <p:nvSpPr>
          <p:cNvPr id="44" name="1_Route 1 IP Address">
            <a:extLst>
              <a:ext uri="{FF2B5EF4-FFF2-40B4-BE49-F238E27FC236}">
                <a16:creationId xmlns:a16="http://schemas.microsoft.com/office/drawing/2014/main" id="{1C1A06B8-CF23-A498-2AA4-34BA6FDB89B9}"/>
              </a:ext>
            </a:extLst>
          </p:cNvPr>
          <p:cNvSpPr txBox="1"/>
          <p:nvPr/>
        </p:nvSpPr>
        <p:spPr>
          <a:xfrm>
            <a:off x="21177039" y="9096154"/>
            <a:ext cx="3705530" cy="1246461"/>
          </a:xfrm>
          <a:prstGeom prst="rect">
            <a:avLst/>
          </a:prstGeom>
          <a:solidFill>
            <a:schemeClr val="bg1"/>
          </a:solidFill>
        </p:spPr>
        <p:txBody>
          <a:bodyPr wrap="square">
            <a:spAutoFit/>
          </a:bodyPr>
          <a:lstStyle/>
          <a:p>
            <a:r>
              <a:rPr lang="en-US" sz="7500" dirty="0">
                <a:latin typeface="Arial" panose="020B0604020202020204" pitchFamily="34" charset="0"/>
                <a:cs typeface="Arial" panose="020B0604020202020204" pitchFamily="34" charset="0"/>
              </a:rPr>
              <a:t>10.0.1.1</a:t>
            </a:r>
          </a:p>
        </p:txBody>
      </p:sp>
      <p:pic>
        <p:nvPicPr>
          <p:cNvPr id="28" name="1_Router" descr="Icon&#10;&#10;Description automatically generated">
            <a:extLst>
              <a:ext uri="{FF2B5EF4-FFF2-40B4-BE49-F238E27FC236}">
                <a16:creationId xmlns:a16="http://schemas.microsoft.com/office/drawing/2014/main" id="{7831538B-D6EB-5C36-64A1-5AE8FB0481E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4042571" y="8573030"/>
            <a:ext cx="6872439" cy="6013384"/>
          </a:xfrm>
          <a:prstGeom prst="rect">
            <a:avLst/>
          </a:prstGeom>
        </p:spPr>
      </p:pic>
      <p:sp>
        <p:nvSpPr>
          <p:cNvPr id="54" name="2_Route to internet">
            <a:extLst>
              <a:ext uri="{FF2B5EF4-FFF2-40B4-BE49-F238E27FC236}">
                <a16:creationId xmlns:a16="http://schemas.microsoft.com/office/drawing/2014/main" id="{6A0A3FBB-EA0A-1747-0A85-2D561BB8E65B}"/>
              </a:ext>
            </a:extLst>
          </p:cNvPr>
          <p:cNvSpPr/>
          <p:nvPr/>
        </p:nvSpPr>
        <p:spPr>
          <a:xfrm>
            <a:off x="7086601" y="11310121"/>
            <a:ext cx="7082798" cy="60973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grpSp>
        <p:nvGrpSpPr>
          <p:cNvPr id="35" name="2_Internet">
            <a:extLst>
              <a:ext uri="{FF2B5EF4-FFF2-40B4-BE49-F238E27FC236}">
                <a16:creationId xmlns:a16="http://schemas.microsoft.com/office/drawing/2014/main" id="{F3797AFF-871B-7678-EBF4-5DDE68E301E3}"/>
              </a:ext>
            </a:extLst>
          </p:cNvPr>
          <p:cNvGrpSpPr/>
          <p:nvPr/>
        </p:nvGrpSpPr>
        <p:grpSpPr>
          <a:xfrm>
            <a:off x="104854" y="9292568"/>
            <a:ext cx="8665830" cy="6747944"/>
            <a:chOff x="204936" y="7115198"/>
            <a:chExt cx="8665830" cy="6747944"/>
          </a:xfrm>
        </p:grpSpPr>
        <p:pic>
          <p:nvPicPr>
            <p:cNvPr id="32" name="Picture 31" descr="Diagram&#10;&#10;Description automatically generated">
              <a:extLst>
                <a:ext uri="{FF2B5EF4-FFF2-40B4-BE49-F238E27FC236}">
                  <a16:creationId xmlns:a16="http://schemas.microsoft.com/office/drawing/2014/main" id="{FA583B71-8F29-83F5-AF40-E2D00330FAE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4936" y="7115198"/>
              <a:ext cx="8665830" cy="6747944"/>
            </a:xfrm>
            <a:prstGeom prst="rect">
              <a:avLst/>
            </a:prstGeom>
          </p:spPr>
        </p:pic>
        <p:sp>
          <p:nvSpPr>
            <p:cNvPr id="34" name="_Point 3">
              <a:extLst>
                <a:ext uri="{FF2B5EF4-FFF2-40B4-BE49-F238E27FC236}">
                  <a16:creationId xmlns:a16="http://schemas.microsoft.com/office/drawing/2014/main" id="{F3596866-8985-1232-C48A-81AB9946DB82}"/>
                </a:ext>
              </a:extLst>
            </p:cNvPr>
            <p:cNvSpPr txBox="1"/>
            <p:nvPr/>
          </p:nvSpPr>
          <p:spPr>
            <a:xfrm>
              <a:off x="2487116" y="10365773"/>
              <a:ext cx="4101469" cy="1477328"/>
            </a:xfrm>
            <a:prstGeom prst="rect">
              <a:avLst/>
            </a:prstGeom>
            <a:solidFill>
              <a:schemeClr val="bg1"/>
            </a:solidFill>
          </p:spPr>
          <p:txBody>
            <a:bodyPr wrap="square">
              <a:spAutoFit/>
            </a:bodyPr>
            <a:lstStyle/>
            <a:p>
              <a:r>
                <a:rPr lang="en-US" sz="9000" dirty="0">
                  <a:latin typeface="Arial" panose="020B0604020202020204" pitchFamily="34" charset="0"/>
                  <a:cs typeface="Arial" panose="020B0604020202020204" pitchFamily="34" charset="0"/>
                </a:rPr>
                <a:t>Internet</a:t>
              </a:r>
            </a:p>
          </p:txBody>
        </p:sp>
      </p:grpSp>
      <p:sp>
        <p:nvSpPr>
          <p:cNvPr id="30" name="2_Public IP address">
            <a:extLst>
              <a:ext uri="{FF2B5EF4-FFF2-40B4-BE49-F238E27FC236}">
                <a16:creationId xmlns:a16="http://schemas.microsoft.com/office/drawing/2014/main" id="{D281A2E0-41EE-18EB-EEE9-1DFA56AFE5DB}"/>
              </a:ext>
            </a:extLst>
          </p:cNvPr>
          <p:cNvSpPr txBox="1"/>
          <p:nvPr/>
        </p:nvSpPr>
        <p:spPr>
          <a:xfrm>
            <a:off x="7385537" y="9096154"/>
            <a:ext cx="6313718" cy="1246461"/>
          </a:xfrm>
          <a:prstGeom prst="rect">
            <a:avLst/>
          </a:prstGeom>
          <a:solidFill>
            <a:schemeClr val="bg1"/>
          </a:solidFill>
        </p:spPr>
        <p:txBody>
          <a:bodyPr wrap="square">
            <a:spAutoFit/>
          </a:bodyPr>
          <a:lstStyle/>
          <a:p>
            <a:r>
              <a:rPr lang="en-US" sz="7500" dirty="0">
                <a:latin typeface="Arial" panose="020B0604020202020204" pitchFamily="34" charset="0"/>
                <a:cs typeface="Arial" panose="020B0604020202020204" pitchFamily="34" charset="0"/>
              </a:rPr>
              <a:t>93.184.216.34</a:t>
            </a:r>
          </a:p>
        </p:txBody>
      </p:sp>
      <p:sp>
        <p:nvSpPr>
          <p:cNvPr id="42" name="2_Share IP address text">
            <a:extLst>
              <a:ext uri="{FF2B5EF4-FFF2-40B4-BE49-F238E27FC236}">
                <a16:creationId xmlns:a16="http://schemas.microsoft.com/office/drawing/2014/main" id="{CD979C46-82E7-EAC3-42AD-95DD753AA9E0}"/>
              </a:ext>
            </a:extLst>
          </p:cNvPr>
          <p:cNvSpPr txBox="1"/>
          <p:nvPr/>
        </p:nvSpPr>
        <p:spPr>
          <a:xfrm>
            <a:off x="2001358" y="6645848"/>
            <a:ext cx="16388006"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Shared public IP address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Network Address Translation (NAT)</a:t>
            </a:r>
          </a:p>
        </p:txBody>
      </p:sp>
    </p:spTree>
    <p:extLst>
      <p:ext uri="{BB962C8B-B14F-4D97-AF65-F5344CB8AC3E}">
        <p14:creationId xmlns:p14="http://schemas.microsoft.com/office/powerpoint/2010/main" val="2449673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0_background">
            <a:extLst>
              <a:ext uri="{FF2B5EF4-FFF2-40B4-BE49-F238E27FC236}">
                <a16:creationId xmlns:a16="http://schemas.microsoft.com/office/drawing/2014/main" id="{EF8AC111-EE6A-7977-DBC6-47417E4F26E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3209925"/>
            <a:ext cx="36575999" cy="17367250"/>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18086179"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Sends data back to the host</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3" y="5472247"/>
            <a:ext cx="31031049"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Commonly used as 127.0.0.1, but any address starting with 127 will work</a:t>
            </a:r>
          </a:p>
        </p:txBody>
      </p:sp>
      <p:sp>
        <p:nvSpPr>
          <p:cNvPr id="2" name="2_Point 4_D 2.0">
            <a:extLst>
              <a:ext uri="{FF2B5EF4-FFF2-40B4-BE49-F238E27FC236}">
                <a16:creationId xmlns:a16="http://schemas.microsoft.com/office/drawing/2014/main" id="{648617BD-7DD4-30D7-3BA0-A496F8DB0939}"/>
              </a:ext>
            </a:extLst>
          </p:cNvPr>
          <p:cNvSpPr txBox="1"/>
          <p:nvPr/>
        </p:nvSpPr>
        <p:spPr>
          <a:xfrm>
            <a:off x="854965" y="8266265"/>
            <a:ext cx="9089135"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Does not test cabling</a:t>
            </a:r>
          </a:p>
        </p:txBody>
      </p:sp>
      <p:sp>
        <p:nvSpPr>
          <p:cNvPr id="11" name="2_Point 3">
            <a:extLst>
              <a:ext uri="{FF2B5EF4-FFF2-40B4-BE49-F238E27FC236}">
                <a16:creationId xmlns:a16="http://schemas.microsoft.com/office/drawing/2014/main" id="{E64035EB-538E-4765-9879-52C9E87B8C6B}"/>
              </a:ext>
            </a:extLst>
          </p:cNvPr>
          <p:cNvSpPr txBox="1"/>
          <p:nvPr/>
        </p:nvSpPr>
        <p:spPr>
          <a:xfrm>
            <a:off x="854965" y="6869256"/>
            <a:ext cx="31263336"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Used to test that the network device driver and network stack are working</a:t>
            </a:r>
          </a:p>
        </p:txBody>
      </p:sp>
      <p:pic>
        <p:nvPicPr>
          <p:cNvPr id="10" name="3_Pingtest 0_V Pingtest 0_F 100" descr="Text&#10;&#10;Description automatically generated">
            <a:extLst>
              <a:ext uri="{FF2B5EF4-FFF2-40B4-BE49-F238E27FC236}">
                <a16:creationId xmlns:a16="http://schemas.microsoft.com/office/drawing/2014/main" id="{C06E50E6-B556-DA10-624C-B1536C88687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54964" y="9712789"/>
            <a:ext cx="16478250" cy="9048750"/>
          </a:xfrm>
          <a:prstGeom prst="rect">
            <a:avLst/>
          </a:prstGeom>
        </p:spPr>
      </p:pic>
      <p:pic>
        <p:nvPicPr>
          <p:cNvPr id="16" name="4_Pingtest 1_V Pingtest 1" descr="Text&#10;&#10;Description automatically generated">
            <a:extLst>
              <a:ext uri="{FF2B5EF4-FFF2-40B4-BE49-F238E27FC236}">
                <a16:creationId xmlns:a16="http://schemas.microsoft.com/office/drawing/2014/main" id="{1BDE6F04-4A5D-F0A9-BF61-39652001E22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54964" y="9712789"/>
            <a:ext cx="16478250" cy="9048750"/>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Loopback Address (127.0.0.0/8)</a:t>
            </a:r>
          </a:p>
        </p:txBody>
      </p:sp>
    </p:spTree>
    <p:extLst>
      <p:ext uri="{BB962C8B-B14F-4D97-AF65-F5344CB8AC3E}">
        <p14:creationId xmlns:p14="http://schemas.microsoft.com/office/powerpoint/2010/main" val="3370585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0_Background" descr="A picture containing text&#10;&#10;Description automatically generated">
            <a:extLst>
              <a:ext uri="{FF2B5EF4-FFF2-40B4-BE49-F238E27FC236}">
                <a16:creationId xmlns:a16="http://schemas.microsoft.com/office/drawing/2014/main" id="{3857AB4C-762D-8DBB-B4FD-DE254E58034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7204"/>
            <a:ext cx="36576000" cy="20498637"/>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Multicast graphic">
            <a:extLst>
              <a:ext uri="{FF2B5EF4-FFF2-40B4-BE49-F238E27FC236}">
                <a16:creationId xmlns:a16="http://schemas.microsoft.com/office/drawing/2014/main" id="{F2C107FF-574C-35CC-1F88-2D3F62A6519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86408" y="7215742"/>
            <a:ext cx="18301778" cy="12418628"/>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26413750"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One packet goes to many different nodes</a:t>
            </a:r>
          </a:p>
        </p:txBody>
      </p:sp>
      <p:sp>
        <p:nvSpPr>
          <p:cNvPr id="3" name="1_Point 2">
            <a:extLst>
              <a:ext uri="{FF2B5EF4-FFF2-40B4-BE49-F238E27FC236}">
                <a16:creationId xmlns:a16="http://schemas.microsoft.com/office/drawing/2014/main" id="{436EADE9-7DBD-9D49-807F-51449B245703}"/>
              </a:ext>
            </a:extLst>
          </p:cNvPr>
          <p:cNvSpPr txBox="1"/>
          <p:nvPr/>
        </p:nvSpPr>
        <p:spPr>
          <a:xfrm>
            <a:off x="854963" y="5467572"/>
            <a:ext cx="19173347"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Address range 224.0.0.0 to 239.255.255.255</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Multicast Addresses</a:t>
            </a:r>
          </a:p>
        </p:txBody>
      </p:sp>
    </p:spTree>
    <p:extLst>
      <p:ext uri="{BB962C8B-B14F-4D97-AF65-F5344CB8AC3E}">
        <p14:creationId xmlns:p14="http://schemas.microsoft.com/office/powerpoint/2010/main" val="2158850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https://ITFreeTraining.com/ap11/5b15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2135</Words>
  <Application>Microsoft Office PowerPoint</Application>
  <PresentationFormat>Custom</PresentationFormat>
  <Paragraphs>163</Paragraphs>
  <Slides>9</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2025-10-01T12:10:25Z</dcterms:modified>
</cp:coreProperties>
</file>