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1"/>
  </p:notesMasterIdLst>
  <p:sldIdLst>
    <p:sldId id="274" r:id="rId2"/>
    <p:sldId id="285" r:id="rId3"/>
    <p:sldId id="287" r:id="rId4"/>
    <p:sldId id="290" r:id="rId5"/>
    <p:sldId id="288" r:id="rId6"/>
    <p:sldId id="289" r:id="rId7"/>
    <p:sldId id="291" r:id="rId8"/>
    <p:sldId id="292" r:id="rId9"/>
    <p:sldId id="273" r:id="rId10"/>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292" autoAdjust="0"/>
    <p:restoredTop sz="94367" autoAdjust="0"/>
  </p:normalViewPr>
  <p:slideViewPr>
    <p:cSldViewPr snapToGrid="0">
      <p:cViewPr varScale="1">
        <p:scale>
          <a:sx n="29" d="100"/>
          <a:sy n="29" d="100"/>
        </p:scale>
        <p:origin x="112"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TCP/IP.</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CompTIA has indicated that for the A+ exam, they want you to have an understanding of TCP/IP. So, don’t worry about memorizing the content in this video. Just have an understanding of what TCP/IP is. I will do a quick review at the end of the video of the major points, so don’t worry.</a:t>
            </a:r>
          </a:p>
          <a:p>
            <a:endParaRPr lang="en-GB"/>
          </a:p>
          <a:p>
            <a:r>
              <a:rPr lang="en-GB"/>
              <a:t>TCP/IP refers to a suite of protocols; thus, it is not just one protocol that makes it work. It can be subdivided into two groups of protocols. The first is the Internet Protocol or IP. The IP part of the protocol is mainly responsible for sending and receiving data. This includes control messages, error codes using many different protocols and also routing between networks.</a:t>
            </a:r>
          </a:p>
          <a:p>
            <a:endParaRPr lang="en-GB"/>
          </a:p>
          <a:p>
            <a:r>
              <a:rPr lang="en-GB"/>
              <a:t>The IP protocols were developed first; however, they relied on the network to reliably send the data. This, however, did not always happen. For example, sometimes a packet would be lost and would need to be re-sent. The IP protocols did not have the ability to reliably check if packets were sent and thus needed to be re-sent if lost.</a:t>
            </a:r>
          </a:p>
          <a:p>
            <a:endParaRPr lang="en-GB"/>
          </a:p>
          <a:p>
            <a:r>
              <a:rPr lang="en-GB"/>
              <a:t>This is where Transmission Control Protocol (TCP) comes into play. TCP builds on top of IP, adding reliable communication. Keep in mind that TCP is also a suite of protocols. TCP also includes connection-oriented communication rather than just sending packets on the network. So even though one of the major features is reliable communication, it also includes the ability to send unreliable communication. TCP essentially works on connection-based communication while IP is based on messages. Let’s have a closer look.</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98120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01:47 Nowadays, most network protocols have converged to use the TCP/IP protocol suite. Thus, it is important to know. The suite itself is divided into four layers. For the A+ exam, you are unlikely to get a question on this content, so don’t worry about memorizing it. It just helps to have a basic understanding of how TCP/IP works.</a:t>
            </a:r>
          </a:p>
          <a:p>
            <a:endParaRPr lang="en-GB"/>
          </a:p>
          <a:p>
            <a:r>
              <a:rPr lang="en-GB"/>
              <a:t>I will now look at each layer in more detail so we can have a better understanding of how it works.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939117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02:15 The first layer I will look at is the link or network interface layer. This layer puts frames on the physical network. There are many different types of network adapters, for example, Ethernet, Wi-Fi, DSL, and cable modem. TCP/IP uses open protocols, making it easy to create device drivers or other software to pass physical frames from the suite onto the physical network. The manufacturer of the hardware just needs to ensure they create the necessary interface to their hardware.</a:t>
            </a:r>
          </a:p>
          <a:p>
            <a:endParaRPr lang="en-GB"/>
          </a:p>
          <a:p>
            <a:r>
              <a:rPr lang="en-GB"/>
              <a:t>This layer is limited to local network traffic only. Thus, this layer does not perform routing. It simply sends frames from one device to another. It is up to the next device receiving the frame to route it to the next device if required.</a:t>
            </a:r>
          </a:p>
          <a:p>
            <a:endParaRPr lang="en-GB"/>
          </a:p>
          <a:p>
            <a:r>
              <a:rPr lang="en-GB"/>
              <a:t>You can see that the protocol ARP does not quite sit in this layer. Sometimes certain protocols may work on different layers and thus don’t fit in one layer. In this case, ARP is used to get MAC addresses for devices on the network. Sometimes this is needed by this layer, and sometimes it is needed by the layer above. Let’s look at the next layer.</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999902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03:24 The next layer up is the internet layer. This layer provides packet addressing and routing. That is, it adds an IP address. The IP address allows packets to be sent network to network. For a packet to travel between networks, it requires a router to forward the packet to the next network.</a:t>
            </a:r>
          </a:p>
          <a:p>
            <a:endParaRPr lang="en-GB"/>
          </a:p>
          <a:p>
            <a:r>
              <a:rPr lang="en-GB"/>
              <a:t>The important point to understand is that this layer uses best-effort delivery. Think of it like mailing a letter using the standard postal service. You mail the letter hoping it will get to the destination, but you never know for sure that it will arrive and not get lost on the way.</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175126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04:00 The transport layer manages all the connections being used by the device. This is implemented using two different protocols. Although you can send reliable communication using TCP/IP, the transport layer also includes unreliable communication in the form of the User Datagram Protocol or UDP. This protocol simply sends packets to the destination. There is no guarantee the packets will arrive at the destination, and they could arrive out of order.</a:t>
            </a:r>
          </a:p>
          <a:p>
            <a:endParaRPr lang="en-GB"/>
          </a:p>
          <a:p>
            <a:r>
              <a:rPr lang="en-GB"/>
              <a:t>UDP is generally used with time-sensitive applications, for example, real-time speech or video. In cases like these, since the communication is in real time, you want to process them as soon as they arrive. If a packet fails to arrive or arrives late, it is no longer useful since the audio or video has passed the point where it could be used. This may translate to a glitch in the video or audio, but this may be more desirable than delaying the communication, waiting for later packets, or for the packet to be re-sent.</a:t>
            </a:r>
          </a:p>
          <a:p>
            <a:endParaRPr lang="en-GB"/>
          </a:p>
          <a:p>
            <a:r>
              <a:rPr lang="en-GB"/>
              <a:t>The second method of communication is Transmission Control Protocol or TCP. This protocol uses reliable transmission; thus, packets arrive in order, and missed packets are re-sent. To understand how it works, consider the following.</a:t>
            </a:r>
          </a:p>
          <a:p>
            <a:endParaRPr lang="en-GB"/>
          </a:p>
          <a:p>
            <a:r>
              <a:rPr lang="en-GB"/>
              <a:t>In this example, the packets have been sent to the receiver and are now checked before sending them to the device.</a:t>
            </a:r>
          </a:p>
          <a:p>
            <a:endParaRPr lang="en-GB"/>
          </a:p>
          <a:p>
            <a:r>
              <a:rPr lang="en-GB"/>
              <a:t>Packet 1 has arrived in the correct order and thus is let through. Packet 2 and packet 3 have arrived out of order. Packet 3 will have to wait until packet 2 is processed.</a:t>
            </a:r>
          </a:p>
          <a:p>
            <a:endParaRPr lang="en-GB"/>
          </a:p>
          <a:p>
            <a:r>
              <a:rPr lang="en-GB"/>
              <a:t>When packet 2 arrives, it will jump ahead and be processed.  Since packet 3 has arrived, it will be processed. Now we have a problem because packet 4 has been lost in transmission. When this occurs, TCP will request the packet be resent. The other packets in queue will need to wait until packet 4 arrives. You can see that TCP handles making sure the order of the packets is correct and requests re-transmission when required.</a:t>
            </a:r>
          </a:p>
          <a:p>
            <a:endParaRPr lang="en-GB"/>
          </a:p>
          <a:p>
            <a:r>
              <a:rPr lang="en-GB"/>
              <a:t>This layer handles the connections and thus the data flow to and from the computer. But we still need something to send out the data and process it.</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912217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06:11 The last layer is the application layer. This layer performs the high-level functions. For example, it is used to configure hosts, manage network hosts, and operate services. The application layer uses TCP or UDP connections. You can see that each layer accesses the layer or layers adjacent to it. Each layer performs a particular function, but all the layers work together to get the end result.</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379845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06:40 Let’s do a quick review of the major points. TCP/IP is a suite of protocols. It is an open specification, so everyone can create software or devices that use it. TCP/IP has four layers that work together to allow devices to communicate with each other.</a:t>
            </a:r>
          </a:p>
          <a:p>
            <a:endParaRPr lang="en-GB"/>
          </a:p>
          <a:p>
            <a:r>
              <a:rPr lang="en-GB"/>
              <a:t>TCP is used for reliable communication. Since it is reliable, the packets will be processed in the same order they were sent. Lost packets will be transmitted again. If you want to send data reliably, you need to use TCP. For example, if sensitive data or credit card information is being sent, it is most likely being sent with TCP.</a:t>
            </a:r>
          </a:p>
          <a:p>
            <a:endParaRPr lang="en-GB"/>
          </a:p>
          <a:p>
            <a:r>
              <a:rPr lang="en-GB"/>
              <a:t>UDP communication is unreliable communication. There is no guarantee that when you send the data, it will arrive at its destination. It is good for applications like live streaming audio or video. Live stream data is useful when it is first created. If it is delivered later, it essentially becomes out of date.</a:t>
            </a:r>
          </a:p>
          <a:p>
            <a:endParaRPr lang="en-GB"/>
          </a:p>
          <a:p>
            <a:r>
              <a:rPr lang="en-GB"/>
              <a:t>UDP is also useful for real-time data. For example, if you wanted updates on a stock market price, the information is only useful when it is sent. Any delays in transmission make the data out of date due to new data being available. Traffic like this is a good candidate for UDP communication.</a:t>
            </a:r>
          </a:p>
          <a:p>
            <a:endParaRPr lang="en-GB"/>
          </a:p>
          <a:p>
            <a:r>
              <a:rPr lang="en-GB"/>
              <a:t>Keep in mind the developer of the application will ultimately decide what they want to use. For example, the developer may use TCP even for real-time information because they are not worried about the data being a bit laggy sometimes. Maybe they want to save all the data coming in so it can be accessed later and thus can’t afford to miss any data, even if it means the data may be laggy sometimes.</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010394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08:20 That concludes this video from ITFreeTraining on the TCP/IP protocol suite. I hope you have found this video informative, and I look forward to seeing you in the next video from us. Until the next video, I would like to thank you for watching.</a:t>
            </a:r>
          </a:p>
          <a:p>
            <a:endParaRPr lang="en-GB"/>
          </a:p>
          <a:p>
            <a:r>
              <a:rPr lang="en-GB"/>
              <a:t>References</a:t>
            </a:r>
          </a:p>
          <a:p>
            <a:r>
              <a:rPr lang="en-GB"/>
              <a:t>“The Official CompTIA A+ Core Study Guide (Exam 220-1101)” pages 170 to 171</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10/1/2025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3DE0E406-E9B1-4542-4F7E-9CD28935D25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22" r="1838"/>
          <a:stretch/>
        </p:blipFill>
        <p:spPr>
          <a:xfrm>
            <a:off x="0" y="3156709"/>
            <a:ext cx="36576000" cy="17420465"/>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12109922" cy="1708160"/>
          </a:xfrm>
          <a:prstGeom prst="rect">
            <a:avLst/>
          </a:prstGeom>
          <a:solidFill>
            <a:srgbClr val="FFFFFF">
              <a:alpha val="69804"/>
            </a:srgbClr>
          </a:solid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Suite of protocols</a:t>
            </a:r>
          </a:p>
        </p:txBody>
      </p:sp>
      <p:pic>
        <p:nvPicPr>
          <p:cNvPr id="25" name="2_IP Graphic">
            <a:extLst>
              <a:ext uri="{FF2B5EF4-FFF2-40B4-BE49-F238E27FC236}">
                <a16:creationId xmlns:a16="http://schemas.microsoft.com/office/drawing/2014/main" id="{78689440-EAE8-925A-ADF3-51ACF44723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872286" y="6127778"/>
            <a:ext cx="13193486" cy="11531544"/>
          </a:xfrm>
          <a:prstGeom prst="rect">
            <a:avLst/>
          </a:prstGeom>
        </p:spPr>
      </p:pic>
      <p:sp>
        <p:nvSpPr>
          <p:cNvPr id="27" name="2_IP Description">
            <a:extLst>
              <a:ext uri="{FF2B5EF4-FFF2-40B4-BE49-F238E27FC236}">
                <a16:creationId xmlns:a16="http://schemas.microsoft.com/office/drawing/2014/main" id="{7B7F4ED5-CF85-4C28-AF48-94B9B59DDAFD}"/>
              </a:ext>
            </a:extLst>
          </p:cNvPr>
          <p:cNvSpPr txBox="1"/>
          <p:nvPr/>
        </p:nvSpPr>
        <p:spPr>
          <a:xfrm>
            <a:off x="22045411" y="16104333"/>
            <a:ext cx="7371031"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Data and routing</a:t>
            </a:r>
          </a:p>
        </p:txBody>
      </p:sp>
      <p:sp>
        <p:nvSpPr>
          <p:cNvPr id="26" name="2_IP text">
            <a:extLst>
              <a:ext uri="{FF2B5EF4-FFF2-40B4-BE49-F238E27FC236}">
                <a16:creationId xmlns:a16="http://schemas.microsoft.com/office/drawing/2014/main" id="{C37ED4C1-F4CD-F6BC-4CD6-835DBA101E5F}"/>
              </a:ext>
            </a:extLst>
          </p:cNvPr>
          <p:cNvSpPr txBox="1"/>
          <p:nvPr/>
        </p:nvSpPr>
        <p:spPr>
          <a:xfrm>
            <a:off x="22027308" y="6480822"/>
            <a:ext cx="7078161" cy="1092607"/>
          </a:xfrm>
          <a:prstGeom prst="rect">
            <a:avLst/>
          </a:prstGeom>
          <a:solidFill>
            <a:srgbClr val="FFFFFF">
              <a:alpha val="69804"/>
            </a:srgbClr>
          </a:solidFill>
        </p:spPr>
        <p:txBody>
          <a:bodyPr wrap="square">
            <a:spAutoFit/>
          </a:bodyPr>
          <a:lstStyle/>
          <a:p>
            <a:r>
              <a:rPr lang="en-US" sz="6500" b="1" dirty="0">
                <a:solidFill>
                  <a:srgbClr val="EE7546"/>
                </a:solidFill>
                <a:latin typeface="Arial" panose="020B0604020202020204" pitchFamily="34" charset="0"/>
                <a:cs typeface="Arial" panose="020B0604020202020204" pitchFamily="34" charset="0"/>
              </a:rPr>
              <a:t>Internet Protocol</a:t>
            </a:r>
          </a:p>
        </p:txBody>
      </p:sp>
      <p:pic>
        <p:nvPicPr>
          <p:cNvPr id="6" name="3_TCP Picture">
            <a:extLst>
              <a:ext uri="{FF2B5EF4-FFF2-40B4-BE49-F238E27FC236}">
                <a16:creationId xmlns:a16="http://schemas.microsoft.com/office/drawing/2014/main" id="{DB5B8978-F073-9AA9-8062-94B1929F56D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239681" y="6127778"/>
            <a:ext cx="13193351" cy="11531543"/>
          </a:xfrm>
          <a:prstGeom prst="rect">
            <a:avLst/>
          </a:prstGeom>
        </p:spPr>
      </p:pic>
      <p:sp>
        <p:nvSpPr>
          <p:cNvPr id="17" name="3_TCP text 2">
            <a:extLst>
              <a:ext uri="{FF2B5EF4-FFF2-40B4-BE49-F238E27FC236}">
                <a16:creationId xmlns:a16="http://schemas.microsoft.com/office/drawing/2014/main" id="{B497B766-4F5B-06EB-D01B-9DF1560BDDB4}"/>
              </a:ext>
            </a:extLst>
          </p:cNvPr>
          <p:cNvSpPr txBox="1"/>
          <p:nvPr/>
        </p:nvSpPr>
        <p:spPr>
          <a:xfrm>
            <a:off x="5495173" y="16104333"/>
            <a:ext cx="10635118"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Reliable communication</a:t>
            </a:r>
          </a:p>
        </p:txBody>
      </p:sp>
      <p:sp>
        <p:nvSpPr>
          <p:cNvPr id="23" name="3_TCP text 1">
            <a:extLst>
              <a:ext uri="{FF2B5EF4-FFF2-40B4-BE49-F238E27FC236}">
                <a16:creationId xmlns:a16="http://schemas.microsoft.com/office/drawing/2014/main" id="{C6F04B95-8857-07D5-CB85-905162455D7F}"/>
              </a:ext>
            </a:extLst>
          </p:cNvPr>
          <p:cNvSpPr txBox="1"/>
          <p:nvPr/>
        </p:nvSpPr>
        <p:spPr>
          <a:xfrm>
            <a:off x="4584981" y="6480822"/>
            <a:ext cx="12266104" cy="1092607"/>
          </a:xfrm>
          <a:prstGeom prst="rect">
            <a:avLst/>
          </a:prstGeom>
          <a:solidFill>
            <a:srgbClr val="FFFFFF">
              <a:alpha val="69804"/>
            </a:srgbClr>
          </a:solidFill>
        </p:spPr>
        <p:txBody>
          <a:bodyPr wrap="square">
            <a:spAutoFit/>
          </a:bodyPr>
          <a:lstStyle/>
          <a:p>
            <a:r>
              <a:rPr lang="en-US" sz="6500" b="1" dirty="0">
                <a:solidFill>
                  <a:srgbClr val="EE7546"/>
                </a:solidFill>
                <a:latin typeface="Arial" panose="020B0604020202020204" pitchFamily="34" charset="0"/>
                <a:cs typeface="Arial" panose="020B0604020202020204" pitchFamily="34" charset="0"/>
              </a:rPr>
              <a:t>Transmission Control Protocol</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TCP/IP Suite of Protocols</a:t>
            </a:r>
          </a:p>
        </p:txBody>
      </p:sp>
    </p:spTree>
    <p:extLst>
      <p:ext uri="{BB962C8B-B14F-4D97-AF65-F5344CB8AC3E}">
        <p14:creationId xmlns:p14="http://schemas.microsoft.com/office/powerpoint/2010/main" val="2071823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0_Background" descr="A picture containing night sky&#10;&#10;Description automatically generated">
            <a:extLst>
              <a:ext uri="{FF2B5EF4-FFF2-40B4-BE49-F238E27FC236}">
                <a16:creationId xmlns:a16="http://schemas.microsoft.com/office/drawing/2014/main" id="{75B34A7E-C5E1-FDA2-CD77-CEB471AB3F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36575999" cy="20575587"/>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42" name="1_TCPIP Suite">
            <a:extLst>
              <a:ext uri="{FF2B5EF4-FFF2-40B4-BE49-F238E27FC236}">
                <a16:creationId xmlns:a16="http://schemas.microsoft.com/office/drawing/2014/main" id="{43F6929F-CEEB-BE9B-5C4E-1F27A2A89413}"/>
              </a:ext>
            </a:extLst>
          </p:cNvPr>
          <p:cNvGrpSpPr/>
          <p:nvPr/>
        </p:nvGrpSpPr>
        <p:grpSpPr>
          <a:xfrm>
            <a:off x="6041566" y="4070704"/>
            <a:ext cx="22893725" cy="13931460"/>
            <a:chOff x="6041566" y="4070704"/>
            <a:chExt cx="22893725" cy="13931460"/>
          </a:xfrm>
        </p:grpSpPr>
        <p:sp>
          <p:nvSpPr>
            <p:cNvPr id="2" name="Rectangle 1">
              <a:extLst>
                <a:ext uri="{FF2B5EF4-FFF2-40B4-BE49-F238E27FC236}">
                  <a16:creationId xmlns:a16="http://schemas.microsoft.com/office/drawing/2014/main" id="{4BABE931-5F9E-93EE-6280-742E29256056}"/>
                </a:ext>
              </a:extLst>
            </p:cNvPr>
            <p:cNvSpPr/>
            <p:nvPr/>
          </p:nvSpPr>
          <p:spPr>
            <a:xfrm>
              <a:off x="6041567" y="4129601"/>
              <a:ext cx="7805057" cy="574535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197691BC-25B3-226D-1963-2B1FFDDDC1BE}"/>
                </a:ext>
              </a:extLst>
            </p:cNvPr>
            <p:cNvSpPr/>
            <p:nvPr/>
          </p:nvSpPr>
          <p:spPr>
            <a:xfrm>
              <a:off x="6041566" y="10170452"/>
              <a:ext cx="7805057" cy="182378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A940299A-0054-7063-FCB7-3D79D2EA25DD}"/>
                </a:ext>
              </a:extLst>
            </p:cNvPr>
            <p:cNvSpPr/>
            <p:nvPr/>
          </p:nvSpPr>
          <p:spPr>
            <a:xfrm>
              <a:off x="6090550" y="12328058"/>
              <a:ext cx="7805057" cy="182378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710B7759-6352-88D9-6EAB-63D6A5B82F66}"/>
                </a:ext>
              </a:extLst>
            </p:cNvPr>
            <p:cNvSpPr/>
            <p:nvPr/>
          </p:nvSpPr>
          <p:spPr>
            <a:xfrm>
              <a:off x="6090550" y="14447345"/>
              <a:ext cx="7805057" cy="355481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p>
          </p:txBody>
        </p:sp>
        <p:sp>
          <p:nvSpPr>
            <p:cNvPr id="8" name="_Point 2">
              <a:extLst>
                <a:ext uri="{FF2B5EF4-FFF2-40B4-BE49-F238E27FC236}">
                  <a16:creationId xmlns:a16="http://schemas.microsoft.com/office/drawing/2014/main" id="{55D0E272-0262-F587-0F91-1FDBAFF94253}"/>
                </a:ext>
              </a:extLst>
            </p:cNvPr>
            <p:cNvSpPr txBox="1"/>
            <p:nvPr/>
          </p:nvSpPr>
          <p:spPr>
            <a:xfrm>
              <a:off x="7451862" y="6303695"/>
              <a:ext cx="5082431"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Application</a:t>
              </a:r>
            </a:p>
          </p:txBody>
        </p:sp>
        <p:sp>
          <p:nvSpPr>
            <p:cNvPr id="10" name="_Point 2">
              <a:extLst>
                <a:ext uri="{FF2B5EF4-FFF2-40B4-BE49-F238E27FC236}">
                  <a16:creationId xmlns:a16="http://schemas.microsoft.com/office/drawing/2014/main" id="{F4528573-6698-FC11-81A1-B8256044CC46}"/>
                </a:ext>
              </a:extLst>
            </p:cNvPr>
            <p:cNvSpPr txBox="1"/>
            <p:nvPr/>
          </p:nvSpPr>
          <p:spPr>
            <a:xfrm>
              <a:off x="7575391" y="10469192"/>
              <a:ext cx="5082431"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Transport</a:t>
              </a:r>
            </a:p>
          </p:txBody>
        </p:sp>
        <p:sp>
          <p:nvSpPr>
            <p:cNvPr id="16" name="_Point 2">
              <a:extLst>
                <a:ext uri="{FF2B5EF4-FFF2-40B4-BE49-F238E27FC236}">
                  <a16:creationId xmlns:a16="http://schemas.microsoft.com/office/drawing/2014/main" id="{EDF4C6EB-BEC6-93DE-2A1D-E65DE55EA3E9}"/>
                </a:ext>
              </a:extLst>
            </p:cNvPr>
            <p:cNvSpPr txBox="1"/>
            <p:nvPr/>
          </p:nvSpPr>
          <p:spPr>
            <a:xfrm>
              <a:off x="7575391" y="12604669"/>
              <a:ext cx="5082431"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Internet</a:t>
              </a:r>
            </a:p>
          </p:txBody>
        </p:sp>
        <p:sp>
          <p:nvSpPr>
            <p:cNvPr id="17" name="_Point 2">
              <a:extLst>
                <a:ext uri="{FF2B5EF4-FFF2-40B4-BE49-F238E27FC236}">
                  <a16:creationId xmlns:a16="http://schemas.microsoft.com/office/drawing/2014/main" id="{66B2AFBC-83B4-4F6B-AA4F-428389A17930}"/>
                </a:ext>
              </a:extLst>
            </p:cNvPr>
            <p:cNvSpPr txBox="1"/>
            <p:nvPr/>
          </p:nvSpPr>
          <p:spPr>
            <a:xfrm>
              <a:off x="7575391" y="14447345"/>
              <a:ext cx="5082431" cy="3554819"/>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Link/</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Network</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interface</a:t>
              </a:r>
            </a:p>
          </p:txBody>
        </p:sp>
        <p:sp>
          <p:nvSpPr>
            <p:cNvPr id="23" name="Rectangle 22">
              <a:extLst>
                <a:ext uri="{FF2B5EF4-FFF2-40B4-BE49-F238E27FC236}">
                  <a16:creationId xmlns:a16="http://schemas.microsoft.com/office/drawing/2014/main" id="{FD395A2C-8BF8-C9BE-4C1B-1752E1958149}"/>
                </a:ext>
              </a:extLst>
            </p:cNvPr>
            <p:cNvSpPr/>
            <p:nvPr/>
          </p:nvSpPr>
          <p:spPr>
            <a:xfrm>
              <a:off x="14426070" y="4151086"/>
              <a:ext cx="14478000" cy="569120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24" name="_Point 2">
              <a:extLst>
                <a:ext uri="{FF2B5EF4-FFF2-40B4-BE49-F238E27FC236}">
                  <a16:creationId xmlns:a16="http://schemas.microsoft.com/office/drawing/2014/main" id="{9729881D-8D7E-40AB-7647-5091379A6864}"/>
                </a:ext>
              </a:extLst>
            </p:cNvPr>
            <p:cNvSpPr txBox="1"/>
            <p:nvPr/>
          </p:nvSpPr>
          <p:spPr>
            <a:xfrm>
              <a:off x="16043197" y="4070704"/>
              <a:ext cx="11243746" cy="5863144"/>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DHCP DNS</a:t>
              </a:r>
            </a:p>
            <a:p>
              <a:pPr algn="ctr"/>
              <a:r>
                <a:rPr lang="en-US" sz="7500" dirty="0">
                  <a:latin typeface="Arial" panose="020B0604020202020204" pitchFamily="34" charset="0"/>
                  <a:cs typeface="Arial" panose="020B0604020202020204" pitchFamily="34" charset="0"/>
                </a:rPr>
                <a:t>FTP HTTP/HTTPS SMB</a:t>
              </a:r>
            </a:p>
            <a:p>
              <a:pPr algn="ctr"/>
              <a:r>
                <a:rPr lang="en-US" sz="7500" dirty="0">
                  <a:latin typeface="Arial" panose="020B0604020202020204" pitchFamily="34" charset="0"/>
                  <a:cs typeface="Arial" panose="020B0604020202020204" pitchFamily="34" charset="0"/>
                </a:rPr>
                <a:t>SMTP IMAP POP3</a:t>
              </a:r>
            </a:p>
            <a:p>
              <a:pPr algn="ctr"/>
              <a:r>
                <a:rPr lang="en-US" sz="7500" dirty="0">
                  <a:latin typeface="Arial" panose="020B0604020202020204" pitchFamily="34" charset="0"/>
                  <a:cs typeface="Arial" panose="020B0604020202020204" pitchFamily="34" charset="0"/>
                </a:rPr>
                <a:t>SSH RDP Telnet</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LDAP SNMP Syslog</a:t>
              </a:r>
            </a:p>
          </p:txBody>
        </p:sp>
        <p:sp>
          <p:nvSpPr>
            <p:cNvPr id="25" name="Rectangle 24">
              <a:extLst>
                <a:ext uri="{FF2B5EF4-FFF2-40B4-BE49-F238E27FC236}">
                  <a16:creationId xmlns:a16="http://schemas.microsoft.com/office/drawing/2014/main" id="{83C2E87D-2A86-28F1-4038-C9D99D8FF35B}"/>
                </a:ext>
              </a:extLst>
            </p:cNvPr>
            <p:cNvSpPr/>
            <p:nvPr/>
          </p:nvSpPr>
          <p:spPr>
            <a:xfrm>
              <a:off x="14426070" y="10147889"/>
              <a:ext cx="6637783" cy="18237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26" name="Rectangle 25">
              <a:extLst>
                <a:ext uri="{FF2B5EF4-FFF2-40B4-BE49-F238E27FC236}">
                  <a16:creationId xmlns:a16="http://schemas.microsoft.com/office/drawing/2014/main" id="{C4F546D0-E32E-B361-66CE-B1A9273D3E5F}"/>
                </a:ext>
              </a:extLst>
            </p:cNvPr>
            <p:cNvSpPr/>
            <p:nvPr/>
          </p:nvSpPr>
          <p:spPr>
            <a:xfrm>
              <a:off x="22533425" y="10147889"/>
              <a:ext cx="6370646" cy="18237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27" name="_Point 2">
              <a:extLst>
                <a:ext uri="{FF2B5EF4-FFF2-40B4-BE49-F238E27FC236}">
                  <a16:creationId xmlns:a16="http://schemas.microsoft.com/office/drawing/2014/main" id="{E192FB8C-964A-543D-D46E-379A26C030D8}"/>
                </a:ext>
              </a:extLst>
            </p:cNvPr>
            <p:cNvSpPr txBox="1"/>
            <p:nvPr/>
          </p:nvSpPr>
          <p:spPr>
            <a:xfrm>
              <a:off x="15203745" y="10436534"/>
              <a:ext cx="5082431"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TCP</a:t>
              </a:r>
            </a:p>
          </p:txBody>
        </p:sp>
        <p:sp>
          <p:nvSpPr>
            <p:cNvPr id="28" name="_Point 2">
              <a:extLst>
                <a:ext uri="{FF2B5EF4-FFF2-40B4-BE49-F238E27FC236}">
                  <a16:creationId xmlns:a16="http://schemas.microsoft.com/office/drawing/2014/main" id="{64E011FA-CCC5-26C8-B0EA-F313D253A897}"/>
                </a:ext>
              </a:extLst>
            </p:cNvPr>
            <p:cNvSpPr txBox="1"/>
            <p:nvPr/>
          </p:nvSpPr>
          <p:spPr>
            <a:xfrm>
              <a:off x="23177532" y="10436534"/>
              <a:ext cx="5082431"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UDP</a:t>
              </a:r>
            </a:p>
          </p:txBody>
        </p:sp>
        <p:sp>
          <p:nvSpPr>
            <p:cNvPr id="29" name="Rectangle 28">
              <a:extLst>
                <a:ext uri="{FF2B5EF4-FFF2-40B4-BE49-F238E27FC236}">
                  <a16:creationId xmlns:a16="http://schemas.microsoft.com/office/drawing/2014/main" id="{14265E43-56C2-AE5C-B6F9-9C5C5B6E54C6}"/>
                </a:ext>
              </a:extLst>
            </p:cNvPr>
            <p:cNvSpPr/>
            <p:nvPr/>
          </p:nvSpPr>
          <p:spPr>
            <a:xfrm>
              <a:off x="14426070" y="12366771"/>
              <a:ext cx="14478000" cy="18237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30" name="_Point 2">
              <a:extLst>
                <a:ext uri="{FF2B5EF4-FFF2-40B4-BE49-F238E27FC236}">
                  <a16:creationId xmlns:a16="http://schemas.microsoft.com/office/drawing/2014/main" id="{13762F4E-FEA8-E930-CBEC-D7FB685E7CA5}"/>
                </a:ext>
              </a:extLst>
            </p:cNvPr>
            <p:cNvSpPr txBox="1"/>
            <p:nvPr/>
          </p:nvSpPr>
          <p:spPr>
            <a:xfrm>
              <a:off x="19123854" y="12644093"/>
              <a:ext cx="5082431"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IP</a:t>
              </a:r>
            </a:p>
          </p:txBody>
        </p:sp>
        <p:sp>
          <p:nvSpPr>
            <p:cNvPr id="31" name="Rectangle 30">
              <a:extLst>
                <a:ext uri="{FF2B5EF4-FFF2-40B4-BE49-F238E27FC236}">
                  <a16:creationId xmlns:a16="http://schemas.microsoft.com/office/drawing/2014/main" id="{4144B8CE-0150-68CC-F1AD-968024E4B47F}"/>
                </a:ext>
              </a:extLst>
            </p:cNvPr>
            <p:cNvSpPr/>
            <p:nvPr/>
          </p:nvSpPr>
          <p:spPr>
            <a:xfrm>
              <a:off x="14426069" y="16132629"/>
              <a:ext cx="14478000" cy="186953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32" name="_Point 2">
              <a:extLst>
                <a:ext uri="{FF2B5EF4-FFF2-40B4-BE49-F238E27FC236}">
                  <a16:creationId xmlns:a16="http://schemas.microsoft.com/office/drawing/2014/main" id="{2B109284-2E4B-7A51-EDDD-0B6FA5AEC764}"/>
                </a:ext>
              </a:extLst>
            </p:cNvPr>
            <p:cNvSpPr txBox="1"/>
            <p:nvPr/>
          </p:nvSpPr>
          <p:spPr>
            <a:xfrm>
              <a:off x="18421126" y="16329430"/>
              <a:ext cx="6686171"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Ethernet Wi-Fi</a:t>
              </a:r>
            </a:p>
          </p:txBody>
        </p:sp>
        <p:sp>
          <p:nvSpPr>
            <p:cNvPr id="40" name="Rectangle 39">
              <a:extLst>
                <a:ext uri="{FF2B5EF4-FFF2-40B4-BE49-F238E27FC236}">
                  <a16:creationId xmlns:a16="http://schemas.microsoft.com/office/drawing/2014/main" id="{BA7D5455-D2B8-B6E2-1862-70885FD6B627}"/>
                </a:ext>
              </a:extLst>
            </p:cNvPr>
            <p:cNvSpPr/>
            <p:nvPr/>
          </p:nvSpPr>
          <p:spPr>
            <a:xfrm>
              <a:off x="14457291" y="14399344"/>
              <a:ext cx="14478000" cy="15038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37" name="Rectangle 36">
              <a:extLst>
                <a:ext uri="{FF2B5EF4-FFF2-40B4-BE49-F238E27FC236}">
                  <a16:creationId xmlns:a16="http://schemas.microsoft.com/office/drawing/2014/main" id="{3FF223D3-8DF8-E5CE-0D23-80C33F92F64D}"/>
                </a:ext>
              </a:extLst>
            </p:cNvPr>
            <p:cNvSpPr/>
            <p:nvPr/>
          </p:nvSpPr>
          <p:spPr>
            <a:xfrm>
              <a:off x="25603200" y="13285899"/>
              <a:ext cx="2787392" cy="18237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38" name="_Point 2">
              <a:extLst>
                <a:ext uri="{FF2B5EF4-FFF2-40B4-BE49-F238E27FC236}">
                  <a16:creationId xmlns:a16="http://schemas.microsoft.com/office/drawing/2014/main" id="{98670B87-3BEF-B430-3EFD-1F5645D86796}"/>
                </a:ext>
              </a:extLst>
            </p:cNvPr>
            <p:cNvSpPr txBox="1"/>
            <p:nvPr/>
          </p:nvSpPr>
          <p:spPr>
            <a:xfrm>
              <a:off x="25568491" y="13629048"/>
              <a:ext cx="2839974"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ARP</a:t>
              </a:r>
            </a:p>
          </p:txBody>
        </p:sp>
        <p:sp>
          <p:nvSpPr>
            <p:cNvPr id="41" name="_Point 2">
              <a:extLst>
                <a:ext uri="{FF2B5EF4-FFF2-40B4-BE49-F238E27FC236}">
                  <a16:creationId xmlns:a16="http://schemas.microsoft.com/office/drawing/2014/main" id="{C9B49563-B907-0C3C-17CF-564BF21B57C9}"/>
                </a:ext>
              </a:extLst>
            </p:cNvPr>
            <p:cNvSpPr txBox="1"/>
            <p:nvPr/>
          </p:nvSpPr>
          <p:spPr>
            <a:xfrm>
              <a:off x="17595662" y="14545316"/>
              <a:ext cx="8123085"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PPP PPTP L2TP</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TCP/IP Suite</a:t>
            </a:r>
          </a:p>
        </p:txBody>
      </p:sp>
    </p:spTree>
    <p:extLst>
      <p:ext uri="{BB962C8B-B14F-4D97-AF65-F5344CB8AC3E}">
        <p14:creationId xmlns:p14="http://schemas.microsoft.com/office/powerpoint/2010/main" val="1529913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0_Background" descr="A body of water with a city in the background&#10;&#10;Description automatically generated with low confidence">
            <a:extLst>
              <a:ext uri="{FF2B5EF4-FFF2-40B4-BE49-F238E27FC236}">
                <a16:creationId xmlns:a16="http://schemas.microsoft.com/office/drawing/2014/main" id="{F8EA89B0-3E2C-7D61-83A7-B85F7521975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3167742"/>
            <a:ext cx="36576000" cy="17407845"/>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38" name="1_Link layer">
            <a:extLst>
              <a:ext uri="{FF2B5EF4-FFF2-40B4-BE49-F238E27FC236}">
                <a16:creationId xmlns:a16="http://schemas.microsoft.com/office/drawing/2014/main" id="{E9618F6F-B40E-89A5-29B4-84F86C3D7FDE}"/>
              </a:ext>
            </a:extLst>
          </p:cNvPr>
          <p:cNvGrpSpPr/>
          <p:nvPr/>
        </p:nvGrpSpPr>
        <p:grpSpPr>
          <a:xfrm>
            <a:off x="1721060" y="2494611"/>
            <a:ext cx="22844741" cy="4585637"/>
            <a:chOff x="10107379" y="20844017"/>
            <a:chExt cx="22844741" cy="4585637"/>
          </a:xfrm>
        </p:grpSpPr>
        <p:sp>
          <p:nvSpPr>
            <p:cNvPr id="8" name="Rectangle 7">
              <a:extLst>
                <a:ext uri="{FF2B5EF4-FFF2-40B4-BE49-F238E27FC236}">
                  <a16:creationId xmlns:a16="http://schemas.microsoft.com/office/drawing/2014/main" id="{0DAC33C4-E67C-9B9B-18AE-92088D5EA805}"/>
                </a:ext>
              </a:extLst>
            </p:cNvPr>
            <p:cNvSpPr/>
            <p:nvPr/>
          </p:nvSpPr>
          <p:spPr>
            <a:xfrm>
              <a:off x="10107379" y="21874835"/>
              <a:ext cx="7805057" cy="355481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p>
          </p:txBody>
        </p:sp>
        <p:sp>
          <p:nvSpPr>
            <p:cNvPr id="23" name="_Point 2">
              <a:extLst>
                <a:ext uri="{FF2B5EF4-FFF2-40B4-BE49-F238E27FC236}">
                  <a16:creationId xmlns:a16="http://schemas.microsoft.com/office/drawing/2014/main" id="{7E6EEF05-4CB3-EB31-ECE4-7AB38E66133A}"/>
                </a:ext>
              </a:extLst>
            </p:cNvPr>
            <p:cNvSpPr txBox="1"/>
            <p:nvPr/>
          </p:nvSpPr>
          <p:spPr>
            <a:xfrm>
              <a:off x="11592220" y="21874835"/>
              <a:ext cx="5082431" cy="3554819"/>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Link/</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Network</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interface</a:t>
              </a:r>
            </a:p>
          </p:txBody>
        </p:sp>
        <p:sp>
          <p:nvSpPr>
            <p:cNvPr id="32" name="Rectangle 31">
              <a:extLst>
                <a:ext uri="{FF2B5EF4-FFF2-40B4-BE49-F238E27FC236}">
                  <a16:creationId xmlns:a16="http://schemas.microsoft.com/office/drawing/2014/main" id="{8BBF02D4-E386-8611-8BEF-98FEE5EDA6F3}"/>
                </a:ext>
              </a:extLst>
            </p:cNvPr>
            <p:cNvSpPr/>
            <p:nvPr/>
          </p:nvSpPr>
          <p:spPr>
            <a:xfrm>
              <a:off x="18442898" y="23560119"/>
              <a:ext cx="14478000" cy="186953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33" name="_Point 2">
              <a:extLst>
                <a:ext uri="{FF2B5EF4-FFF2-40B4-BE49-F238E27FC236}">
                  <a16:creationId xmlns:a16="http://schemas.microsoft.com/office/drawing/2014/main" id="{B56717D5-4099-EF5B-1C27-23FCC500ED69}"/>
                </a:ext>
              </a:extLst>
            </p:cNvPr>
            <p:cNvSpPr txBox="1"/>
            <p:nvPr/>
          </p:nvSpPr>
          <p:spPr>
            <a:xfrm>
              <a:off x="22437955" y="23756920"/>
              <a:ext cx="6686171"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Ethernet Wi-Fi</a:t>
              </a:r>
            </a:p>
          </p:txBody>
        </p:sp>
        <p:sp>
          <p:nvSpPr>
            <p:cNvPr id="34" name="Rectangle 33">
              <a:extLst>
                <a:ext uri="{FF2B5EF4-FFF2-40B4-BE49-F238E27FC236}">
                  <a16:creationId xmlns:a16="http://schemas.microsoft.com/office/drawing/2014/main" id="{C3508F6A-1295-9F90-D110-05C380418C3A}"/>
                </a:ext>
              </a:extLst>
            </p:cNvPr>
            <p:cNvSpPr/>
            <p:nvPr/>
          </p:nvSpPr>
          <p:spPr>
            <a:xfrm>
              <a:off x="18474120" y="21826834"/>
              <a:ext cx="14478000" cy="15038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35" name="Rectangle 34">
              <a:extLst>
                <a:ext uri="{FF2B5EF4-FFF2-40B4-BE49-F238E27FC236}">
                  <a16:creationId xmlns:a16="http://schemas.microsoft.com/office/drawing/2014/main" id="{F3B2A6E8-9A1C-ECF4-2F8A-9F9AB0AEDC18}"/>
                </a:ext>
              </a:extLst>
            </p:cNvPr>
            <p:cNvSpPr/>
            <p:nvPr/>
          </p:nvSpPr>
          <p:spPr>
            <a:xfrm>
              <a:off x="29489400" y="20844017"/>
              <a:ext cx="3031815" cy="18237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36" name="_Point 2">
              <a:extLst>
                <a:ext uri="{FF2B5EF4-FFF2-40B4-BE49-F238E27FC236}">
                  <a16:creationId xmlns:a16="http://schemas.microsoft.com/office/drawing/2014/main" id="{E65D82FF-A560-6AF7-991D-F275002C11E3}"/>
                </a:ext>
              </a:extLst>
            </p:cNvPr>
            <p:cNvSpPr txBox="1"/>
            <p:nvPr/>
          </p:nvSpPr>
          <p:spPr>
            <a:xfrm>
              <a:off x="29585320" y="21121852"/>
              <a:ext cx="2839974"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ARP</a:t>
              </a:r>
            </a:p>
          </p:txBody>
        </p:sp>
        <p:sp>
          <p:nvSpPr>
            <p:cNvPr id="37" name="_Point 2">
              <a:extLst>
                <a:ext uri="{FF2B5EF4-FFF2-40B4-BE49-F238E27FC236}">
                  <a16:creationId xmlns:a16="http://schemas.microsoft.com/office/drawing/2014/main" id="{60896CFA-E9A2-FC1A-754C-1E06F0A93AED}"/>
                </a:ext>
              </a:extLst>
            </p:cNvPr>
            <p:cNvSpPr txBox="1"/>
            <p:nvPr/>
          </p:nvSpPr>
          <p:spPr>
            <a:xfrm>
              <a:off x="21612491" y="21972806"/>
              <a:ext cx="8123085"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PPP PPTP L2TP</a:t>
              </a:r>
            </a:p>
          </p:txBody>
        </p:sp>
      </p:grpSp>
      <p:pic>
        <p:nvPicPr>
          <p:cNvPr id="42" name="2_Cable background" descr="A picture containing highway&#10;&#10;Description automatically generated">
            <a:extLst>
              <a:ext uri="{FF2B5EF4-FFF2-40B4-BE49-F238E27FC236}">
                <a16:creationId xmlns:a16="http://schemas.microsoft.com/office/drawing/2014/main" id="{D9CED561-6869-96D2-4EDD-E29C76FBC071}"/>
              </a:ext>
            </a:extLst>
          </p:cNvPr>
          <p:cNvPicPr>
            <a:picLocks noChangeAspect="1"/>
          </p:cNvPicPr>
          <p:nvPr/>
        </p:nvPicPr>
        <p:blipFill>
          <a:blip r:embed="rId5">
            <a:alphaModFix amt="40000"/>
            <a:extLst>
              <a:ext uri="{28A0092B-C50C-407E-A947-70E740481C1C}">
                <a14:useLocalDpi xmlns:a14="http://schemas.microsoft.com/office/drawing/2010/main"/>
              </a:ext>
            </a:extLst>
          </a:blip>
          <a:stretch>
            <a:fillRect/>
          </a:stretch>
        </p:blipFill>
        <p:spPr>
          <a:xfrm>
            <a:off x="-2" y="10583375"/>
            <a:ext cx="36576000" cy="9673627"/>
          </a:xfrm>
          <a:prstGeom prst="rect">
            <a:avLst/>
          </a:prstGeom>
        </p:spPr>
      </p:pic>
      <p:grpSp>
        <p:nvGrpSpPr>
          <p:cNvPr id="50" name="2_Cable">
            <a:extLst>
              <a:ext uri="{FF2B5EF4-FFF2-40B4-BE49-F238E27FC236}">
                <a16:creationId xmlns:a16="http://schemas.microsoft.com/office/drawing/2014/main" id="{3B8A9BEE-6D48-96C9-12C7-A18733648C3E}"/>
              </a:ext>
            </a:extLst>
          </p:cNvPr>
          <p:cNvGrpSpPr/>
          <p:nvPr/>
        </p:nvGrpSpPr>
        <p:grpSpPr>
          <a:xfrm>
            <a:off x="-5" y="13948837"/>
            <a:ext cx="36576003" cy="2386346"/>
            <a:chOff x="-5" y="13948837"/>
            <a:chExt cx="36576003" cy="2386346"/>
          </a:xfrm>
        </p:grpSpPr>
        <p:sp>
          <p:nvSpPr>
            <p:cNvPr id="43" name="Rectangle 42">
              <a:extLst>
                <a:ext uri="{FF2B5EF4-FFF2-40B4-BE49-F238E27FC236}">
                  <a16:creationId xmlns:a16="http://schemas.microsoft.com/office/drawing/2014/main" id="{EE40C18B-107A-4936-00E3-481227862B66}"/>
                </a:ext>
              </a:extLst>
            </p:cNvPr>
            <p:cNvSpPr/>
            <p:nvPr/>
          </p:nvSpPr>
          <p:spPr>
            <a:xfrm>
              <a:off x="-5" y="14860754"/>
              <a:ext cx="36576003" cy="1246461"/>
            </a:xfrm>
            <a:prstGeom prst="rect">
              <a:avLst/>
            </a:prstGeom>
            <a:gradFill>
              <a:gsLst>
                <a:gs pos="0">
                  <a:schemeClr val="dk1">
                    <a:satMod val="103000"/>
                    <a:lumMod val="102000"/>
                    <a:tint val="94000"/>
                    <a:alpha val="50000"/>
                  </a:schemeClr>
                </a:gs>
                <a:gs pos="51000">
                  <a:schemeClr val="bg1">
                    <a:lumMod val="85000"/>
                    <a:alpha val="50000"/>
                  </a:schemeClr>
                </a:gs>
                <a:gs pos="100000">
                  <a:schemeClr val="bg2">
                    <a:lumMod val="50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AU"/>
            </a:p>
          </p:txBody>
        </p:sp>
        <p:sp>
          <p:nvSpPr>
            <p:cNvPr id="45" name="Rectangle 44">
              <a:extLst>
                <a:ext uri="{FF2B5EF4-FFF2-40B4-BE49-F238E27FC236}">
                  <a16:creationId xmlns:a16="http://schemas.microsoft.com/office/drawing/2014/main" id="{BE996F1A-1A71-7491-698B-ABA93CF4E84F}"/>
                </a:ext>
              </a:extLst>
            </p:cNvPr>
            <p:cNvSpPr/>
            <p:nvPr/>
          </p:nvSpPr>
          <p:spPr>
            <a:xfrm>
              <a:off x="65343" y="13974314"/>
              <a:ext cx="16459200" cy="11356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7000" dirty="0">
                  <a:latin typeface="Arial" panose="020B0604020202020204" pitchFamily="34" charset="0"/>
                  <a:cs typeface="Arial" panose="020B0604020202020204" pitchFamily="34" charset="0"/>
                </a:rPr>
                <a:t>Frame</a:t>
              </a:r>
            </a:p>
          </p:txBody>
        </p:sp>
        <p:sp>
          <p:nvSpPr>
            <p:cNvPr id="46" name="Rectangle 45">
              <a:extLst>
                <a:ext uri="{FF2B5EF4-FFF2-40B4-BE49-F238E27FC236}">
                  <a16:creationId xmlns:a16="http://schemas.microsoft.com/office/drawing/2014/main" id="{B6324C5F-4E00-9DC9-2BD2-744EB5E1AB40}"/>
                </a:ext>
              </a:extLst>
            </p:cNvPr>
            <p:cNvSpPr/>
            <p:nvPr/>
          </p:nvSpPr>
          <p:spPr>
            <a:xfrm>
              <a:off x="16870476" y="13995406"/>
              <a:ext cx="7168499" cy="11356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7000" dirty="0">
                  <a:latin typeface="Arial" panose="020B0604020202020204" pitchFamily="34" charset="0"/>
                  <a:cs typeface="Arial" panose="020B0604020202020204" pitchFamily="34" charset="0"/>
                </a:rPr>
                <a:t>Frame</a:t>
              </a:r>
            </a:p>
          </p:txBody>
        </p:sp>
        <p:sp>
          <p:nvSpPr>
            <p:cNvPr id="47" name="Rectangle 46">
              <a:extLst>
                <a:ext uri="{FF2B5EF4-FFF2-40B4-BE49-F238E27FC236}">
                  <a16:creationId xmlns:a16="http://schemas.microsoft.com/office/drawing/2014/main" id="{9D634691-0143-6446-E439-8ED9220CFB1A}"/>
                </a:ext>
              </a:extLst>
            </p:cNvPr>
            <p:cNvSpPr/>
            <p:nvPr/>
          </p:nvSpPr>
          <p:spPr>
            <a:xfrm>
              <a:off x="24384908" y="13948837"/>
              <a:ext cx="11831863" cy="12464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7000" dirty="0">
                  <a:latin typeface="Arial" panose="020B0604020202020204" pitchFamily="34" charset="0"/>
                  <a:cs typeface="Arial" panose="020B0604020202020204" pitchFamily="34" charset="0"/>
                </a:rPr>
                <a:t>Frame</a:t>
              </a:r>
            </a:p>
          </p:txBody>
        </p:sp>
        <p:sp>
          <p:nvSpPr>
            <p:cNvPr id="48" name="_Point 2">
              <a:extLst>
                <a:ext uri="{FF2B5EF4-FFF2-40B4-BE49-F238E27FC236}">
                  <a16:creationId xmlns:a16="http://schemas.microsoft.com/office/drawing/2014/main" id="{FF527CBA-443A-03B3-4F3D-B27F83CEAFD4}"/>
                </a:ext>
              </a:extLst>
            </p:cNvPr>
            <p:cNvSpPr txBox="1"/>
            <p:nvPr/>
          </p:nvSpPr>
          <p:spPr>
            <a:xfrm>
              <a:off x="14257138" y="15088722"/>
              <a:ext cx="7092119" cy="1246461"/>
            </a:xfrm>
            <a:prstGeom prst="rect">
              <a:avLst/>
            </a:prstGeom>
            <a:solidFill>
              <a:schemeClr val="tx1">
                <a:alpha val="50000"/>
              </a:schemeClr>
            </a:solidFill>
          </p:spPr>
          <p:txBody>
            <a:bodyPr wrap="square">
              <a:spAutoFit/>
            </a:bodyPr>
            <a:lstStyle/>
            <a:p>
              <a:r>
                <a:rPr lang="en-US" sz="7500" dirty="0">
                  <a:solidFill>
                    <a:schemeClr val="bg1"/>
                  </a:solidFill>
                  <a:latin typeface="Arial" panose="020B0604020202020204" pitchFamily="34" charset="0"/>
                  <a:cs typeface="Arial" panose="020B0604020202020204" pitchFamily="34" charset="0"/>
                </a:rPr>
                <a:t>Physical cable</a:t>
              </a:r>
            </a:p>
          </p:txBody>
        </p:sp>
      </p:grpSp>
      <p:sp>
        <p:nvSpPr>
          <p:cNvPr id="9" name="2_Point 1">
            <a:extLst>
              <a:ext uri="{FF2B5EF4-FFF2-40B4-BE49-F238E27FC236}">
                <a16:creationId xmlns:a16="http://schemas.microsoft.com/office/drawing/2014/main" id="{9AB0CD40-3F8C-4AD7-ABD2-0365709E7B83}"/>
              </a:ext>
            </a:extLst>
          </p:cNvPr>
          <p:cNvSpPr txBox="1"/>
          <p:nvPr/>
        </p:nvSpPr>
        <p:spPr>
          <a:xfrm>
            <a:off x="1351026" y="7441805"/>
            <a:ext cx="28732326" cy="1708066"/>
          </a:xfrm>
          <a:prstGeom prst="rect">
            <a:avLst/>
          </a:prstGeom>
          <a:solidFill>
            <a:srgbClr val="FFFFFF">
              <a:alpha val="69804"/>
            </a:s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Physical addressing and transmitting frames</a:t>
            </a:r>
          </a:p>
        </p:txBody>
      </p:sp>
      <p:sp>
        <p:nvSpPr>
          <p:cNvPr id="14" name="3_Point 2">
            <a:extLst>
              <a:ext uri="{FF2B5EF4-FFF2-40B4-BE49-F238E27FC236}">
                <a16:creationId xmlns:a16="http://schemas.microsoft.com/office/drawing/2014/main" id="{F7302874-6FF6-4F12-9408-F903772FAD68}"/>
              </a:ext>
            </a:extLst>
          </p:cNvPr>
          <p:cNvSpPr txBox="1"/>
          <p:nvPr/>
        </p:nvSpPr>
        <p:spPr>
          <a:xfrm>
            <a:off x="1351026" y="9295710"/>
            <a:ext cx="21247717"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For example, Ethernet, Wi-Fi, DSL, Cable modem</a:t>
            </a:r>
          </a:p>
        </p:txBody>
      </p:sp>
      <p:sp>
        <p:nvSpPr>
          <p:cNvPr id="49" name="4_Point 3">
            <a:extLst>
              <a:ext uri="{FF2B5EF4-FFF2-40B4-BE49-F238E27FC236}">
                <a16:creationId xmlns:a16="http://schemas.microsoft.com/office/drawing/2014/main" id="{90E3D6DA-57C6-79BA-9F44-1792F649D234}"/>
              </a:ext>
            </a:extLst>
          </p:cNvPr>
          <p:cNvSpPr txBox="1"/>
          <p:nvPr/>
        </p:nvSpPr>
        <p:spPr>
          <a:xfrm>
            <a:off x="1351026" y="10784288"/>
            <a:ext cx="10634145"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Limited to local network</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Link or Network Interface Layer</a:t>
            </a:r>
          </a:p>
        </p:txBody>
      </p:sp>
    </p:spTree>
    <p:extLst>
      <p:ext uri="{BB962C8B-B14F-4D97-AF65-F5344CB8AC3E}">
        <p14:creationId xmlns:p14="http://schemas.microsoft.com/office/powerpoint/2010/main" val="2822786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0_Background" descr="A group of boats on a body of water&#10;&#10;Description automatically generated with low confidence">
            <a:extLst>
              <a:ext uri="{FF2B5EF4-FFF2-40B4-BE49-F238E27FC236}">
                <a16:creationId xmlns:a16="http://schemas.microsoft.com/office/drawing/2014/main" id="{1C13F2C7-4868-36AA-DD82-C9CE278AD5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8538"/>
            <a:ext cx="36576000" cy="20497049"/>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38" name="0_Internet graphic">
            <a:extLst>
              <a:ext uri="{FF2B5EF4-FFF2-40B4-BE49-F238E27FC236}">
                <a16:creationId xmlns:a16="http://schemas.microsoft.com/office/drawing/2014/main" id="{827BC22B-0D5A-CBED-04BD-29ED942E3183}"/>
              </a:ext>
            </a:extLst>
          </p:cNvPr>
          <p:cNvGrpSpPr/>
          <p:nvPr/>
        </p:nvGrpSpPr>
        <p:grpSpPr>
          <a:xfrm>
            <a:off x="7756065" y="3039387"/>
            <a:ext cx="22813520" cy="2781627"/>
            <a:chOff x="6090550" y="12328058"/>
            <a:chExt cx="22813520" cy="2781627"/>
          </a:xfrm>
        </p:grpSpPr>
        <p:sp>
          <p:nvSpPr>
            <p:cNvPr id="6" name="Rectangle 5">
              <a:extLst>
                <a:ext uri="{FF2B5EF4-FFF2-40B4-BE49-F238E27FC236}">
                  <a16:creationId xmlns:a16="http://schemas.microsoft.com/office/drawing/2014/main" id="{A5DA69D5-D97D-7E69-7040-3F05B79C10B8}"/>
                </a:ext>
              </a:extLst>
            </p:cNvPr>
            <p:cNvSpPr/>
            <p:nvPr/>
          </p:nvSpPr>
          <p:spPr>
            <a:xfrm>
              <a:off x="6090550" y="12328058"/>
              <a:ext cx="7805057" cy="182378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p>
          </p:txBody>
        </p:sp>
        <p:sp>
          <p:nvSpPr>
            <p:cNvPr id="17" name="_Point 2">
              <a:extLst>
                <a:ext uri="{FF2B5EF4-FFF2-40B4-BE49-F238E27FC236}">
                  <a16:creationId xmlns:a16="http://schemas.microsoft.com/office/drawing/2014/main" id="{58691863-F287-4F5C-25FB-7A49FCEC1A07}"/>
                </a:ext>
              </a:extLst>
            </p:cNvPr>
            <p:cNvSpPr txBox="1"/>
            <p:nvPr/>
          </p:nvSpPr>
          <p:spPr>
            <a:xfrm>
              <a:off x="7575391" y="12604669"/>
              <a:ext cx="5082431"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Internet</a:t>
              </a:r>
            </a:p>
          </p:txBody>
        </p:sp>
        <p:sp>
          <p:nvSpPr>
            <p:cNvPr id="30" name="Rectangle 29">
              <a:extLst>
                <a:ext uri="{FF2B5EF4-FFF2-40B4-BE49-F238E27FC236}">
                  <a16:creationId xmlns:a16="http://schemas.microsoft.com/office/drawing/2014/main" id="{A0C193BC-DD07-C557-5E42-1165DFA6AE4D}"/>
                </a:ext>
              </a:extLst>
            </p:cNvPr>
            <p:cNvSpPr/>
            <p:nvPr/>
          </p:nvSpPr>
          <p:spPr>
            <a:xfrm>
              <a:off x="14426070" y="12366771"/>
              <a:ext cx="14478000" cy="1823786"/>
            </a:xfrm>
            <a:prstGeom prst="rect">
              <a:avLst/>
            </a:prstGeom>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31" name="_Point 2">
              <a:extLst>
                <a:ext uri="{FF2B5EF4-FFF2-40B4-BE49-F238E27FC236}">
                  <a16:creationId xmlns:a16="http://schemas.microsoft.com/office/drawing/2014/main" id="{7890717E-B83F-5B3A-2904-295F11AE98E0}"/>
                </a:ext>
              </a:extLst>
            </p:cNvPr>
            <p:cNvSpPr txBox="1"/>
            <p:nvPr/>
          </p:nvSpPr>
          <p:spPr>
            <a:xfrm>
              <a:off x="19123854" y="12644093"/>
              <a:ext cx="5082431"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IP</a:t>
              </a:r>
            </a:p>
          </p:txBody>
        </p:sp>
        <p:sp>
          <p:nvSpPr>
            <p:cNvPr id="35" name="Rectangle 34">
              <a:extLst>
                <a:ext uri="{FF2B5EF4-FFF2-40B4-BE49-F238E27FC236}">
                  <a16:creationId xmlns:a16="http://schemas.microsoft.com/office/drawing/2014/main" id="{8DAF1F14-7CBA-30B3-0174-30F74EFF4C55}"/>
                </a:ext>
              </a:extLst>
            </p:cNvPr>
            <p:cNvSpPr/>
            <p:nvPr/>
          </p:nvSpPr>
          <p:spPr>
            <a:xfrm>
              <a:off x="25603200" y="13285899"/>
              <a:ext cx="2787392" cy="1823786"/>
            </a:xfrm>
            <a:prstGeom prst="rect">
              <a:avLst/>
            </a:prstGeom>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36" name="_Point 2">
              <a:extLst>
                <a:ext uri="{FF2B5EF4-FFF2-40B4-BE49-F238E27FC236}">
                  <a16:creationId xmlns:a16="http://schemas.microsoft.com/office/drawing/2014/main" id="{A5A9A18F-8231-340C-FC98-83250AC79E41}"/>
                </a:ext>
              </a:extLst>
            </p:cNvPr>
            <p:cNvSpPr txBox="1"/>
            <p:nvPr/>
          </p:nvSpPr>
          <p:spPr>
            <a:xfrm>
              <a:off x="25568491" y="13629048"/>
              <a:ext cx="2839974"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ARP</a:t>
              </a:r>
            </a:p>
          </p:txBody>
        </p:sp>
      </p:grpSp>
      <p:sp>
        <p:nvSpPr>
          <p:cNvPr id="9" name="1_Point 1">
            <a:extLst>
              <a:ext uri="{FF2B5EF4-FFF2-40B4-BE49-F238E27FC236}">
                <a16:creationId xmlns:a16="http://schemas.microsoft.com/office/drawing/2014/main" id="{9AB0CD40-3F8C-4AD7-ABD2-0365709E7B83}"/>
              </a:ext>
            </a:extLst>
          </p:cNvPr>
          <p:cNvSpPr txBox="1"/>
          <p:nvPr/>
        </p:nvSpPr>
        <p:spPr>
          <a:xfrm>
            <a:off x="837687" y="6713871"/>
            <a:ext cx="26095817" cy="1708066"/>
          </a:xfrm>
          <a:prstGeom prst="rect">
            <a:avLst/>
          </a:prstGeom>
          <a:solidFill>
            <a:srgbClr val="FFFFFF">
              <a:alpha val="69804"/>
            </a:s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Provides packet addressing and routing</a:t>
            </a:r>
          </a:p>
        </p:txBody>
      </p:sp>
      <p:pic>
        <p:nvPicPr>
          <p:cNvPr id="2" name="2_IP Address">
            <a:extLst>
              <a:ext uri="{FF2B5EF4-FFF2-40B4-BE49-F238E27FC236}">
                <a16:creationId xmlns:a16="http://schemas.microsoft.com/office/drawing/2014/main" id="{7738D4D1-31BD-5E1D-6DC0-526CD1017F9A}"/>
              </a:ext>
            </a:extLst>
          </p:cNvPr>
          <p:cNvPicPr>
            <a:picLocks noChangeAspect="1"/>
          </p:cNvPicPr>
          <p:nvPr/>
        </p:nvPicPr>
        <p:blipFill>
          <a:blip r:embed="rId5"/>
          <a:stretch>
            <a:fillRect/>
          </a:stretch>
        </p:blipFill>
        <p:spPr>
          <a:xfrm>
            <a:off x="25246728" y="6726432"/>
            <a:ext cx="10888400" cy="12772227"/>
          </a:xfrm>
          <a:prstGeom prst="rect">
            <a:avLst/>
          </a:prstGeom>
        </p:spPr>
      </p:pic>
      <p:sp>
        <p:nvSpPr>
          <p:cNvPr id="14" name="3_Point 2">
            <a:extLst>
              <a:ext uri="{FF2B5EF4-FFF2-40B4-BE49-F238E27FC236}">
                <a16:creationId xmlns:a16="http://schemas.microsoft.com/office/drawing/2014/main" id="{F7302874-6FF6-4F12-9408-F903772FAD68}"/>
              </a:ext>
            </a:extLst>
          </p:cNvPr>
          <p:cNvSpPr txBox="1"/>
          <p:nvPr/>
        </p:nvSpPr>
        <p:spPr>
          <a:xfrm>
            <a:off x="837688" y="8807834"/>
            <a:ext cx="19318024"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Allows packets to be sent network to network</a:t>
            </a:r>
          </a:p>
        </p:txBody>
      </p:sp>
      <p:sp>
        <p:nvSpPr>
          <p:cNvPr id="47" name="4_Point 3">
            <a:extLst>
              <a:ext uri="{FF2B5EF4-FFF2-40B4-BE49-F238E27FC236}">
                <a16:creationId xmlns:a16="http://schemas.microsoft.com/office/drawing/2014/main" id="{CC2BCBDC-0BF2-6B19-4379-F8DBE90DAE09}"/>
              </a:ext>
            </a:extLst>
          </p:cNvPr>
          <p:cNvSpPr txBox="1"/>
          <p:nvPr/>
        </p:nvSpPr>
        <p:spPr>
          <a:xfrm>
            <a:off x="990087" y="10440226"/>
            <a:ext cx="18593313"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Routers forward packets between networks</a:t>
            </a:r>
          </a:p>
        </p:txBody>
      </p:sp>
      <p:pic>
        <p:nvPicPr>
          <p:cNvPr id="46" name="5_Routing cat picture" descr="A person in a garment&#10;&#10;Description automatically generated with medium confidence">
            <a:extLst>
              <a:ext uri="{FF2B5EF4-FFF2-40B4-BE49-F238E27FC236}">
                <a16:creationId xmlns:a16="http://schemas.microsoft.com/office/drawing/2014/main" id="{96653FA7-1788-C7A2-3BA8-A682568F31F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394"/>
          <a:stretch/>
        </p:blipFill>
        <p:spPr>
          <a:xfrm>
            <a:off x="990087" y="12121825"/>
            <a:ext cx="6348788" cy="5611905"/>
          </a:xfrm>
          <a:prstGeom prst="rect">
            <a:avLst/>
          </a:prstGeom>
        </p:spPr>
      </p:pic>
      <p:sp>
        <p:nvSpPr>
          <p:cNvPr id="48" name="5_Point 4">
            <a:extLst>
              <a:ext uri="{FF2B5EF4-FFF2-40B4-BE49-F238E27FC236}">
                <a16:creationId xmlns:a16="http://schemas.microsoft.com/office/drawing/2014/main" id="{8D259FF5-4F24-9193-EBB6-E0A64A8AB5A1}"/>
              </a:ext>
            </a:extLst>
          </p:cNvPr>
          <p:cNvSpPr txBox="1"/>
          <p:nvPr/>
        </p:nvSpPr>
        <p:spPr>
          <a:xfrm>
            <a:off x="7594172" y="12072617"/>
            <a:ext cx="17271919"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Best effort delivery (Like mailing a letter)</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Internet Layer</a:t>
            </a:r>
          </a:p>
        </p:txBody>
      </p:sp>
    </p:spTree>
    <p:extLst>
      <p:ext uri="{BB962C8B-B14F-4D97-AF65-F5344CB8AC3E}">
        <p14:creationId xmlns:p14="http://schemas.microsoft.com/office/powerpoint/2010/main" val="1639854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0_background" descr="A group of cars parked in a parking lot at night&#10;&#10;Description automatically generated with low confidence">
            <a:extLst>
              <a:ext uri="{FF2B5EF4-FFF2-40B4-BE49-F238E27FC236}">
                <a16:creationId xmlns:a16="http://schemas.microsoft.com/office/drawing/2014/main" id="{CA3D87FD-426B-8FC4-43EA-ED36A385993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105996"/>
            <a:ext cx="36576000" cy="17471179"/>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38" name="0_Transport graphic">
            <a:extLst>
              <a:ext uri="{FF2B5EF4-FFF2-40B4-BE49-F238E27FC236}">
                <a16:creationId xmlns:a16="http://schemas.microsoft.com/office/drawing/2014/main" id="{E6F65901-3706-D933-0634-3A13C7C758BF}"/>
              </a:ext>
            </a:extLst>
          </p:cNvPr>
          <p:cNvGrpSpPr/>
          <p:nvPr/>
        </p:nvGrpSpPr>
        <p:grpSpPr>
          <a:xfrm>
            <a:off x="8392880" y="2817351"/>
            <a:ext cx="22862505" cy="1846349"/>
            <a:chOff x="6041566" y="10147889"/>
            <a:chExt cx="22862505" cy="1846349"/>
          </a:xfrm>
        </p:grpSpPr>
        <p:sp>
          <p:nvSpPr>
            <p:cNvPr id="4" name="Rectangle 3">
              <a:extLst>
                <a:ext uri="{FF2B5EF4-FFF2-40B4-BE49-F238E27FC236}">
                  <a16:creationId xmlns:a16="http://schemas.microsoft.com/office/drawing/2014/main" id="{C05E54DC-098A-1AF7-ACB3-A2BAC748A9DA}"/>
                </a:ext>
              </a:extLst>
            </p:cNvPr>
            <p:cNvSpPr/>
            <p:nvPr/>
          </p:nvSpPr>
          <p:spPr>
            <a:xfrm>
              <a:off x="6041566" y="10170452"/>
              <a:ext cx="7805057" cy="182378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p>
          </p:txBody>
        </p:sp>
        <p:sp>
          <p:nvSpPr>
            <p:cNvPr id="16" name="_Point 2">
              <a:extLst>
                <a:ext uri="{FF2B5EF4-FFF2-40B4-BE49-F238E27FC236}">
                  <a16:creationId xmlns:a16="http://schemas.microsoft.com/office/drawing/2014/main" id="{EE5A0861-4AC2-5563-01EA-078713FD3CAA}"/>
                </a:ext>
              </a:extLst>
            </p:cNvPr>
            <p:cNvSpPr txBox="1"/>
            <p:nvPr/>
          </p:nvSpPr>
          <p:spPr>
            <a:xfrm>
              <a:off x="7575391" y="10469192"/>
              <a:ext cx="5082431"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Transport</a:t>
              </a:r>
            </a:p>
          </p:txBody>
        </p:sp>
        <p:sp>
          <p:nvSpPr>
            <p:cNvPr id="26" name="Rectangle 25">
              <a:extLst>
                <a:ext uri="{FF2B5EF4-FFF2-40B4-BE49-F238E27FC236}">
                  <a16:creationId xmlns:a16="http://schemas.microsoft.com/office/drawing/2014/main" id="{2DD37D89-6265-EBA6-8263-9915197D6B3B}"/>
                </a:ext>
              </a:extLst>
            </p:cNvPr>
            <p:cNvSpPr/>
            <p:nvPr/>
          </p:nvSpPr>
          <p:spPr>
            <a:xfrm>
              <a:off x="14426070" y="10147889"/>
              <a:ext cx="6637783" cy="18237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27" name="Rectangle 26">
              <a:extLst>
                <a:ext uri="{FF2B5EF4-FFF2-40B4-BE49-F238E27FC236}">
                  <a16:creationId xmlns:a16="http://schemas.microsoft.com/office/drawing/2014/main" id="{7675E208-00F6-6691-F5D4-070A92717E47}"/>
                </a:ext>
              </a:extLst>
            </p:cNvPr>
            <p:cNvSpPr/>
            <p:nvPr/>
          </p:nvSpPr>
          <p:spPr>
            <a:xfrm>
              <a:off x="22533425" y="10147889"/>
              <a:ext cx="6370646" cy="18237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28" name="_Point 2">
              <a:extLst>
                <a:ext uri="{FF2B5EF4-FFF2-40B4-BE49-F238E27FC236}">
                  <a16:creationId xmlns:a16="http://schemas.microsoft.com/office/drawing/2014/main" id="{802D189A-3801-E53C-9E49-3A1953FC369F}"/>
                </a:ext>
              </a:extLst>
            </p:cNvPr>
            <p:cNvSpPr txBox="1"/>
            <p:nvPr/>
          </p:nvSpPr>
          <p:spPr>
            <a:xfrm>
              <a:off x="15203745" y="10436534"/>
              <a:ext cx="5082431"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TCP</a:t>
              </a:r>
            </a:p>
          </p:txBody>
        </p:sp>
        <p:sp>
          <p:nvSpPr>
            <p:cNvPr id="29" name="_Point 2">
              <a:extLst>
                <a:ext uri="{FF2B5EF4-FFF2-40B4-BE49-F238E27FC236}">
                  <a16:creationId xmlns:a16="http://schemas.microsoft.com/office/drawing/2014/main" id="{7FF709C4-8497-5773-C524-8760ECFC98DF}"/>
                </a:ext>
              </a:extLst>
            </p:cNvPr>
            <p:cNvSpPr txBox="1"/>
            <p:nvPr/>
          </p:nvSpPr>
          <p:spPr>
            <a:xfrm>
              <a:off x="23177532" y="10436534"/>
              <a:ext cx="5082431"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UDP</a:t>
              </a:r>
            </a:p>
          </p:txBody>
        </p:sp>
      </p:grpSp>
      <p:sp>
        <p:nvSpPr>
          <p:cNvPr id="9" name="1_Point 1">
            <a:extLst>
              <a:ext uri="{FF2B5EF4-FFF2-40B4-BE49-F238E27FC236}">
                <a16:creationId xmlns:a16="http://schemas.microsoft.com/office/drawing/2014/main" id="{9AB0CD40-3F8C-4AD7-ABD2-0365709E7B83}"/>
              </a:ext>
            </a:extLst>
          </p:cNvPr>
          <p:cNvSpPr txBox="1"/>
          <p:nvPr/>
        </p:nvSpPr>
        <p:spPr>
          <a:xfrm>
            <a:off x="854965" y="5605756"/>
            <a:ext cx="27267046" cy="1708066"/>
          </a:xfrm>
          <a:prstGeom prst="rect">
            <a:avLst/>
          </a:prstGeom>
          <a:solidFill>
            <a:srgbClr val="FFFFFF">
              <a:alpha val="69804"/>
            </a:s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Implemented using two different protocols</a:t>
            </a:r>
          </a:p>
        </p:txBody>
      </p:sp>
      <p:sp>
        <p:nvSpPr>
          <p:cNvPr id="11" name="2_Point 2">
            <a:extLst>
              <a:ext uri="{FF2B5EF4-FFF2-40B4-BE49-F238E27FC236}">
                <a16:creationId xmlns:a16="http://schemas.microsoft.com/office/drawing/2014/main" id="{E64035EB-538E-4765-9879-52C9E87B8C6B}"/>
              </a:ext>
            </a:extLst>
          </p:cNvPr>
          <p:cNvSpPr txBox="1"/>
          <p:nvPr/>
        </p:nvSpPr>
        <p:spPr>
          <a:xfrm>
            <a:off x="854964" y="7574498"/>
            <a:ext cx="24029775" cy="1246461"/>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User Datagram Protocol (UDP). Unreliable transmission</a:t>
            </a:r>
          </a:p>
        </p:txBody>
      </p:sp>
      <p:sp>
        <p:nvSpPr>
          <p:cNvPr id="73" name="3_Point 3">
            <a:extLst>
              <a:ext uri="{FF2B5EF4-FFF2-40B4-BE49-F238E27FC236}">
                <a16:creationId xmlns:a16="http://schemas.microsoft.com/office/drawing/2014/main" id="{076319F9-21A9-A2A1-881D-AD242B17B9AF}"/>
              </a:ext>
            </a:extLst>
          </p:cNvPr>
          <p:cNvSpPr txBox="1"/>
          <p:nvPr/>
        </p:nvSpPr>
        <p:spPr>
          <a:xfrm>
            <a:off x="854964" y="9081635"/>
            <a:ext cx="25605161"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Transmission Control Protocol (TCP). Reliable transmission</a:t>
            </a:r>
          </a:p>
        </p:txBody>
      </p:sp>
      <p:pic>
        <p:nvPicPr>
          <p:cNvPr id="59" name="4_Stocker" descr="A cat wearing a garment&#10;&#10;Description automatically generated with low confidence">
            <a:extLst>
              <a:ext uri="{FF2B5EF4-FFF2-40B4-BE49-F238E27FC236}">
                <a16:creationId xmlns:a16="http://schemas.microsoft.com/office/drawing/2014/main" id="{B536AFB8-58AF-5FF5-043E-6BFC95E2D6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969664" y="10729467"/>
            <a:ext cx="8837555" cy="8211054"/>
          </a:xfrm>
          <a:prstGeom prst="rect">
            <a:avLst/>
          </a:prstGeom>
        </p:spPr>
      </p:pic>
      <p:grpSp>
        <p:nvGrpSpPr>
          <p:cNvPr id="45" name="4_Box 1">
            <a:extLst>
              <a:ext uri="{FF2B5EF4-FFF2-40B4-BE49-F238E27FC236}">
                <a16:creationId xmlns:a16="http://schemas.microsoft.com/office/drawing/2014/main" id="{CE05E750-5F82-41AC-D3B3-AFCBCF23A5FB}"/>
              </a:ext>
            </a:extLst>
          </p:cNvPr>
          <p:cNvGrpSpPr/>
          <p:nvPr/>
        </p:nvGrpSpPr>
        <p:grpSpPr>
          <a:xfrm>
            <a:off x="31786520" y="32658"/>
            <a:ext cx="4394462" cy="4304724"/>
            <a:chOff x="23675599" y="14231754"/>
            <a:chExt cx="4394462" cy="4304724"/>
          </a:xfrm>
        </p:grpSpPr>
        <p:pic>
          <p:nvPicPr>
            <p:cNvPr id="42" name="Picture 41" descr="A picture containing container, green, box&#10;&#10;Description automatically generated">
              <a:extLst>
                <a:ext uri="{FF2B5EF4-FFF2-40B4-BE49-F238E27FC236}">
                  <a16:creationId xmlns:a16="http://schemas.microsoft.com/office/drawing/2014/main" id="{936C2579-EDC9-B5A5-014B-CE7FD638A4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675599" y="14231754"/>
              <a:ext cx="4394462" cy="4304724"/>
            </a:xfrm>
            <a:prstGeom prst="rect">
              <a:avLst/>
            </a:prstGeom>
          </p:spPr>
        </p:pic>
        <p:sp>
          <p:nvSpPr>
            <p:cNvPr id="43" name="_Point 2">
              <a:extLst>
                <a:ext uri="{FF2B5EF4-FFF2-40B4-BE49-F238E27FC236}">
                  <a16:creationId xmlns:a16="http://schemas.microsoft.com/office/drawing/2014/main" id="{363626E2-A943-C315-2D51-8F25C9E92A43}"/>
                </a:ext>
              </a:extLst>
            </p:cNvPr>
            <p:cNvSpPr txBox="1"/>
            <p:nvPr/>
          </p:nvSpPr>
          <p:spPr>
            <a:xfrm>
              <a:off x="26288707" y="15727668"/>
              <a:ext cx="942485" cy="1631216"/>
            </a:xfrm>
            <a:prstGeom prst="rect">
              <a:avLst/>
            </a:prstGeom>
            <a:solidFill>
              <a:srgbClr val="FFFFFF">
                <a:alpha val="69804"/>
              </a:srgbClr>
            </a:solidFill>
          </p:spPr>
          <p:txBody>
            <a:bodyPr wrap="square">
              <a:spAutoFit/>
            </a:bodyPr>
            <a:lstStyle/>
            <a:p>
              <a:r>
                <a:rPr lang="en-US" sz="10000" dirty="0">
                  <a:latin typeface="Arial" panose="020B0604020202020204" pitchFamily="34" charset="0"/>
                  <a:cs typeface="Arial" panose="020B0604020202020204" pitchFamily="34" charset="0"/>
                </a:rPr>
                <a:t>1</a:t>
              </a:r>
            </a:p>
          </p:txBody>
        </p:sp>
      </p:grpSp>
      <p:grpSp>
        <p:nvGrpSpPr>
          <p:cNvPr id="46" name="4_Box 2">
            <a:extLst>
              <a:ext uri="{FF2B5EF4-FFF2-40B4-BE49-F238E27FC236}">
                <a16:creationId xmlns:a16="http://schemas.microsoft.com/office/drawing/2014/main" id="{7FCBC36F-4652-DF32-9530-00B426C0D8F0}"/>
              </a:ext>
            </a:extLst>
          </p:cNvPr>
          <p:cNvGrpSpPr/>
          <p:nvPr/>
        </p:nvGrpSpPr>
        <p:grpSpPr>
          <a:xfrm>
            <a:off x="31993961" y="4741816"/>
            <a:ext cx="4394462" cy="4304724"/>
            <a:chOff x="23675599" y="14231754"/>
            <a:chExt cx="4394462" cy="4304724"/>
          </a:xfrm>
        </p:grpSpPr>
        <p:pic>
          <p:nvPicPr>
            <p:cNvPr id="47" name="Picture 46" descr="A picture containing container, green, box&#10;&#10;Description automatically generated">
              <a:extLst>
                <a:ext uri="{FF2B5EF4-FFF2-40B4-BE49-F238E27FC236}">
                  <a16:creationId xmlns:a16="http://schemas.microsoft.com/office/drawing/2014/main" id="{B7817AB5-7E97-2C41-0C36-C9ADCE997C5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675599" y="14231754"/>
              <a:ext cx="4394462" cy="4304724"/>
            </a:xfrm>
            <a:prstGeom prst="rect">
              <a:avLst/>
            </a:prstGeom>
          </p:spPr>
        </p:pic>
        <p:sp>
          <p:nvSpPr>
            <p:cNvPr id="48" name="_Point 2">
              <a:extLst>
                <a:ext uri="{FF2B5EF4-FFF2-40B4-BE49-F238E27FC236}">
                  <a16:creationId xmlns:a16="http://schemas.microsoft.com/office/drawing/2014/main" id="{D2108C2F-D1AC-8DF3-4F6C-2FC361148F54}"/>
                </a:ext>
              </a:extLst>
            </p:cNvPr>
            <p:cNvSpPr txBox="1"/>
            <p:nvPr/>
          </p:nvSpPr>
          <p:spPr>
            <a:xfrm>
              <a:off x="26288707" y="15727668"/>
              <a:ext cx="942485" cy="1631216"/>
            </a:xfrm>
            <a:prstGeom prst="rect">
              <a:avLst/>
            </a:prstGeom>
            <a:solidFill>
              <a:srgbClr val="FFFFFF">
                <a:alpha val="69804"/>
              </a:srgbClr>
            </a:solidFill>
          </p:spPr>
          <p:txBody>
            <a:bodyPr wrap="square">
              <a:spAutoFit/>
            </a:bodyPr>
            <a:lstStyle/>
            <a:p>
              <a:r>
                <a:rPr lang="en-US" sz="10000" dirty="0">
                  <a:latin typeface="Arial" panose="020B0604020202020204" pitchFamily="34" charset="0"/>
                  <a:cs typeface="Arial" panose="020B0604020202020204" pitchFamily="34" charset="0"/>
                </a:rPr>
                <a:t>2</a:t>
              </a:r>
            </a:p>
          </p:txBody>
        </p:sp>
      </p:grpSp>
      <p:grpSp>
        <p:nvGrpSpPr>
          <p:cNvPr id="49" name="4_Box 3">
            <a:extLst>
              <a:ext uri="{FF2B5EF4-FFF2-40B4-BE49-F238E27FC236}">
                <a16:creationId xmlns:a16="http://schemas.microsoft.com/office/drawing/2014/main" id="{8F4C917B-154E-665B-8C4D-84C8519C510B}"/>
              </a:ext>
            </a:extLst>
          </p:cNvPr>
          <p:cNvGrpSpPr/>
          <p:nvPr/>
        </p:nvGrpSpPr>
        <p:grpSpPr>
          <a:xfrm>
            <a:off x="32181538" y="9535934"/>
            <a:ext cx="4394462" cy="4304724"/>
            <a:chOff x="23675599" y="14231754"/>
            <a:chExt cx="4394462" cy="4304724"/>
          </a:xfrm>
        </p:grpSpPr>
        <p:pic>
          <p:nvPicPr>
            <p:cNvPr id="50" name="Picture 49" descr="A picture containing container, green, box&#10;&#10;Description automatically generated">
              <a:extLst>
                <a:ext uri="{FF2B5EF4-FFF2-40B4-BE49-F238E27FC236}">
                  <a16:creationId xmlns:a16="http://schemas.microsoft.com/office/drawing/2014/main" id="{669A5DCE-567D-1B70-5764-BE79DC676F3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675599" y="14231754"/>
              <a:ext cx="4394462" cy="4304724"/>
            </a:xfrm>
            <a:prstGeom prst="rect">
              <a:avLst/>
            </a:prstGeom>
          </p:spPr>
        </p:pic>
        <p:sp>
          <p:nvSpPr>
            <p:cNvPr id="51" name="_Point 2">
              <a:extLst>
                <a:ext uri="{FF2B5EF4-FFF2-40B4-BE49-F238E27FC236}">
                  <a16:creationId xmlns:a16="http://schemas.microsoft.com/office/drawing/2014/main" id="{67499D56-5224-A613-D724-957D890052DD}"/>
                </a:ext>
              </a:extLst>
            </p:cNvPr>
            <p:cNvSpPr txBox="1"/>
            <p:nvPr/>
          </p:nvSpPr>
          <p:spPr>
            <a:xfrm>
              <a:off x="26288707" y="15727668"/>
              <a:ext cx="942485" cy="1631216"/>
            </a:xfrm>
            <a:prstGeom prst="rect">
              <a:avLst/>
            </a:prstGeom>
            <a:solidFill>
              <a:srgbClr val="FFFFFF">
                <a:alpha val="69804"/>
              </a:srgbClr>
            </a:solidFill>
          </p:spPr>
          <p:txBody>
            <a:bodyPr wrap="square">
              <a:spAutoFit/>
            </a:bodyPr>
            <a:lstStyle/>
            <a:p>
              <a:r>
                <a:rPr lang="en-US" sz="10000" dirty="0">
                  <a:latin typeface="Arial" panose="020B0604020202020204" pitchFamily="34" charset="0"/>
                  <a:cs typeface="Arial" panose="020B0604020202020204" pitchFamily="34" charset="0"/>
                </a:rPr>
                <a:t>3</a:t>
              </a:r>
            </a:p>
          </p:txBody>
        </p:sp>
      </p:grpSp>
      <p:grpSp>
        <p:nvGrpSpPr>
          <p:cNvPr id="55" name="4_Box 5">
            <a:extLst>
              <a:ext uri="{FF2B5EF4-FFF2-40B4-BE49-F238E27FC236}">
                <a16:creationId xmlns:a16="http://schemas.microsoft.com/office/drawing/2014/main" id="{51CFD350-E50A-36EC-6DB7-BBB2089DEF91}"/>
              </a:ext>
            </a:extLst>
          </p:cNvPr>
          <p:cNvGrpSpPr/>
          <p:nvPr/>
        </p:nvGrpSpPr>
        <p:grpSpPr>
          <a:xfrm>
            <a:off x="16603015" y="14635797"/>
            <a:ext cx="4394462" cy="4304724"/>
            <a:chOff x="23675599" y="14231754"/>
            <a:chExt cx="4394462" cy="4304724"/>
          </a:xfrm>
        </p:grpSpPr>
        <p:pic>
          <p:nvPicPr>
            <p:cNvPr id="56" name="Picture 55" descr="A picture containing container, green, box&#10;&#10;Description automatically generated">
              <a:extLst>
                <a:ext uri="{FF2B5EF4-FFF2-40B4-BE49-F238E27FC236}">
                  <a16:creationId xmlns:a16="http://schemas.microsoft.com/office/drawing/2014/main" id="{0FB97394-642E-9D2F-D554-E6D832D6758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675599" y="14231754"/>
              <a:ext cx="4394462" cy="4304724"/>
            </a:xfrm>
            <a:prstGeom prst="rect">
              <a:avLst/>
            </a:prstGeom>
          </p:spPr>
        </p:pic>
        <p:sp>
          <p:nvSpPr>
            <p:cNvPr id="57" name="_Point 2">
              <a:extLst>
                <a:ext uri="{FF2B5EF4-FFF2-40B4-BE49-F238E27FC236}">
                  <a16:creationId xmlns:a16="http://schemas.microsoft.com/office/drawing/2014/main" id="{0DB330A2-7BF4-4E8A-5326-2846128D11E1}"/>
                </a:ext>
              </a:extLst>
            </p:cNvPr>
            <p:cNvSpPr txBox="1"/>
            <p:nvPr/>
          </p:nvSpPr>
          <p:spPr>
            <a:xfrm>
              <a:off x="26288707" y="15727668"/>
              <a:ext cx="942485" cy="1631216"/>
            </a:xfrm>
            <a:prstGeom prst="rect">
              <a:avLst/>
            </a:prstGeom>
            <a:solidFill>
              <a:srgbClr val="FFFFFF">
                <a:alpha val="69804"/>
              </a:srgbClr>
            </a:solidFill>
          </p:spPr>
          <p:txBody>
            <a:bodyPr wrap="square">
              <a:spAutoFit/>
            </a:bodyPr>
            <a:lstStyle/>
            <a:p>
              <a:r>
                <a:rPr lang="en-US" sz="10000" dirty="0">
                  <a:latin typeface="Arial" panose="020B0604020202020204" pitchFamily="34" charset="0"/>
                  <a:cs typeface="Arial" panose="020B0604020202020204" pitchFamily="34" charset="0"/>
                </a:rPr>
                <a:t>5</a:t>
              </a:r>
            </a:p>
          </p:txBody>
        </p:sp>
      </p:grpSp>
      <p:grpSp>
        <p:nvGrpSpPr>
          <p:cNvPr id="52" name="4_Box 6">
            <a:extLst>
              <a:ext uri="{FF2B5EF4-FFF2-40B4-BE49-F238E27FC236}">
                <a16:creationId xmlns:a16="http://schemas.microsoft.com/office/drawing/2014/main" id="{C28B708B-2874-F707-2D9C-B9237F3914B7}"/>
              </a:ext>
            </a:extLst>
          </p:cNvPr>
          <p:cNvGrpSpPr/>
          <p:nvPr/>
        </p:nvGrpSpPr>
        <p:grpSpPr>
          <a:xfrm>
            <a:off x="11511644" y="14635797"/>
            <a:ext cx="4394462" cy="4304724"/>
            <a:chOff x="23675599" y="14231754"/>
            <a:chExt cx="4394462" cy="4304724"/>
          </a:xfrm>
        </p:grpSpPr>
        <p:pic>
          <p:nvPicPr>
            <p:cNvPr id="53" name="Picture 52" descr="A picture containing container, green, box&#10;&#10;Description automatically generated">
              <a:extLst>
                <a:ext uri="{FF2B5EF4-FFF2-40B4-BE49-F238E27FC236}">
                  <a16:creationId xmlns:a16="http://schemas.microsoft.com/office/drawing/2014/main" id="{7F183912-7FCC-2A48-6A6C-B833989856F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675599" y="14231754"/>
              <a:ext cx="4394462" cy="4304724"/>
            </a:xfrm>
            <a:prstGeom prst="rect">
              <a:avLst/>
            </a:prstGeom>
          </p:spPr>
        </p:pic>
        <p:sp>
          <p:nvSpPr>
            <p:cNvPr id="54" name="_Point 2">
              <a:extLst>
                <a:ext uri="{FF2B5EF4-FFF2-40B4-BE49-F238E27FC236}">
                  <a16:creationId xmlns:a16="http://schemas.microsoft.com/office/drawing/2014/main" id="{F690A225-BB33-9943-B22E-67F4424B8F2A}"/>
                </a:ext>
              </a:extLst>
            </p:cNvPr>
            <p:cNvSpPr txBox="1"/>
            <p:nvPr/>
          </p:nvSpPr>
          <p:spPr>
            <a:xfrm>
              <a:off x="26288707" y="15727668"/>
              <a:ext cx="942485" cy="1631216"/>
            </a:xfrm>
            <a:prstGeom prst="rect">
              <a:avLst/>
            </a:prstGeom>
            <a:solidFill>
              <a:srgbClr val="FFFFFF">
                <a:alpha val="69804"/>
              </a:srgbClr>
            </a:solidFill>
          </p:spPr>
          <p:txBody>
            <a:bodyPr wrap="square">
              <a:spAutoFit/>
            </a:bodyPr>
            <a:lstStyle/>
            <a:p>
              <a:r>
                <a:rPr lang="en-US" sz="10000" dirty="0">
                  <a:latin typeface="Arial" panose="020B0604020202020204" pitchFamily="34" charset="0"/>
                  <a:cs typeface="Arial" panose="020B0604020202020204" pitchFamily="34" charset="0"/>
                </a:rPr>
                <a:t>6</a:t>
              </a:r>
            </a:p>
          </p:txBody>
        </p:sp>
      </p:grpSp>
      <p:grpSp>
        <p:nvGrpSpPr>
          <p:cNvPr id="62" name="4_Box 7">
            <a:extLst>
              <a:ext uri="{FF2B5EF4-FFF2-40B4-BE49-F238E27FC236}">
                <a16:creationId xmlns:a16="http://schemas.microsoft.com/office/drawing/2014/main" id="{C7D44954-1F76-F5F0-76B1-80926CA542E7}"/>
              </a:ext>
            </a:extLst>
          </p:cNvPr>
          <p:cNvGrpSpPr/>
          <p:nvPr/>
        </p:nvGrpSpPr>
        <p:grpSpPr>
          <a:xfrm>
            <a:off x="6340937" y="14794957"/>
            <a:ext cx="4394462" cy="4304724"/>
            <a:chOff x="23675599" y="14231754"/>
            <a:chExt cx="4394462" cy="4304724"/>
          </a:xfrm>
        </p:grpSpPr>
        <p:pic>
          <p:nvPicPr>
            <p:cNvPr id="63" name="Picture 62" descr="A picture containing container, green, box&#10;&#10;Description automatically generated">
              <a:extLst>
                <a:ext uri="{FF2B5EF4-FFF2-40B4-BE49-F238E27FC236}">
                  <a16:creationId xmlns:a16="http://schemas.microsoft.com/office/drawing/2014/main" id="{94E56486-A7CD-8B53-B405-838E016016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675599" y="14231754"/>
              <a:ext cx="4394462" cy="4304724"/>
            </a:xfrm>
            <a:prstGeom prst="rect">
              <a:avLst/>
            </a:prstGeom>
          </p:spPr>
        </p:pic>
        <p:sp>
          <p:nvSpPr>
            <p:cNvPr id="64" name="_Point 2">
              <a:extLst>
                <a:ext uri="{FF2B5EF4-FFF2-40B4-BE49-F238E27FC236}">
                  <a16:creationId xmlns:a16="http://schemas.microsoft.com/office/drawing/2014/main" id="{546AF821-39EE-640F-B7B5-0165590C7500}"/>
                </a:ext>
              </a:extLst>
            </p:cNvPr>
            <p:cNvSpPr txBox="1"/>
            <p:nvPr/>
          </p:nvSpPr>
          <p:spPr>
            <a:xfrm>
              <a:off x="26288707" y="15727668"/>
              <a:ext cx="942485" cy="1631216"/>
            </a:xfrm>
            <a:prstGeom prst="rect">
              <a:avLst/>
            </a:prstGeom>
            <a:solidFill>
              <a:srgbClr val="FFFFFF">
                <a:alpha val="69804"/>
              </a:srgbClr>
            </a:solidFill>
          </p:spPr>
          <p:txBody>
            <a:bodyPr wrap="square">
              <a:spAutoFit/>
            </a:bodyPr>
            <a:lstStyle/>
            <a:p>
              <a:r>
                <a:rPr lang="en-US" sz="10000" dirty="0">
                  <a:latin typeface="Arial" panose="020B0604020202020204" pitchFamily="34" charset="0"/>
                  <a:cs typeface="Arial" panose="020B0604020202020204" pitchFamily="34" charset="0"/>
                </a:rPr>
                <a:t>7</a:t>
              </a:r>
            </a:p>
          </p:txBody>
        </p:sp>
      </p:grpSp>
      <p:grpSp>
        <p:nvGrpSpPr>
          <p:cNvPr id="65" name="4_Box 8">
            <a:extLst>
              <a:ext uri="{FF2B5EF4-FFF2-40B4-BE49-F238E27FC236}">
                <a16:creationId xmlns:a16="http://schemas.microsoft.com/office/drawing/2014/main" id="{1D36EE84-5695-2E41-BD67-0D2B1F36545E}"/>
              </a:ext>
            </a:extLst>
          </p:cNvPr>
          <p:cNvGrpSpPr/>
          <p:nvPr/>
        </p:nvGrpSpPr>
        <p:grpSpPr>
          <a:xfrm>
            <a:off x="1000992" y="14635797"/>
            <a:ext cx="4394462" cy="4304724"/>
            <a:chOff x="23675599" y="14231754"/>
            <a:chExt cx="4394462" cy="4304724"/>
          </a:xfrm>
        </p:grpSpPr>
        <p:pic>
          <p:nvPicPr>
            <p:cNvPr id="66" name="Picture 65" descr="A picture containing container, green, box&#10;&#10;Description automatically generated">
              <a:extLst>
                <a:ext uri="{FF2B5EF4-FFF2-40B4-BE49-F238E27FC236}">
                  <a16:creationId xmlns:a16="http://schemas.microsoft.com/office/drawing/2014/main" id="{DAEA75BB-4CC0-F555-766A-121A7A9246B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675599" y="14231754"/>
              <a:ext cx="4394462" cy="4304724"/>
            </a:xfrm>
            <a:prstGeom prst="rect">
              <a:avLst/>
            </a:prstGeom>
          </p:spPr>
        </p:pic>
        <p:sp>
          <p:nvSpPr>
            <p:cNvPr id="67" name="_Point 2">
              <a:extLst>
                <a:ext uri="{FF2B5EF4-FFF2-40B4-BE49-F238E27FC236}">
                  <a16:creationId xmlns:a16="http://schemas.microsoft.com/office/drawing/2014/main" id="{09D5DDAD-3D8F-116D-987D-7A786562AE53}"/>
                </a:ext>
              </a:extLst>
            </p:cNvPr>
            <p:cNvSpPr txBox="1"/>
            <p:nvPr/>
          </p:nvSpPr>
          <p:spPr>
            <a:xfrm>
              <a:off x="26288707" y="15727668"/>
              <a:ext cx="942485" cy="1631216"/>
            </a:xfrm>
            <a:prstGeom prst="rect">
              <a:avLst/>
            </a:prstGeom>
            <a:solidFill>
              <a:srgbClr val="FFFFFF">
                <a:alpha val="69804"/>
              </a:srgbClr>
            </a:solidFill>
          </p:spPr>
          <p:txBody>
            <a:bodyPr wrap="square">
              <a:spAutoFit/>
            </a:bodyPr>
            <a:lstStyle/>
            <a:p>
              <a:r>
                <a:rPr lang="en-US" sz="10000" dirty="0">
                  <a:latin typeface="Arial" panose="020B0604020202020204" pitchFamily="34" charset="0"/>
                  <a:cs typeface="Arial" panose="020B0604020202020204" pitchFamily="34" charset="0"/>
                </a:rPr>
                <a:t>8</a:t>
              </a:r>
            </a:p>
          </p:txBody>
        </p:sp>
      </p:grpSp>
      <p:grpSp>
        <p:nvGrpSpPr>
          <p:cNvPr id="75" name="5_Ballon">
            <a:extLst>
              <a:ext uri="{FF2B5EF4-FFF2-40B4-BE49-F238E27FC236}">
                <a16:creationId xmlns:a16="http://schemas.microsoft.com/office/drawing/2014/main" id="{F230EE72-F82D-13F0-A231-84BA787E00BD}"/>
              </a:ext>
            </a:extLst>
          </p:cNvPr>
          <p:cNvGrpSpPr/>
          <p:nvPr/>
        </p:nvGrpSpPr>
        <p:grpSpPr>
          <a:xfrm>
            <a:off x="27276971" y="6674501"/>
            <a:ext cx="5239501" cy="5102194"/>
            <a:chOff x="27276971" y="6674501"/>
            <a:chExt cx="5239501" cy="5102194"/>
          </a:xfrm>
        </p:grpSpPr>
        <p:pic>
          <p:nvPicPr>
            <p:cNvPr id="69" name="Picture 68" descr="A picture containing diagram&#10;&#10;Description automatically generated">
              <a:extLst>
                <a:ext uri="{FF2B5EF4-FFF2-40B4-BE49-F238E27FC236}">
                  <a16:creationId xmlns:a16="http://schemas.microsoft.com/office/drawing/2014/main" id="{5FB07D84-A9D3-1617-D951-60255D2716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276971" y="6674501"/>
              <a:ext cx="5239501" cy="5102194"/>
            </a:xfrm>
            <a:prstGeom prst="rect">
              <a:avLst/>
            </a:prstGeom>
          </p:spPr>
        </p:pic>
        <p:grpSp>
          <p:nvGrpSpPr>
            <p:cNvPr id="70" name="Group 69">
              <a:extLst>
                <a:ext uri="{FF2B5EF4-FFF2-40B4-BE49-F238E27FC236}">
                  <a16:creationId xmlns:a16="http://schemas.microsoft.com/office/drawing/2014/main" id="{06DBCCDE-1E80-7326-FBDF-9B03D195AE9E}"/>
                </a:ext>
              </a:extLst>
            </p:cNvPr>
            <p:cNvGrpSpPr/>
            <p:nvPr/>
          </p:nvGrpSpPr>
          <p:grpSpPr>
            <a:xfrm>
              <a:off x="28889548" y="8309692"/>
              <a:ext cx="2736400" cy="2680521"/>
              <a:chOff x="24095159" y="13707304"/>
              <a:chExt cx="4394462" cy="4304724"/>
            </a:xfrm>
          </p:grpSpPr>
          <p:pic>
            <p:nvPicPr>
              <p:cNvPr id="71" name="Picture 70" descr="A picture containing container, green, box&#10;&#10;Description automatically generated">
                <a:extLst>
                  <a:ext uri="{FF2B5EF4-FFF2-40B4-BE49-F238E27FC236}">
                    <a16:creationId xmlns:a16="http://schemas.microsoft.com/office/drawing/2014/main" id="{D0C0E57E-65D8-2941-2346-47DD4E2CE90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095159" y="13707304"/>
                <a:ext cx="4394462" cy="4304724"/>
              </a:xfrm>
              <a:prstGeom prst="rect">
                <a:avLst/>
              </a:prstGeom>
            </p:spPr>
          </p:pic>
          <p:sp>
            <p:nvSpPr>
              <p:cNvPr id="72" name="_Point 2">
                <a:extLst>
                  <a:ext uri="{FF2B5EF4-FFF2-40B4-BE49-F238E27FC236}">
                    <a16:creationId xmlns:a16="http://schemas.microsoft.com/office/drawing/2014/main" id="{7E6B32DD-21C7-6E9E-77C5-FA7A8180AD99}"/>
                  </a:ext>
                </a:extLst>
              </p:cNvPr>
              <p:cNvSpPr txBox="1"/>
              <p:nvPr/>
            </p:nvSpPr>
            <p:spPr>
              <a:xfrm>
                <a:off x="26708267" y="15203218"/>
                <a:ext cx="942486" cy="1878215"/>
              </a:xfrm>
              <a:prstGeom prst="rect">
                <a:avLst/>
              </a:prstGeom>
              <a:solidFill>
                <a:srgbClr val="FFFFFF">
                  <a:alpha val="69804"/>
                </a:srgbClr>
              </a:solidFill>
            </p:spPr>
            <p:txBody>
              <a:bodyPr wrap="square">
                <a:spAutoFit/>
              </a:bodyPr>
              <a:lstStyle/>
              <a:p>
                <a:r>
                  <a:rPr lang="en-US" sz="7000" dirty="0">
                    <a:latin typeface="Arial" panose="020B0604020202020204" pitchFamily="34" charset="0"/>
                    <a:cs typeface="Arial" panose="020B0604020202020204" pitchFamily="34" charset="0"/>
                  </a:rPr>
                  <a:t>4</a:t>
                </a:r>
              </a:p>
            </p:txBody>
          </p:sp>
        </p:grpSp>
        <p:sp>
          <p:nvSpPr>
            <p:cNvPr id="14" name="_Point 2">
              <a:extLst>
                <a:ext uri="{FF2B5EF4-FFF2-40B4-BE49-F238E27FC236}">
                  <a16:creationId xmlns:a16="http://schemas.microsoft.com/office/drawing/2014/main" id="{F7302874-6FF6-4F12-9408-F903772FAD68}"/>
                </a:ext>
              </a:extLst>
            </p:cNvPr>
            <p:cNvSpPr txBox="1"/>
            <p:nvPr/>
          </p:nvSpPr>
          <p:spPr>
            <a:xfrm>
              <a:off x="28469232" y="7099928"/>
              <a:ext cx="3649436" cy="1275078"/>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Resent</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Transport Layer</a:t>
            </a:r>
          </a:p>
        </p:txBody>
      </p:sp>
    </p:spTree>
    <p:extLst>
      <p:ext uri="{BB962C8B-B14F-4D97-AF65-F5344CB8AC3E}">
        <p14:creationId xmlns:p14="http://schemas.microsoft.com/office/powerpoint/2010/main" val="2541759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0_Background" descr="A picture containing text, display&#10;&#10;Description automatically generated">
            <a:extLst>
              <a:ext uri="{FF2B5EF4-FFF2-40B4-BE49-F238E27FC236}">
                <a16:creationId xmlns:a16="http://schemas.microsoft.com/office/drawing/2014/main" id="{28D55FD4-DAFF-31FF-7EA0-31E6EEAECB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36576000" cy="20575587"/>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38" name="0_Application graphic">
            <a:extLst>
              <a:ext uri="{FF2B5EF4-FFF2-40B4-BE49-F238E27FC236}">
                <a16:creationId xmlns:a16="http://schemas.microsoft.com/office/drawing/2014/main" id="{4D8184E5-EFBF-556B-8EF8-6426C6439469}"/>
              </a:ext>
            </a:extLst>
          </p:cNvPr>
          <p:cNvGrpSpPr/>
          <p:nvPr/>
        </p:nvGrpSpPr>
        <p:grpSpPr>
          <a:xfrm>
            <a:off x="8164282" y="3371176"/>
            <a:ext cx="22862503" cy="5863144"/>
            <a:chOff x="6041567" y="4070704"/>
            <a:chExt cx="22862503" cy="5863144"/>
          </a:xfrm>
        </p:grpSpPr>
        <p:sp>
          <p:nvSpPr>
            <p:cNvPr id="3" name="Rectangle 2">
              <a:extLst>
                <a:ext uri="{FF2B5EF4-FFF2-40B4-BE49-F238E27FC236}">
                  <a16:creationId xmlns:a16="http://schemas.microsoft.com/office/drawing/2014/main" id="{EF37B3DC-9683-8369-090C-9FA1BF826EE3}"/>
                </a:ext>
              </a:extLst>
            </p:cNvPr>
            <p:cNvSpPr/>
            <p:nvPr/>
          </p:nvSpPr>
          <p:spPr>
            <a:xfrm>
              <a:off x="6041567" y="4129601"/>
              <a:ext cx="7805057" cy="574535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p>
          </p:txBody>
        </p:sp>
        <p:sp>
          <p:nvSpPr>
            <p:cNvPr id="10" name="_Point 2">
              <a:extLst>
                <a:ext uri="{FF2B5EF4-FFF2-40B4-BE49-F238E27FC236}">
                  <a16:creationId xmlns:a16="http://schemas.microsoft.com/office/drawing/2014/main" id="{2025279D-72D6-4B7D-BDBB-B66F58ACBB8D}"/>
                </a:ext>
              </a:extLst>
            </p:cNvPr>
            <p:cNvSpPr txBox="1"/>
            <p:nvPr/>
          </p:nvSpPr>
          <p:spPr>
            <a:xfrm>
              <a:off x="7451862" y="6303695"/>
              <a:ext cx="5082431"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Application</a:t>
              </a:r>
            </a:p>
          </p:txBody>
        </p:sp>
        <p:sp>
          <p:nvSpPr>
            <p:cNvPr id="24" name="Rectangle 23">
              <a:extLst>
                <a:ext uri="{FF2B5EF4-FFF2-40B4-BE49-F238E27FC236}">
                  <a16:creationId xmlns:a16="http://schemas.microsoft.com/office/drawing/2014/main" id="{38914E74-A72A-C980-6DBA-04FFC3C850F8}"/>
                </a:ext>
              </a:extLst>
            </p:cNvPr>
            <p:cNvSpPr/>
            <p:nvPr/>
          </p:nvSpPr>
          <p:spPr>
            <a:xfrm>
              <a:off x="14426070" y="4151086"/>
              <a:ext cx="14478000" cy="569120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25" name="_Point 2">
              <a:extLst>
                <a:ext uri="{FF2B5EF4-FFF2-40B4-BE49-F238E27FC236}">
                  <a16:creationId xmlns:a16="http://schemas.microsoft.com/office/drawing/2014/main" id="{328071DC-E83E-B857-00D6-95DEFF0580A8}"/>
                </a:ext>
              </a:extLst>
            </p:cNvPr>
            <p:cNvSpPr txBox="1"/>
            <p:nvPr/>
          </p:nvSpPr>
          <p:spPr>
            <a:xfrm>
              <a:off x="16043197" y="4070704"/>
              <a:ext cx="11243746" cy="5863144"/>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DHCP DNS</a:t>
              </a:r>
            </a:p>
            <a:p>
              <a:pPr algn="ctr"/>
              <a:r>
                <a:rPr lang="en-US" sz="7500" dirty="0">
                  <a:latin typeface="Arial" panose="020B0604020202020204" pitchFamily="34" charset="0"/>
                  <a:cs typeface="Arial" panose="020B0604020202020204" pitchFamily="34" charset="0"/>
                </a:rPr>
                <a:t>FTP HTTP/HTTPS SMB</a:t>
              </a:r>
            </a:p>
            <a:p>
              <a:pPr algn="ctr"/>
              <a:r>
                <a:rPr lang="en-US" sz="7500" dirty="0">
                  <a:latin typeface="Arial" panose="020B0604020202020204" pitchFamily="34" charset="0"/>
                  <a:cs typeface="Arial" panose="020B0604020202020204" pitchFamily="34" charset="0"/>
                </a:rPr>
                <a:t>SMTP IMAP POP3</a:t>
              </a:r>
            </a:p>
            <a:p>
              <a:pPr algn="ctr"/>
              <a:r>
                <a:rPr lang="en-US" sz="7500" dirty="0">
                  <a:latin typeface="Arial" panose="020B0604020202020204" pitchFamily="34" charset="0"/>
                  <a:cs typeface="Arial" panose="020B0604020202020204" pitchFamily="34" charset="0"/>
                </a:rPr>
                <a:t>SSH RDP Telnet</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LDAP SNMP Syslog</a:t>
              </a:r>
            </a:p>
          </p:txBody>
        </p:sp>
      </p:grpSp>
      <p:sp>
        <p:nvSpPr>
          <p:cNvPr id="9" name="1_Point 1">
            <a:extLst>
              <a:ext uri="{FF2B5EF4-FFF2-40B4-BE49-F238E27FC236}">
                <a16:creationId xmlns:a16="http://schemas.microsoft.com/office/drawing/2014/main" id="{9AB0CD40-3F8C-4AD7-ABD2-0365709E7B83}"/>
              </a:ext>
            </a:extLst>
          </p:cNvPr>
          <p:cNvSpPr txBox="1"/>
          <p:nvPr/>
        </p:nvSpPr>
        <p:spPr>
          <a:xfrm>
            <a:off x="664623" y="9982443"/>
            <a:ext cx="19223577" cy="1708066"/>
          </a:xfrm>
          <a:prstGeom prst="rect">
            <a:avLst/>
          </a:prstGeom>
          <a:solidFill>
            <a:srgbClr val="FFFFFF">
              <a:alpha val="69804"/>
            </a:s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Performs high-level functions</a:t>
            </a:r>
          </a:p>
        </p:txBody>
      </p:sp>
      <p:sp>
        <p:nvSpPr>
          <p:cNvPr id="14" name="2_Point 2">
            <a:extLst>
              <a:ext uri="{FF2B5EF4-FFF2-40B4-BE49-F238E27FC236}">
                <a16:creationId xmlns:a16="http://schemas.microsoft.com/office/drawing/2014/main" id="{F7302874-6FF6-4F12-9408-F903772FAD68}"/>
              </a:ext>
            </a:extLst>
          </p:cNvPr>
          <p:cNvSpPr txBox="1"/>
          <p:nvPr/>
        </p:nvSpPr>
        <p:spPr>
          <a:xfrm>
            <a:off x="664623" y="11982956"/>
            <a:ext cx="29967777"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Used to configure hosts, manage network hosts and operate services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Application Layer</a:t>
            </a:r>
          </a:p>
        </p:txBody>
      </p:sp>
    </p:spTree>
    <p:extLst>
      <p:ext uri="{BB962C8B-B14F-4D97-AF65-F5344CB8AC3E}">
        <p14:creationId xmlns:p14="http://schemas.microsoft.com/office/powerpoint/2010/main" val="1705052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aser, night sky&#10;&#10;Description automatically generated">
            <a:extLst>
              <a:ext uri="{FF2B5EF4-FFF2-40B4-BE49-F238E27FC236}">
                <a16:creationId xmlns:a16="http://schemas.microsoft.com/office/drawing/2014/main" id="{95FBC57C-E3A8-57F9-3B23-6864E69127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3167135"/>
            <a:ext cx="36576001" cy="1741004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4" name="0_TCPIP Suite">
            <a:extLst>
              <a:ext uri="{FF2B5EF4-FFF2-40B4-BE49-F238E27FC236}">
                <a16:creationId xmlns:a16="http://schemas.microsoft.com/office/drawing/2014/main" id="{5C5C37F4-4E03-712E-7595-1777B0869AA5}"/>
              </a:ext>
            </a:extLst>
          </p:cNvPr>
          <p:cNvGrpSpPr/>
          <p:nvPr/>
        </p:nvGrpSpPr>
        <p:grpSpPr>
          <a:xfrm>
            <a:off x="23709088" y="224791"/>
            <a:ext cx="12314187" cy="7769355"/>
            <a:chOff x="6041566" y="4070704"/>
            <a:chExt cx="22893725" cy="13931460"/>
          </a:xfrm>
        </p:grpSpPr>
        <p:sp>
          <p:nvSpPr>
            <p:cNvPr id="6" name="Rectangle 5">
              <a:extLst>
                <a:ext uri="{FF2B5EF4-FFF2-40B4-BE49-F238E27FC236}">
                  <a16:creationId xmlns:a16="http://schemas.microsoft.com/office/drawing/2014/main" id="{DD9B90B8-F378-81E0-8641-F7C3C36B8C57}"/>
                </a:ext>
              </a:extLst>
            </p:cNvPr>
            <p:cNvSpPr/>
            <p:nvPr/>
          </p:nvSpPr>
          <p:spPr>
            <a:xfrm>
              <a:off x="6041567" y="4129601"/>
              <a:ext cx="7805057" cy="574535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3ABACB01-848D-3045-7406-B81732D9D308}"/>
                </a:ext>
              </a:extLst>
            </p:cNvPr>
            <p:cNvSpPr/>
            <p:nvPr/>
          </p:nvSpPr>
          <p:spPr>
            <a:xfrm>
              <a:off x="6041566" y="10170452"/>
              <a:ext cx="7805057" cy="182378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4167ACF3-AC5D-A082-D512-AA91D00F1E74}"/>
                </a:ext>
              </a:extLst>
            </p:cNvPr>
            <p:cNvSpPr/>
            <p:nvPr/>
          </p:nvSpPr>
          <p:spPr>
            <a:xfrm>
              <a:off x="6090550" y="12328058"/>
              <a:ext cx="7805057" cy="182378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D290E345-CDD4-1066-2048-E72D46C5BB42}"/>
                </a:ext>
              </a:extLst>
            </p:cNvPr>
            <p:cNvSpPr/>
            <p:nvPr/>
          </p:nvSpPr>
          <p:spPr>
            <a:xfrm>
              <a:off x="6090550" y="14447345"/>
              <a:ext cx="7805057" cy="355481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p>
          </p:txBody>
        </p:sp>
        <p:sp>
          <p:nvSpPr>
            <p:cNvPr id="17" name="_Point 2">
              <a:extLst>
                <a:ext uri="{FF2B5EF4-FFF2-40B4-BE49-F238E27FC236}">
                  <a16:creationId xmlns:a16="http://schemas.microsoft.com/office/drawing/2014/main" id="{E6C7A90F-B49D-C6D4-A4F7-C8DC89C60058}"/>
                </a:ext>
              </a:extLst>
            </p:cNvPr>
            <p:cNvSpPr txBox="1"/>
            <p:nvPr/>
          </p:nvSpPr>
          <p:spPr>
            <a:xfrm>
              <a:off x="7451861" y="6303694"/>
              <a:ext cx="6394761" cy="1269331"/>
            </a:xfrm>
            <a:prstGeom prst="rect">
              <a:avLst/>
            </a:prstGeom>
            <a:noFill/>
          </p:spPr>
          <p:txBody>
            <a:bodyPr wrap="square">
              <a:spAutoFit/>
            </a:bodyPr>
            <a:lstStyle/>
            <a:p>
              <a:pPr algn="ctr"/>
              <a:r>
                <a:rPr lang="en-US" sz="4000" b="1" dirty="0">
                  <a:latin typeface="Arial" panose="020B0604020202020204" pitchFamily="34" charset="0"/>
                  <a:cs typeface="Arial" panose="020B0604020202020204" pitchFamily="34" charset="0"/>
                </a:rPr>
                <a:t>Application</a:t>
              </a:r>
            </a:p>
          </p:txBody>
        </p:sp>
        <p:sp>
          <p:nvSpPr>
            <p:cNvPr id="23" name="_Point 2">
              <a:extLst>
                <a:ext uri="{FF2B5EF4-FFF2-40B4-BE49-F238E27FC236}">
                  <a16:creationId xmlns:a16="http://schemas.microsoft.com/office/drawing/2014/main" id="{22223D2E-A0E5-3271-8AAF-773C8D5421E0}"/>
                </a:ext>
              </a:extLst>
            </p:cNvPr>
            <p:cNvSpPr txBox="1"/>
            <p:nvPr/>
          </p:nvSpPr>
          <p:spPr>
            <a:xfrm>
              <a:off x="7575391" y="10469192"/>
              <a:ext cx="5082430" cy="1275678"/>
            </a:xfrm>
            <a:prstGeom prst="rect">
              <a:avLst/>
            </a:prstGeom>
            <a:noFill/>
          </p:spPr>
          <p:txBody>
            <a:bodyPr wrap="square">
              <a:spAutoFit/>
            </a:bodyPr>
            <a:lstStyle/>
            <a:p>
              <a:pPr algn="ctr"/>
              <a:r>
                <a:rPr lang="en-US" sz="4000" b="1" dirty="0">
                  <a:latin typeface="Arial" panose="020B0604020202020204" pitchFamily="34" charset="0"/>
                  <a:cs typeface="Arial" panose="020B0604020202020204" pitchFamily="34" charset="0"/>
                </a:rPr>
                <a:t>Transport</a:t>
              </a:r>
            </a:p>
          </p:txBody>
        </p:sp>
        <p:sp>
          <p:nvSpPr>
            <p:cNvPr id="24" name="_Point 2">
              <a:extLst>
                <a:ext uri="{FF2B5EF4-FFF2-40B4-BE49-F238E27FC236}">
                  <a16:creationId xmlns:a16="http://schemas.microsoft.com/office/drawing/2014/main" id="{20A7F8CF-3B44-8890-06A3-50F455284466}"/>
                </a:ext>
              </a:extLst>
            </p:cNvPr>
            <p:cNvSpPr txBox="1"/>
            <p:nvPr/>
          </p:nvSpPr>
          <p:spPr>
            <a:xfrm>
              <a:off x="7575391" y="12604669"/>
              <a:ext cx="5082430" cy="1275678"/>
            </a:xfrm>
            <a:prstGeom prst="rect">
              <a:avLst/>
            </a:prstGeom>
            <a:noFill/>
          </p:spPr>
          <p:txBody>
            <a:bodyPr wrap="square">
              <a:spAutoFit/>
            </a:bodyPr>
            <a:lstStyle/>
            <a:p>
              <a:pPr algn="ctr"/>
              <a:r>
                <a:rPr lang="en-US" sz="4000" b="1" dirty="0">
                  <a:latin typeface="Arial" panose="020B0604020202020204" pitchFamily="34" charset="0"/>
                  <a:cs typeface="Arial" panose="020B0604020202020204" pitchFamily="34" charset="0"/>
                </a:rPr>
                <a:t>Internet</a:t>
              </a:r>
            </a:p>
          </p:txBody>
        </p:sp>
        <p:sp>
          <p:nvSpPr>
            <p:cNvPr id="25" name="_Point 2">
              <a:extLst>
                <a:ext uri="{FF2B5EF4-FFF2-40B4-BE49-F238E27FC236}">
                  <a16:creationId xmlns:a16="http://schemas.microsoft.com/office/drawing/2014/main" id="{C3416F02-D911-CF7B-5F0E-28A8F48AEDFC}"/>
                </a:ext>
              </a:extLst>
            </p:cNvPr>
            <p:cNvSpPr txBox="1"/>
            <p:nvPr/>
          </p:nvSpPr>
          <p:spPr>
            <a:xfrm>
              <a:off x="7575391" y="14447345"/>
              <a:ext cx="5082431" cy="3554819"/>
            </a:xfrm>
            <a:prstGeom prst="rect">
              <a:avLst/>
            </a:prstGeom>
            <a:noFill/>
          </p:spPr>
          <p:txBody>
            <a:bodyPr wrap="square">
              <a:spAutoFit/>
            </a:bodyPr>
            <a:lstStyle/>
            <a:p>
              <a:pPr algn="ctr"/>
              <a:r>
                <a:rPr lang="en-US" sz="4000" b="1" dirty="0">
                  <a:latin typeface="Arial" panose="020B0604020202020204" pitchFamily="34" charset="0"/>
                  <a:cs typeface="Arial" panose="020B0604020202020204" pitchFamily="34" charset="0"/>
                </a:rPr>
                <a:t>Link/</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Network</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interface</a:t>
              </a:r>
            </a:p>
          </p:txBody>
        </p:sp>
        <p:sp>
          <p:nvSpPr>
            <p:cNvPr id="26" name="Rectangle 25">
              <a:extLst>
                <a:ext uri="{FF2B5EF4-FFF2-40B4-BE49-F238E27FC236}">
                  <a16:creationId xmlns:a16="http://schemas.microsoft.com/office/drawing/2014/main" id="{9FBEDFBE-8379-4B6B-E492-97A7A759E5E3}"/>
                </a:ext>
              </a:extLst>
            </p:cNvPr>
            <p:cNvSpPr/>
            <p:nvPr/>
          </p:nvSpPr>
          <p:spPr>
            <a:xfrm>
              <a:off x="14426070" y="4151086"/>
              <a:ext cx="14478000" cy="5691208"/>
            </a:xfrm>
            <a:prstGeom prst="rect">
              <a:avLst/>
            </a:prstGeom>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27" name="_Point 2">
              <a:extLst>
                <a:ext uri="{FF2B5EF4-FFF2-40B4-BE49-F238E27FC236}">
                  <a16:creationId xmlns:a16="http://schemas.microsoft.com/office/drawing/2014/main" id="{82A2AA7B-8826-3938-E8A5-D254CDD62E31}"/>
                </a:ext>
              </a:extLst>
            </p:cNvPr>
            <p:cNvSpPr txBox="1"/>
            <p:nvPr/>
          </p:nvSpPr>
          <p:spPr>
            <a:xfrm>
              <a:off x="16043196" y="4070704"/>
              <a:ext cx="11243746" cy="5863145"/>
            </a:xfrm>
            <a:prstGeom prst="rect">
              <a:avLst/>
            </a:prstGeom>
            <a:noFill/>
          </p:spPr>
          <p:txBody>
            <a:bodyPr wrap="square">
              <a:spAutoFit/>
            </a:bodyPr>
            <a:lstStyle/>
            <a:p>
              <a:pPr algn="ctr"/>
              <a:r>
                <a:rPr lang="en-US" sz="4000" b="1" dirty="0">
                  <a:latin typeface="Arial" panose="020B0604020202020204" pitchFamily="34" charset="0"/>
                  <a:cs typeface="Arial" panose="020B0604020202020204" pitchFamily="34" charset="0"/>
                </a:rPr>
                <a:t>DHCP DNS</a:t>
              </a:r>
            </a:p>
            <a:p>
              <a:pPr algn="ctr"/>
              <a:r>
                <a:rPr lang="en-US" sz="4000" b="1" dirty="0">
                  <a:latin typeface="Arial" panose="020B0604020202020204" pitchFamily="34" charset="0"/>
                  <a:cs typeface="Arial" panose="020B0604020202020204" pitchFamily="34" charset="0"/>
                </a:rPr>
                <a:t>FTP HTTP/HTTPS SMB</a:t>
              </a:r>
            </a:p>
            <a:p>
              <a:pPr algn="ctr"/>
              <a:r>
                <a:rPr lang="en-US" sz="4000" b="1" dirty="0">
                  <a:latin typeface="Arial" panose="020B0604020202020204" pitchFamily="34" charset="0"/>
                  <a:cs typeface="Arial" panose="020B0604020202020204" pitchFamily="34" charset="0"/>
                </a:rPr>
                <a:t>SMTP IMAP POP3</a:t>
              </a:r>
            </a:p>
            <a:p>
              <a:pPr algn="ctr"/>
              <a:r>
                <a:rPr lang="en-US" sz="4000" b="1" dirty="0">
                  <a:latin typeface="Arial" panose="020B0604020202020204" pitchFamily="34" charset="0"/>
                  <a:cs typeface="Arial" panose="020B0604020202020204" pitchFamily="34" charset="0"/>
                </a:rPr>
                <a:t>SSH RDP Telnet</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LDAP SNMP Syslog</a:t>
              </a:r>
            </a:p>
          </p:txBody>
        </p:sp>
        <p:sp>
          <p:nvSpPr>
            <p:cNvPr id="28" name="Rectangle 27">
              <a:extLst>
                <a:ext uri="{FF2B5EF4-FFF2-40B4-BE49-F238E27FC236}">
                  <a16:creationId xmlns:a16="http://schemas.microsoft.com/office/drawing/2014/main" id="{FBEC610E-3895-0217-11B8-157364DFC856}"/>
                </a:ext>
              </a:extLst>
            </p:cNvPr>
            <p:cNvSpPr/>
            <p:nvPr/>
          </p:nvSpPr>
          <p:spPr>
            <a:xfrm>
              <a:off x="14426070" y="10147889"/>
              <a:ext cx="6637783" cy="1823786"/>
            </a:xfrm>
            <a:prstGeom prst="rect">
              <a:avLst/>
            </a:prstGeom>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29" name="Rectangle 28">
              <a:extLst>
                <a:ext uri="{FF2B5EF4-FFF2-40B4-BE49-F238E27FC236}">
                  <a16:creationId xmlns:a16="http://schemas.microsoft.com/office/drawing/2014/main" id="{95D371BB-BB29-5035-9488-F1DB8F899693}"/>
                </a:ext>
              </a:extLst>
            </p:cNvPr>
            <p:cNvSpPr/>
            <p:nvPr/>
          </p:nvSpPr>
          <p:spPr>
            <a:xfrm>
              <a:off x="22533425" y="10147889"/>
              <a:ext cx="6370646" cy="1823786"/>
            </a:xfrm>
            <a:prstGeom prst="rect">
              <a:avLst/>
            </a:prstGeom>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30" name="_Point 2">
              <a:extLst>
                <a:ext uri="{FF2B5EF4-FFF2-40B4-BE49-F238E27FC236}">
                  <a16:creationId xmlns:a16="http://schemas.microsoft.com/office/drawing/2014/main" id="{F5B800CF-104A-8193-B711-56496B01E2F8}"/>
                </a:ext>
              </a:extLst>
            </p:cNvPr>
            <p:cNvSpPr txBox="1"/>
            <p:nvPr/>
          </p:nvSpPr>
          <p:spPr>
            <a:xfrm>
              <a:off x="15203746" y="10436534"/>
              <a:ext cx="5082430" cy="1275678"/>
            </a:xfrm>
            <a:prstGeom prst="rect">
              <a:avLst/>
            </a:prstGeom>
            <a:noFill/>
          </p:spPr>
          <p:txBody>
            <a:bodyPr wrap="square">
              <a:spAutoFit/>
            </a:bodyPr>
            <a:lstStyle/>
            <a:p>
              <a:pPr algn="ctr"/>
              <a:r>
                <a:rPr lang="en-US" sz="4000" b="1" dirty="0">
                  <a:latin typeface="Arial" panose="020B0604020202020204" pitchFamily="34" charset="0"/>
                  <a:cs typeface="Arial" panose="020B0604020202020204" pitchFamily="34" charset="0"/>
                </a:rPr>
                <a:t>TCP</a:t>
              </a:r>
            </a:p>
          </p:txBody>
        </p:sp>
        <p:sp>
          <p:nvSpPr>
            <p:cNvPr id="31" name="_Point 2">
              <a:extLst>
                <a:ext uri="{FF2B5EF4-FFF2-40B4-BE49-F238E27FC236}">
                  <a16:creationId xmlns:a16="http://schemas.microsoft.com/office/drawing/2014/main" id="{21CAD076-9240-688A-D5B4-C5E7A824EC7A}"/>
                </a:ext>
              </a:extLst>
            </p:cNvPr>
            <p:cNvSpPr txBox="1"/>
            <p:nvPr/>
          </p:nvSpPr>
          <p:spPr>
            <a:xfrm>
              <a:off x="23177532" y="10436534"/>
              <a:ext cx="5082430" cy="1275678"/>
            </a:xfrm>
            <a:prstGeom prst="rect">
              <a:avLst/>
            </a:prstGeom>
            <a:noFill/>
          </p:spPr>
          <p:txBody>
            <a:bodyPr wrap="square">
              <a:spAutoFit/>
            </a:bodyPr>
            <a:lstStyle/>
            <a:p>
              <a:pPr algn="ctr"/>
              <a:r>
                <a:rPr lang="en-US" sz="4000" b="1" dirty="0">
                  <a:latin typeface="Arial" panose="020B0604020202020204" pitchFamily="34" charset="0"/>
                  <a:cs typeface="Arial" panose="020B0604020202020204" pitchFamily="34" charset="0"/>
                </a:rPr>
                <a:t>UDP</a:t>
              </a:r>
            </a:p>
          </p:txBody>
        </p:sp>
        <p:sp>
          <p:nvSpPr>
            <p:cNvPr id="32" name="Rectangle 31">
              <a:extLst>
                <a:ext uri="{FF2B5EF4-FFF2-40B4-BE49-F238E27FC236}">
                  <a16:creationId xmlns:a16="http://schemas.microsoft.com/office/drawing/2014/main" id="{36A1EFC6-662C-B80F-E2EE-1B916AE51E1D}"/>
                </a:ext>
              </a:extLst>
            </p:cNvPr>
            <p:cNvSpPr/>
            <p:nvPr/>
          </p:nvSpPr>
          <p:spPr>
            <a:xfrm>
              <a:off x="14426070" y="12366771"/>
              <a:ext cx="14478000" cy="1823786"/>
            </a:xfrm>
            <a:prstGeom prst="rect">
              <a:avLst/>
            </a:prstGeom>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33" name="_Point 2">
              <a:extLst>
                <a:ext uri="{FF2B5EF4-FFF2-40B4-BE49-F238E27FC236}">
                  <a16:creationId xmlns:a16="http://schemas.microsoft.com/office/drawing/2014/main" id="{01DB8AAF-A98C-524B-5882-B1937D7AC4DE}"/>
                </a:ext>
              </a:extLst>
            </p:cNvPr>
            <p:cNvSpPr txBox="1"/>
            <p:nvPr/>
          </p:nvSpPr>
          <p:spPr>
            <a:xfrm>
              <a:off x="19123854" y="12644092"/>
              <a:ext cx="5082430" cy="1275678"/>
            </a:xfrm>
            <a:prstGeom prst="rect">
              <a:avLst/>
            </a:prstGeom>
            <a:noFill/>
          </p:spPr>
          <p:txBody>
            <a:bodyPr wrap="square">
              <a:spAutoFit/>
            </a:bodyPr>
            <a:lstStyle/>
            <a:p>
              <a:pPr algn="ctr"/>
              <a:r>
                <a:rPr lang="en-US" sz="4000" b="1" dirty="0">
                  <a:latin typeface="Arial" panose="020B0604020202020204" pitchFamily="34" charset="0"/>
                  <a:cs typeface="Arial" panose="020B0604020202020204" pitchFamily="34" charset="0"/>
                </a:rPr>
                <a:t>IP</a:t>
              </a:r>
            </a:p>
          </p:txBody>
        </p:sp>
        <p:sp>
          <p:nvSpPr>
            <p:cNvPr id="34" name="Rectangle 33">
              <a:extLst>
                <a:ext uri="{FF2B5EF4-FFF2-40B4-BE49-F238E27FC236}">
                  <a16:creationId xmlns:a16="http://schemas.microsoft.com/office/drawing/2014/main" id="{C470C6DA-50B6-F796-A8D7-EF2C8CF294B4}"/>
                </a:ext>
              </a:extLst>
            </p:cNvPr>
            <p:cNvSpPr/>
            <p:nvPr/>
          </p:nvSpPr>
          <p:spPr>
            <a:xfrm>
              <a:off x="14426069" y="16132629"/>
              <a:ext cx="14478000" cy="1869534"/>
            </a:xfrm>
            <a:prstGeom prst="rect">
              <a:avLst/>
            </a:prstGeom>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35" name="_Point 2">
              <a:extLst>
                <a:ext uri="{FF2B5EF4-FFF2-40B4-BE49-F238E27FC236}">
                  <a16:creationId xmlns:a16="http://schemas.microsoft.com/office/drawing/2014/main" id="{5D9615BC-6E00-B0C4-5876-C17F5A43363F}"/>
                </a:ext>
              </a:extLst>
            </p:cNvPr>
            <p:cNvSpPr txBox="1"/>
            <p:nvPr/>
          </p:nvSpPr>
          <p:spPr>
            <a:xfrm>
              <a:off x="17595662" y="16329429"/>
              <a:ext cx="8123085" cy="1269331"/>
            </a:xfrm>
            <a:prstGeom prst="rect">
              <a:avLst/>
            </a:prstGeom>
            <a:noFill/>
          </p:spPr>
          <p:txBody>
            <a:bodyPr wrap="square">
              <a:spAutoFit/>
            </a:bodyPr>
            <a:lstStyle/>
            <a:p>
              <a:pPr algn="ctr"/>
              <a:r>
                <a:rPr lang="en-US" sz="4000" b="1" dirty="0">
                  <a:latin typeface="Arial" panose="020B0604020202020204" pitchFamily="34" charset="0"/>
                  <a:cs typeface="Arial" panose="020B0604020202020204" pitchFamily="34" charset="0"/>
                </a:rPr>
                <a:t>Ethernet Wi-Fi</a:t>
              </a:r>
            </a:p>
          </p:txBody>
        </p:sp>
        <p:sp>
          <p:nvSpPr>
            <p:cNvPr id="36" name="Rectangle 35">
              <a:extLst>
                <a:ext uri="{FF2B5EF4-FFF2-40B4-BE49-F238E27FC236}">
                  <a16:creationId xmlns:a16="http://schemas.microsoft.com/office/drawing/2014/main" id="{292F2B42-8D24-D5A5-2E6C-8CF94A2E9A5E}"/>
                </a:ext>
              </a:extLst>
            </p:cNvPr>
            <p:cNvSpPr/>
            <p:nvPr/>
          </p:nvSpPr>
          <p:spPr>
            <a:xfrm>
              <a:off x="14457291" y="14399344"/>
              <a:ext cx="14478000" cy="1503848"/>
            </a:xfrm>
            <a:prstGeom prst="rect">
              <a:avLst/>
            </a:prstGeom>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37" name="Rectangle 36">
              <a:extLst>
                <a:ext uri="{FF2B5EF4-FFF2-40B4-BE49-F238E27FC236}">
                  <a16:creationId xmlns:a16="http://schemas.microsoft.com/office/drawing/2014/main" id="{8D89ADD8-449F-26D8-01CD-C1B5428D7D54}"/>
                </a:ext>
              </a:extLst>
            </p:cNvPr>
            <p:cNvSpPr/>
            <p:nvPr/>
          </p:nvSpPr>
          <p:spPr>
            <a:xfrm>
              <a:off x="25603200" y="13285899"/>
              <a:ext cx="2787392" cy="1823786"/>
            </a:xfrm>
            <a:prstGeom prst="rect">
              <a:avLst/>
            </a:prstGeom>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38" name="_Point 2">
              <a:extLst>
                <a:ext uri="{FF2B5EF4-FFF2-40B4-BE49-F238E27FC236}">
                  <a16:creationId xmlns:a16="http://schemas.microsoft.com/office/drawing/2014/main" id="{241080C6-AA01-9942-0B06-D9FD6F36D4E7}"/>
                </a:ext>
              </a:extLst>
            </p:cNvPr>
            <p:cNvSpPr txBox="1"/>
            <p:nvPr/>
          </p:nvSpPr>
          <p:spPr>
            <a:xfrm>
              <a:off x="25568490" y="13570489"/>
              <a:ext cx="2839972" cy="1275677"/>
            </a:xfrm>
            <a:prstGeom prst="rect">
              <a:avLst/>
            </a:prstGeom>
            <a:noFill/>
          </p:spPr>
          <p:txBody>
            <a:bodyPr wrap="square">
              <a:spAutoFit/>
            </a:bodyPr>
            <a:lstStyle/>
            <a:p>
              <a:pPr algn="ctr"/>
              <a:r>
                <a:rPr lang="en-US" sz="4000" b="1" dirty="0">
                  <a:latin typeface="Arial" panose="020B0604020202020204" pitchFamily="34" charset="0"/>
                  <a:cs typeface="Arial" panose="020B0604020202020204" pitchFamily="34" charset="0"/>
                </a:rPr>
                <a:t>ARP</a:t>
              </a:r>
            </a:p>
          </p:txBody>
        </p:sp>
        <p:sp>
          <p:nvSpPr>
            <p:cNvPr id="39" name="_Point 2">
              <a:extLst>
                <a:ext uri="{FF2B5EF4-FFF2-40B4-BE49-F238E27FC236}">
                  <a16:creationId xmlns:a16="http://schemas.microsoft.com/office/drawing/2014/main" id="{2CFD1B61-0C33-D15A-F546-1220E7BE43F3}"/>
                </a:ext>
              </a:extLst>
            </p:cNvPr>
            <p:cNvSpPr txBox="1"/>
            <p:nvPr/>
          </p:nvSpPr>
          <p:spPr>
            <a:xfrm>
              <a:off x="17595662" y="14545317"/>
              <a:ext cx="8123085" cy="1275678"/>
            </a:xfrm>
            <a:prstGeom prst="rect">
              <a:avLst/>
            </a:prstGeom>
            <a:noFill/>
          </p:spPr>
          <p:txBody>
            <a:bodyPr wrap="square">
              <a:spAutoFit/>
            </a:bodyPr>
            <a:lstStyle/>
            <a:p>
              <a:pPr algn="ctr"/>
              <a:r>
                <a:rPr lang="en-US" sz="4000" b="1" dirty="0">
                  <a:latin typeface="Arial" panose="020B0604020202020204" pitchFamily="34" charset="0"/>
                  <a:cs typeface="Arial" panose="020B0604020202020204" pitchFamily="34" charset="0"/>
                </a:rPr>
                <a:t>PPP PPTP L2TP</a:t>
              </a:r>
            </a:p>
          </p:txBody>
        </p:sp>
      </p:gr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18869949" cy="1708066"/>
          </a:xfrm>
          <a:prstGeom prst="rect">
            <a:avLst/>
          </a:prstGeom>
          <a:solidFill>
            <a:srgbClr val="FFFFFF">
              <a:alpha val="69804"/>
            </a:srgbClr>
          </a:solid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TCP/IP is a suite of protocols </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5" y="5581310"/>
            <a:ext cx="12567121"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Specification open to anyone</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4" y="7087382"/>
            <a:ext cx="20470150"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Allows devices to communicate with each other</a:t>
            </a:r>
          </a:p>
        </p:txBody>
      </p:sp>
      <p:pic>
        <p:nvPicPr>
          <p:cNvPr id="50" name="4_Graphic left" descr="A person wearing a cat mask and sitting at a desk with a computer&#10;&#10;Description automatically generated with low confidence">
            <a:extLst>
              <a:ext uri="{FF2B5EF4-FFF2-40B4-BE49-F238E27FC236}">
                <a16:creationId xmlns:a16="http://schemas.microsoft.com/office/drawing/2014/main" id="{8B1527ED-0AAA-360D-EDF7-B1C1892DA2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81943" y="10387070"/>
            <a:ext cx="9086379" cy="9086379"/>
          </a:xfrm>
          <a:prstGeom prst="rect">
            <a:avLst/>
          </a:prstGeom>
        </p:spPr>
      </p:pic>
      <p:sp>
        <p:nvSpPr>
          <p:cNvPr id="40" name="4_Point left 1">
            <a:extLst>
              <a:ext uri="{FF2B5EF4-FFF2-40B4-BE49-F238E27FC236}">
                <a16:creationId xmlns:a16="http://schemas.microsoft.com/office/drawing/2014/main" id="{0574F045-3B32-93B3-2033-00CD04D7CC3C}"/>
              </a:ext>
            </a:extLst>
          </p:cNvPr>
          <p:cNvSpPr txBox="1"/>
          <p:nvPr/>
        </p:nvSpPr>
        <p:spPr>
          <a:xfrm>
            <a:off x="2238033" y="8593454"/>
            <a:ext cx="9322596" cy="1708160"/>
          </a:xfrm>
          <a:prstGeom prst="rect">
            <a:avLst/>
          </a:prstGeom>
          <a:solidFill>
            <a:srgbClr val="FFFFFF">
              <a:alpha val="69804"/>
            </a:srgbClr>
          </a:solid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TCP (Reliable)</a:t>
            </a:r>
          </a:p>
        </p:txBody>
      </p:sp>
      <p:sp>
        <p:nvSpPr>
          <p:cNvPr id="48" name="5_Point left 2">
            <a:extLst>
              <a:ext uri="{FF2B5EF4-FFF2-40B4-BE49-F238E27FC236}">
                <a16:creationId xmlns:a16="http://schemas.microsoft.com/office/drawing/2014/main" id="{D707075A-DFF4-F327-B5BD-437A32E615E0}"/>
              </a:ext>
            </a:extLst>
          </p:cNvPr>
          <p:cNvSpPr txBox="1"/>
          <p:nvPr/>
        </p:nvSpPr>
        <p:spPr>
          <a:xfrm>
            <a:off x="11751682" y="10561191"/>
            <a:ext cx="6275059"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Sensitive data</a:t>
            </a:r>
          </a:p>
        </p:txBody>
      </p:sp>
      <p:sp>
        <p:nvSpPr>
          <p:cNvPr id="46" name="6_Point left 3">
            <a:extLst>
              <a:ext uri="{FF2B5EF4-FFF2-40B4-BE49-F238E27FC236}">
                <a16:creationId xmlns:a16="http://schemas.microsoft.com/office/drawing/2014/main" id="{64D3F98C-D712-9410-5056-037370326C84}"/>
              </a:ext>
            </a:extLst>
          </p:cNvPr>
          <p:cNvSpPr txBox="1"/>
          <p:nvPr/>
        </p:nvSpPr>
        <p:spPr>
          <a:xfrm>
            <a:off x="11780674" y="12067263"/>
            <a:ext cx="5658241"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Credit cards</a:t>
            </a:r>
          </a:p>
        </p:txBody>
      </p:sp>
      <p:pic>
        <p:nvPicPr>
          <p:cNvPr id="43" name="7_Right graphic" descr="A cat wearing headphones and playing a keyboard&#10;&#10;Description automatically generated with low confidence">
            <a:extLst>
              <a:ext uri="{FF2B5EF4-FFF2-40B4-BE49-F238E27FC236}">
                <a16:creationId xmlns:a16="http://schemas.microsoft.com/office/drawing/2014/main" id="{04E84D83-601C-A827-FDD7-A86FD78F4C8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137086" y="10387070"/>
            <a:ext cx="9631040" cy="9064508"/>
          </a:xfrm>
          <a:prstGeom prst="rect">
            <a:avLst/>
          </a:prstGeom>
        </p:spPr>
      </p:pic>
      <p:sp>
        <p:nvSpPr>
          <p:cNvPr id="41" name="7_Point right 1">
            <a:extLst>
              <a:ext uri="{FF2B5EF4-FFF2-40B4-BE49-F238E27FC236}">
                <a16:creationId xmlns:a16="http://schemas.microsoft.com/office/drawing/2014/main" id="{7142C06B-E32A-57EA-9D56-463E2EA2D91C}"/>
              </a:ext>
            </a:extLst>
          </p:cNvPr>
          <p:cNvSpPr txBox="1"/>
          <p:nvPr/>
        </p:nvSpPr>
        <p:spPr>
          <a:xfrm>
            <a:off x="18621414" y="8481945"/>
            <a:ext cx="10737359" cy="1708160"/>
          </a:xfrm>
          <a:prstGeom prst="rect">
            <a:avLst/>
          </a:prstGeom>
          <a:solidFill>
            <a:srgbClr val="FFFFFF">
              <a:alpha val="69804"/>
            </a:srgbClr>
          </a:solid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UDP (Unreliable)</a:t>
            </a:r>
          </a:p>
        </p:txBody>
      </p:sp>
      <p:sp>
        <p:nvSpPr>
          <p:cNvPr id="47" name="8_Point right 2">
            <a:extLst>
              <a:ext uri="{FF2B5EF4-FFF2-40B4-BE49-F238E27FC236}">
                <a16:creationId xmlns:a16="http://schemas.microsoft.com/office/drawing/2014/main" id="{3C2A3108-39FA-836E-B298-CA107C95B347}"/>
              </a:ext>
            </a:extLst>
          </p:cNvPr>
          <p:cNvSpPr txBox="1"/>
          <p:nvPr/>
        </p:nvSpPr>
        <p:spPr>
          <a:xfrm>
            <a:off x="29103886" y="10561191"/>
            <a:ext cx="6655685"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Live streaming</a:t>
            </a:r>
          </a:p>
        </p:txBody>
      </p:sp>
      <p:sp>
        <p:nvSpPr>
          <p:cNvPr id="44" name="9_Point right 3">
            <a:extLst>
              <a:ext uri="{FF2B5EF4-FFF2-40B4-BE49-F238E27FC236}">
                <a16:creationId xmlns:a16="http://schemas.microsoft.com/office/drawing/2014/main" id="{BD2AED4C-15BB-080C-92F1-B002239FE0A3}"/>
              </a:ext>
            </a:extLst>
          </p:cNvPr>
          <p:cNvSpPr txBox="1"/>
          <p:nvPr/>
        </p:nvSpPr>
        <p:spPr>
          <a:xfrm>
            <a:off x="28951487" y="12067263"/>
            <a:ext cx="6514168"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Real-time data</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Review</a:t>
            </a:r>
          </a:p>
        </p:txBody>
      </p:sp>
    </p:spTree>
    <p:extLst>
      <p:ext uri="{BB962C8B-B14F-4D97-AF65-F5344CB8AC3E}">
        <p14:creationId xmlns:p14="http://schemas.microsoft.com/office/powerpoint/2010/main" val="4286974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https://ITFreeTraining.com/ap11/5b05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2014</Words>
  <Application>Microsoft Office PowerPoint</Application>
  <PresentationFormat>Custom</PresentationFormat>
  <Paragraphs>167</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2025-10-01T11:25:25Z</dcterms:modified>
</cp:coreProperties>
</file>