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27"/>
  </p:notesMasterIdLst>
  <p:sldIdLst>
    <p:sldId id="274" r:id="rId2"/>
    <p:sldId id="285" r:id="rId3"/>
    <p:sldId id="286" r:id="rId4"/>
    <p:sldId id="287" r:id="rId5"/>
    <p:sldId id="289" r:id="rId6"/>
    <p:sldId id="288" r:id="rId7"/>
    <p:sldId id="290" r:id="rId8"/>
    <p:sldId id="291" r:id="rId9"/>
    <p:sldId id="292" r:id="rId10"/>
    <p:sldId id="294" r:id="rId11"/>
    <p:sldId id="293" r:id="rId12"/>
    <p:sldId id="295" r:id="rId13"/>
    <p:sldId id="299" r:id="rId14"/>
    <p:sldId id="300" r:id="rId15"/>
    <p:sldId id="296" r:id="rId16"/>
    <p:sldId id="297" r:id="rId17"/>
    <p:sldId id="298" r:id="rId18"/>
    <p:sldId id="301" r:id="rId19"/>
    <p:sldId id="302" r:id="rId20"/>
    <p:sldId id="303" r:id="rId21"/>
    <p:sldId id="305" r:id="rId22"/>
    <p:sldId id="306" r:id="rId23"/>
    <p:sldId id="307" r:id="rId24"/>
    <p:sldId id="308" r:id="rId25"/>
    <p:sldId id="309" r:id="rId26"/>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6E6"/>
    <a:srgbClr val="FFB3B3"/>
    <a:srgbClr val="FFABAB"/>
    <a:srgbClr val="FF6565"/>
    <a:srgbClr val="B4C7E7"/>
    <a:srgbClr val="000000"/>
    <a:srgbClr val="FFFFFF"/>
    <a:srgbClr val="B00303"/>
    <a:srgbClr val="269D47"/>
    <a:srgbClr val="EE7546"/>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90" autoAdjust="0"/>
    <p:restoredTop sz="57250" autoAdjust="0"/>
  </p:normalViewPr>
  <p:slideViewPr>
    <p:cSldViewPr snapToGrid="0">
      <p:cViewPr varScale="1">
        <p:scale>
          <a:sx n="21" d="100"/>
          <a:sy n="21" d="100"/>
        </p:scale>
        <p:origin x="188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the different ways you can connect to the internet and the devices required.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20:20 A lot of fiber installations, but not all, use passive optical networks. To understand how it works, let’s consider that we have a local exchange. The exchange holds the equipment that is the first step for the customer to access the internet. In this example, let’s consider there are 3 homes that are connected to the exchange.</a:t>
            </a:r>
          </a:p>
          <a:p>
            <a:endParaRPr lang="en-GB"/>
          </a:p>
          <a:p>
            <a:r>
              <a:rPr lang="en-GB"/>
              <a:t>In an ideal world, we would have three fiber lines direct from each house to the exchange. Having three lines however is expensive. Thus, to reduce the cost, an optical splitter is used to split the fiber cable into three.</a:t>
            </a:r>
          </a:p>
          <a:p>
            <a:endParaRPr lang="en-GB"/>
          </a:p>
          <a:p>
            <a:r>
              <a:rPr lang="en-GB"/>
              <a:t>An optical splitter divides the fiber cable in one direction and combines multiple fiber cables in the opposite direction. The reason they are used is it reduces the fiber lines required and also the equipment required. In this example, there are three homes sharing the same fiber cable back to the local exchange. This means that the exchange requires two thirds less equipment.</a:t>
            </a:r>
          </a:p>
          <a:p>
            <a:endParaRPr lang="en-GB"/>
          </a:p>
          <a:p>
            <a:r>
              <a:rPr lang="en-GB"/>
              <a:t>Optical splitters do not require any power. This makes them easier to install than the other installation we looked at. For example, fiber to the node or fiber to the curb. You simply need a small installation box for the fiber to run into which contains the splitter. Thus, the cost to install is low.</a:t>
            </a:r>
          </a:p>
          <a:p>
            <a:endParaRPr lang="en-GB"/>
          </a:p>
          <a:p>
            <a:r>
              <a:rPr lang="en-GB"/>
              <a:t>The next question is, if we combine the fiber cables together how do we transfer data? Most installations will use the following. The downstream is quite simple, the data is simply combined together. Thus, the same data is sent to all the different homes. So essentially, all the homes get everyone’s data.</a:t>
            </a:r>
          </a:p>
          <a:p>
            <a:endParaRPr lang="en-GB"/>
          </a:p>
          <a:p>
            <a:r>
              <a:rPr lang="en-GB"/>
              <a:t>To prevent the homes from eavesdropping on each other’s data, when the data is combined it is also encrypted. The only home that can decrypt the data is the home that data is for. Since the data is combined, it is a simple matter to adjust the speed each home gets by allowing more data through or throttling the data to that home.</a:t>
            </a:r>
          </a:p>
          <a:p>
            <a:endParaRPr lang="en-GB"/>
          </a:p>
          <a:p>
            <a:r>
              <a:rPr lang="en-GB"/>
              <a:t>The upstream is a little different. Upstream works by using time slicing. Each home will send its data at an agreed time period. When it reaches the optical splitter, since the data arrives at different times, it will be combined together and there should not be any collisions if all the homes send data only when they are supposed to.</a:t>
            </a:r>
          </a:p>
          <a:p>
            <a:endParaRPr lang="en-GB"/>
          </a:p>
          <a:p>
            <a:r>
              <a:rPr lang="en-GB"/>
              <a:t>The time slice given to each home is changeable. If one home is not using all its time slices, it can be reduced or given fewer time slices. Also, other homes can be given more time slices if they need to transfer more data. Once again, throttling can be implemented easily since the local exchange equipment is what determines what time slices each home gets.</a:t>
            </a:r>
          </a:p>
          <a:p>
            <a:endParaRPr lang="en-GB"/>
          </a:p>
          <a:p>
            <a:r>
              <a:rPr lang="en-GB"/>
              <a:t>The main take away from this is that your fiber optic installation may be shared between multiple premises. It can have speed problems during peak times. In this example, since three homes are using the same fiber cable to the exchange, the exchange only needs to have one port to connect all three houses. This reduces the cost of equipment in the exchange by a third, so you can see cable costs are not the only consideration. Fiber in my opinion is the best, but if it is shared with too many users on the same connection, this can reduce its performance. This is called over subscribing. In my experience, over subscribing is not such a big problem with fiber optic as it is with other types of technology.</a:t>
            </a:r>
          </a:p>
          <a:p>
            <a:endParaRPr lang="en-GB"/>
          </a:p>
          <a:p>
            <a:r>
              <a:rPr lang="en-GB"/>
              <a:t>Now that we have had a good look at wired connections, let’s look at wireless connections.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728372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23:57 One option for wireless communication is geostationary orbital satellites. The advantage of these satellites is that one satellite covers a large area of the earth’s surface. For example, one satellite in the right orbit could provide coverage for the United States.</a:t>
            </a:r>
          </a:p>
          <a:p>
            <a:endParaRPr lang="en-GB"/>
          </a:p>
          <a:p>
            <a:r>
              <a:rPr lang="en-GB"/>
              <a:t>Geostationary satellites can offer reasonable transfer speeds; however the latency is very high. To understand what you expect to receive from a geostationary satellite, let’s have a close look at how they work.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798011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24:30 A geostationary satellite is a satellite that rotates over the same point as the earth rotates. When a satellite dish is first installed, it needs to be aligned so it is pointing towards the satellite. Once aligned, it should not need to be aligned again because the satellite is in geostationary orbit and remains in the same place in the sky.</a:t>
            </a:r>
          </a:p>
          <a:p>
            <a:endParaRPr lang="en-GB"/>
          </a:p>
          <a:p>
            <a:r>
              <a:rPr lang="en-GB"/>
              <a:t>The satellite signal can suffer interference which reduces its speed and reliability. Things that can affect it include poor weather. For example, storms, rain, and even clouds can affect it. Buildings and trees in the way of the signal can affect it. When you choose a spot to install the satellite dish, you will need to make sure none of these are in the way. After installation, new buildings being built and tree growth in the way can affect your signal. A tree with a lot of leaves can affect the signal, so you may find you get better performance at different times of the year.</a:t>
            </a:r>
          </a:p>
          <a:p>
            <a:endParaRPr lang="en-GB"/>
          </a:p>
          <a:p>
            <a:r>
              <a:rPr lang="en-GB"/>
              <a:t>Other objects that get in the way of the signal can also have an effect. During installation these things need to be considered. In some cases, you may not be able to install a satellite dish in a location that can point towards the satellite dish without it getting blocked. If for example you have a balcony that you want to install the satellite dish on, you may only be able to point it in one direction. Different satellites are located in different locations in the sky. You may be able to use one satellite provider but not another because of which satellites you can get line of sight with.</a:t>
            </a:r>
          </a:p>
          <a:p>
            <a:endParaRPr lang="en-GB"/>
          </a:p>
          <a:p>
            <a:r>
              <a:rPr lang="en-GB"/>
              <a:t>The main point to consider with using geostationary satellites is do you have direct line of sight from your satellite dish to the satellite. If there are objects in the way, this can interfere with your signal and, in the worst case, block it completely. Bad weather can also affect it. Given the high latency, you generally find satellite used when other available options are too slow or not available.</a:t>
            </a:r>
          </a:p>
          <a:p>
            <a:endParaRPr lang="en-GB"/>
          </a:p>
          <a:p>
            <a:r>
              <a:rPr lang="en-GB"/>
              <a:t>There is also another option for satellite if you decide to use it.</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773073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26:29 Low Earth orbit is much closer to the earth than geostationary. Unlike geostationary orbit where you only need the one satellite, you need many low earth satellites to provide the customer with internet services.</a:t>
            </a:r>
          </a:p>
          <a:p>
            <a:endParaRPr lang="en-GB"/>
          </a:p>
          <a:p>
            <a:r>
              <a:rPr lang="en-GB"/>
              <a:t>Since the satellites are much closer, the latency is much lower. Also, since the satellite is moving, the customer has a limited time to communicate with the satellite. To have uninterrupted communication, the customer needs to switch satellites before the satellite is out of range.</a:t>
            </a:r>
          </a:p>
          <a:p>
            <a:endParaRPr lang="en-GB"/>
          </a:p>
          <a:p>
            <a:r>
              <a:rPr lang="en-GB"/>
              <a:t>Low Earth Orbital Satellites allow for fairly low latency internet and very decent internet speeds. Although not quite as good as fiber, it is a fairly good alternative when you do not have other good options.</a:t>
            </a:r>
          </a:p>
          <a:p>
            <a:endParaRPr lang="en-GB"/>
          </a:p>
          <a:p>
            <a:r>
              <a:rPr lang="en-GB"/>
              <a:t>Low Earth orbit satellites stay in orbit for a limited time, generally up to about 10 years and require a lot of satellites to run effectively. The loss of satellites require additional replenishment of the satellites in the long term to remain effective.</a:t>
            </a:r>
          </a:p>
          <a:p>
            <a:endParaRPr lang="en-GB"/>
          </a:p>
          <a:p>
            <a:r>
              <a:rPr lang="en-GB"/>
              <a:t>There are a few things to be aware of if you are going to use low earth orbital satellites.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595094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27:37 Since the satellite is moving through the sky relative to the satellite dish, the satellite dish needs to track the satellite. The satellite dish needs line of sight through the full arc of movement. Objects in the arc will interfere with the signal. For example, if you have a tree blocking part of the arc of movement, it may reduce your connection speed or drop it completely when the satellite dish is pointing in that direction.</a:t>
            </a:r>
          </a:p>
          <a:p>
            <a:endParaRPr lang="en-GB"/>
          </a:p>
          <a:p>
            <a:r>
              <a:rPr lang="en-GB"/>
              <a:t>Older dishes required the whole dish to move towards the satellite. Newer dishes have internal components that move and the dish will remain stationary.</a:t>
            </a:r>
          </a:p>
          <a:p>
            <a:endParaRPr lang="en-GB"/>
          </a:p>
          <a:p>
            <a:r>
              <a:rPr lang="en-GB"/>
              <a:t>You may need to get creative about where you put the satellite dish. Unlike geostationary satellites, since the satellite dish moves, you do not need a professional satellite dish installer to install the satellite dish. Normally the installer would install the satellite dish making sure it is facing the correct direction and does not move. In the case of low earth satellites, the dish moves - so you just need to find a good place to put it and plug it in. Now let’s look at another option that does not need a satellite.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021850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28:44 Wireless Internet Service Providers or WISP uses long ranged fixed wireless. A typical setup requires two dishes. For example, a wireless tower and a second dish at the consumer site. WISP can also be used to connect two business locations together. For example, connecting two business sites that would be difficult or impossible to connect by a wired connection. In order to use WISP, the dishes need to be aligned so there is an unobstructed line of sight.</a:t>
            </a:r>
          </a:p>
          <a:p>
            <a:endParaRPr lang="en-GB"/>
          </a:p>
          <a:p>
            <a:r>
              <a:rPr lang="en-GB"/>
              <a:t>WISP works much the same as satellite. Like satellite, it can be affected by weather, for example snow and rain. The big advantage of WISP is it has lower latency than satellite. WISP can go for quite a long distance assuming you still have line of sight. This is to be expected considering the shorter distance. The latency for short distances is similar to what you may expect on a wired network. You will most likely notice latency problems for longer distances or during bad weather where you may have the signal drop out and have to reconnect.</a:t>
            </a:r>
          </a:p>
          <a:p>
            <a:endParaRPr lang="en-GB"/>
          </a:p>
          <a:p>
            <a:r>
              <a:rPr lang="en-GB"/>
              <a:t>WISP is often used in locations where wired internet has not been installed or is too expensive or difficult to install. For example, if you have a rural town that does not have good telecommunication infrastructure. When used in locations like these, often a signal dish will be used to send and receive data from the town. For that location, it is distributed to other locations in the town.</a:t>
            </a:r>
          </a:p>
          <a:p>
            <a:endParaRPr lang="en-GB"/>
          </a:p>
          <a:p>
            <a:r>
              <a:rPr lang="en-GB"/>
              <a:t>It is important to understand that options like these are generally used when existing options are poor or non-existent. You generally do not use these in areas where there is a better option. Usually, options like these cost more than other options and thus you would use them when you do not have other cheaper options.</a:t>
            </a:r>
          </a:p>
          <a:p>
            <a:endParaRPr lang="en-GB"/>
          </a:p>
          <a:p>
            <a:r>
              <a:rPr lang="en-GB"/>
              <a:t>Now let’s have a look at wireless options you are most likely going to use.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552460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30:38 Cellular Radio Internet Connections provides voice and data services to devices. It allows everyday objects to send and receive data. Currently, there are five generations of these networks. The first generation of these networks was released in the 1980’s. For this video I will look at the last three generations of these networks.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412490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30:59 3rd generation, better known as 3G, was first introduced in 1998. In order to operate, the mobile phone needs to connect to a base station. The mobile phone will connect to the base station based on a number of factors. The primary consideration is signal strength; however, network load and quality of service is also considered. Base stations are spaced out to provide coverage to a certain area. These areas are called cells. Thus, where the name cell phone comes from.</a:t>
            </a:r>
          </a:p>
          <a:p>
            <a:endParaRPr lang="en-GB"/>
          </a:p>
          <a:p>
            <a:r>
              <a:rPr lang="en-GB"/>
              <a:t>3G networks are being phased out and telecommunications companies are starting to shut these networks down. If you purchase a new mobile device, it will support newer generations of communications and may not support 3G. If you do come across a 3G device, there are some things to know.</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043465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31:49 3G networks will use GSM or CDMA to transmit voice and data. These networks are not compatible with each other. Thus, when you purchase a mobile phone, it needs to support the network it is being used on. Modern phones will often support both networks. There are a lot of technical differences between how the two networks work, but this is not something that you are going to be tested on. The main thing to understand between the two networks is that GSM requires a SIM card to operate whereas CDMA does not. If your device does not have a SIM card it is CDMA; if it does have a SIM card it supports GSM or both.</a:t>
            </a:r>
          </a:p>
          <a:p>
            <a:endParaRPr lang="en-GB"/>
          </a:p>
          <a:p>
            <a:r>
              <a:rPr lang="en-GB"/>
              <a:t>CDMA is mostly used in North America. There were a few other places in the world that deployed some CDMA networks; the rest of the world used GSM.</a:t>
            </a:r>
          </a:p>
          <a:p>
            <a:endParaRPr lang="en-GB"/>
          </a:p>
          <a:p>
            <a:r>
              <a:rPr lang="en-GB"/>
              <a:t>Having two different mobile networks is not ideal in the long term.</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477591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32:50 The 4th generation of mobile networks addresses the issue of having two different networks by introducing long term evolution or LTE. When looking at mobile networks’ generations, certain technology gets grouped together. For example, in the case of 4G, there have been a lot of improvements which are grouped together. This is simply done to make it easier for the consumer to understand what they are purchasing. Thus, you may find that some 4G technology is just an improvement to 3G when you look at all the technical details. In the case of the A+ exam, you do not need to worry about the technical details, but later in the video I will look at what it means in the real world.</a:t>
            </a:r>
          </a:p>
          <a:p>
            <a:endParaRPr lang="en-GB"/>
          </a:p>
          <a:p>
            <a:r>
              <a:rPr lang="en-GB"/>
              <a:t>4th generation is incompatible with previous generations. Thus, your mobile device will not be able to connect to both networks at the same time if both networks happen to be available. 4G offers increased speed over 3G and requires a SIM card in order to connect to it.</a:t>
            </a:r>
          </a:p>
          <a:p>
            <a:endParaRPr lang="en-GB"/>
          </a:p>
          <a:p>
            <a:r>
              <a:rPr lang="en-GB"/>
              <a:t>To understand why it requires a SIM card, LTE runs on an upgraded version of the GSM or CDMA network. Thus, the old 3G networks could be used, they just needed to be upgraded. Part of the upgrade they made it so you have to have a SIM card. Thus, if your mobile device does not have a SIM card, it is a CDMA 3G device. If your device has a SIM card, it could be either.</a:t>
            </a:r>
          </a:p>
          <a:p>
            <a:endParaRPr lang="en-GB"/>
          </a:p>
          <a:p>
            <a:r>
              <a:rPr lang="en-GB"/>
              <a:t>4G has improved to such a level that it can be used for home internet. Although, this will depend on availability in your area and speeds vary from carrier and location. Some internet service providers are selling 4G internet targeted for home use rather than just for mobile devices. Other internet service providers are offering 4G as a backup if the cable running the internet were to fail.</a:t>
            </a:r>
          </a:p>
          <a:p>
            <a:endParaRPr lang="en-GB"/>
          </a:p>
          <a:p>
            <a:r>
              <a:rPr lang="en-GB"/>
              <a:t>Although 4G does offer great speed improvements, customers are still wanting even faster data transfers.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423462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00:06 The internet is essentially a network of networks. Nowadays getting from one place in the world to another is seamless with fiber optic cables connecting every part of the world together. To do this quickly and effectively, large internet backbones carry data long distances.</a:t>
            </a:r>
          </a:p>
          <a:p>
            <a:endParaRPr lang="en-GB"/>
          </a:p>
          <a:p>
            <a:r>
              <a:rPr lang="en-GB"/>
              <a:t>Internet Exchange Points or IXPs are used to provide access to these backbones of the internet. The modern internet is effectively a tiered network with the backbone being the highest tier. Although in the old days there were separate lines to transfer data, nowadays these may also travel across ISP networks. An ISP, or Internet Service Provider provides access to the internet for their customers.</a:t>
            </a:r>
          </a:p>
          <a:p>
            <a:endParaRPr lang="en-GB"/>
          </a:p>
          <a:p>
            <a:r>
              <a:rPr lang="en-GB"/>
              <a:t>The ISP generally represents the lower tier providing access via different technologies like wired and wireless. The modern internet backbone is part of many different networks. Part of the ISP’s high speed networks may be included in the backbone network. Internet companies a long time ago worked out that it was often cheaper to share a competitor's backbone rather than build their own. The question is, how is this done fairly?</a:t>
            </a:r>
          </a:p>
          <a:p>
            <a:endParaRPr lang="en-GB"/>
          </a:p>
          <a:p>
            <a:r>
              <a:rPr lang="en-GB"/>
              <a:t>The backbone of the internet uses peering agreements to exchange data between networks. You will not get asked a question in the exam on peering, so I am just providing it for your information. The idea behind peering is to achieve a balance of data transfer between both parties to minimize the costs. If the peering is one to one, this means that if equal data is sent by both parties no additional data costs are charged. Only the basic costs of running the connection and its maintenance would need to be paid.</a:t>
            </a:r>
          </a:p>
          <a:p>
            <a:endParaRPr lang="en-GB"/>
          </a:p>
          <a:p>
            <a:r>
              <a:rPr lang="en-GB"/>
              <a:t>The peering may not always be one to one. For example, if it was one to three, then the ratio between sending and receiving would be three. Since IXPs are very efficient at transferring a lot of data, IXPs may be installed directly in data centers. You may be wondering how anyone could make money if they stay within the peering agreement. Depending on the agreement, to install an IXP in a location like a data center, fees may need to be paid. Regardless of what the agreement is, using IXPs and companies sharing networks is a very efficient way to operate the modern internet. Network routing protocols are used to allow connections to be added and removed dynamically, meaning more networks can be added and removed to backbone networks and the network will automatically adjust.</a:t>
            </a:r>
          </a:p>
          <a:p>
            <a:endParaRPr lang="en-GB"/>
          </a:p>
          <a:p>
            <a:r>
              <a:rPr lang="en-GB"/>
              <a:t>IXPs have a lot of capacity so it is not something that anyone can join. It is, after all, the top tier of the internet. Now that we understand how the internet works, let’s now look at the home/office network and how this connects to the ISP.</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095515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34:52 5th generation is currently the latest generation of wireless communication. There is 6G in development.  However, since it is still in development, there is currently nothing decided on how it will be implemented. We will have to wait and see what they come up with.</a:t>
            </a:r>
          </a:p>
          <a:p>
            <a:endParaRPr lang="en-GB"/>
          </a:p>
          <a:p>
            <a:r>
              <a:rPr lang="en-GB"/>
              <a:t>5G offers greater bandwidth than 4G. Don't be surprised if your 5G connection isn't always a major improvement. In some situations, you might see speeds similar to, or even worse than, what you get with 4G. This can be disappointing to the customer who is expecting faster speeds than 4G. 5G is broken up into three different frequency ranges. The different frequency ranges support different bandwidth giving different results. Let’s have a closer look.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486011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35:42 The first frequency range is low band. Low band frequencies are a similar range of frequencies to what are used for 4G. There have been some improvements and thus speeds in 5G can be a little higher than 4G ranging from 30 to 250 megabits per second.</a:t>
            </a:r>
          </a:p>
          <a:p>
            <a:endParaRPr lang="en-GB"/>
          </a:p>
          <a:p>
            <a:r>
              <a:rPr lang="en-GB"/>
              <a:t>Using these frequencies can achieve distances of 20 miles or more with a clear line of sight. However, the speed does reduce over distance. You can see, comparing 4G to 5G, the factors that may affect the result you get. If you connect to a 4G base station that is close by, you will probably get better performance than if you connected to a 5G base station that is further away. You can see why sometimes a customer may get better performance on 4G than 5G. Once the telecommunication providers upgrade more towers to 5G, you should find that you get better performance than 4G, but upgrading takes time and money.</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230230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36:41 To deliver faster speeds, 5G uses multiple frequency bands. The next range is a mid-range band for optimal performance. Using these frequencies increases the speed to 100 to 900 megabits per second.</a:t>
            </a:r>
          </a:p>
          <a:p>
            <a:endParaRPr lang="en-GB"/>
          </a:p>
          <a:p>
            <a:r>
              <a:rPr lang="en-GB"/>
              <a:t>Increasing the frequency decreases the length of the wave which essentially means you can fit more data into the wave. There is, however, a downside. Increasing the frequency reduces the distance the wave can travel. The distance is limited to approximately 1 to 12 miles. Signal strength can vary significantly depending on environmental factors such as hills and mountains. This is why you generally see radio towers on a hill or as high up as possible.</a:t>
            </a:r>
          </a:p>
          <a:p>
            <a:endParaRPr lang="en-GB"/>
          </a:p>
          <a:p>
            <a:r>
              <a:rPr lang="en-GB"/>
              <a:t>Because the distance is less, to deploy 5G mid band requires more base stations than 4G does. It is not a simple matter of upgrading the 4G base stations to 5G. Although upgrading the existing 4G base station to 5G will be fine for low band, mid band will most likely require more base stations to be installed. You will probably find that mid band 5G won’t have as much coverage as low band. Another reason why you may get very different speeds from 5G. If you are close to a mid band tower, you should get good speed; but once you move away, the mobile device will switch to the next tower and if that is a low band tower, your speed will drop.</a:t>
            </a:r>
          </a:p>
          <a:p>
            <a:endParaRPr lang="en-GB"/>
          </a:p>
          <a:p>
            <a:r>
              <a:rPr lang="en-GB"/>
              <a:t>Let’s next have a look at the fastest speed 5G has to offer.</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07807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38:13 High band uses the highest frequency that 5G offers. This is known as millimetre wave. Having such a small wavelength allows a lot of data to be packed into the wave. This allows for speeds of 1 to 3 gigabits per second. This speed can be increased using MIMO. MIMO is when multiple channels are used on different frequencies at the same time. This is the same technology that has been used in Wi-Fi. MIMO also helps improve capacity and signal strength.</a:t>
            </a:r>
          </a:p>
          <a:p>
            <a:endParaRPr lang="en-GB"/>
          </a:p>
          <a:p>
            <a:r>
              <a:rPr lang="en-GB"/>
              <a:t>Since the frequency is so high, the distance is only about .7 miles. The signal can easily suffer interference or be blocked. For this reason it is good for places like stadiums where it is a large open area with good line of sight to the base station.</a:t>
            </a:r>
          </a:p>
          <a:p>
            <a:endParaRPr lang="en-GB"/>
          </a:p>
          <a:p>
            <a:r>
              <a:rPr lang="en-GB"/>
              <a:t>Unfortunately, frequencies this high can easily suffer interference from trees, weather, buildings, and even glass. This makes deploying high band 5G very difficult. You need a lot more base stations and they have to be put in good locations. Even in dense locations like apartment blocks, it can be difficult to get good quality signal into the building using high band.</a:t>
            </a:r>
          </a:p>
          <a:p>
            <a:endParaRPr lang="en-GB"/>
          </a:p>
          <a:p>
            <a:r>
              <a:rPr lang="en-GB"/>
              <a:t>That covers all the major ways to connect to the internet, let’s have a look at how to apply this knowledge in the real world.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953592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39:41 In the real-world, fiber optic is generally considered to be the best. It offers good speed and reliability. Being made of glass means that it does not suffer from electromagnetic interference or other environmental problems like weather or water getting into the cabling. Due to it being made of materials such as glass, it is difficult to install and easy to damage.</a:t>
            </a:r>
          </a:p>
          <a:p>
            <a:endParaRPr lang="en-GB"/>
          </a:p>
          <a:p>
            <a:r>
              <a:rPr lang="en-GB"/>
              <a:t>Modern mobile devices work on most networks. When you purchase a modern mobile device, you are unlikely to have problems in the country where you purchased it. You may have problems if the device is taken to another country. Generally, this will be because the mobile device does not support the frequency the telecommunication carrier is using, since that frequency is not used in the country where the device was purchased. These problems should, however, be pretty rare nowadays. If you do experience problems, generally the easiest solution is to purchase a cheap mobile device in that country and swap the SIM cards over while you are in the country. Mobile roaming rates can be quite high.  If this is the case, you may want to also purchase a SIM card in that country.</a:t>
            </a:r>
          </a:p>
          <a:p>
            <a:endParaRPr lang="en-GB"/>
          </a:p>
          <a:p>
            <a:r>
              <a:rPr lang="en-GB"/>
              <a:t>New technology such as 5G requires a compatible device. Although older networks such as 4G are well supported by mobile devices, 5G is not yet supported by all devices.</a:t>
            </a:r>
          </a:p>
          <a:p>
            <a:endParaRPr lang="en-GB"/>
          </a:p>
          <a:p>
            <a:r>
              <a:rPr lang="en-GB"/>
              <a:t>Satellite generally is the last choice or if the other choices are bad. Although the speed of satellite can be quite good, the latency is generally quite high. Low orbit satellites have better latency, but can still suffer from lag. If your dish for whatever reason has trouble connecting to the satellite, you will get lag. Satellite may work well for large amounts of data being transferred, like video streaming, but online gaming may struggle from time to time.</a:t>
            </a:r>
          </a:p>
          <a:p>
            <a:endParaRPr lang="en-GB"/>
          </a:p>
          <a:p>
            <a:r>
              <a:rPr lang="en-GB"/>
              <a:t>Ultimately your choice will be determined by availability and price. Do not assume anything will be available in your area; it is best to check. For example, satellite is limited to a certain number of subscribers in the one area. This is in an attempt to prevent over subscribing the service, resulting in too many people using the same satellites, which will reduce the experience for everyone.</a:t>
            </a:r>
          </a:p>
          <a:p>
            <a:endParaRPr lang="en-GB"/>
          </a:p>
          <a:p>
            <a:r>
              <a:rPr lang="en-GB"/>
              <a:t>Your telecommunication provider may be able to provide your internet via 4G or 5G, but if the area you live in has poor service, your internet will be slow and unreliable. Internet may be advertised as fiber, but is in fact fiber only for a certain distance and the remaining distance is copper. Best to read the fine print before you purchase.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627750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42:19 That covers it for the different devices and technology that can be used to connect to the internet. I hope this video helps you choose the right connection to meet your needs. Until the next video from us, I would like to thank you for watching.</a:t>
            </a:r>
          </a:p>
          <a:p>
            <a:endParaRPr lang="en-GB"/>
          </a:p>
          <a:p>
            <a:r>
              <a:rPr lang="en-GB"/>
              <a:t>References</a:t>
            </a:r>
          </a:p>
          <a:p>
            <a:r>
              <a:rPr lang="en-GB"/>
              <a:t>“The Official CompTIA A+ Core Study Guide (Exam 220-1101)” pages 160 to 167</a:t>
            </a:r>
          </a:p>
          <a:p>
            <a:r>
              <a:rPr lang="en-GB"/>
              <a:t>“Picture: Fiber optical panel” https://en.wikipedia.org/wiki/Internet_exchange_point#/media/File:AMS-IX_optical_patch_panel.jpg</a:t>
            </a:r>
          </a:p>
          <a:p>
            <a:r>
              <a:rPr lang="en-GB"/>
              <a:t>“Picture: Switchboard operator” https://commons.wikimedia.org/wiki/File:Jersey_Telecom_switchboard_and_operator.jpg</a:t>
            </a:r>
          </a:p>
          <a:p>
            <a:r>
              <a:rPr lang="en-GB"/>
              <a:t>“Picture: Coax cable” https://commons.wikimedia.org/wiki/File:RG-59.jpg</a:t>
            </a:r>
          </a:p>
          <a:p>
            <a:r>
              <a:rPr lang="en-GB"/>
              <a:t>“Picture: Fiber pit” https://commons.wikimedia.org/wiki/File:Fibre-optic_cable_in_a_Telstra_pit.jpg</a:t>
            </a:r>
          </a:p>
          <a:p>
            <a:r>
              <a:rPr lang="en-GB"/>
              <a:t>“Picture: Wireless tower” https://en.wikipedia.org/wiki/File:Tyler1.JPG</a:t>
            </a:r>
          </a:p>
          <a:p>
            <a:r>
              <a:rPr lang="en-GB"/>
              <a:t>“Picture: WISP home equipment” https://en.wikipedia.org/wiki/Wireless_Internet_service_provider#/media/File:WISP_CPE_installed_on_a_residence.JPG</a:t>
            </a:r>
          </a:p>
          <a:p>
            <a:r>
              <a:rPr lang="en-GB"/>
              <a:t>“Picture: CDMA phone” https://en.wikipedia.org/wiki/Code-division_multiple_access#/media/File:Au_CDMA_1X_WIN_W31SAII_gravelly_silver_expansion.jpg</a:t>
            </a:r>
          </a:p>
          <a:p>
            <a:r>
              <a:rPr lang="en-GB"/>
              <a:t>“Picture: GSM” https://en.wikipedia.org/wiki/GSM#/media/File:GSMLogo.svg</a:t>
            </a:r>
          </a:p>
          <a:p>
            <a:r>
              <a:rPr lang="en-GB"/>
              <a:t>“Picture: LTE logo” https://en.wikipedia.org/wiki/File:3GPP_LTE_logo.png</a:t>
            </a:r>
          </a:p>
          <a:p>
            <a:r>
              <a:rPr lang="en-GB"/>
              <a:t>“Picture: 5G logo” https://en.wikipedia.org/wiki/5G#/media/File:3GPP_5G_logo.png</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03:02 You may hear a typical home network or small office network referred to as small office home office or SOHO. These networks typically have a router which will divide the traffic into a private network and a public network.</a:t>
            </a:r>
          </a:p>
          <a:p>
            <a:endParaRPr lang="en-GB"/>
          </a:p>
          <a:p>
            <a:r>
              <a:rPr lang="en-GB"/>
              <a:t>Most of these routers have a number of switch ports for the devices on your network to plug into. The idea behind this is that, for a small network, the router should be able to provide all the networking you require. However, if you require more ports, you can always plug additional switches into the router to provide more ports.</a:t>
            </a:r>
          </a:p>
          <a:p>
            <a:endParaRPr lang="en-GB"/>
          </a:p>
          <a:p>
            <a:r>
              <a:rPr lang="en-GB"/>
              <a:t>A lot of routers will also include wireless. Essentially the router will treat the wired and wireless devices as being on the same network. Thus, the router will seamlessly route packets between the two networks.</a:t>
            </a:r>
          </a:p>
          <a:p>
            <a:endParaRPr lang="en-GB"/>
          </a:p>
          <a:p>
            <a:r>
              <a:rPr lang="en-GB"/>
              <a:t>Wireless networks typically run slower than a wired network, thus if two devices are communicating between the wired and wireless parts of the network, the standard IP protocols will automatically slow the transfer of traffic down. Thus, just connect the devices you want, and the router and the protocols will take care of the rest.</a:t>
            </a:r>
          </a:p>
          <a:p>
            <a:endParaRPr lang="en-GB"/>
          </a:p>
          <a:p>
            <a:r>
              <a:rPr lang="en-GB"/>
              <a:t>To access the internet, the network will need a connection to the ISP. For the rest of this video, I will be looking at this connection to the internet. In some cases, there will be a direct connection to your telecommunication provider. In a lot of other cases, a network device will be used to connect to the telecommunication provider. How you connect to the internet will determine what device you need. The device shown is a fictional device that does not exist. Let's explore the actual devices and technologies used to establish internet connections.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90654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04:44 To start with, I will look at Digital Subscriber Line or DSL. This uses the Public Switched Telephone Network or PSTN. This network originated as a phone network using two pairs of copper wires. Although only one pair is required for a phone line, the second pair is there in case the first pair fails or a second phone line is required. In the old days, lines were connected via a telephone operator working on a switchboard using a patch cable. In modern networks, the process is completely automated. Thus, you can see where a switch gets its name, as your telephone line is switched through a public network. You can also see where patch cable and patch panel get their names from.</a:t>
            </a:r>
          </a:p>
          <a:p>
            <a:endParaRPr lang="en-GB"/>
          </a:p>
          <a:p>
            <a:r>
              <a:rPr lang="en-GB"/>
              <a:t>The PSTN network was originally designed for voice only; however, it has been expanded to transfer voice and data. In order to transfer both, data is transferred at a higher frequency, more on that shortly.</a:t>
            </a:r>
          </a:p>
          <a:p>
            <a:endParaRPr lang="en-GB"/>
          </a:p>
          <a:p>
            <a:r>
              <a:rPr lang="en-GB"/>
              <a:t>You may also hear this network referred to as the POTS network which stands for Plain Old Telephone System. POTS is a retronym for the old phone network, meaning it is a modern name applied to an existing technology to distinguish the old from the new. Thus, whenever you hear the term POTS, you know they are talking about the old copper network, but in the old textbooks you won’t see it referred to as that, because it was still a modern network when those old text books were written.</a:t>
            </a:r>
          </a:p>
          <a:p>
            <a:endParaRPr lang="en-GB"/>
          </a:p>
          <a:p>
            <a:r>
              <a:rPr lang="en-GB"/>
              <a:t>Modern PSTN networks utilize fiber for their backbone. Thus, once your data enters the local phone exchange, don’t be surprised if most of the data trip, if not all, will be over fiber. The copper line is also referred to as the local loop or last mile, as it constitutes the final segment of your connection.</a:t>
            </a:r>
          </a:p>
          <a:p>
            <a:endParaRPr lang="en-GB"/>
          </a:p>
          <a:p>
            <a:r>
              <a:rPr lang="en-GB"/>
              <a:t>In order to use a DSL service, you next need to connect your devices. Keep in mind that voice and data travel over the same line. In order to separate the two, a DSL splitter is used. A DSL splitter essentially divides the signal into two, the data and voice parts. In order to use it, plug your phone into the DSL splitter’s phone plug. If you are not using a splitter, you will still be able to use your telephone, but you will hear a high pitch noise on the telephone.</a:t>
            </a:r>
          </a:p>
          <a:p>
            <a:endParaRPr lang="en-GB"/>
          </a:p>
          <a:p>
            <a:r>
              <a:rPr lang="en-GB"/>
              <a:t>If you want to see if DSL has been installed or if it is still connected, one trick is to plug the phone directly in the phone connector without the DSL splitter. If you hear a high pitch noise on the line, you know that DSL has been connected to the phone line.</a:t>
            </a:r>
          </a:p>
          <a:p>
            <a:endParaRPr lang="en-GB"/>
          </a:p>
          <a:p>
            <a:r>
              <a:rPr lang="en-GB"/>
              <a:t>The DSL splitter itself connects to the phone connector the same way a phone would. Essentially, connecting to one of the pairs of copper wires. The DSL connector on the splitter connects to the DSL modem.</a:t>
            </a:r>
          </a:p>
          <a:p>
            <a:endParaRPr lang="en-GB"/>
          </a:p>
          <a:p>
            <a:r>
              <a:rPr lang="en-GB"/>
              <a:t>Some DSL modems may also include an embedded DSL splitter. When this is the case, you would plug your modem directly into the phone line and then plug your phone into the DSL modem.</a:t>
            </a:r>
          </a:p>
          <a:p>
            <a:endParaRPr lang="en-GB"/>
          </a:p>
          <a:p>
            <a:r>
              <a:rPr lang="en-GB"/>
              <a:t>In this particular example, the DSL modem has only one network port. You can plug one device into this port. For example, you could plug your computer directly into this port. Your DSL modem should support multiple devices on the same port. Best to check the specifications before purchasing. You should be able to plug a switch in the DSL modem. Then plug your extra devices into the switch.</a:t>
            </a:r>
          </a:p>
          <a:p>
            <a:endParaRPr lang="en-GB"/>
          </a:p>
          <a:p>
            <a:r>
              <a:rPr lang="en-GB"/>
              <a:t>When purchasing devices like these, it may be worth having a look at what equipment you already have. If you have a DSL splitter and switch already, it may be worth buying a device like this. Afterall, they are pretty cheap. If you don’t have these devices, it is often cheaper to purchase a DSL modem which includes a DSL splitter and a switch. Even if I have the devices already, I will often see how much a DSL device with these extra features cost. Usually, they do not cost that much extra. Buying a DSL modem with a built-in switch is often better than using an external switch, because it reduces devices and potential failures.</a:t>
            </a:r>
          </a:p>
          <a:p>
            <a:endParaRPr lang="en-GB"/>
          </a:p>
          <a:p>
            <a:r>
              <a:rPr lang="en-GB"/>
              <a:t>DSL has been around for a long time now and there have been some changes, let’s have a look.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867935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09:06 There are many different types of DSL, but the two main ones you will come across are symmetrical and asymmetrical. Symmetrical has the same amount of bandwidth for upstream and downstream. The speed you can transfer data up and down should be the same. Symmetrical is often used by businesses. This is because businesses often upload more data to the internet than typically used by a home user accessing the internet.</a:t>
            </a:r>
          </a:p>
          <a:p>
            <a:endParaRPr lang="en-GB"/>
          </a:p>
          <a:p>
            <a:r>
              <a:rPr lang="en-GB"/>
              <a:t>Asymmetrical, in contrast, the downstream is much larger than the upstream. This is often called ADSL. The idea behind this  is it is good for basic internet use. In most cases, when using the internet for web surfing, a small amount of data is uploaded to request a web site. The response is the web site, which is much larger. ADSL works well for basic internet access.</a:t>
            </a:r>
          </a:p>
          <a:p>
            <a:endParaRPr lang="en-GB"/>
          </a:p>
          <a:p>
            <a:r>
              <a:rPr lang="en-GB"/>
              <a:t>ADSL is not good for uploads. If you are working from home and have to upload a lot of files to your office, the performance is going to be slow. The mismatch bandwidth also causes problems when you upload and also perform a high-speed download at the same time. You will generally find that if you are downloading at high speeds and then start uploading, when the upload speed gets too high, the download speed will drop. This is not because the line can not handle it, it is because the packets telling the other side to send more data are being delayed by having to share the upstream. If you have to upload and download a lot of data at the same time, you may find that you will get better performance if you limit the upload speed. Limiting the upload speed will make it easier to put through the packets requesting more data to be sent. It is a bit of trial and error to get it right. Try slowly increasing the upload speed, when you reach the sweet spot, you should see the download speed rapidly start decreasing. It is just a matter of keeping the upstream below the sweet spot to get good upload and downloads.</a:t>
            </a:r>
          </a:p>
          <a:p>
            <a:endParaRPr lang="en-GB"/>
          </a:p>
          <a:p>
            <a:r>
              <a:rPr lang="en-GB"/>
              <a:t>There have been a number of different versions of ADSL with the latest being ADSL2+. The newer versions have higher speeds. DSL uses the existing phone network to transfer data; however, there is other technology which can use existing networks.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820360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11:30 Another way to get internet into your home is using a cable modem. Cable modems use a coaxial cable. Coaxial cables are able to transmit high frequency electrical signals with low data loss at high speed. They were traditionally installed to provide TV to a home. If you have cable at your home, you may be able to get an internet package that will use it.</a:t>
            </a:r>
          </a:p>
          <a:p>
            <a:endParaRPr lang="en-GB"/>
          </a:p>
          <a:p>
            <a:r>
              <a:rPr lang="en-GB"/>
              <a:t>The other version of cable is Hybrid Fiber-Coaxial or HFC. This cable uses a fiber network as its backbone. However, to reduce the installation cost, the telecommunication company obtained the rights to use an existing coaxial cable network. Installing fiber to every customer is very expensive. Thus, if you have a coaxial cable that is not being used, this offers an alternative to running fiber to the customer. Modern buildings, during a certain time period, may have had coaxial cable pre-installed; however not fiber. This makes it a good choice for a telecommunication company to take over an existing coaxial network rather than installing fiber to the customer.</a:t>
            </a:r>
          </a:p>
          <a:p>
            <a:endParaRPr lang="en-GB"/>
          </a:p>
          <a:p>
            <a:r>
              <a:rPr lang="en-GB"/>
              <a:t>Cable offers great speeds, however the point to keep in mind is that the bandwidth is shared by the people on the same cable. This may be referred to as a loop. People on the same cable networks may find that, at peak times, their internet speed will drop considerably. This can happen with any type of internet connection when the Internet Service Provider puts too many customers on the same network, referred to as over subscribing. In the case of coaxial cable, if there are too many customers on the same segment of coaxial cable it will not matter if the ISP does not have a lot of customers, everybody on that segment will be sharing the same cable. Something to keep in mind when using cable networks.</a:t>
            </a:r>
          </a:p>
          <a:p>
            <a:endParaRPr lang="en-GB"/>
          </a:p>
          <a:p>
            <a:r>
              <a:rPr lang="en-GB"/>
              <a:t>The coaxial cable attaches to the back of the cable modem. Like before, the cable modem attaches to a device on your network. For example, direct to your computer or a switch. You should start to see these devices act much the same. They take some kind of input and convert it to ethernet. Once you cable up one network, it is easy to cable up another type of network. Most of the time it is just knowing which cable to attach to the back of the modem. Configuration after that is much the same.</a:t>
            </a:r>
          </a:p>
          <a:p>
            <a:endParaRPr lang="en-GB"/>
          </a:p>
          <a:p>
            <a:r>
              <a:rPr lang="en-GB"/>
              <a:t>Now let’s look at arguably the best wired solution you can get.</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885619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14:02 Fiber optic are flexible transparent fiber designed to transfer light. Although it is flexible, it is not too flexible, so you cannot bend it too much. You can see in this example of a fiber pit, the fiber cable is left coiled to avoid damage. You never see any straight angle bends in fiber optic because the material inside will break. Good quality fiber is made of glass which is easy to break if you mishandle it. There is also plastic optical fiber which handles bending better than glass, but it will still break if you bend it too much. This plastic fiber costs less, but does not transfer data as fast as glass.</a:t>
            </a:r>
          </a:p>
          <a:p>
            <a:endParaRPr lang="en-GB"/>
          </a:p>
          <a:p>
            <a:r>
              <a:rPr lang="en-GB"/>
              <a:t>Fiber optic uses light to transfer data. It is fast and reliable compared with a lot of other methods used to transfer data. To understand it better, I have a fiber cable. What I will do is use a fiber optic tester which uses a laser to shine light through the fiber cable. You can see the light from the tester is travelling through the fiber cable to the other side. This is essentially how fiber optic works; it switches the light on and off very quickly. The other side of the connection interprets the changes in light as binary data, converting them into zeros and ones.</a:t>
            </a:r>
          </a:p>
          <a:p>
            <a:endParaRPr lang="en-GB"/>
          </a:p>
          <a:p>
            <a:r>
              <a:rPr lang="en-GB"/>
              <a:t>Let’s now have a look at how fiber optic is implemented.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26447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15:28 There are a number of different implementations of fiber that you may come across. Before I look at fiber that runs directly to you, I will first look at fiber that uses copper to connect you to the fiber network, often referred to as the last mile. All these implementations come under the umbrella of “fiber to the X”.</a:t>
            </a:r>
          </a:p>
          <a:p>
            <a:endParaRPr lang="en-GB"/>
          </a:p>
          <a:p>
            <a:r>
              <a:rPr lang="en-GB"/>
              <a:t>There are a lot of different variants but some you may hear of are “fiber to the node”, “fiber to the curb”, and “fiber to the basement”. Essentially, all these technologies work by providing a connection to the fiber network. You can see in each of the examples there is a box which contains electronics in it. These electronics connect you to the fiber network; however, they also use existing copper cabling to connect the fiber network to you. The idea behind it is that the customer can connect to the fiber network using their existing copper cabling. Sometimes you will find that fiber to the basement may use fiber for the last part of the network, but more on that later in the video.</a:t>
            </a:r>
          </a:p>
          <a:p>
            <a:endParaRPr lang="en-GB"/>
          </a:p>
          <a:p>
            <a:r>
              <a:rPr lang="en-GB"/>
              <a:t>The most important point to understand with this technology is that the closer the box is to you, the faster the speed you will get. The advantage of this kind of installation is that installing fiber cables is expensive. If you can utilize existing copper cable, the installation cost is reduced but this also reduces the top speed you can receive.</a:t>
            </a:r>
          </a:p>
          <a:p>
            <a:endParaRPr lang="en-GB"/>
          </a:p>
          <a:p>
            <a:r>
              <a:rPr lang="en-GB"/>
              <a:t>Since copper is being used, it effectively is a DSL connection. Thus, it uses Very High-Speed Subscriber Line or VDSL for communication, the same protocol used by modern DSL. For example, if I have another look at the back of the DSL modem that I looked at previously, notice that the external port is labelled as VDSL. Thus, this DSL modem should still work with any of these fiber connections. Assuming the modem supports the speed of the connection.</a:t>
            </a:r>
          </a:p>
          <a:p>
            <a:endParaRPr lang="en-GB"/>
          </a:p>
          <a:p>
            <a:r>
              <a:rPr lang="en-GB"/>
              <a:t>However, if your modem is designed specifically for DSL or ADSL, it will not work. The modem needs to support VDSL which is the newer standard. So, do not assume your existing hardware will work; always check for compatibility.</a:t>
            </a:r>
          </a:p>
          <a:p>
            <a:endParaRPr lang="en-GB"/>
          </a:p>
          <a:p>
            <a:r>
              <a:rPr lang="en-GB"/>
              <a:t>Try not to get confused by any of the terminology. Just think about how far the box is away from you.  This will determine how fast your connection will be. It is simply due to using copper. Copper does not work for long distances with high-speed data. The same problem occurs with DSL connections, where your distance from your telephone exchange will affect how fast you will receive your data. So, the obvious solution would be to use fiber for the whole connection.</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721714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18:16 Fiber to the premises uses a Network Termination Device or NTB that will be physically located at the customer’s premises. The customer then connects their router to the NTB. In the case of fiber to the premises, the device you use to connect will generally be called a router rather than a modem.</a:t>
            </a:r>
          </a:p>
          <a:p>
            <a:endParaRPr lang="en-GB"/>
          </a:p>
          <a:p>
            <a:r>
              <a:rPr lang="en-GB"/>
              <a:t>To understand why, consider that the WAN connection on the back of the device is an RJ45 connection. The connection to the NTB is a straight through network cable. In the old days, a modem connected to a phone line and used the phone line to transmit a signal. Nowadays, you are using the same type of connection (to connect to your computer) that you are using to connect to the external network. Essentially the device is more routing traffic rather than performing signal conversions. Adding to this, any device that has a switch and a WAN port is essentially a router. For this reason, you may see DSL network devices called routers because they perform routing functions. Given that network devices were previously called modems, you can understand how the terminology just stuck with newer devices, but with fiber to the Premises devices they have switched the terminology.</a:t>
            </a:r>
          </a:p>
          <a:p>
            <a:endParaRPr lang="en-GB"/>
          </a:p>
          <a:p>
            <a:r>
              <a:rPr lang="en-GB"/>
              <a:t>There can be some confusion between “Fiber to the Premises” and “Fiber to the basement”. “Fiber to the basement” means that the fiber line is terminated in the basement of a building. From there a fiber run may be used to connect the apartment to the basement. Other times the connecting cable may be a copper cable. Usually when the whole run is fiber it will be called “fiber to the premises”. If you see “fiber to the basement”, it is best to ask what the cable from the basement to the apartment is. Even a small run of copper will affect the top speed you will be able to get from the line.</a:t>
            </a:r>
          </a:p>
          <a:p>
            <a:endParaRPr lang="en-GB"/>
          </a:p>
          <a:p>
            <a:r>
              <a:rPr lang="en-GB"/>
              <a:t>Fiber is the gold standard when it comes to networking, but there is nuance to it that is good to be aware of.</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3158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10/1/2025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jpe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png"/><Relationship Id="rId7"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00.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3.jpeg"/><Relationship Id="rId7" Type="http://schemas.openxmlformats.org/officeDocument/2006/relationships/image" Target="../media/image106.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png"/></Relationships>
</file>

<file path=ppt/slides/_rels/slide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4.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9" name="1_exchange text">
            <a:extLst>
              <a:ext uri="{FF2B5EF4-FFF2-40B4-BE49-F238E27FC236}">
                <a16:creationId xmlns:a16="http://schemas.microsoft.com/office/drawing/2014/main" id="{A0C5AE1D-5715-B1B3-7C8F-A44B3A3F8551}"/>
              </a:ext>
            </a:extLst>
          </p:cNvPr>
          <p:cNvSpPr txBox="1"/>
          <p:nvPr/>
        </p:nvSpPr>
        <p:spPr>
          <a:xfrm>
            <a:off x="1352921" y="13445177"/>
            <a:ext cx="11964356"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Local exchange</a:t>
            </a:r>
          </a:p>
        </p:txBody>
      </p:sp>
      <p:pic>
        <p:nvPicPr>
          <p:cNvPr id="3" name="2_home 3_D 2.0" descr="A model of a house&#10;&#10;Description automatically generated with medium confidence">
            <a:extLst>
              <a:ext uri="{FF2B5EF4-FFF2-40B4-BE49-F238E27FC236}">
                <a16:creationId xmlns:a16="http://schemas.microsoft.com/office/drawing/2014/main" id="{C430BB1F-C6AC-4B58-05B2-25A0130CA7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744618" y="13390171"/>
            <a:ext cx="4432354" cy="4724743"/>
          </a:xfrm>
          <a:prstGeom prst="rect">
            <a:avLst/>
          </a:prstGeom>
        </p:spPr>
      </p:pic>
      <p:pic>
        <p:nvPicPr>
          <p:cNvPr id="6" name="2_home 2_D 1.0" descr="A picture containing toy&#10;&#10;Description automatically generated">
            <a:extLst>
              <a:ext uri="{FF2B5EF4-FFF2-40B4-BE49-F238E27FC236}">
                <a16:creationId xmlns:a16="http://schemas.microsoft.com/office/drawing/2014/main" id="{9766D90F-4077-1A2C-5304-759773E2A4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23496" y="8112945"/>
            <a:ext cx="5309521" cy="4631710"/>
          </a:xfrm>
          <a:prstGeom prst="rect">
            <a:avLst/>
          </a:prstGeom>
        </p:spPr>
      </p:pic>
      <p:pic>
        <p:nvPicPr>
          <p:cNvPr id="10" name="2_home 1" descr="A picture containing wall, indoor, empty&#10;&#10;Description automatically generated">
            <a:extLst>
              <a:ext uri="{FF2B5EF4-FFF2-40B4-BE49-F238E27FC236}">
                <a16:creationId xmlns:a16="http://schemas.microsoft.com/office/drawing/2014/main" id="{34938C6B-2CF3-EB8C-D609-06347F3202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371301" y="3342135"/>
            <a:ext cx="6013913" cy="4100093"/>
          </a:xfrm>
          <a:prstGeom prst="rect">
            <a:avLst/>
          </a:prstGeom>
        </p:spPr>
      </p:pic>
      <p:sp>
        <p:nvSpPr>
          <p:cNvPr id="12" name="3_Fiber lines text">
            <a:extLst>
              <a:ext uri="{FF2B5EF4-FFF2-40B4-BE49-F238E27FC236}">
                <a16:creationId xmlns:a16="http://schemas.microsoft.com/office/drawing/2014/main" id="{97EAF12F-B867-4C15-8390-FCF105AAB49B}"/>
              </a:ext>
            </a:extLst>
          </p:cNvPr>
          <p:cNvSpPr txBox="1"/>
          <p:nvPr/>
        </p:nvSpPr>
        <p:spPr>
          <a:xfrm>
            <a:off x="17399035" y="13121356"/>
            <a:ext cx="625977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Optical splitter</a:t>
            </a:r>
          </a:p>
        </p:txBody>
      </p:sp>
      <p:grpSp>
        <p:nvGrpSpPr>
          <p:cNvPr id="94" name="3_Fiber lines">
            <a:extLst>
              <a:ext uri="{FF2B5EF4-FFF2-40B4-BE49-F238E27FC236}">
                <a16:creationId xmlns:a16="http://schemas.microsoft.com/office/drawing/2014/main" id="{B2533F3F-08BF-DCA7-0C78-BB5D74F79535}"/>
              </a:ext>
            </a:extLst>
          </p:cNvPr>
          <p:cNvGrpSpPr/>
          <p:nvPr/>
        </p:nvGrpSpPr>
        <p:grpSpPr>
          <a:xfrm>
            <a:off x="7151916" y="5505473"/>
            <a:ext cx="24292500" cy="10476190"/>
            <a:chOff x="7151916" y="5505473"/>
            <a:chExt cx="24292500" cy="10476190"/>
          </a:xfrm>
        </p:grpSpPr>
        <p:pic>
          <p:nvPicPr>
            <p:cNvPr id="34" name="Picture 33" descr="A picture containing electronics, projector&#10;&#10;Description automatically generated">
              <a:extLst>
                <a:ext uri="{FF2B5EF4-FFF2-40B4-BE49-F238E27FC236}">
                  <a16:creationId xmlns:a16="http://schemas.microsoft.com/office/drawing/2014/main" id="{EBA3309F-3A70-1A22-7950-5EDEB48087E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9418238">
              <a:off x="17466694" y="8822192"/>
              <a:ext cx="5486499" cy="4182111"/>
            </a:xfrm>
            <a:prstGeom prst="rect">
              <a:avLst/>
            </a:prstGeom>
          </p:spPr>
        </p:pic>
        <p:pic>
          <p:nvPicPr>
            <p:cNvPr id="32" name="Picture 31" descr="Shape&#10;&#10;Description automatically generated">
              <a:extLst>
                <a:ext uri="{FF2B5EF4-FFF2-40B4-BE49-F238E27FC236}">
                  <a16:creationId xmlns:a16="http://schemas.microsoft.com/office/drawing/2014/main" id="{C4639025-D961-C328-7362-29EF24F0B23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151916" y="5505473"/>
              <a:ext cx="24292500" cy="10476190"/>
            </a:xfrm>
            <a:prstGeom prst="rect">
              <a:avLst/>
            </a:prstGeom>
          </p:spPr>
        </p:pic>
        <p:pic>
          <p:nvPicPr>
            <p:cNvPr id="35" name="Picture 34">
              <a:extLst>
                <a:ext uri="{FF2B5EF4-FFF2-40B4-BE49-F238E27FC236}">
                  <a16:creationId xmlns:a16="http://schemas.microsoft.com/office/drawing/2014/main" id="{54E6EACB-177A-A469-4350-C53E796CEAB8}"/>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rot="19418238">
              <a:off x="17466695" y="8822191"/>
              <a:ext cx="5486498" cy="4182111"/>
            </a:xfrm>
            <a:prstGeom prst="rect">
              <a:avLst/>
            </a:prstGeom>
          </p:spPr>
        </p:pic>
      </p:grpSp>
      <p:pic>
        <p:nvPicPr>
          <p:cNvPr id="38" name="1_exchange" descr="A picture containing text, outdoor&#10;&#10;Description automatically generated">
            <a:extLst>
              <a:ext uri="{FF2B5EF4-FFF2-40B4-BE49-F238E27FC236}">
                <a16:creationId xmlns:a16="http://schemas.microsoft.com/office/drawing/2014/main" id="{9716F5C6-7968-CC0B-E394-5B823CC0C59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44580" y="8068405"/>
            <a:ext cx="6706587" cy="5256126"/>
          </a:xfrm>
          <a:prstGeom prst="rect">
            <a:avLst/>
          </a:prstGeom>
        </p:spPr>
      </p:pic>
      <p:sp>
        <p:nvSpPr>
          <p:cNvPr id="9" name="4_Point 1">
            <a:extLst>
              <a:ext uri="{FF2B5EF4-FFF2-40B4-BE49-F238E27FC236}">
                <a16:creationId xmlns:a16="http://schemas.microsoft.com/office/drawing/2014/main" id="{9AB0CD40-3F8C-4AD7-ABD2-0365709E7B83}"/>
              </a:ext>
            </a:extLst>
          </p:cNvPr>
          <p:cNvSpPr txBox="1"/>
          <p:nvPr/>
        </p:nvSpPr>
        <p:spPr>
          <a:xfrm>
            <a:off x="1352921" y="3613667"/>
            <a:ext cx="28516336"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Splits/combines multiple fibers together</a:t>
            </a:r>
          </a:p>
        </p:txBody>
      </p:sp>
      <p:sp>
        <p:nvSpPr>
          <p:cNvPr id="14" name="5_Point 2">
            <a:extLst>
              <a:ext uri="{FF2B5EF4-FFF2-40B4-BE49-F238E27FC236}">
                <a16:creationId xmlns:a16="http://schemas.microsoft.com/office/drawing/2014/main" id="{F7302874-6FF6-4F12-9408-F903772FAD68}"/>
              </a:ext>
            </a:extLst>
          </p:cNvPr>
          <p:cNvSpPr txBox="1"/>
          <p:nvPr/>
        </p:nvSpPr>
        <p:spPr>
          <a:xfrm>
            <a:off x="1352921" y="5364744"/>
            <a:ext cx="2149467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Reduces fiber lines and equipment required</a:t>
            </a:r>
          </a:p>
        </p:txBody>
      </p:sp>
      <p:sp>
        <p:nvSpPr>
          <p:cNvPr id="47" name="6_Point 3">
            <a:extLst>
              <a:ext uri="{FF2B5EF4-FFF2-40B4-BE49-F238E27FC236}">
                <a16:creationId xmlns:a16="http://schemas.microsoft.com/office/drawing/2014/main" id="{318F9E71-56F3-6DCB-13F6-CA04B3B645E2}"/>
              </a:ext>
            </a:extLst>
          </p:cNvPr>
          <p:cNvSpPr txBox="1"/>
          <p:nvPr/>
        </p:nvSpPr>
        <p:spPr>
          <a:xfrm>
            <a:off x="1352921" y="6654251"/>
            <a:ext cx="2574769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Don’t require power</a:t>
            </a:r>
          </a:p>
        </p:txBody>
      </p:sp>
      <p:pic>
        <p:nvPicPr>
          <p:cNvPr id="97" name="7_Splitter box" descr="A picture containing indoor&#10;&#10;Description automatically generated">
            <a:extLst>
              <a:ext uri="{FF2B5EF4-FFF2-40B4-BE49-F238E27FC236}">
                <a16:creationId xmlns:a16="http://schemas.microsoft.com/office/drawing/2014/main" id="{28345A80-6D94-A29E-C85D-005B5E5A96A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984376" y="14566220"/>
            <a:ext cx="8411983" cy="6009367"/>
          </a:xfrm>
          <a:prstGeom prst="rect">
            <a:avLst/>
          </a:prstGeom>
        </p:spPr>
      </p:pic>
      <p:grpSp>
        <p:nvGrpSpPr>
          <p:cNvPr id="98" name="8_Arrow down">
            <a:extLst>
              <a:ext uri="{FF2B5EF4-FFF2-40B4-BE49-F238E27FC236}">
                <a16:creationId xmlns:a16="http://schemas.microsoft.com/office/drawing/2014/main" id="{13FE97CC-2826-6B99-03CF-996593BBCBF9}"/>
              </a:ext>
            </a:extLst>
          </p:cNvPr>
          <p:cNvGrpSpPr/>
          <p:nvPr/>
        </p:nvGrpSpPr>
        <p:grpSpPr>
          <a:xfrm>
            <a:off x="7591280" y="7966866"/>
            <a:ext cx="3274828" cy="1588668"/>
            <a:chOff x="7591280" y="7966866"/>
            <a:chExt cx="3274828" cy="1588668"/>
          </a:xfrm>
        </p:grpSpPr>
        <p:sp>
          <p:nvSpPr>
            <p:cNvPr id="42" name="Arrow: Right 41">
              <a:extLst>
                <a:ext uri="{FF2B5EF4-FFF2-40B4-BE49-F238E27FC236}">
                  <a16:creationId xmlns:a16="http://schemas.microsoft.com/office/drawing/2014/main" id="{B437CCEA-0E3D-B5C4-0F18-2C8AAF0E5553}"/>
                </a:ext>
              </a:extLst>
            </p:cNvPr>
            <p:cNvSpPr/>
            <p:nvPr/>
          </p:nvSpPr>
          <p:spPr>
            <a:xfrm>
              <a:off x="7591280" y="7966866"/>
              <a:ext cx="3274828" cy="1588668"/>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49" name="_Point 3">
              <a:extLst>
                <a:ext uri="{FF2B5EF4-FFF2-40B4-BE49-F238E27FC236}">
                  <a16:creationId xmlns:a16="http://schemas.microsoft.com/office/drawing/2014/main" id="{5CF0E93C-A0A7-9157-E3D1-B6A7DDAA4C7A}"/>
                </a:ext>
              </a:extLst>
            </p:cNvPr>
            <p:cNvSpPr txBox="1"/>
            <p:nvPr/>
          </p:nvSpPr>
          <p:spPr>
            <a:xfrm>
              <a:off x="8184870" y="8371555"/>
              <a:ext cx="1898341"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Down</a:t>
              </a:r>
            </a:p>
          </p:txBody>
        </p:sp>
      </p:grpSp>
      <p:grpSp>
        <p:nvGrpSpPr>
          <p:cNvPr id="52" name="9_D Down 1">
            <a:extLst>
              <a:ext uri="{FF2B5EF4-FFF2-40B4-BE49-F238E27FC236}">
                <a16:creationId xmlns:a16="http://schemas.microsoft.com/office/drawing/2014/main" id="{1F5B49E2-95C9-EDD0-1C8F-064266F785A3}"/>
              </a:ext>
            </a:extLst>
          </p:cNvPr>
          <p:cNvGrpSpPr/>
          <p:nvPr/>
        </p:nvGrpSpPr>
        <p:grpSpPr>
          <a:xfrm>
            <a:off x="11197967" y="8237598"/>
            <a:ext cx="5557318" cy="1246461"/>
            <a:chOff x="13831296" y="8085198"/>
            <a:chExt cx="5557318" cy="1246461"/>
          </a:xfrm>
        </p:grpSpPr>
        <p:sp>
          <p:nvSpPr>
            <p:cNvPr id="53" name="Rectangle 52">
              <a:extLst>
                <a:ext uri="{FF2B5EF4-FFF2-40B4-BE49-F238E27FC236}">
                  <a16:creationId xmlns:a16="http://schemas.microsoft.com/office/drawing/2014/main" id="{FEF55EBB-9E01-CE78-3938-B028BFEAD89C}"/>
                </a:ext>
              </a:extLst>
            </p:cNvPr>
            <p:cNvSpPr/>
            <p:nvPr/>
          </p:nvSpPr>
          <p:spPr>
            <a:xfrm>
              <a:off x="13831296" y="8085198"/>
              <a:ext cx="5557318" cy="1246461"/>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4" name="Picture 53" descr="A model of a house&#10;&#10;Description automatically generated with medium confidence">
              <a:extLst>
                <a:ext uri="{FF2B5EF4-FFF2-40B4-BE49-F238E27FC236}">
                  <a16:creationId xmlns:a16="http://schemas.microsoft.com/office/drawing/2014/main" id="{D3562A1D-5D38-A7D3-FBF6-DB51FED29E9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7758046" y="8119382"/>
              <a:ext cx="1094631" cy="1166840"/>
            </a:xfrm>
            <a:prstGeom prst="rect">
              <a:avLst/>
            </a:prstGeom>
          </p:spPr>
        </p:pic>
        <p:pic>
          <p:nvPicPr>
            <p:cNvPr id="55" name="Picture 54" descr="A picture containing toy&#10;&#10;Description automatically generated">
              <a:extLst>
                <a:ext uri="{FF2B5EF4-FFF2-40B4-BE49-F238E27FC236}">
                  <a16:creationId xmlns:a16="http://schemas.microsoft.com/office/drawing/2014/main" id="{57434F37-DEAF-E6D0-0D00-65A2AB29AA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5893180" y="8159611"/>
              <a:ext cx="1311259" cy="1143864"/>
            </a:xfrm>
            <a:prstGeom prst="rect">
              <a:avLst/>
            </a:prstGeom>
          </p:spPr>
        </p:pic>
        <p:pic>
          <p:nvPicPr>
            <p:cNvPr id="56" name="Picture 55" descr="A picture containing wall, indoor, empty&#10;&#10;Description automatically generated">
              <a:extLst>
                <a:ext uri="{FF2B5EF4-FFF2-40B4-BE49-F238E27FC236}">
                  <a16:creationId xmlns:a16="http://schemas.microsoft.com/office/drawing/2014/main" id="{42F49E7C-B144-EC23-9416-AB2474F8EA9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4117754" y="8223406"/>
              <a:ext cx="1485219" cy="1012574"/>
            </a:xfrm>
            <a:prstGeom prst="rect">
              <a:avLst/>
            </a:prstGeom>
          </p:spPr>
        </p:pic>
      </p:grpSp>
      <p:grpSp>
        <p:nvGrpSpPr>
          <p:cNvPr id="51" name="10_D Down 4">
            <a:extLst>
              <a:ext uri="{FF2B5EF4-FFF2-40B4-BE49-F238E27FC236}">
                <a16:creationId xmlns:a16="http://schemas.microsoft.com/office/drawing/2014/main" id="{291D148C-C9D3-A565-DA61-91107B52B3E3}"/>
              </a:ext>
            </a:extLst>
          </p:cNvPr>
          <p:cNvGrpSpPr/>
          <p:nvPr/>
        </p:nvGrpSpPr>
        <p:grpSpPr>
          <a:xfrm rot="1318442">
            <a:off x="26281107" y="13201749"/>
            <a:ext cx="5557318" cy="1246461"/>
            <a:chOff x="13831296" y="8085198"/>
            <a:chExt cx="5557318" cy="1246461"/>
          </a:xfrm>
        </p:grpSpPr>
        <p:sp>
          <p:nvSpPr>
            <p:cNvPr id="43" name="Rectangle 42">
              <a:extLst>
                <a:ext uri="{FF2B5EF4-FFF2-40B4-BE49-F238E27FC236}">
                  <a16:creationId xmlns:a16="http://schemas.microsoft.com/office/drawing/2014/main" id="{540EDD41-4449-4380-D393-FB8219B9FE65}"/>
                </a:ext>
              </a:extLst>
            </p:cNvPr>
            <p:cNvSpPr/>
            <p:nvPr/>
          </p:nvSpPr>
          <p:spPr>
            <a:xfrm>
              <a:off x="13831296" y="8085198"/>
              <a:ext cx="5557318" cy="1246461"/>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44" name="Picture 43" descr="A model of a house&#10;&#10;Description automatically generated with medium confidence">
              <a:extLst>
                <a:ext uri="{FF2B5EF4-FFF2-40B4-BE49-F238E27FC236}">
                  <a16:creationId xmlns:a16="http://schemas.microsoft.com/office/drawing/2014/main" id="{E95B55B1-306F-880E-F5BD-38ACFE4F178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7758046" y="8119382"/>
              <a:ext cx="1094631" cy="1166840"/>
            </a:xfrm>
            <a:prstGeom prst="rect">
              <a:avLst/>
            </a:prstGeom>
          </p:spPr>
        </p:pic>
        <p:pic>
          <p:nvPicPr>
            <p:cNvPr id="45" name="Picture 44" descr="A picture containing toy&#10;&#10;Description automatically generated">
              <a:extLst>
                <a:ext uri="{FF2B5EF4-FFF2-40B4-BE49-F238E27FC236}">
                  <a16:creationId xmlns:a16="http://schemas.microsoft.com/office/drawing/2014/main" id="{CDEF0B82-DD74-D457-E9F4-1D4AA1C4144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5893180" y="8159611"/>
              <a:ext cx="1311259" cy="1143864"/>
            </a:xfrm>
            <a:prstGeom prst="rect">
              <a:avLst/>
            </a:prstGeom>
          </p:spPr>
        </p:pic>
        <p:pic>
          <p:nvPicPr>
            <p:cNvPr id="46" name="Picture 45" descr="A picture containing wall, indoor, empty&#10;&#10;Description automatically generated">
              <a:extLst>
                <a:ext uri="{FF2B5EF4-FFF2-40B4-BE49-F238E27FC236}">
                  <a16:creationId xmlns:a16="http://schemas.microsoft.com/office/drawing/2014/main" id="{C0ECE2EA-D23E-BFE1-D77C-01E0AC30E3E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4117754" y="8223406"/>
              <a:ext cx="1485219" cy="1012574"/>
            </a:xfrm>
            <a:prstGeom prst="rect">
              <a:avLst/>
            </a:prstGeom>
          </p:spPr>
        </p:pic>
      </p:grpSp>
      <p:grpSp>
        <p:nvGrpSpPr>
          <p:cNvPr id="62" name="10_D Down 3">
            <a:extLst>
              <a:ext uri="{FF2B5EF4-FFF2-40B4-BE49-F238E27FC236}">
                <a16:creationId xmlns:a16="http://schemas.microsoft.com/office/drawing/2014/main" id="{F1BDB27B-4414-8E27-6C4E-6AD8D7B58BE3}"/>
              </a:ext>
            </a:extLst>
          </p:cNvPr>
          <p:cNvGrpSpPr/>
          <p:nvPr/>
        </p:nvGrpSpPr>
        <p:grpSpPr>
          <a:xfrm>
            <a:off x="24987458" y="9309227"/>
            <a:ext cx="5557318" cy="1246461"/>
            <a:chOff x="13831296" y="8085198"/>
            <a:chExt cx="5557318" cy="1246461"/>
          </a:xfrm>
        </p:grpSpPr>
        <p:sp>
          <p:nvSpPr>
            <p:cNvPr id="63" name="Rectangle 62">
              <a:extLst>
                <a:ext uri="{FF2B5EF4-FFF2-40B4-BE49-F238E27FC236}">
                  <a16:creationId xmlns:a16="http://schemas.microsoft.com/office/drawing/2014/main" id="{02689B9A-BBA8-2FC1-1CB0-514D6155D096}"/>
                </a:ext>
              </a:extLst>
            </p:cNvPr>
            <p:cNvSpPr/>
            <p:nvPr/>
          </p:nvSpPr>
          <p:spPr>
            <a:xfrm>
              <a:off x="13831296" y="8085198"/>
              <a:ext cx="5557318" cy="1246461"/>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64" name="Picture 63" descr="A model of a house&#10;&#10;Description automatically generated with medium confidence">
              <a:extLst>
                <a:ext uri="{FF2B5EF4-FFF2-40B4-BE49-F238E27FC236}">
                  <a16:creationId xmlns:a16="http://schemas.microsoft.com/office/drawing/2014/main" id="{6B172AF6-9A00-DCB0-6686-62EC60AC6B5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7758046" y="8119382"/>
              <a:ext cx="1094631" cy="1166840"/>
            </a:xfrm>
            <a:prstGeom prst="rect">
              <a:avLst/>
            </a:prstGeom>
          </p:spPr>
        </p:pic>
        <p:pic>
          <p:nvPicPr>
            <p:cNvPr id="65" name="Picture 64" descr="A picture containing toy&#10;&#10;Description automatically generated">
              <a:extLst>
                <a:ext uri="{FF2B5EF4-FFF2-40B4-BE49-F238E27FC236}">
                  <a16:creationId xmlns:a16="http://schemas.microsoft.com/office/drawing/2014/main" id="{8E78094E-5801-8B31-B569-AB7FEFBEE9D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5893180" y="8159611"/>
              <a:ext cx="1311259" cy="1143864"/>
            </a:xfrm>
            <a:prstGeom prst="rect">
              <a:avLst/>
            </a:prstGeom>
          </p:spPr>
        </p:pic>
        <p:pic>
          <p:nvPicPr>
            <p:cNvPr id="66" name="Picture 65" descr="A picture containing wall, indoor, empty&#10;&#10;Description automatically generated">
              <a:extLst>
                <a:ext uri="{FF2B5EF4-FFF2-40B4-BE49-F238E27FC236}">
                  <a16:creationId xmlns:a16="http://schemas.microsoft.com/office/drawing/2014/main" id="{33AC9159-D1A8-59C2-925F-DE6B07B164F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4117754" y="8223406"/>
              <a:ext cx="1485219" cy="1012574"/>
            </a:xfrm>
            <a:prstGeom prst="rect">
              <a:avLst/>
            </a:prstGeom>
          </p:spPr>
        </p:pic>
      </p:grpSp>
      <p:grpSp>
        <p:nvGrpSpPr>
          <p:cNvPr id="57" name="10_D Down 2">
            <a:extLst>
              <a:ext uri="{FF2B5EF4-FFF2-40B4-BE49-F238E27FC236}">
                <a16:creationId xmlns:a16="http://schemas.microsoft.com/office/drawing/2014/main" id="{7DC5EBC5-E266-AC3E-6B34-6A60692BE6EC}"/>
              </a:ext>
            </a:extLst>
          </p:cNvPr>
          <p:cNvGrpSpPr/>
          <p:nvPr/>
        </p:nvGrpSpPr>
        <p:grpSpPr>
          <a:xfrm rot="20254135">
            <a:off x="23811840" y="5926177"/>
            <a:ext cx="5557318" cy="1246461"/>
            <a:chOff x="13831296" y="8085198"/>
            <a:chExt cx="5557318" cy="1246461"/>
          </a:xfrm>
        </p:grpSpPr>
        <p:sp>
          <p:nvSpPr>
            <p:cNvPr id="58" name="Rectangle 57">
              <a:extLst>
                <a:ext uri="{FF2B5EF4-FFF2-40B4-BE49-F238E27FC236}">
                  <a16:creationId xmlns:a16="http://schemas.microsoft.com/office/drawing/2014/main" id="{DDFE06D7-4C20-699F-61BB-44F136FFC8B5}"/>
                </a:ext>
              </a:extLst>
            </p:cNvPr>
            <p:cNvSpPr/>
            <p:nvPr/>
          </p:nvSpPr>
          <p:spPr>
            <a:xfrm>
              <a:off x="13831296" y="8085198"/>
              <a:ext cx="5557318" cy="1246461"/>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9" name="Picture 58" descr="A model of a house&#10;&#10;Description automatically generated with medium confidence">
              <a:extLst>
                <a:ext uri="{FF2B5EF4-FFF2-40B4-BE49-F238E27FC236}">
                  <a16:creationId xmlns:a16="http://schemas.microsoft.com/office/drawing/2014/main" id="{B7C706E0-3EBE-793C-1DE4-926013EE5AE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7758046" y="8119382"/>
              <a:ext cx="1094631" cy="1166840"/>
            </a:xfrm>
            <a:prstGeom prst="rect">
              <a:avLst/>
            </a:prstGeom>
          </p:spPr>
        </p:pic>
        <p:pic>
          <p:nvPicPr>
            <p:cNvPr id="60" name="Picture 59" descr="A picture containing toy&#10;&#10;Description automatically generated">
              <a:extLst>
                <a:ext uri="{FF2B5EF4-FFF2-40B4-BE49-F238E27FC236}">
                  <a16:creationId xmlns:a16="http://schemas.microsoft.com/office/drawing/2014/main" id="{8982C644-F23F-3EF8-6202-A05AEB49144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5893180" y="8159611"/>
              <a:ext cx="1311259" cy="1143864"/>
            </a:xfrm>
            <a:prstGeom prst="rect">
              <a:avLst/>
            </a:prstGeom>
          </p:spPr>
        </p:pic>
        <p:pic>
          <p:nvPicPr>
            <p:cNvPr id="61" name="Picture 60" descr="A picture containing wall, indoor, empty&#10;&#10;Description automatically generated">
              <a:extLst>
                <a:ext uri="{FF2B5EF4-FFF2-40B4-BE49-F238E27FC236}">
                  <a16:creationId xmlns:a16="http://schemas.microsoft.com/office/drawing/2014/main" id="{165FEEAE-EF38-B5B5-93D5-A457B8988A9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4117754" y="8223406"/>
              <a:ext cx="1485219" cy="1012574"/>
            </a:xfrm>
            <a:prstGeom prst="rect">
              <a:avLst/>
            </a:prstGeom>
          </p:spPr>
        </p:pic>
      </p:grpSp>
      <p:sp>
        <p:nvSpPr>
          <p:cNvPr id="50" name="11_Down point">
            <a:extLst>
              <a:ext uri="{FF2B5EF4-FFF2-40B4-BE49-F238E27FC236}">
                <a16:creationId xmlns:a16="http://schemas.microsoft.com/office/drawing/2014/main" id="{15C99F0A-3257-9D5F-68A6-718C6E6CBA3B}"/>
              </a:ext>
            </a:extLst>
          </p:cNvPr>
          <p:cNvSpPr txBox="1"/>
          <p:nvPr/>
        </p:nvSpPr>
        <p:spPr>
          <a:xfrm>
            <a:off x="7801910" y="9492142"/>
            <a:ext cx="9361152"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Data combined/encrypted</a:t>
            </a:r>
          </a:p>
        </p:txBody>
      </p:sp>
      <p:grpSp>
        <p:nvGrpSpPr>
          <p:cNvPr id="99" name="12_arrow up">
            <a:extLst>
              <a:ext uri="{FF2B5EF4-FFF2-40B4-BE49-F238E27FC236}">
                <a16:creationId xmlns:a16="http://schemas.microsoft.com/office/drawing/2014/main" id="{5F04F617-B1B6-D79F-AFF6-76E856D3BE40}"/>
              </a:ext>
            </a:extLst>
          </p:cNvPr>
          <p:cNvGrpSpPr/>
          <p:nvPr/>
        </p:nvGrpSpPr>
        <p:grpSpPr>
          <a:xfrm>
            <a:off x="7591280" y="11980045"/>
            <a:ext cx="3274828" cy="1588668"/>
            <a:chOff x="7591280" y="11980045"/>
            <a:chExt cx="3274828" cy="1588668"/>
          </a:xfrm>
        </p:grpSpPr>
        <p:sp>
          <p:nvSpPr>
            <p:cNvPr id="48" name="Arrow: Right 47">
              <a:extLst>
                <a:ext uri="{FF2B5EF4-FFF2-40B4-BE49-F238E27FC236}">
                  <a16:creationId xmlns:a16="http://schemas.microsoft.com/office/drawing/2014/main" id="{D570EBBB-07F8-8E70-31D8-97B18340D3F6}"/>
                </a:ext>
              </a:extLst>
            </p:cNvPr>
            <p:cNvSpPr/>
            <p:nvPr/>
          </p:nvSpPr>
          <p:spPr>
            <a:xfrm rot="10800000">
              <a:off x="7591280" y="11980045"/>
              <a:ext cx="3274828" cy="1588668"/>
            </a:xfrm>
            <a:prstGeom prst="rightArrow">
              <a:avLst/>
            </a:prstGeom>
            <a:gradFill>
              <a:gsLst>
                <a:gs pos="0">
                  <a:srgbClr val="FFB3B3"/>
                </a:gs>
                <a:gs pos="50000">
                  <a:srgbClr val="FF6565"/>
                </a:gs>
                <a:gs pos="100000">
                  <a:srgbClr val="FF0000"/>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40" name="_Point 3">
              <a:extLst>
                <a:ext uri="{FF2B5EF4-FFF2-40B4-BE49-F238E27FC236}">
                  <a16:creationId xmlns:a16="http://schemas.microsoft.com/office/drawing/2014/main" id="{4ED49E86-E90B-E6D8-7FC2-21438A310FBB}"/>
                </a:ext>
              </a:extLst>
            </p:cNvPr>
            <p:cNvSpPr txBox="1"/>
            <p:nvPr/>
          </p:nvSpPr>
          <p:spPr>
            <a:xfrm>
              <a:off x="8865350" y="12328762"/>
              <a:ext cx="1441592"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Up</a:t>
              </a:r>
            </a:p>
          </p:txBody>
        </p:sp>
      </p:grpSp>
      <p:sp>
        <p:nvSpPr>
          <p:cNvPr id="68" name="13_Arrow up text">
            <a:extLst>
              <a:ext uri="{FF2B5EF4-FFF2-40B4-BE49-F238E27FC236}">
                <a16:creationId xmlns:a16="http://schemas.microsoft.com/office/drawing/2014/main" id="{A836DB35-648A-4AC0-B1CE-4F51B3E3D4FD}"/>
              </a:ext>
            </a:extLst>
          </p:cNvPr>
          <p:cNvSpPr txBox="1"/>
          <p:nvPr/>
        </p:nvSpPr>
        <p:spPr>
          <a:xfrm>
            <a:off x="7748116" y="11112814"/>
            <a:ext cx="9361152"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Time sliced/changeable</a:t>
            </a:r>
          </a:p>
        </p:txBody>
      </p:sp>
      <p:grpSp>
        <p:nvGrpSpPr>
          <p:cNvPr id="89" name="14_U data 3_D 2.0">
            <a:extLst>
              <a:ext uri="{FF2B5EF4-FFF2-40B4-BE49-F238E27FC236}">
                <a16:creationId xmlns:a16="http://schemas.microsoft.com/office/drawing/2014/main" id="{EA1544C0-36B4-93FB-546C-9235384E698E}"/>
              </a:ext>
            </a:extLst>
          </p:cNvPr>
          <p:cNvGrpSpPr/>
          <p:nvPr/>
        </p:nvGrpSpPr>
        <p:grpSpPr>
          <a:xfrm rot="1393352">
            <a:off x="28543029" y="15542134"/>
            <a:ext cx="2160000" cy="1246461"/>
            <a:chOff x="13831296" y="8085198"/>
            <a:chExt cx="2160000" cy="1246461"/>
          </a:xfrm>
        </p:grpSpPr>
        <p:sp>
          <p:nvSpPr>
            <p:cNvPr id="90" name="Rectangle 89">
              <a:extLst>
                <a:ext uri="{FF2B5EF4-FFF2-40B4-BE49-F238E27FC236}">
                  <a16:creationId xmlns:a16="http://schemas.microsoft.com/office/drawing/2014/main" id="{60850B93-6B70-FE92-F02E-EEBBCD17BD8E}"/>
                </a:ext>
              </a:extLst>
            </p:cNvPr>
            <p:cNvSpPr/>
            <p:nvPr/>
          </p:nvSpPr>
          <p:spPr>
            <a:xfrm>
              <a:off x="13831296" y="8085198"/>
              <a:ext cx="2160000" cy="1246461"/>
            </a:xfrm>
            <a:prstGeom prst="rect">
              <a:avLst/>
            </a:prstGeom>
            <a:solidFill>
              <a:srgbClr val="FFB3B3"/>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91" name="Picture 90" descr="A model of a house&#10;&#10;Description automatically generated with medium confidence">
              <a:extLst>
                <a:ext uri="{FF2B5EF4-FFF2-40B4-BE49-F238E27FC236}">
                  <a16:creationId xmlns:a16="http://schemas.microsoft.com/office/drawing/2014/main" id="{EA422A0F-A72C-7760-522C-21CD6F7CF79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398157" y="8119382"/>
              <a:ext cx="1094631" cy="1166840"/>
            </a:xfrm>
            <a:prstGeom prst="rect">
              <a:avLst/>
            </a:prstGeom>
          </p:spPr>
        </p:pic>
      </p:grpSp>
      <p:grpSp>
        <p:nvGrpSpPr>
          <p:cNvPr id="84" name="14_U data 2_D 1.0">
            <a:extLst>
              <a:ext uri="{FF2B5EF4-FFF2-40B4-BE49-F238E27FC236}">
                <a16:creationId xmlns:a16="http://schemas.microsoft.com/office/drawing/2014/main" id="{E24EAAAE-7371-7EAE-8E37-B03315B2B868}"/>
              </a:ext>
            </a:extLst>
          </p:cNvPr>
          <p:cNvGrpSpPr/>
          <p:nvPr/>
        </p:nvGrpSpPr>
        <p:grpSpPr>
          <a:xfrm>
            <a:off x="25624902" y="11011598"/>
            <a:ext cx="2160000" cy="1246461"/>
            <a:chOff x="13831296" y="8085198"/>
            <a:chExt cx="2160000" cy="1246461"/>
          </a:xfrm>
        </p:grpSpPr>
        <p:sp>
          <p:nvSpPr>
            <p:cNvPr id="85" name="Rectangle 84">
              <a:extLst>
                <a:ext uri="{FF2B5EF4-FFF2-40B4-BE49-F238E27FC236}">
                  <a16:creationId xmlns:a16="http://schemas.microsoft.com/office/drawing/2014/main" id="{C7C326A1-084D-4F90-17AB-E11125C42930}"/>
                </a:ext>
              </a:extLst>
            </p:cNvPr>
            <p:cNvSpPr/>
            <p:nvPr/>
          </p:nvSpPr>
          <p:spPr>
            <a:xfrm>
              <a:off x="13831296" y="8085198"/>
              <a:ext cx="2160000" cy="1246461"/>
            </a:xfrm>
            <a:prstGeom prst="rect">
              <a:avLst/>
            </a:prstGeom>
            <a:solidFill>
              <a:srgbClr val="FFB3B3"/>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87" name="Picture 86" descr="A picture containing toy&#10;&#10;Description automatically generated">
              <a:extLst>
                <a:ext uri="{FF2B5EF4-FFF2-40B4-BE49-F238E27FC236}">
                  <a16:creationId xmlns:a16="http://schemas.microsoft.com/office/drawing/2014/main" id="{76CC2B4F-834C-C604-931E-2F4764717E8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4191971" y="8159611"/>
              <a:ext cx="1311259" cy="1143864"/>
            </a:xfrm>
            <a:prstGeom prst="rect">
              <a:avLst/>
            </a:prstGeom>
          </p:spPr>
        </p:pic>
      </p:grpSp>
      <p:grpSp>
        <p:nvGrpSpPr>
          <p:cNvPr id="74" name="14_U data 1">
            <a:extLst>
              <a:ext uri="{FF2B5EF4-FFF2-40B4-BE49-F238E27FC236}">
                <a16:creationId xmlns:a16="http://schemas.microsoft.com/office/drawing/2014/main" id="{C449F8C7-FD9E-5DE7-8C48-8AA8C1CEAF13}"/>
              </a:ext>
            </a:extLst>
          </p:cNvPr>
          <p:cNvGrpSpPr/>
          <p:nvPr/>
        </p:nvGrpSpPr>
        <p:grpSpPr>
          <a:xfrm rot="20211795">
            <a:off x="22657632" y="9192499"/>
            <a:ext cx="2160000" cy="1246461"/>
            <a:chOff x="13831296" y="8085198"/>
            <a:chExt cx="2160000" cy="1246461"/>
          </a:xfrm>
        </p:grpSpPr>
        <p:sp>
          <p:nvSpPr>
            <p:cNvPr id="75" name="Rectangle 74">
              <a:extLst>
                <a:ext uri="{FF2B5EF4-FFF2-40B4-BE49-F238E27FC236}">
                  <a16:creationId xmlns:a16="http://schemas.microsoft.com/office/drawing/2014/main" id="{B094F4CF-F560-0ECA-F281-505745AB659D}"/>
                </a:ext>
              </a:extLst>
            </p:cNvPr>
            <p:cNvSpPr/>
            <p:nvPr/>
          </p:nvSpPr>
          <p:spPr>
            <a:xfrm>
              <a:off x="13831296" y="8085198"/>
              <a:ext cx="2160000" cy="1246461"/>
            </a:xfrm>
            <a:prstGeom prst="rect">
              <a:avLst/>
            </a:prstGeom>
            <a:solidFill>
              <a:srgbClr val="FFB3B3"/>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78" name="Picture 77" descr="A picture containing wall, indoor, empty&#10;&#10;Description automatically generated">
              <a:extLst>
                <a:ext uri="{FF2B5EF4-FFF2-40B4-BE49-F238E27FC236}">
                  <a16:creationId xmlns:a16="http://schemas.microsoft.com/office/drawing/2014/main" id="{BA595950-DB4F-0FC3-ED05-9762C1FE88E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4202814" y="8244671"/>
              <a:ext cx="1485219" cy="1012574"/>
            </a:xfrm>
            <a:prstGeom prst="rect">
              <a:avLst/>
            </a:prstGeom>
          </p:spPr>
        </p:pic>
      </p:grpSp>
      <p:grpSp>
        <p:nvGrpSpPr>
          <p:cNvPr id="79" name="15_Up data">
            <a:extLst>
              <a:ext uri="{FF2B5EF4-FFF2-40B4-BE49-F238E27FC236}">
                <a16:creationId xmlns:a16="http://schemas.microsoft.com/office/drawing/2014/main" id="{87A37A7A-F406-B77D-0306-2ED4D193BE64}"/>
              </a:ext>
            </a:extLst>
          </p:cNvPr>
          <p:cNvGrpSpPr/>
          <p:nvPr/>
        </p:nvGrpSpPr>
        <p:grpSpPr>
          <a:xfrm>
            <a:off x="11525882" y="12280877"/>
            <a:ext cx="5557318" cy="1246461"/>
            <a:chOff x="13831296" y="8085198"/>
            <a:chExt cx="5557318" cy="1246461"/>
          </a:xfrm>
        </p:grpSpPr>
        <p:sp>
          <p:nvSpPr>
            <p:cNvPr id="80" name="Rectangle 79">
              <a:extLst>
                <a:ext uri="{FF2B5EF4-FFF2-40B4-BE49-F238E27FC236}">
                  <a16:creationId xmlns:a16="http://schemas.microsoft.com/office/drawing/2014/main" id="{91C8C45B-C92A-1CE0-B39D-44B356032DCF}"/>
                </a:ext>
              </a:extLst>
            </p:cNvPr>
            <p:cNvSpPr/>
            <p:nvPr/>
          </p:nvSpPr>
          <p:spPr>
            <a:xfrm>
              <a:off x="13831296" y="8085198"/>
              <a:ext cx="5557318" cy="1246461"/>
            </a:xfrm>
            <a:prstGeom prst="rect">
              <a:avLst/>
            </a:prstGeom>
            <a:solidFill>
              <a:srgbClr val="FFB3B3"/>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81" name="Picture 80" descr="A model of a house&#10;&#10;Description automatically generated with medium confidence">
              <a:extLst>
                <a:ext uri="{FF2B5EF4-FFF2-40B4-BE49-F238E27FC236}">
                  <a16:creationId xmlns:a16="http://schemas.microsoft.com/office/drawing/2014/main" id="{F49DAC17-3AFA-79EA-40CC-C27AB17CD4C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7758046" y="8119382"/>
              <a:ext cx="1094631" cy="1166840"/>
            </a:xfrm>
            <a:prstGeom prst="rect">
              <a:avLst/>
            </a:prstGeom>
          </p:spPr>
        </p:pic>
        <p:pic>
          <p:nvPicPr>
            <p:cNvPr id="82" name="Picture 81" descr="A picture containing toy&#10;&#10;Description automatically generated">
              <a:extLst>
                <a:ext uri="{FF2B5EF4-FFF2-40B4-BE49-F238E27FC236}">
                  <a16:creationId xmlns:a16="http://schemas.microsoft.com/office/drawing/2014/main" id="{080EFC90-7B0D-E244-94B4-16C339CBB8D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5893180" y="8159611"/>
              <a:ext cx="1311259" cy="1143864"/>
            </a:xfrm>
            <a:prstGeom prst="rect">
              <a:avLst/>
            </a:prstGeom>
          </p:spPr>
        </p:pic>
        <p:pic>
          <p:nvPicPr>
            <p:cNvPr id="83" name="Picture 82" descr="A picture containing wall, indoor, empty&#10;&#10;Description automatically generated">
              <a:extLst>
                <a:ext uri="{FF2B5EF4-FFF2-40B4-BE49-F238E27FC236}">
                  <a16:creationId xmlns:a16="http://schemas.microsoft.com/office/drawing/2014/main" id="{8FE68A76-54AC-3D81-3C32-8DC31686467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4117754" y="8223406"/>
              <a:ext cx="1485219" cy="1012574"/>
            </a:xfrm>
            <a:prstGeom prst="rect">
              <a:avLst/>
            </a:prstGeom>
          </p:spPr>
        </p:pic>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Passive Optical Network (PON)</a:t>
            </a:r>
          </a:p>
        </p:txBody>
      </p:sp>
    </p:spTree>
    <p:extLst>
      <p:ext uri="{BB962C8B-B14F-4D97-AF65-F5344CB8AC3E}">
        <p14:creationId xmlns:p14="http://schemas.microsoft.com/office/powerpoint/2010/main" val="1808083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_Background">
            <a:extLst>
              <a:ext uri="{FF2B5EF4-FFF2-40B4-BE49-F238E27FC236}">
                <a16:creationId xmlns:a16="http://schemas.microsoft.com/office/drawing/2014/main" id="{EA66E113-6255-7C41-A2E8-811E5952691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39269"/>
            <a:ext cx="36575999" cy="2049863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4" name="0_Point bottom 2">
            <a:extLst>
              <a:ext uri="{FF2B5EF4-FFF2-40B4-BE49-F238E27FC236}">
                <a16:creationId xmlns:a16="http://schemas.microsoft.com/office/drawing/2014/main" id="{3CA79432-CA6B-3B17-3F24-5251117D4CE9}"/>
              </a:ext>
            </a:extLst>
          </p:cNvPr>
          <p:cNvSpPr txBox="1"/>
          <p:nvPr/>
        </p:nvSpPr>
        <p:spPr>
          <a:xfrm>
            <a:off x="1351026" y="17859066"/>
            <a:ext cx="11609614" cy="1246495"/>
          </a:xfrm>
          <a:prstGeom prst="rect">
            <a:avLst/>
          </a:prstGeom>
          <a:noFill/>
        </p:spPr>
        <p:txBody>
          <a:bodyPr wrap="square">
            <a:spAutoFit/>
          </a:bodyPr>
          <a:lstStyle/>
          <a:p>
            <a:r>
              <a:rPr lang="en-US" sz="7500" dirty="0">
                <a:solidFill>
                  <a:schemeClr val="bg1"/>
                </a:solidFill>
                <a:latin typeface="Arial" panose="020B0604020202020204" pitchFamily="34" charset="0"/>
                <a:cs typeface="Arial" panose="020B0604020202020204" pitchFamily="34" charset="0"/>
              </a:rPr>
              <a:t>* Also, not the real earth</a:t>
            </a:r>
          </a:p>
        </p:txBody>
      </p:sp>
      <p:sp>
        <p:nvSpPr>
          <p:cNvPr id="17" name="0_Point bottom 1">
            <a:extLst>
              <a:ext uri="{FF2B5EF4-FFF2-40B4-BE49-F238E27FC236}">
                <a16:creationId xmlns:a16="http://schemas.microsoft.com/office/drawing/2014/main" id="{945775A7-ADB3-D62D-B531-0C4D12F1814A}"/>
              </a:ext>
            </a:extLst>
          </p:cNvPr>
          <p:cNvSpPr txBox="1"/>
          <p:nvPr/>
        </p:nvSpPr>
        <p:spPr>
          <a:xfrm>
            <a:off x="1351026" y="16715262"/>
            <a:ext cx="11609614" cy="1246495"/>
          </a:xfrm>
          <a:prstGeom prst="rect">
            <a:avLst/>
          </a:prstGeom>
          <a:noFill/>
        </p:spPr>
        <p:txBody>
          <a:bodyPr wrap="square">
            <a:spAutoFit/>
          </a:bodyPr>
          <a:lstStyle/>
          <a:p>
            <a:r>
              <a:rPr lang="en-US" sz="7500" dirty="0">
                <a:solidFill>
                  <a:schemeClr val="bg1"/>
                </a:solidFill>
                <a:latin typeface="Arial" panose="020B0604020202020204" pitchFamily="34" charset="0"/>
                <a:cs typeface="Arial" panose="020B0604020202020204" pitchFamily="34" charset="0"/>
              </a:rPr>
              <a:t>* Not a real satellite</a:t>
            </a:r>
          </a:p>
        </p:txBody>
      </p:sp>
      <p:sp>
        <p:nvSpPr>
          <p:cNvPr id="9" name="1_Point 1">
            <a:extLst>
              <a:ext uri="{FF2B5EF4-FFF2-40B4-BE49-F238E27FC236}">
                <a16:creationId xmlns:a16="http://schemas.microsoft.com/office/drawing/2014/main" id="{9AB0CD40-3F8C-4AD7-ABD2-0365709E7B83}"/>
              </a:ext>
            </a:extLst>
          </p:cNvPr>
          <p:cNvSpPr txBox="1"/>
          <p:nvPr/>
        </p:nvSpPr>
        <p:spPr>
          <a:xfrm>
            <a:off x="1351026" y="3613667"/>
            <a:ext cx="3180217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Covers large areas of earth’s surface</a:t>
            </a:r>
          </a:p>
        </p:txBody>
      </p:sp>
      <p:sp>
        <p:nvSpPr>
          <p:cNvPr id="14" name="2_Point 2">
            <a:extLst>
              <a:ext uri="{FF2B5EF4-FFF2-40B4-BE49-F238E27FC236}">
                <a16:creationId xmlns:a16="http://schemas.microsoft.com/office/drawing/2014/main" id="{F7302874-6FF6-4F12-9408-F903772FAD68}"/>
              </a:ext>
            </a:extLst>
          </p:cNvPr>
          <p:cNvSpPr txBox="1"/>
          <p:nvPr/>
        </p:nvSpPr>
        <p:spPr>
          <a:xfrm>
            <a:off x="1351026" y="5467589"/>
            <a:ext cx="18288000" cy="1246461"/>
          </a:xfrm>
          <a:prstGeom prst="rect">
            <a:avLst/>
          </a:prstGeom>
          <a:noFill/>
        </p:spPr>
        <p:txBody>
          <a:bodyPr wrap="square">
            <a:spAutoFit/>
          </a:bodyPr>
          <a:lstStyle/>
          <a:p>
            <a:r>
              <a:rPr lang="en-US" sz="7500" dirty="0">
                <a:solidFill>
                  <a:schemeClr val="bg1"/>
                </a:solidFill>
                <a:latin typeface="Arial" panose="020B0604020202020204" pitchFamily="34" charset="0"/>
                <a:cs typeface="Arial" panose="020B0604020202020204" pitchFamily="34" charset="0"/>
              </a:rPr>
              <a:t>Can offer reasonable transfer speeds</a:t>
            </a:r>
          </a:p>
        </p:txBody>
      </p:sp>
      <p:sp>
        <p:nvSpPr>
          <p:cNvPr id="11" name="3_Point 3">
            <a:extLst>
              <a:ext uri="{FF2B5EF4-FFF2-40B4-BE49-F238E27FC236}">
                <a16:creationId xmlns:a16="http://schemas.microsoft.com/office/drawing/2014/main" id="{E64035EB-538E-4765-9879-52C9E87B8C6B}"/>
              </a:ext>
            </a:extLst>
          </p:cNvPr>
          <p:cNvSpPr txBox="1"/>
          <p:nvPr/>
        </p:nvSpPr>
        <p:spPr>
          <a:xfrm>
            <a:off x="1351026" y="6859811"/>
            <a:ext cx="18288000" cy="1246461"/>
          </a:xfrm>
          <a:prstGeom prst="rect">
            <a:avLst/>
          </a:prstGeom>
          <a:noFill/>
        </p:spPr>
        <p:txBody>
          <a:bodyPr wrap="square">
            <a:spAutoFit/>
          </a:bodyPr>
          <a:lstStyle/>
          <a:p>
            <a:r>
              <a:rPr lang="en-US" sz="7500" dirty="0">
                <a:solidFill>
                  <a:schemeClr val="bg1"/>
                </a:solidFill>
                <a:latin typeface="Arial" panose="020B0604020202020204" pitchFamily="34" charset="0"/>
                <a:cs typeface="Arial" panose="020B0604020202020204" pitchFamily="34" charset="0"/>
              </a:rPr>
              <a:t>Latency very high</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Geostationary Orbital Satellite</a:t>
            </a:r>
          </a:p>
        </p:txBody>
      </p:sp>
    </p:spTree>
    <p:extLst>
      <p:ext uri="{BB962C8B-B14F-4D97-AF65-F5344CB8AC3E}">
        <p14:creationId xmlns:p14="http://schemas.microsoft.com/office/powerpoint/2010/main" val="2420957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0_orbit_V orbit">
            <a:extLst>
              <a:ext uri="{FF2B5EF4-FFF2-40B4-BE49-F238E27FC236}">
                <a16:creationId xmlns:a16="http://schemas.microsoft.com/office/drawing/2014/main" id="{CBC1723F-9434-C1EC-3FB1-8596125AF59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5945389" y="5392751"/>
            <a:ext cx="10255053" cy="5768467"/>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2" y="3613667"/>
            <a:ext cx="3239000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Remains above same point on earth while orbiting</a:t>
            </a:r>
          </a:p>
        </p:txBody>
      </p:sp>
      <p:pic>
        <p:nvPicPr>
          <p:cNvPr id="25" name="2_Satellite dish" descr="A picture containing white&#10;&#10;Description automatically generated">
            <a:extLst>
              <a:ext uri="{FF2B5EF4-FFF2-40B4-BE49-F238E27FC236}">
                <a16:creationId xmlns:a16="http://schemas.microsoft.com/office/drawing/2014/main" id="{107BEC56-08B2-2CF1-136A-02A25ACD22C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7526"/>
          <a:stretch/>
        </p:blipFill>
        <p:spPr>
          <a:xfrm flipH="1">
            <a:off x="2863163" y="13553644"/>
            <a:ext cx="7301652" cy="7021944"/>
          </a:xfrm>
          <a:prstGeom prst="rect">
            <a:avLst/>
          </a:prstGeom>
        </p:spPr>
      </p:pic>
      <p:sp>
        <p:nvSpPr>
          <p:cNvPr id="32" name="3_Point bottom">
            <a:extLst>
              <a:ext uri="{FF2B5EF4-FFF2-40B4-BE49-F238E27FC236}">
                <a16:creationId xmlns:a16="http://schemas.microsoft.com/office/drawing/2014/main" id="{03A3FB7F-4FEA-FA6D-001F-FEDC91C9515B}"/>
              </a:ext>
            </a:extLst>
          </p:cNvPr>
          <p:cNvSpPr txBox="1"/>
          <p:nvPr/>
        </p:nvSpPr>
        <p:spPr>
          <a:xfrm>
            <a:off x="854962" y="12124370"/>
            <a:ext cx="16072541"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Dish needs to be aligned</a:t>
            </a:r>
          </a:p>
        </p:txBody>
      </p:sp>
      <p:sp>
        <p:nvSpPr>
          <p:cNvPr id="14" name="4_Point 2">
            <a:extLst>
              <a:ext uri="{FF2B5EF4-FFF2-40B4-BE49-F238E27FC236}">
                <a16:creationId xmlns:a16="http://schemas.microsoft.com/office/drawing/2014/main" id="{F7302874-6FF6-4F12-9408-F903772FAD68}"/>
              </a:ext>
            </a:extLst>
          </p:cNvPr>
          <p:cNvSpPr txBox="1"/>
          <p:nvPr/>
        </p:nvSpPr>
        <p:spPr>
          <a:xfrm>
            <a:off x="854962" y="5507101"/>
            <a:ext cx="2621548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Signal can suffer interference reducing speed and reliability</a:t>
            </a:r>
          </a:p>
        </p:txBody>
      </p:sp>
      <p:sp>
        <p:nvSpPr>
          <p:cNvPr id="33" name="5_Point 3">
            <a:extLst>
              <a:ext uri="{FF2B5EF4-FFF2-40B4-BE49-F238E27FC236}">
                <a16:creationId xmlns:a16="http://schemas.microsoft.com/office/drawing/2014/main" id="{3093D568-7C3A-C3EE-B3F3-D9F559D87F8C}"/>
              </a:ext>
            </a:extLst>
          </p:cNvPr>
          <p:cNvSpPr txBox="1"/>
          <p:nvPr/>
        </p:nvSpPr>
        <p:spPr>
          <a:xfrm>
            <a:off x="854962" y="6938869"/>
            <a:ext cx="1357949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Poor weather</a:t>
            </a:r>
          </a:p>
        </p:txBody>
      </p:sp>
      <p:pic>
        <p:nvPicPr>
          <p:cNvPr id="29" name="5_Storm cloud" descr="A close up of a flower&#10;&#10;Description automatically generated with medium confidence">
            <a:extLst>
              <a:ext uri="{FF2B5EF4-FFF2-40B4-BE49-F238E27FC236}">
                <a16:creationId xmlns:a16="http://schemas.microsoft.com/office/drawing/2014/main" id="{72475A90-F1BA-1CEE-7B20-89582924F7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243775" y="6753596"/>
            <a:ext cx="6945136" cy="4763500"/>
          </a:xfrm>
          <a:prstGeom prst="rect">
            <a:avLst/>
          </a:prstGeom>
        </p:spPr>
      </p:pic>
      <p:pic>
        <p:nvPicPr>
          <p:cNvPr id="31" name="6_Tree_D 1.0" descr="A picture containing tree, reptile, plant&#10;&#10;Description automatically generated">
            <a:extLst>
              <a:ext uri="{FF2B5EF4-FFF2-40B4-BE49-F238E27FC236}">
                <a16:creationId xmlns:a16="http://schemas.microsoft.com/office/drawing/2014/main" id="{B3843F18-5CE9-7313-C1FE-902E0B4F49B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725842" y="10968358"/>
            <a:ext cx="11542857" cy="9688889"/>
          </a:xfrm>
          <a:prstGeom prst="rect">
            <a:avLst/>
          </a:prstGeom>
        </p:spPr>
      </p:pic>
      <p:pic>
        <p:nvPicPr>
          <p:cNvPr id="37" name="6_Building" descr="A picture containing text, building, outdoor, tall&#10;&#10;Description automatically generated">
            <a:extLst>
              <a:ext uri="{FF2B5EF4-FFF2-40B4-BE49-F238E27FC236}">
                <a16:creationId xmlns:a16="http://schemas.microsoft.com/office/drawing/2014/main" id="{D87A46B7-9D57-4DF0-F5BD-F6F73339421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461731" y="9883524"/>
            <a:ext cx="5447619" cy="10692063"/>
          </a:xfrm>
          <a:prstGeom prst="rect">
            <a:avLst/>
          </a:prstGeom>
        </p:spPr>
      </p:pic>
      <p:sp>
        <p:nvSpPr>
          <p:cNvPr id="34" name="6_Point 4">
            <a:extLst>
              <a:ext uri="{FF2B5EF4-FFF2-40B4-BE49-F238E27FC236}">
                <a16:creationId xmlns:a16="http://schemas.microsoft.com/office/drawing/2014/main" id="{E89FC171-0A69-D08F-E501-FAB4497854EE}"/>
              </a:ext>
            </a:extLst>
          </p:cNvPr>
          <p:cNvSpPr txBox="1"/>
          <p:nvPr/>
        </p:nvSpPr>
        <p:spPr>
          <a:xfrm>
            <a:off x="854962" y="8370638"/>
            <a:ext cx="1357949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Buildings/Trees</a:t>
            </a:r>
          </a:p>
        </p:txBody>
      </p:sp>
      <p:pic>
        <p:nvPicPr>
          <p:cNvPr id="27" name="7_Cat on dish" descr="A cat sitting on a toilet&#10;&#10;Description automatically generated">
            <a:extLst>
              <a:ext uri="{FF2B5EF4-FFF2-40B4-BE49-F238E27FC236}">
                <a16:creationId xmlns:a16="http://schemas.microsoft.com/office/drawing/2014/main" id="{B0A2E172-C48C-4B1E-9A44-277F191C252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27526"/>
          <a:stretch/>
        </p:blipFill>
        <p:spPr>
          <a:xfrm flipH="1">
            <a:off x="2863163" y="13553644"/>
            <a:ext cx="7301652" cy="7021944"/>
          </a:xfrm>
          <a:prstGeom prst="rect">
            <a:avLst/>
          </a:prstGeom>
        </p:spPr>
      </p:pic>
      <p:sp>
        <p:nvSpPr>
          <p:cNvPr id="35" name="7_Point 5">
            <a:extLst>
              <a:ext uri="{FF2B5EF4-FFF2-40B4-BE49-F238E27FC236}">
                <a16:creationId xmlns:a16="http://schemas.microsoft.com/office/drawing/2014/main" id="{B2127B8D-480B-625A-192D-072CD95B9000}"/>
              </a:ext>
            </a:extLst>
          </p:cNvPr>
          <p:cNvSpPr txBox="1"/>
          <p:nvPr/>
        </p:nvSpPr>
        <p:spPr>
          <a:xfrm>
            <a:off x="854962" y="9802406"/>
            <a:ext cx="1357949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Other objects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Geostationary Satellite</a:t>
            </a:r>
          </a:p>
        </p:txBody>
      </p:sp>
    </p:spTree>
    <p:extLst>
      <p:ext uri="{BB962C8B-B14F-4D97-AF65-F5344CB8AC3E}">
        <p14:creationId xmlns:p14="http://schemas.microsoft.com/office/powerpoint/2010/main" val="2926078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26" name="0_Geo arrow">
            <a:extLst>
              <a:ext uri="{FF2B5EF4-FFF2-40B4-BE49-F238E27FC236}">
                <a16:creationId xmlns:a16="http://schemas.microsoft.com/office/drawing/2014/main" id="{2F4CB15B-D140-1A91-E96B-3C80D2D44D16}"/>
              </a:ext>
            </a:extLst>
          </p:cNvPr>
          <p:cNvGrpSpPr/>
          <p:nvPr/>
        </p:nvGrpSpPr>
        <p:grpSpPr>
          <a:xfrm>
            <a:off x="1698171" y="17220303"/>
            <a:ext cx="33375599" cy="1316968"/>
            <a:chOff x="12736286" y="8710362"/>
            <a:chExt cx="7043057" cy="1316968"/>
          </a:xfrm>
        </p:grpSpPr>
        <p:cxnSp>
          <p:nvCxnSpPr>
            <p:cNvPr id="27" name="Straight Connector 26">
              <a:extLst>
                <a:ext uri="{FF2B5EF4-FFF2-40B4-BE49-F238E27FC236}">
                  <a16:creationId xmlns:a16="http://schemas.microsoft.com/office/drawing/2014/main" id="{8B135F20-AE06-2F5A-E10F-C687E5E7B592}"/>
                </a:ext>
              </a:extLst>
            </p:cNvPr>
            <p:cNvCxnSpPr>
              <a:cxnSpLocks/>
            </p:cNvCxnSpPr>
            <p:nvPr/>
          </p:nvCxnSpPr>
          <p:spPr>
            <a:xfrm>
              <a:off x="12736286" y="8710362"/>
              <a:ext cx="0" cy="1316968"/>
            </a:xfrm>
            <a:prstGeom prst="line">
              <a:avLst/>
            </a:prstGeom>
            <a:ln w="508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98568DE2-191D-8AF4-B04C-840A3F998C1C}"/>
                </a:ext>
              </a:extLst>
            </p:cNvPr>
            <p:cNvCxnSpPr>
              <a:cxnSpLocks/>
            </p:cNvCxnSpPr>
            <p:nvPr/>
          </p:nvCxnSpPr>
          <p:spPr>
            <a:xfrm>
              <a:off x="19779343" y="8710362"/>
              <a:ext cx="0" cy="1316968"/>
            </a:xfrm>
            <a:prstGeom prst="line">
              <a:avLst/>
            </a:prstGeom>
            <a:ln w="50800"/>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F465D391-F179-39AB-5E49-4AFCB57A0A60}"/>
                </a:ext>
              </a:extLst>
            </p:cNvPr>
            <p:cNvCxnSpPr>
              <a:cxnSpLocks/>
            </p:cNvCxnSpPr>
            <p:nvPr/>
          </p:nvCxnSpPr>
          <p:spPr>
            <a:xfrm>
              <a:off x="12736286" y="9434160"/>
              <a:ext cx="7043057" cy="0"/>
            </a:xfrm>
            <a:prstGeom prst="straightConnector1">
              <a:avLst/>
            </a:prstGeom>
            <a:ln w="63500">
              <a:headEnd type="triangle"/>
              <a:tailEnd type="triangle"/>
            </a:ln>
          </p:spPr>
          <p:style>
            <a:lnRef idx="1">
              <a:schemeClr val="dk1"/>
            </a:lnRef>
            <a:fillRef idx="0">
              <a:schemeClr val="dk1"/>
            </a:fillRef>
            <a:effectRef idx="0">
              <a:schemeClr val="dk1"/>
            </a:effectRef>
            <a:fontRef idx="minor">
              <a:schemeClr val="tx1"/>
            </a:fontRef>
          </p:style>
        </p:cxnSp>
      </p:grpSp>
      <p:sp>
        <p:nvSpPr>
          <p:cNvPr id="30" name="0_Geo text">
            <a:extLst>
              <a:ext uri="{FF2B5EF4-FFF2-40B4-BE49-F238E27FC236}">
                <a16:creationId xmlns:a16="http://schemas.microsoft.com/office/drawing/2014/main" id="{B7C245B2-913A-DE10-3845-F16855DCD965}"/>
              </a:ext>
            </a:extLst>
          </p:cNvPr>
          <p:cNvSpPr txBox="1"/>
          <p:nvPr/>
        </p:nvSpPr>
        <p:spPr>
          <a:xfrm>
            <a:off x="28097225" y="15350626"/>
            <a:ext cx="7466403"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Geostationary</a:t>
            </a:r>
          </a:p>
          <a:p>
            <a:pPr algn="ctr"/>
            <a:r>
              <a:rPr lang="en-US" sz="7500" dirty="0">
                <a:latin typeface="Arial" panose="020B0604020202020204" pitchFamily="34" charset="0"/>
                <a:cs typeface="Arial" panose="020B0604020202020204" pitchFamily="34" charset="0"/>
              </a:rPr>
              <a:t>22,300 miles</a:t>
            </a:r>
          </a:p>
        </p:txBody>
      </p:sp>
      <p:grpSp>
        <p:nvGrpSpPr>
          <p:cNvPr id="25" name="0_Top arrow">
            <a:extLst>
              <a:ext uri="{FF2B5EF4-FFF2-40B4-BE49-F238E27FC236}">
                <a16:creationId xmlns:a16="http://schemas.microsoft.com/office/drawing/2014/main" id="{5A2C2C87-D0C9-5DB7-7B96-3E5ABA67F8A4}"/>
              </a:ext>
            </a:extLst>
          </p:cNvPr>
          <p:cNvGrpSpPr/>
          <p:nvPr/>
        </p:nvGrpSpPr>
        <p:grpSpPr>
          <a:xfrm>
            <a:off x="12880013" y="9968265"/>
            <a:ext cx="7043057" cy="1316968"/>
            <a:chOff x="12736286" y="8710362"/>
            <a:chExt cx="7043057" cy="1316968"/>
          </a:xfrm>
        </p:grpSpPr>
        <p:cxnSp>
          <p:nvCxnSpPr>
            <p:cNvPr id="6" name="Straight Connector 5">
              <a:extLst>
                <a:ext uri="{FF2B5EF4-FFF2-40B4-BE49-F238E27FC236}">
                  <a16:creationId xmlns:a16="http://schemas.microsoft.com/office/drawing/2014/main" id="{69EF6D64-4F53-90BA-54CC-06B076C875B8}"/>
                </a:ext>
              </a:extLst>
            </p:cNvPr>
            <p:cNvCxnSpPr>
              <a:cxnSpLocks/>
            </p:cNvCxnSpPr>
            <p:nvPr/>
          </p:nvCxnSpPr>
          <p:spPr>
            <a:xfrm>
              <a:off x="12736286" y="8710362"/>
              <a:ext cx="0" cy="1316968"/>
            </a:xfrm>
            <a:prstGeom prst="line">
              <a:avLst/>
            </a:prstGeom>
            <a:ln w="508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2418CF6-923C-1D31-EA7C-8227221B567E}"/>
                </a:ext>
              </a:extLst>
            </p:cNvPr>
            <p:cNvCxnSpPr>
              <a:cxnSpLocks/>
            </p:cNvCxnSpPr>
            <p:nvPr/>
          </p:nvCxnSpPr>
          <p:spPr>
            <a:xfrm>
              <a:off x="19779343" y="8710362"/>
              <a:ext cx="0" cy="1316968"/>
            </a:xfrm>
            <a:prstGeom prst="line">
              <a:avLst/>
            </a:prstGeom>
            <a:ln w="50800"/>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4EDE6B0-7C56-457B-DB91-FE1643283516}"/>
                </a:ext>
              </a:extLst>
            </p:cNvPr>
            <p:cNvCxnSpPr>
              <a:cxnSpLocks/>
            </p:cNvCxnSpPr>
            <p:nvPr/>
          </p:nvCxnSpPr>
          <p:spPr>
            <a:xfrm>
              <a:off x="12736286" y="9434160"/>
              <a:ext cx="7043057" cy="0"/>
            </a:xfrm>
            <a:prstGeom prst="straightConnector1">
              <a:avLst/>
            </a:prstGeom>
            <a:ln w="63500">
              <a:headEnd type="triangle"/>
              <a:tailEnd type="triangle"/>
            </a:ln>
          </p:spPr>
          <p:style>
            <a:lnRef idx="1">
              <a:schemeClr val="dk1"/>
            </a:lnRef>
            <a:fillRef idx="0">
              <a:schemeClr val="dk1"/>
            </a:fillRef>
            <a:effectRef idx="0">
              <a:schemeClr val="dk1"/>
            </a:effectRef>
            <a:fontRef idx="minor">
              <a:schemeClr val="tx1"/>
            </a:fontRef>
          </p:style>
        </p:cxnSp>
      </p:grpSp>
      <p:pic>
        <p:nvPicPr>
          <p:cNvPr id="3" name="0_Earth" descr="A picture containing porcelain&#10;&#10;Description automatically generated">
            <a:extLst>
              <a:ext uri="{FF2B5EF4-FFF2-40B4-BE49-F238E27FC236}">
                <a16:creationId xmlns:a16="http://schemas.microsoft.com/office/drawing/2014/main" id="{CDA48C2F-2E96-AF3F-9A1C-42655CA7B0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03756" y="11012385"/>
            <a:ext cx="6431093" cy="6546081"/>
          </a:xfrm>
          <a:prstGeom prst="rect">
            <a:avLst/>
          </a:prstGeom>
        </p:spPr>
      </p:pic>
      <p:sp>
        <p:nvSpPr>
          <p:cNvPr id="24" name="0_Low earth oribt">
            <a:extLst>
              <a:ext uri="{FF2B5EF4-FFF2-40B4-BE49-F238E27FC236}">
                <a16:creationId xmlns:a16="http://schemas.microsoft.com/office/drawing/2014/main" id="{6C32B820-26EA-1B5C-04B0-963F70E49F70}"/>
              </a:ext>
            </a:extLst>
          </p:cNvPr>
          <p:cNvSpPr txBox="1"/>
          <p:nvPr/>
        </p:nvSpPr>
        <p:spPr>
          <a:xfrm>
            <a:off x="12684071" y="8226092"/>
            <a:ext cx="7466403"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Low-earth orbit</a:t>
            </a:r>
          </a:p>
          <a:p>
            <a:pPr algn="ctr"/>
            <a:r>
              <a:rPr lang="en-US" sz="7500" dirty="0">
                <a:latin typeface="Arial" panose="020B0604020202020204" pitchFamily="34" charset="0"/>
                <a:cs typeface="Arial" panose="020B0604020202020204" pitchFamily="34" charset="0"/>
              </a:rPr>
              <a:t>340 miles</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5274986" cy="1631216"/>
          </a:xfrm>
          <a:prstGeom prst="rect">
            <a:avLst/>
          </a:prstGeom>
          <a:noFill/>
        </p:spPr>
        <p:txBody>
          <a:bodyPr wrap="square">
            <a:spAutoFit/>
          </a:bodyPr>
          <a:lstStyle/>
          <a:p>
            <a:r>
              <a:rPr lang="en-US" sz="10000" b="1" dirty="0">
                <a:solidFill>
                  <a:srgbClr val="EE7546"/>
                </a:solidFill>
                <a:latin typeface="Arial" panose="020B0604020202020204" pitchFamily="34" charset="0"/>
                <a:cs typeface="Arial" panose="020B0604020202020204" pitchFamily="34" charset="0"/>
              </a:rPr>
              <a:t>Many satellites in low-earth orbit provide internet services</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946469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Latency much lower</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3" y="6859811"/>
            <a:ext cx="3369629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Limited time to communicate with satellite. Need to switch before out of range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Low-Earth Orbital Satellite</a:t>
            </a:r>
          </a:p>
        </p:txBody>
      </p:sp>
    </p:spTree>
    <p:extLst>
      <p:ext uri="{BB962C8B-B14F-4D97-AF65-F5344CB8AC3E}">
        <p14:creationId xmlns:p14="http://schemas.microsoft.com/office/powerpoint/2010/main" val="1323824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0_Arc">
            <a:extLst>
              <a:ext uri="{FF2B5EF4-FFF2-40B4-BE49-F238E27FC236}">
                <a16:creationId xmlns:a16="http://schemas.microsoft.com/office/drawing/2014/main" id="{3BD52B7F-DFB8-43EF-FED9-E6D9032034F6}"/>
              </a:ext>
            </a:extLst>
          </p:cNvPr>
          <p:cNvSpPr/>
          <p:nvPr/>
        </p:nvSpPr>
        <p:spPr>
          <a:xfrm>
            <a:off x="473529" y="6714068"/>
            <a:ext cx="35677926" cy="9483875"/>
          </a:xfrm>
          <a:custGeom>
            <a:avLst/>
            <a:gdLst>
              <a:gd name="connsiteX0" fmla="*/ 18255874 w 36511750"/>
              <a:gd name="connsiteY0" fmla="*/ 0 h 9483875"/>
              <a:gd name="connsiteX1" fmla="*/ 36490550 w 36511750"/>
              <a:gd name="connsiteY1" fmla="*/ 9299575 h 9483875"/>
              <a:gd name="connsiteX2" fmla="*/ 36511750 w 36511750"/>
              <a:gd name="connsiteY2" fmla="*/ 9483875 h 9483875"/>
              <a:gd name="connsiteX3" fmla="*/ 0 w 36511750"/>
              <a:gd name="connsiteY3" fmla="*/ 9483875 h 9483875"/>
              <a:gd name="connsiteX4" fmla="*/ 21201 w 36511750"/>
              <a:gd name="connsiteY4" fmla="*/ 9299575 h 9483875"/>
              <a:gd name="connsiteX5" fmla="*/ 18255874 w 36511750"/>
              <a:gd name="connsiteY5" fmla="*/ 0 h 948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11750" h="9483875">
                <a:moveTo>
                  <a:pt x="18255874" y="0"/>
                </a:moveTo>
                <a:cubicBezTo>
                  <a:pt x="27882612" y="0"/>
                  <a:pt x="35772066" y="4097651"/>
                  <a:pt x="36490550" y="9299575"/>
                </a:cubicBezTo>
                <a:lnTo>
                  <a:pt x="36511750" y="9483875"/>
                </a:lnTo>
                <a:lnTo>
                  <a:pt x="0" y="9483875"/>
                </a:lnTo>
                <a:lnTo>
                  <a:pt x="21201" y="9299575"/>
                </a:lnTo>
                <a:cubicBezTo>
                  <a:pt x="739684" y="4097651"/>
                  <a:pt x="8629136" y="0"/>
                  <a:pt x="18255874" y="0"/>
                </a:cubicBezTo>
                <a:close/>
              </a:path>
            </a:pathLst>
          </a:custGeom>
          <a:ln>
            <a:noFill/>
          </a:ln>
          <a:effectLst/>
          <a:scene3d>
            <a:camera prst="orthographicFront">
              <a:rot lat="0" lon="0" rev="0"/>
            </a:camera>
            <a:lightRig rig="chilly" dir="t">
              <a:rot lat="0" lon="0" rev="18480000"/>
            </a:lightRig>
          </a:scene3d>
          <a:sp3d prstMaterial="clear">
            <a:bevelT h="63500" prst="slope"/>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 name="0_base">
            <a:extLst>
              <a:ext uri="{FF2B5EF4-FFF2-40B4-BE49-F238E27FC236}">
                <a16:creationId xmlns:a16="http://schemas.microsoft.com/office/drawing/2014/main" id="{320F5817-9624-DAB8-ADAD-D6A8154645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912812" y="11232426"/>
            <a:ext cx="8660317" cy="7746031"/>
          </a:xfrm>
          <a:prstGeom prst="rect">
            <a:avLst/>
          </a:prstGeom>
        </p:spPr>
      </p:pic>
      <p:pic>
        <p:nvPicPr>
          <p:cNvPr id="10" name="0_Dish" descr="A picture containing plate, white, dark&#10;&#10;Description automatically generated">
            <a:extLst>
              <a:ext uri="{FF2B5EF4-FFF2-40B4-BE49-F238E27FC236}">
                <a16:creationId xmlns:a16="http://schemas.microsoft.com/office/drawing/2014/main" id="{44AC7CD3-9B15-AF90-8231-20739E56CB3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062812" y="11382426"/>
            <a:ext cx="8660317" cy="7746031"/>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3500349"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Satellite dish needs to track the satellite</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3350034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Needs line of sight for full arc of movement</a:t>
            </a:r>
          </a:p>
        </p:txBody>
      </p:sp>
      <p:sp>
        <p:nvSpPr>
          <p:cNvPr id="27" name="3_Point 3">
            <a:extLst>
              <a:ext uri="{FF2B5EF4-FFF2-40B4-BE49-F238E27FC236}">
                <a16:creationId xmlns:a16="http://schemas.microsoft.com/office/drawing/2014/main" id="{091357DF-9D5D-9B0B-F085-50575206ACA0}"/>
              </a:ext>
            </a:extLst>
          </p:cNvPr>
          <p:cNvSpPr txBox="1"/>
          <p:nvPr/>
        </p:nvSpPr>
        <p:spPr>
          <a:xfrm>
            <a:off x="854962" y="7028505"/>
            <a:ext cx="3350034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Objects in the arc will interfere with signal</a:t>
            </a:r>
          </a:p>
        </p:txBody>
      </p:sp>
      <p:sp>
        <p:nvSpPr>
          <p:cNvPr id="30" name="4_Tree text">
            <a:extLst>
              <a:ext uri="{FF2B5EF4-FFF2-40B4-BE49-F238E27FC236}">
                <a16:creationId xmlns:a16="http://schemas.microsoft.com/office/drawing/2014/main" id="{8360F82D-0A36-FCF1-84FD-9A0698EAE509}"/>
              </a:ext>
            </a:extLst>
          </p:cNvPr>
          <p:cNvSpPr txBox="1"/>
          <p:nvPr/>
        </p:nvSpPr>
        <p:spPr>
          <a:xfrm>
            <a:off x="24943272" y="16429638"/>
            <a:ext cx="1077776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Tree blocking part of arc</a:t>
            </a:r>
          </a:p>
        </p:txBody>
      </p:sp>
      <p:pic>
        <p:nvPicPr>
          <p:cNvPr id="29" name="4_Tree" descr="A picture containing flower, candelabrum, clear&#10;&#10;Description automatically generated">
            <a:extLst>
              <a:ext uri="{FF2B5EF4-FFF2-40B4-BE49-F238E27FC236}">
                <a16:creationId xmlns:a16="http://schemas.microsoft.com/office/drawing/2014/main" id="{C436D06D-E9C5-C7BB-C3DE-7935EEDE6A6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762640" y="3576750"/>
            <a:ext cx="9958396" cy="12604874"/>
          </a:xfrm>
          <a:prstGeom prst="rect">
            <a:avLst/>
          </a:prstGeom>
        </p:spPr>
      </p:pic>
      <p:pic>
        <p:nvPicPr>
          <p:cNvPr id="32" name="5_Car dish" descr="A white car with a satellite dish on top of it&#10;&#10;Description automatically generated">
            <a:extLst>
              <a:ext uri="{FF2B5EF4-FFF2-40B4-BE49-F238E27FC236}">
                <a16:creationId xmlns:a16="http://schemas.microsoft.com/office/drawing/2014/main" id="{B815B8CD-F44F-A09D-D119-A890A8205E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3529" y="13805311"/>
            <a:ext cx="6830809" cy="511692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604488"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Low-Earth Satellites and Line of Sight</a:t>
            </a:r>
          </a:p>
        </p:txBody>
      </p:sp>
    </p:spTree>
    <p:extLst>
      <p:ext uri="{BB962C8B-B14F-4D97-AF65-F5344CB8AC3E}">
        <p14:creationId xmlns:p14="http://schemas.microsoft.com/office/powerpoint/2010/main" val="397833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985591" y="3613666"/>
            <a:ext cx="21123295" cy="1775509"/>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Uses long-range fixed wireless</a:t>
            </a:r>
          </a:p>
        </p:txBody>
      </p:sp>
      <p:sp>
        <p:nvSpPr>
          <p:cNvPr id="21" name="1_Home install text_D 2.0">
            <a:extLst>
              <a:ext uri="{FF2B5EF4-FFF2-40B4-BE49-F238E27FC236}">
                <a16:creationId xmlns:a16="http://schemas.microsoft.com/office/drawing/2014/main" id="{2CD7D5B8-9B34-1BC0-4C5B-FE3D6ABC4B7F}"/>
              </a:ext>
            </a:extLst>
          </p:cNvPr>
          <p:cNvSpPr txBox="1"/>
          <p:nvPr/>
        </p:nvSpPr>
        <p:spPr>
          <a:xfrm>
            <a:off x="28871417" y="17711667"/>
            <a:ext cx="626767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Home install</a:t>
            </a:r>
          </a:p>
        </p:txBody>
      </p:sp>
      <p:pic>
        <p:nvPicPr>
          <p:cNvPr id="6" name="1_Home install_D 2.0" descr="A chimney on a house&#10;&#10;Description automatically generated with low confidence">
            <a:extLst>
              <a:ext uri="{FF2B5EF4-FFF2-40B4-BE49-F238E27FC236}">
                <a16:creationId xmlns:a16="http://schemas.microsoft.com/office/drawing/2014/main" id="{C5FF8D6B-11FA-7FDB-EDD3-68844A945A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184421" y="8350339"/>
            <a:ext cx="6693407" cy="9147698"/>
          </a:xfrm>
          <a:prstGeom prst="rect">
            <a:avLst/>
          </a:prstGeom>
        </p:spPr>
      </p:pic>
      <p:sp>
        <p:nvSpPr>
          <p:cNvPr id="3" name="1_Wiressless tower text">
            <a:extLst>
              <a:ext uri="{FF2B5EF4-FFF2-40B4-BE49-F238E27FC236}">
                <a16:creationId xmlns:a16="http://schemas.microsoft.com/office/drawing/2014/main" id="{95F23050-CFDE-EFD9-EFA1-D97753034793}"/>
              </a:ext>
            </a:extLst>
          </p:cNvPr>
          <p:cNvSpPr txBox="1"/>
          <p:nvPr/>
        </p:nvSpPr>
        <p:spPr>
          <a:xfrm>
            <a:off x="2441774" y="17711667"/>
            <a:ext cx="799512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Wireless tower</a:t>
            </a:r>
          </a:p>
        </p:txBody>
      </p:sp>
      <p:pic>
        <p:nvPicPr>
          <p:cNvPr id="3074" name="1_Wiressless tower">
            <a:extLst>
              <a:ext uri="{FF2B5EF4-FFF2-40B4-BE49-F238E27FC236}">
                <a16:creationId xmlns:a16="http://schemas.microsoft.com/office/drawing/2014/main" id="{E69603C9-B60D-F737-2803-30AD2DEF778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62764" y="8033657"/>
            <a:ext cx="7098285" cy="9464380"/>
          </a:xfrm>
          <a:prstGeom prst="rect">
            <a:avLst/>
          </a:prstGeom>
          <a:noFill/>
          <a:extLst>
            <a:ext uri="{909E8E84-426E-40DD-AFC4-6F175D3DCCD1}">
              <a14:hiddenFill xmlns:a14="http://schemas.microsoft.com/office/drawing/2010/main">
                <a:solidFill>
                  <a:srgbClr val="FFFFFF"/>
                </a:solidFill>
              </a14:hiddenFill>
            </a:ext>
          </a:extLst>
        </p:spPr>
      </p:pic>
      <p:sp>
        <p:nvSpPr>
          <p:cNvPr id="2" name="2_Point 2">
            <a:extLst>
              <a:ext uri="{FF2B5EF4-FFF2-40B4-BE49-F238E27FC236}">
                <a16:creationId xmlns:a16="http://schemas.microsoft.com/office/drawing/2014/main" id="{D53127AA-F088-718A-3E56-F450279D7FD6}"/>
              </a:ext>
            </a:extLst>
          </p:cNvPr>
          <p:cNvSpPr txBox="1"/>
          <p:nvPr/>
        </p:nvSpPr>
        <p:spPr>
          <a:xfrm>
            <a:off x="985591" y="5389176"/>
            <a:ext cx="2340929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Needs to be aligned so has unobstructed line of sight</a:t>
            </a:r>
          </a:p>
        </p:txBody>
      </p:sp>
      <p:sp>
        <p:nvSpPr>
          <p:cNvPr id="27" name="3_Rain text">
            <a:extLst>
              <a:ext uri="{FF2B5EF4-FFF2-40B4-BE49-F238E27FC236}">
                <a16:creationId xmlns:a16="http://schemas.microsoft.com/office/drawing/2014/main" id="{87ACACF5-6942-6970-4D75-F78F55DED48D}"/>
              </a:ext>
            </a:extLst>
          </p:cNvPr>
          <p:cNvSpPr txBox="1"/>
          <p:nvPr/>
        </p:nvSpPr>
        <p:spPr>
          <a:xfrm>
            <a:off x="21655544" y="17711667"/>
            <a:ext cx="327841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Rain</a:t>
            </a:r>
          </a:p>
        </p:txBody>
      </p:sp>
      <p:pic>
        <p:nvPicPr>
          <p:cNvPr id="23" name="3_Rain" descr="A picture containing building, outdoor, house, roof&#10;&#10;Description automatically generated">
            <a:extLst>
              <a:ext uri="{FF2B5EF4-FFF2-40B4-BE49-F238E27FC236}">
                <a16:creationId xmlns:a16="http://schemas.microsoft.com/office/drawing/2014/main" id="{0419EBA9-F3D3-9FDC-F37E-D189143026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60664" y="9373301"/>
            <a:ext cx="8124736" cy="8124736"/>
          </a:xfrm>
          <a:prstGeom prst="rect">
            <a:avLst/>
          </a:prstGeom>
        </p:spPr>
      </p:pic>
      <p:sp>
        <p:nvSpPr>
          <p:cNvPr id="26" name="3_Snow text">
            <a:extLst>
              <a:ext uri="{FF2B5EF4-FFF2-40B4-BE49-F238E27FC236}">
                <a16:creationId xmlns:a16="http://schemas.microsoft.com/office/drawing/2014/main" id="{F710EACC-259F-20AD-EBF7-7E3ED999F0B6}"/>
              </a:ext>
            </a:extLst>
          </p:cNvPr>
          <p:cNvSpPr txBox="1"/>
          <p:nvPr/>
        </p:nvSpPr>
        <p:spPr>
          <a:xfrm>
            <a:off x="12545557" y="17711667"/>
            <a:ext cx="327841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Snow</a:t>
            </a:r>
          </a:p>
        </p:txBody>
      </p:sp>
      <p:pic>
        <p:nvPicPr>
          <p:cNvPr id="25" name="3_Snow" descr="A satellite dish on top of a house&#10;&#10;Description automatically generated with medium confidence">
            <a:extLst>
              <a:ext uri="{FF2B5EF4-FFF2-40B4-BE49-F238E27FC236}">
                <a16:creationId xmlns:a16="http://schemas.microsoft.com/office/drawing/2014/main" id="{B0BB1A58-8E79-CA8F-6560-196458297C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06308" y="9373301"/>
            <a:ext cx="8124736" cy="8124736"/>
          </a:xfrm>
          <a:prstGeom prst="rect">
            <a:avLst/>
          </a:prstGeom>
        </p:spPr>
      </p:pic>
      <p:sp>
        <p:nvSpPr>
          <p:cNvPr id="8" name="3_Whether text">
            <a:extLst>
              <a:ext uri="{FF2B5EF4-FFF2-40B4-BE49-F238E27FC236}">
                <a16:creationId xmlns:a16="http://schemas.microsoft.com/office/drawing/2014/main" id="{9E93EA1D-F147-A34C-4769-0248D4F12E1E}"/>
              </a:ext>
            </a:extLst>
          </p:cNvPr>
          <p:cNvSpPr txBox="1"/>
          <p:nvPr/>
        </p:nvSpPr>
        <p:spPr>
          <a:xfrm>
            <a:off x="13972745" y="7927654"/>
            <a:ext cx="913466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Effected by whether</a:t>
            </a:r>
          </a:p>
        </p:txBody>
      </p:sp>
      <p:sp>
        <p:nvSpPr>
          <p:cNvPr id="10" name="4_Point 3">
            <a:extLst>
              <a:ext uri="{FF2B5EF4-FFF2-40B4-BE49-F238E27FC236}">
                <a16:creationId xmlns:a16="http://schemas.microsoft.com/office/drawing/2014/main" id="{5FA41397-6F8F-AA08-2335-91592E606E69}"/>
              </a:ext>
            </a:extLst>
          </p:cNvPr>
          <p:cNvSpPr txBox="1"/>
          <p:nvPr/>
        </p:nvSpPr>
        <p:spPr>
          <a:xfrm>
            <a:off x="985591" y="6703020"/>
            <a:ext cx="1233852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Lower latency then satellite </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4" y="416686"/>
            <a:ext cx="34604489" cy="2092881"/>
          </a:xfrm>
          <a:prstGeom prst="rect">
            <a:avLst/>
          </a:prstGeom>
          <a:noFill/>
        </p:spPr>
        <p:txBody>
          <a:bodyPr wrap="square">
            <a:spAutoFit/>
          </a:bodyPr>
          <a:lstStyle/>
          <a:p>
            <a:r>
              <a:rPr lang="en-US" sz="13000" b="1" dirty="0">
                <a:solidFill>
                  <a:schemeClr val="bg1"/>
                </a:solidFill>
                <a:latin typeface="Arial" panose="020B0604020202020204" pitchFamily="34" charset="0"/>
                <a:cs typeface="Arial" panose="020B0604020202020204" pitchFamily="34" charset="0"/>
              </a:rPr>
              <a:t>Wireless Internet Service Providers (WISP)</a:t>
            </a:r>
          </a:p>
        </p:txBody>
      </p:sp>
    </p:spTree>
    <p:extLst>
      <p:ext uri="{BB962C8B-B14F-4D97-AF65-F5344CB8AC3E}">
        <p14:creationId xmlns:p14="http://schemas.microsoft.com/office/powerpoint/2010/main" val="3800808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_background">
            <a:extLst>
              <a:ext uri="{FF2B5EF4-FFF2-40B4-BE49-F238E27FC236}">
                <a16:creationId xmlns:a16="http://schemas.microsoft.com/office/drawing/2014/main" id="{2560282A-184A-5148-4221-2DA77C8ECAE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2691" y="0"/>
            <a:ext cx="36668690" cy="20550585"/>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28209893" cy="1708160"/>
          </a:xfrm>
          <a:prstGeom prst="rect">
            <a:avLst/>
          </a:prstGeom>
          <a:solidFill>
            <a:srgbClr val="E7E6E6">
              <a:alpha val="6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Provides voice and data services to devices</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515779"/>
            <a:ext cx="21417208" cy="1246495"/>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Allows everyday objects to send and receive data</a:t>
            </a:r>
          </a:p>
        </p:txBody>
      </p:sp>
      <p:sp>
        <p:nvSpPr>
          <p:cNvPr id="8" name="3_Point 3">
            <a:extLst>
              <a:ext uri="{FF2B5EF4-FFF2-40B4-BE49-F238E27FC236}">
                <a16:creationId xmlns:a16="http://schemas.microsoft.com/office/drawing/2014/main" id="{24F3449B-C7EA-2A1B-1358-9B6CAEEA9692}"/>
              </a:ext>
            </a:extLst>
          </p:cNvPr>
          <p:cNvSpPr txBox="1"/>
          <p:nvPr/>
        </p:nvSpPr>
        <p:spPr>
          <a:xfrm>
            <a:off x="854964" y="6956226"/>
            <a:ext cx="11195522" cy="1246495"/>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Currently five generations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Cellular Radio Internet Connections</a:t>
            </a:r>
          </a:p>
        </p:txBody>
      </p:sp>
    </p:spTree>
    <p:extLst>
      <p:ext uri="{BB962C8B-B14F-4D97-AF65-F5344CB8AC3E}">
        <p14:creationId xmlns:p14="http://schemas.microsoft.com/office/powerpoint/2010/main" val="4071678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020573F4-5E22-5CF8-0A74-6113A8A288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167744"/>
            <a:ext cx="36576000" cy="17409432"/>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4708506" y="3613667"/>
            <a:ext cx="21012681" cy="1708066"/>
          </a:xfrm>
          <a:prstGeom prst="rect">
            <a:avLst/>
          </a:prstGeom>
          <a:solidFill>
            <a:srgbClr val="E7E6E6">
              <a:alpha val="50000"/>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Started being introduced in 1998</a:t>
            </a:r>
          </a:p>
        </p:txBody>
      </p:sp>
      <p:pic>
        <p:nvPicPr>
          <p:cNvPr id="10" name="1_User right" descr="A person in a space suit&#10;&#10;Description automatically generated with medium confidence">
            <a:extLst>
              <a:ext uri="{FF2B5EF4-FFF2-40B4-BE49-F238E27FC236}">
                <a16:creationId xmlns:a16="http://schemas.microsoft.com/office/drawing/2014/main" id="{A2A45BA9-8E8C-5A02-BAAE-F6119295B9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169743" y="11596428"/>
            <a:ext cx="6283572" cy="8979159"/>
          </a:xfrm>
          <a:prstGeom prst="rect">
            <a:avLst/>
          </a:prstGeom>
        </p:spPr>
      </p:pic>
      <p:sp>
        <p:nvSpPr>
          <p:cNvPr id="23" name="1_arrow right">
            <a:extLst>
              <a:ext uri="{FF2B5EF4-FFF2-40B4-BE49-F238E27FC236}">
                <a16:creationId xmlns:a16="http://schemas.microsoft.com/office/drawing/2014/main" id="{9F8237D7-AD94-64DD-D464-E20CDF6611AC}"/>
              </a:ext>
            </a:extLst>
          </p:cNvPr>
          <p:cNvSpPr/>
          <p:nvPr/>
        </p:nvSpPr>
        <p:spPr>
          <a:xfrm rot="13666658" flipH="1">
            <a:off x="26116530" y="6954809"/>
            <a:ext cx="3303607" cy="7196185"/>
          </a:xfrm>
          <a:prstGeom prst="downArrow">
            <a:avLst/>
          </a:prstGeom>
          <a:gradFill>
            <a:gsLst>
              <a:gs pos="0">
                <a:schemeClr val="accent6">
                  <a:satMod val="103000"/>
                  <a:lumMod val="102000"/>
                  <a:tint val="94000"/>
                  <a:alpha val="70000"/>
                </a:schemeClr>
              </a:gs>
              <a:gs pos="50000">
                <a:schemeClr val="accent6">
                  <a:satMod val="110000"/>
                  <a:lumMod val="100000"/>
                  <a:shade val="100000"/>
                  <a:alpha val="70000"/>
                </a:schemeClr>
              </a:gs>
              <a:gs pos="100000">
                <a:schemeClr val="accent6">
                  <a:lumMod val="99000"/>
                  <a:satMod val="120000"/>
                  <a:shade val="78000"/>
                  <a:alpha val="70000"/>
                </a:schemeClr>
              </a:gs>
            </a:gsLst>
          </a:gradFill>
          <a:ln>
            <a:noFill/>
          </a:ln>
          <a:effectLst/>
          <a:scene3d>
            <a:camera prst="orthographicFront">
              <a:rot lat="0" lon="540000" rev="0"/>
            </a:camera>
            <a:lightRig rig="contrasting" dir="t">
              <a:rot lat="0" lon="0" rev="7800000"/>
            </a:lightRig>
          </a:scene3d>
          <a:sp3d>
            <a:bevelT w="139700" h="139700" prst="artDeco"/>
          </a:sp3d>
        </p:spPr>
        <p:style>
          <a:lnRef idx="0">
            <a:schemeClr val="accent6"/>
          </a:lnRef>
          <a:fillRef idx="3">
            <a:schemeClr val="accent6"/>
          </a:fillRef>
          <a:effectRef idx="3">
            <a:schemeClr val="accent6"/>
          </a:effectRef>
          <a:fontRef idx="minor">
            <a:schemeClr val="lt1"/>
          </a:fontRef>
        </p:style>
        <p:txBody>
          <a:bodyPr vert="vert" rtlCol="0" anchor="ctr"/>
          <a:lstStyle/>
          <a:p>
            <a:pPr algn="ctr"/>
            <a:r>
              <a:rPr lang="en-AU" sz="7000" dirty="0">
                <a:latin typeface="Arial" panose="020B0604020202020204" pitchFamily="34" charset="0"/>
                <a:cs typeface="Arial" panose="020B0604020202020204" pitchFamily="34" charset="0"/>
              </a:rPr>
              <a:t>Connect to</a:t>
            </a:r>
          </a:p>
        </p:txBody>
      </p:sp>
      <p:pic>
        <p:nvPicPr>
          <p:cNvPr id="6" name="1_User left" descr="A cat wearing a garment&#10;&#10;Description automatically generated with medium confidence">
            <a:extLst>
              <a:ext uri="{FF2B5EF4-FFF2-40B4-BE49-F238E27FC236}">
                <a16:creationId xmlns:a16="http://schemas.microsoft.com/office/drawing/2014/main" id="{7F9898D0-56BB-C680-194C-9FD0AEE1501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049667" y="11756192"/>
            <a:ext cx="6711043" cy="8772987"/>
          </a:xfrm>
          <a:prstGeom prst="rect">
            <a:avLst/>
          </a:prstGeom>
        </p:spPr>
      </p:pic>
      <p:sp>
        <p:nvSpPr>
          <p:cNvPr id="16" name="1_arrow left">
            <a:extLst>
              <a:ext uri="{FF2B5EF4-FFF2-40B4-BE49-F238E27FC236}">
                <a16:creationId xmlns:a16="http://schemas.microsoft.com/office/drawing/2014/main" id="{CF7FEE98-A9A7-0396-D978-A5930E5C46E3}"/>
              </a:ext>
            </a:extLst>
          </p:cNvPr>
          <p:cNvSpPr/>
          <p:nvPr/>
        </p:nvSpPr>
        <p:spPr>
          <a:xfrm rot="8115311">
            <a:off x="4695752" y="5383385"/>
            <a:ext cx="3424447" cy="8367748"/>
          </a:xfrm>
          <a:prstGeom prst="downArrow">
            <a:avLst/>
          </a:prstGeom>
          <a:gradFill>
            <a:gsLst>
              <a:gs pos="0">
                <a:schemeClr val="accent6">
                  <a:satMod val="103000"/>
                  <a:lumMod val="102000"/>
                  <a:tint val="94000"/>
                  <a:alpha val="70000"/>
                </a:schemeClr>
              </a:gs>
              <a:gs pos="50000">
                <a:schemeClr val="accent6">
                  <a:satMod val="110000"/>
                  <a:lumMod val="100000"/>
                  <a:shade val="100000"/>
                  <a:alpha val="70000"/>
                </a:schemeClr>
              </a:gs>
              <a:gs pos="100000">
                <a:schemeClr val="accent6">
                  <a:lumMod val="99000"/>
                  <a:satMod val="120000"/>
                  <a:shade val="78000"/>
                  <a:alpha val="70000"/>
                </a:schemeClr>
              </a:gs>
            </a:gsLst>
          </a:gradFill>
          <a:ln>
            <a:noFill/>
          </a:ln>
          <a:effectLst/>
          <a:scene3d>
            <a:camera prst="orthographicFront">
              <a:rot lat="0" lon="540000" rev="0"/>
            </a:camera>
            <a:lightRig rig="contrasting" dir="t">
              <a:rot lat="0" lon="0" rev="7800000"/>
            </a:lightRig>
          </a:scene3d>
          <a:sp3d>
            <a:bevelT w="139700" h="139700" prst="artDeco"/>
          </a:sp3d>
        </p:spPr>
        <p:style>
          <a:lnRef idx="0">
            <a:schemeClr val="accent6"/>
          </a:lnRef>
          <a:fillRef idx="3">
            <a:schemeClr val="accent6"/>
          </a:fillRef>
          <a:effectRef idx="3">
            <a:schemeClr val="accent6"/>
          </a:effectRef>
          <a:fontRef idx="minor">
            <a:schemeClr val="lt1"/>
          </a:fontRef>
        </p:style>
        <p:txBody>
          <a:bodyPr vert="vert270" rtlCol="0" anchor="ctr"/>
          <a:lstStyle/>
          <a:p>
            <a:pPr algn="ctr"/>
            <a:r>
              <a:rPr lang="en-AU" sz="7000" dirty="0">
                <a:latin typeface="Arial" panose="020B0604020202020204" pitchFamily="34" charset="0"/>
                <a:cs typeface="Arial" panose="020B0604020202020204" pitchFamily="34" charset="0"/>
              </a:rPr>
              <a:t>         Connect to</a:t>
            </a:r>
          </a:p>
        </p:txBody>
      </p:sp>
      <p:sp>
        <p:nvSpPr>
          <p:cNvPr id="14" name="1_Point 2">
            <a:extLst>
              <a:ext uri="{FF2B5EF4-FFF2-40B4-BE49-F238E27FC236}">
                <a16:creationId xmlns:a16="http://schemas.microsoft.com/office/drawing/2014/main" id="{F7302874-6FF6-4F12-9408-F903772FAD68}"/>
              </a:ext>
            </a:extLst>
          </p:cNvPr>
          <p:cNvSpPr txBox="1"/>
          <p:nvPr/>
        </p:nvSpPr>
        <p:spPr>
          <a:xfrm>
            <a:off x="4708506" y="5467572"/>
            <a:ext cx="30440138" cy="1246495"/>
          </a:xfrm>
          <a:prstGeom prst="rect">
            <a:avLst/>
          </a:prstGeom>
          <a:solidFill>
            <a:srgbClr val="E7E6E6">
              <a:alpha val="50000"/>
            </a:srgbClr>
          </a:solidFill>
        </p:spPr>
        <p:txBody>
          <a:bodyPr wrap="square">
            <a:spAutoFit/>
          </a:bodyPr>
          <a:lstStyle/>
          <a:p>
            <a:r>
              <a:rPr lang="en-US" sz="7500" dirty="0">
                <a:latin typeface="Arial" panose="020B0604020202020204" pitchFamily="34" charset="0"/>
                <a:cs typeface="Arial" panose="020B0604020202020204" pitchFamily="34" charset="0"/>
              </a:rPr>
              <a:t>Connects based on signal strength but other factors may be considered</a:t>
            </a:r>
          </a:p>
        </p:txBody>
      </p:sp>
      <p:sp>
        <p:nvSpPr>
          <p:cNvPr id="11" name="2_Point 3">
            <a:extLst>
              <a:ext uri="{FF2B5EF4-FFF2-40B4-BE49-F238E27FC236}">
                <a16:creationId xmlns:a16="http://schemas.microsoft.com/office/drawing/2014/main" id="{E64035EB-538E-4765-9879-52C9E87B8C6B}"/>
              </a:ext>
            </a:extLst>
          </p:cNvPr>
          <p:cNvSpPr txBox="1"/>
          <p:nvPr/>
        </p:nvSpPr>
        <p:spPr>
          <a:xfrm>
            <a:off x="4708505" y="6859811"/>
            <a:ext cx="25533601" cy="1246495"/>
          </a:xfrm>
          <a:prstGeom prst="rect">
            <a:avLst/>
          </a:prstGeom>
          <a:solidFill>
            <a:srgbClr val="E7E6E6">
              <a:alpha val="50000"/>
            </a:srgbClr>
          </a:solidFill>
        </p:spPr>
        <p:txBody>
          <a:bodyPr wrap="square">
            <a:spAutoFit/>
          </a:bodyPr>
          <a:lstStyle/>
          <a:p>
            <a:r>
              <a:rPr lang="en-US" sz="7500" dirty="0">
                <a:latin typeface="Arial" panose="020B0604020202020204" pitchFamily="34" charset="0"/>
                <a:cs typeface="Arial" panose="020B0604020202020204" pitchFamily="34" charset="0"/>
              </a:rPr>
              <a:t>Base stations arranged in cells. Thus, the name cell phones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Third Generation (3G)</a:t>
            </a:r>
          </a:p>
        </p:txBody>
      </p:sp>
    </p:spTree>
    <p:extLst>
      <p:ext uri="{BB962C8B-B14F-4D97-AF65-F5344CB8AC3E}">
        <p14:creationId xmlns:p14="http://schemas.microsoft.com/office/powerpoint/2010/main" val="2553200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4" name="0_CDMA text 1">
            <a:extLst>
              <a:ext uri="{FF2B5EF4-FFF2-40B4-BE49-F238E27FC236}">
                <a16:creationId xmlns:a16="http://schemas.microsoft.com/office/drawing/2014/main" id="{52C6316F-5B0C-39A9-A838-8DA63E4654D4}"/>
              </a:ext>
            </a:extLst>
          </p:cNvPr>
          <p:cNvSpPr txBox="1"/>
          <p:nvPr/>
        </p:nvSpPr>
        <p:spPr>
          <a:xfrm>
            <a:off x="22239513" y="5254325"/>
            <a:ext cx="1322614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Code Division Multiple Access </a:t>
            </a:r>
          </a:p>
        </p:txBody>
      </p:sp>
      <p:sp>
        <p:nvSpPr>
          <p:cNvPr id="6" name="0_CDMA">
            <a:extLst>
              <a:ext uri="{FF2B5EF4-FFF2-40B4-BE49-F238E27FC236}">
                <a16:creationId xmlns:a16="http://schemas.microsoft.com/office/drawing/2014/main" id="{8A282F28-4433-99B0-6A0A-63B1B51282B2}"/>
              </a:ext>
            </a:extLst>
          </p:cNvPr>
          <p:cNvSpPr txBox="1"/>
          <p:nvPr/>
        </p:nvSpPr>
        <p:spPr>
          <a:xfrm>
            <a:off x="26463605" y="3416964"/>
            <a:ext cx="425043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CDMA</a:t>
            </a:r>
          </a:p>
        </p:txBody>
      </p:sp>
      <p:sp>
        <p:nvSpPr>
          <p:cNvPr id="2" name="0_GSM text 1">
            <a:extLst>
              <a:ext uri="{FF2B5EF4-FFF2-40B4-BE49-F238E27FC236}">
                <a16:creationId xmlns:a16="http://schemas.microsoft.com/office/drawing/2014/main" id="{6965A0E1-9756-3CA9-EF06-162F00A4B927}"/>
              </a:ext>
            </a:extLst>
          </p:cNvPr>
          <p:cNvSpPr txBox="1"/>
          <p:nvPr/>
        </p:nvSpPr>
        <p:spPr>
          <a:xfrm>
            <a:off x="440872" y="5254325"/>
            <a:ext cx="179664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Global System for Mobile Communication</a:t>
            </a:r>
          </a:p>
        </p:txBody>
      </p:sp>
      <p:sp>
        <p:nvSpPr>
          <p:cNvPr id="3" name="0_GSM">
            <a:extLst>
              <a:ext uri="{FF2B5EF4-FFF2-40B4-BE49-F238E27FC236}">
                <a16:creationId xmlns:a16="http://schemas.microsoft.com/office/drawing/2014/main" id="{0C62B131-7706-4E15-96A7-55561AA1D537}"/>
              </a:ext>
            </a:extLst>
          </p:cNvPr>
          <p:cNvSpPr txBox="1"/>
          <p:nvPr/>
        </p:nvSpPr>
        <p:spPr>
          <a:xfrm>
            <a:off x="7375506" y="3416964"/>
            <a:ext cx="383963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GSM</a:t>
            </a:r>
          </a:p>
        </p:txBody>
      </p:sp>
      <p:pic>
        <p:nvPicPr>
          <p:cNvPr id="17" name="0_GSM Mobile" descr="A picture containing electronics&#10;&#10;Description automatically generated">
            <a:extLst>
              <a:ext uri="{FF2B5EF4-FFF2-40B4-BE49-F238E27FC236}">
                <a16:creationId xmlns:a16="http://schemas.microsoft.com/office/drawing/2014/main" id="{3316256C-7DC6-B22F-ED28-4D7DBF410A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17961" y="6630114"/>
            <a:ext cx="5847089" cy="11379753"/>
          </a:xfrm>
          <a:prstGeom prst="rect">
            <a:avLst/>
          </a:prstGeom>
        </p:spPr>
      </p:pic>
      <p:sp>
        <p:nvSpPr>
          <p:cNvPr id="26" name="1_SIM card text">
            <a:extLst>
              <a:ext uri="{FF2B5EF4-FFF2-40B4-BE49-F238E27FC236}">
                <a16:creationId xmlns:a16="http://schemas.microsoft.com/office/drawing/2014/main" id="{A4D838D1-5147-C5BB-EE33-494809D7CFD6}"/>
              </a:ext>
            </a:extLst>
          </p:cNvPr>
          <p:cNvSpPr txBox="1"/>
          <p:nvPr/>
        </p:nvSpPr>
        <p:spPr>
          <a:xfrm>
            <a:off x="440871" y="13479267"/>
            <a:ext cx="10223411" cy="1460349"/>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Requires SIM Card</a:t>
            </a:r>
          </a:p>
        </p:txBody>
      </p:sp>
      <p:sp>
        <p:nvSpPr>
          <p:cNvPr id="25" name="1_SIM arrow">
            <a:extLst>
              <a:ext uri="{FF2B5EF4-FFF2-40B4-BE49-F238E27FC236}">
                <a16:creationId xmlns:a16="http://schemas.microsoft.com/office/drawing/2014/main" id="{BFFB1F44-2CC0-424C-8AFC-6D75DCFF2E10}"/>
              </a:ext>
            </a:extLst>
          </p:cNvPr>
          <p:cNvSpPr/>
          <p:nvPr/>
        </p:nvSpPr>
        <p:spPr>
          <a:xfrm>
            <a:off x="7056808" y="7530913"/>
            <a:ext cx="5279871" cy="5279872"/>
          </a:xfrm>
          <a:prstGeom prst="rightArrow">
            <a:avLst>
              <a:gd name="adj1" fmla="val 44203"/>
              <a:gd name="adj2" fmla="val 36232"/>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pic>
        <p:nvPicPr>
          <p:cNvPr id="24" name="1_SIM card" descr="Diagram&#10;&#10;Description automatically generated">
            <a:extLst>
              <a:ext uri="{FF2B5EF4-FFF2-40B4-BE49-F238E27FC236}">
                <a16:creationId xmlns:a16="http://schemas.microsoft.com/office/drawing/2014/main" id="{9B34349F-B6BC-D510-9A8D-9215504E75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871" y="8607467"/>
            <a:ext cx="6064003" cy="3758773"/>
          </a:xfrm>
          <a:prstGeom prst="rect">
            <a:avLst/>
          </a:prstGeom>
        </p:spPr>
      </p:pic>
      <p:pic>
        <p:nvPicPr>
          <p:cNvPr id="28" name="0_CDMA mobile" descr="A close-up of a cell phone&#10;&#10;Description automatically generated with medium confidence">
            <a:extLst>
              <a:ext uri="{FF2B5EF4-FFF2-40B4-BE49-F238E27FC236}">
                <a16:creationId xmlns:a16="http://schemas.microsoft.com/office/drawing/2014/main" id="{37926FE1-5355-94E9-17A5-0606D70908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129171" y="6568821"/>
            <a:ext cx="6134285" cy="10977143"/>
          </a:xfrm>
          <a:prstGeom prst="rect">
            <a:avLst/>
          </a:prstGeom>
        </p:spPr>
      </p:pic>
      <p:sp>
        <p:nvSpPr>
          <p:cNvPr id="30" name="2_No SIM card text">
            <a:extLst>
              <a:ext uri="{FF2B5EF4-FFF2-40B4-BE49-F238E27FC236}">
                <a16:creationId xmlns:a16="http://schemas.microsoft.com/office/drawing/2014/main" id="{76220E95-D7D3-9346-F97C-92B3B23F02D7}"/>
              </a:ext>
            </a:extLst>
          </p:cNvPr>
          <p:cNvSpPr txBox="1"/>
          <p:nvPr/>
        </p:nvSpPr>
        <p:spPr>
          <a:xfrm>
            <a:off x="27935177" y="7247578"/>
            <a:ext cx="7473531" cy="1408683"/>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 SIM Card</a:t>
            </a:r>
          </a:p>
        </p:txBody>
      </p:sp>
      <p:sp>
        <p:nvSpPr>
          <p:cNvPr id="29" name="3_NA Map text">
            <a:extLst>
              <a:ext uri="{FF2B5EF4-FFF2-40B4-BE49-F238E27FC236}">
                <a16:creationId xmlns:a16="http://schemas.microsoft.com/office/drawing/2014/main" id="{6E737976-8677-89E8-C99B-A1976FCE863C}"/>
              </a:ext>
            </a:extLst>
          </p:cNvPr>
          <p:cNvSpPr txBox="1"/>
          <p:nvPr/>
        </p:nvSpPr>
        <p:spPr>
          <a:xfrm>
            <a:off x="28204847" y="15044396"/>
            <a:ext cx="7698490" cy="2713018"/>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Mostly used in</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North America</a:t>
            </a:r>
          </a:p>
        </p:txBody>
      </p:sp>
      <p:pic>
        <p:nvPicPr>
          <p:cNvPr id="32" name="3_NA Map" descr="A picture containing map&#10;&#10;Description automatically generated">
            <a:extLst>
              <a:ext uri="{FF2B5EF4-FFF2-40B4-BE49-F238E27FC236}">
                <a16:creationId xmlns:a16="http://schemas.microsoft.com/office/drawing/2014/main" id="{277FD322-0AB9-10BE-36B8-806C281C736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903050" y="8802379"/>
            <a:ext cx="8505657" cy="6644628"/>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GSM and CDMA</a:t>
            </a:r>
          </a:p>
        </p:txBody>
      </p:sp>
    </p:spTree>
    <p:extLst>
      <p:ext uri="{BB962C8B-B14F-4D97-AF65-F5344CB8AC3E}">
        <p14:creationId xmlns:p14="http://schemas.microsoft.com/office/powerpoint/2010/main" val="810771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4" name="0_Logo text">
            <a:extLst>
              <a:ext uri="{FF2B5EF4-FFF2-40B4-BE49-F238E27FC236}">
                <a16:creationId xmlns:a16="http://schemas.microsoft.com/office/drawing/2014/main" id="{4032DF12-9233-72D6-865E-6A0CEC439340}"/>
              </a:ext>
            </a:extLst>
          </p:cNvPr>
          <p:cNvSpPr txBox="1"/>
          <p:nvPr/>
        </p:nvSpPr>
        <p:spPr>
          <a:xfrm>
            <a:off x="1822680" y="16878809"/>
            <a:ext cx="921543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Long-term evolution</a:t>
            </a:r>
          </a:p>
        </p:txBody>
      </p:sp>
      <p:pic>
        <p:nvPicPr>
          <p:cNvPr id="10" name="0_Logo">
            <a:extLst>
              <a:ext uri="{FF2B5EF4-FFF2-40B4-BE49-F238E27FC236}">
                <a16:creationId xmlns:a16="http://schemas.microsoft.com/office/drawing/2014/main" id="{09A41AA7-2C12-4506-8292-A6B106A9A892}"/>
              </a:ext>
            </a:extLst>
          </p:cNvPr>
          <p:cNvPicPr>
            <a:picLocks noChangeAspect="1"/>
          </p:cNvPicPr>
          <p:nvPr/>
        </p:nvPicPr>
        <p:blipFill>
          <a:blip r:embed="rId4" cstate="email">
            <a:extLst>
              <a:ext uri="{28A0092B-C50C-407E-A947-70E740481C1C}">
                <a14:useLocalDpi xmlns:a14="http://schemas.microsoft.com/office/drawing/2010/main"/>
              </a:ext>
            </a:extLst>
          </a:blip>
          <a:srcRect l="2078" r="2078"/>
          <a:stretch/>
        </p:blipFill>
        <p:spPr>
          <a:xfrm>
            <a:off x="1475447" y="6989743"/>
            <a:ext cx="9562667" cy="10004288"/>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588079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Incompatible with previous generations</a:t>
            </a:r>
          </a:p>
        </p:txBody>
      </p:sp>
      <p:sp>
        <p:nvSpPr>
          <p:cNvPr id="2" name="2_Point 2">
            <a:extLst>
              <a:ext uri="{FF2B5EF4-FFF2-40B4-BE49-F238E27FC236}">
                <a16:creationId xmlns:a16="http://schemas.microsoft.com/office/drawing/2014/main" id="{70F7575D-0B8F-337D-1A0B-9E5BADA00EA7}"/>
              </a:ext>
            </a:extLst>
          </p:cNvPr>
          <p:cNvSpPr txBox="1"/>
          <p:nvPr/>
        </p:nvSpPr>
        <p:spPr>
          <a:xfrm>
            <a:off x="854964" y="5467572"/>
            <a:ext cx="1984966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Increased speed over 3G. Requires SIM card</a:t>
            </a:r>
          </a:p>
        </p:txBody>
      </p:sp>
      <p:grpSp>
        <p:nvGrpSpPr>
          <p:cNvPr id="26" name="3_CDMA logo">
            <a:extLst>
              <a:ext uri="{FF2B5EF4-FFF2-40B4-BE49-F238E27FC236}">
                <a16:creationId xmlns:a16="http://schemas.microsoft.com/office/drawing/2014/main" id="{B54F40BA-8438-D862-B5FC-B309320CD4E9}"/>
              </a:ext>
            </a:extLst>
          </p:cNvPr>
          <p:cNvGrpSpPr/>
          <p:nvPr/>
        </p:nvGrpSpPr>
        <p:grpSpPr>
          <a:xfrm>
            <a:off x="18287997" y="12420881"/>
            <a:ext cx="15289666" cy="5279872"/>
            <a:chOff x="19986168" y="12420881"/>
            <a:chExt cx="15289666" cy="5279872"/>
          </a:xfrm>
        </p:grpSpPr>
        <p:sp>
          <p:nvSpPr>
            <p:cNvPr id="23" name="1_SIM arrow">
              <a:extLst>
                <a:ext uri="{FF2B5EF4-FFF2-40B4-BE49-F238E27FC236}">
                  <a16:creationId xmlns:a16="http://schemas.microsoft.com/office/drawing/2014/main" id="{55266FAF-4D86-B229-63B8-E8A4356424E2}"/>
                </a:ext>
              </a:extLst>
            </p:cNvPr>
            <p:cNvSpPr/>
            <p:nvPr/>
          </p:nvSpPr>
          <p:spPr>
            <a:xfrm>
              <a:off x="19986168" y="12420881"/>
              <a:ext cx="15289666" cy="5279872"/>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1"/>
            </a:lnRef>
            <a:fillRef idx="3">
              <a:schemeClr val="accent1"/>
            </a:fillRef>
            <a:effectRef idx="3">
              <a:schemeClr val="accent1"/>
            </a:effectRef>
            <a:fontRef idx="minor">
              <a:schemeClr val="lt1"/>
            </a:fontRef>
          </p:style>
          <p:txBody>
            <a:bodyPr rtlCol="0" anchor="ctr"/>
            <a:lstStyle/>
            <a:p>
              <a:r>
                <a:rPr lang="en-AU" sz="10000" dirty="0">
                  <a:solidFill>
                    <a:schemeClr val="tx1"/>
                  </a:solidFill>
                  <a:latin typeface="Arial" panose="020B0604020202020204" pitchFamily="34" charset="0"/>
                  <a:cs typeface="Arial" panose="020B0604020202020204" pitchFamily="34" charset="0"/>
                </a:rPr>
                <a:t> Upgraded</a:t>
              </a:r>
            </a:p>
          </p:txBody>
        </p:sp>
        <p:sp>
          <p:nvSpPr>
            <p:cNvPr id="6" name="_Point 2">
              <a:extLst>
                <a:ext uri="{FF2B5EF4-FFF2-40B4-BE49-F238E27FC236}">
                  <a16:creationId xmlns:a16="http://schemas.microsoft.com/office/drawing/2014/main" id="{255C1AFF-CDCF-E814-EC07-CF2A5ACE4F6C}"/>
                </a:ext>
              </a:extLst>
            </p:cNvPr>
            <p:cNvSpPr txBox="1"/>
            <p:nvPr/>
          </p:nvSpPr>
          <p:spPr>
            <a:xfrm>
              <a:off x="26735760" y="13475767"/>
              <a:ext cx="8272697" cy="3170099"/>
            </a:xfrm>
            <a:prstGeom prst="rect">
              <a:avLst/>
            </a:prstGeom>
            <a:noFill/>
          </p:spPr>
          <p:txBody>
            <a:bodyPr wrap="square">
              <a:spAutoFit/>
            </a:bodyPr>
            <a:lstStyle/>
            <a:p>
              <a:r>
                <a:rPr lang="en-US" sz="20000" b="1" dirty="0">
                  <a:latin typeface="Arial" panose="020B0604020202020204" pitchFamily="34" charset="0"/>
                  <a:cs typeface="Arial" panose="020B0604020202020204" pitchFamily="34" charset="0"/>
                </a:rPr>
                <a:t>CDMA</a:t>
              </a:r>
            </a:p>
          </p:txBody>
        </p:sp>
      </p:grpSp>
      <p:grpSp>
        <p:nvGrpSpPr>
          <p:cNvPr id="25" name="3_GSM logo">
            <a:extLst>
              <a:ext uri="{FF2B5EF4-FFF2-40B4-BE49-F238E27FC236}">
                <a16:creationId xmlns:a16="http://schemas.microsoft.com/office/drawing/2014/main" id="{9769CAD6-FC02-07F8-111E-72EAD89D4878}"/>
              </a:ext>
            </a:extLst>
          </p:cNvPr>
          <p:cNvGrpSpPr/>
          <p:nvPr/>
        </p:nvGrpSpPr>
        <p:grpSpPr>
          <a:xfrm>
            <a:off x="18287997" y="6592535"/>
            <a:ext cx="15289666" cy="5434027"/>
            <a:chOff x="19986168" y="6592535"/>
            <a:chExt cx="15289666" cy="5434027"/>
          </a:xfrm>
        </p:grpSpPr>
        <p:sp>
          <p:nvSpPr>
            <p:cNvPr id="22" name="1_SIM arrow">
              <a:extLst>
                <a:ext uri="{FF2B5EF4-FFF2-40B4-BE49-F238E27FC236}">
                  <a16:creationId xmlns:a16="http://schemas.microsoft.com/office/drawing/2014/main" id="{E631C6D4-4F09-14E0-870E-C30AD95360DB}"/>
                </a:ext>
              </a:extLst>
            </p:cNvPr>
            <p:cNvSpPr/>
            <p:nvPr/>
          </p:nvSpPr>
          <p:spPr>
            <a:xfrm>
              <a:off x="19986168" y="6714033"/>
              <a:ext cx="15289666" cy="5279872"/>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1"/>
            </a:lnRef>
            <a:fillRef idx="3">
              <a:schemeClr val="accent1"/>
            </a:fillRef>
            <a:effectRef idx="3">
              <a:schemeClr val="accent1"/>
            </a:effectRef>
            <a:fontRef idx="minor">
              <a:schemeClr val="lt1"/>
            </a:fontRef>
          </p:style>
          <p:txBody>
            <a:bodyPr rtlCol="0" anchor="ctr"/>
            <a:lstStyle/>
            <a:p>
              <a:r>
                <a:rPr lang="en-AU" sz="10000" dirty="0">
                  <a:solidFill>
                    <a:schemeClr val="tx1"/>
                  </a:solidFill>
                  <a:latin typeface="Arial" panose="020B0604020202020204" pitchFamily="34" charset="0"/>
                  <a:cs typeface="Arial" panose="020B0604020202020204" pitchFamily="34" charset="0"/>
                </a:rPr>
                <a:t> Upgraded</a:t>
              </a:r>
            </a:p>
          </p:txBody>
        </p:sp>
        <p:pic>
          <p:nvPicPr>
            <p:cNvPr id="4" name="Graphic 3">
              <a:extLst>
                <a:ext uri="{FF2B5EF4-FFF2-40B4-BE49-F238E27FC236}">
                  <a16:creationId xmlns:a16="http://schemas.microsoft.com/office/drawing/2014/main" id="{90ABA060-ADB5-5AF4-FC91-DB54E69EF5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219122" y="6592535"/>
              <a:ext cx="9056712" cy="5434027"/>
            </a:xfrm>
            <a:prstGeom prst="rect">
              <a:avLst/>
            </a:prstGeom>
          </p:spPr>
        </p:pic>
      </p:grpSp>
      <p:sp>
        <p:nvSpPr>
          <p:cNvPr id="21" name="3_Arrow middle">
            <a:extLst>
              <a:ext uri="{FF2B5EF4-FFF2-40B4-BE49-F238E27FC236}">
                <a16:creationId xmlns:a16="http://schemas.microsoft.com/office/drawing/2014/main" id="{23EAA700-39DA-D1D6-EBC2-E60835878CD7}"/>
              </a:ext>
            </a:extLst>
          </p:cNvPr>
          <p:cNvSpPr/>
          <p:nvPr/>
        </p:nvSpPr>
        <p:spPr>
          <a:xfrm>
            <a:off x="12176028" y="9495780"/>
            <a:ext cx="5611678" cy="5279872"/>
          </a:xfrm>
          <a:prstGeom prst="rightArrow">
            <a:avLst>
              <a:gd name="adj1" fmla="val 44203"/>
              <a:gd name="adj2" fmla="val 36232"/>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AU" sz="8000" dirty="0">
                <a:solidFill>
                  <a:schemeClr val="tx1"/>
                </a:solidFill>
                <a:latin typeface="Arial" panose="020B0604020202020204" pitchFamily="34" charset="0"/>
                <a:cs typeface="Arial" panose="020B0604020202020204" pitchFamily="34" charset="0"/>
              </a:rPr>
              <a:t>Runs on</a:t>
            </a:r>
          </a:p>
        </p:txBody>
      </p:sp>
      <p:sp>
        <p:nvSpPr>
          <p:cNvPr id="27" name="4_Internet text">
            <a:extLst>
              <a:ext uri="{FF2B5EF4-FFF2-40B4-BE49-F238E27FC236}">
                <a16:creationId xmlns:a16="http://schemas.microsoft.com/office/drawing/2014/main" id="{3D6C830C-501F-FBD4-FF30-920DB7D66A3D}"/>
              </a:ext>
            </a:extLst>
          </p:cNvPr>
          <p:cNvSpPr txBox="1"/>
          <p:nvPr/>
        </p:nvSpPr>
        <p:spPr>
          <a:xfrm>
            <a:off x="28590651" y="4131129"/>
            <a:ext cx="7658777"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Can be used</a:t>
            </a:r>
          </a:p>
          <a:p>
            <a:pPr algn="ctr"/>
            <a:r>
              <a:rPr lang="en-US" sz="7500" dirty="0">
                <a:latin typeface="Arial" panose="020B0604020202020204" pitchFamily="34" charset="0"/>
                <a:cs typeface="Arial" panose="020B0604020202020204" pitchFamily="34" charset="0"/>
              </a:rPr>
              <a:t>for home internet</a:t>
            </a:r>
          </a:p>
        </p:txBody>
      </p:sp>
      <p:pic>
        <p:nvPicPr>
          <p:cNvPr id="31" name="4_Internet" descr="A picture containing dome, decorated, web&#10;&#10;Description automatically generated">
            <a:extLst>
              <a:ext uri="{FF2B5EF4-FFF2-40B4-BE49-F238E27FC236}">
                <a16:creationId xmlns:a16="http://schemas.microsoft.com/office/drawing/2014/main" id="{60653113-D89B-4902-8465-99B86388A2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685026" y="123435"/>
            <a:ext cx="4039879" cy="394694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Fourth Generation (4G)</a:t>
            </a:r>
          </a:p>
        </p:txBody>
      </p:sp>
    </p:spTree>
    <p:extLst>
      <p:ext uri="{BB962C8B-B14F-4D97-AF65-F5344CB8AC3E}">
        <p14:creationId xmlns:p14="http://schemas.microsoft.com/office/powerpoint/2010/main" val="1210229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_Background" descr="Diagram, engineering drawing&#10;&#10;Description automatically generated">
            <a:extLst>
              <a:ext uri="{FF2B5EF4-FFF2-40B4-BE49-F238E27FC236}">
                <a16:creationId xmlns:a16="http://schemas.microsoft.com/office/drawing/2014/main" id="{8F9C920A-F7C3-77F5-4C64-77CF868A4D0C}"/>
              </a:ext>
            </a:extLst>
          </p:cNvPr>
          <p:cNvPicPr>
            <a:picLocks noChangeAspect="1"/>
          </p:cNvPicPr>
          <p:nvPr/>
        </p:nvPicPr>
        <p:blipFill rotWithShape="1">
          <a:blip r:embed="rId3" cstate="email">
            <a:alphaModFix amt="10000"/>
            <a:extLst>
              <a:ext uri="{28A0092B-C50C-407E-A947-70E740481C1C}">
                <a14:useLocalDpi xmlns:a14="http://schemas.microsoft.com/office/drawing/2010/main"/>
              </a:ext>
            </a:extLst>
          </a:blip>
          <a:srcRect/>
          <a:stretch/>
        </p:blipFill>
        <p:spPr>
          <a:xfrm>
            <a:off x="0" y="0"/>
            <a:ext cx="36576000" cy="20575587"/>
          </a:xfrm>
          <a:prstGeom prst="rect">
            <a:avLst/>
          </a:prstGeom>
        </p:spPr>
      </p:pic>
      <p:pic>
        <p:nvPicPr>
          <p:cNvPr id="17" name="1_Background 1" descr="A picture containing dome&#10;&#10;Description automatically generated">
            <a:extLst>
              <a:ext uri="{FF2B5EF4-FFF2-40B4-BE49-F238E27FC236}">
                <a16:creationId xmlns:a16="http://schemas.microsoft.com/office/drawing/2014/main" id="{015459A3-133F-A7F2-EA55-D4555F2283C4}"/>
              </a:ext>
            </a:extLst>
          </p:cNvPr>
          <p:cNvPicPr>
            <a:picLocks noChangeAspect="1"/>
          </p:cNvPicPr>
          <p:nvPr/>
        </p:nvPicPr>
        <p:blipFill>
          <a:blip r:embed="rId4">
            <a:alphaModFix amt="10000"/>
            <a:extLst>
              <a:ext uri="{28A0092B-C50C-407E-A947-70E740481C1C}">
                <a14:useLocalDpi xmlns:a14="http://schemas.microsoft.com/office/drawing/2010/main"/>
              </a:ext>
            </a:extLst>
          </a:blip>
          <a:stretch>
            <a:fillRect/>
          </a:stretch>
        </p:blipFill>
        <p:spPr>
          <a:xfrm>
            <a:off x="7822127" y="3272000"/>
            <a:ext cx="17631760" cy="16456970"/>
          </a:xfrm>
          <a:prstGeom prst="rect">
            <a:avLst/>
          </a:prstGeom>
        </p:spPr>
      </p:pic>
      <p:pic>
        <p:nvPicPr>
          <p:cNvPr id="28" name="2_Background 2" descr="A picture containing text&#10;&#10;Description automatically generated">
            <a:extLst>
              <a:ext uri="{FF2B5EF4-FFF2-40B4-BE49-F238E27FC236}">
                <a16:creationId xmlns:a16="http://schemas.microsoft.com/office/drawing/2014/main" id="{A5D12494-F305-7880-357F-590C379DB630}"/>
              </a:ext>
            </a:extLst>
          </p:cNvPr>
          <p:cNvPicPr>
            <a:picLocks noChangeAspect="1"/>
          </p:cNvPicPr>
          <p:nvPr/>
        </p:nvPicPr>
        <p:blipFill>
          <a:blip r:embed="rId5">
            <a:alphaModFix amt="5000"/>
            <a:extLst>
              <a:ext uri="{28A0092B-C50C-407E-A947-70E740481C1C}">
                <a14:useLocalDpi xmlns:a14="http://schemas.microsoft.com/office/drawing/2010/main"/>
              </a:ext>
            </a:extLst>
          </a:blip>
          <a:stretch>
            <a:fillRect/>
          </a:stretch>
        </p:blipFill>
        <p:spPr>
          <a:xfrm>
            <a:off x="13977921" y="11968184"/>
            <a:ext cx="22598079" cy="8667756"/>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6"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3_IXP graphic" descr="A picture containing light, plant&#10;&#10;Description automatically generated">
            <a:extLst>
              <a:ext uri="{FF2B5EF4-FFF2-40B4-BE49-F238E27FC236}">
                <a16:creationId xmlns:a16="http://schemas.microsoft.com/office/drawing/2014/main" id="{D0C4CA4A-6DD4-6B48-1218-7D1E6C6BB51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62417" y="5277229"/>
            <a:ext cx="5404591" cy="3863439"/>
          </a:xfrm>
          <a:prstGeom prst="rect">
            <a:avLst/>
          </a:prstGeom>
        </p:spPr>
      </p:pic>
      <p:sp>
        <p:nvSpPr>
          <p:cNvPr id="9" name="3_Point 1">
            <a:extLst>
              <a:ext uri="{FF2B5EF4-FFF2-40B4-BE49-F238E27FC236}">
                <a16:creationId xmlns:a16="http://schemas.microsoft.com/office/drawing/2014/main" id="{9AB0CD40-3F8C-4AD7-ABD2-0365709E7B83}"/>
              </a:ext>
            </a:extLst>
          </p:cNvPr>
          <p:cNvSpPr txBox="1"/>
          <p:nvPr/>
        </p:nvSpPr>
        <p:spPr>
          <a:xfrm>
            <a:off x="1351026" y="3504198"/>
            <a:ext cx="1938942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Internet Exchange Point (IXP)</a:t>
            </a:r>
          </a:p>
        </p:txBody>
      </p:sp>
      <p:sp>
        <p:nvSpPr>
          <p:cNvPr id="25" name="4_Point 2">
            <a:extLst>
              <a:ext uri="{FF2B5EF4-FFF2-40B4-BE49-F238E27FC236}">
                <a16:creationId xmlns:a16="http://schemas.microsoft.com/office/drawing/2014/main" id="{B40EA596-2546-2EC7-6AE1-880221CD14F6}"/>
              </a:ext>
            </a:extLst>
          </p:cNvPr>
          <p:cNvSpPr txBox="1"/>
          <p:nvPr/>
        </p:nvSpPr>
        <p:spPr>
          <a:xfrm>
            <a:off x="7329969" y="5167257"/>
            <a:ext cx="124286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Access backbone of internet</a:t>
            </a:r>
          </a:p>
        </p:txBody>
      </p:sp>
      <p:sp>
        <p:nvSpPr>
          <p:cNvPr id="11" name="5_Point 3">
            <a:extLst>
              <a:ext uri="{FF2B5EF4-FFF2-40B4-BE49-F238E27FC236}">
                <a16:creationId xmlns:a16="http://schemas.microsoft.com/office/drawing/2014/main" id="{E64035EB-538E-4765-9879-52C9E87B8C6B}"/>
              </a:ext>
            </a:extLst>
          </p:cNvPr>
          <p:cNvSpPr txBox="1"/>
          <p:nvPr/>
        </p:nvSpPr>
        <p:spPr>
          <a:xfrm>
            <a:off x="7329969" y="6368651"/>
            <a:ext cx="1504448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Includes ISP networks</a:t>
            </a:r>
          </a:p>
        </p:txBody>
      </p:sp>
      <p:pic>
        <p:nvPicPr>
          <p:cNvPr id="15" name="6_ISP graphic" descr="A picture containing indoor, dome&#10;&#10;Description automatically generated">
            <a:extLst>
              <a:ext uri="{FF2B5EF4-FFF2-40B4-BE49-F238E27FC236}">
                <a16:creationId xmlns:a16="http://schemas.microsoft.com/office/drawing/2014/main" id="{16F9815A-1F04-17CD-9433-FFBC3AE3747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39163" y="10391161"/>
            <a:ext cx="3752025" cy="2862862"/>
          </a:xfrm>
          <a:prstGeom prst="rect">
            <a:avLst/>
          </a:prstGeom>
        </p:spPr>
      </p:pic>
      <p:sp>
        <p:nvSpPr>
          <p:cNvPr id="24" name="6_Point 5">
            <a:extLst>
              <a:ext uri="{FF2B5EF4-FFF2-40B4-BE49-F238E27FC236}">
                <a16:creationId xmlns:a16="http://schemas.microsoft.com/office/drawing/2014/main" id="{10CC417B-D75D-BAB6-0B57-6A84FB042204}"/>
              </a:ext>
            </a:extLst>
          </p:cNvPr>
          <p:cNvSpPr txBox="1"/>
          <p:nvPr/>
        </p:nvSpPr>
        <p:spPr>
          <a:xfrm>
            <a:off x="1351026" y="8771439"/>
            <a:ext cx="20761151"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Internet Service Provider (ISP)</a:t>
            </a:r>
          </a:p>
        </p:txBody>
      </p:sp>
      <p:sp>
        <p:nvSpPr>
          <p:cNvPr id="20" name="7_Point 6">
            <a:extLst>
              <a:ext uri="{FF2B5EF4-FFF2-40B4-BE49-F238E27FC236}">
                <a16:creationId xmlns:a16="http://schemas.microsoft.com/office/drawing/2014/main" id="{7EB71D4A-30A2-0B43-0310-B45F91EC3D00}"/>
              </a:ext>
            </a:extLst>
          </p:cNvPr>
          <p:cNvSpPr txBox="1"/>
          <p:nvPr/>
        </p:nvSpPr>
        <p:spPr>
          <a:xfrm>
            <a:off x="7329969" y="10434498"/>
            <a:ext cx="124286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Provides access to internet</a:t>
            </a:r>
          </a:p>
        </p:txBody>
      </p:sp>
      <p:pic>
        <p:nvPicPr>
          <p:cNvPr id="26" name="8_P4 D 2.0">
            <a:extLst>
              <a:ext uri="{FF2B5EF4-FFF2-40B4-BE49-F238E27FC236}">
                <a16:creationId xmlns:a16="http://schemas.microsoft.com/office/drawing/2014/main" id="{03D9E830-A235-1BCF-C221-125CD92753DD}"/>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5375623" y="13254023"/>
            <a:ext cx="8763326" cy="6512326"/>
          </a:xfrm>
          <a:prstGeom prst="rect">
            <a:avLst/>
          </a:prstGeom>
        </p:spPr>
      </p:pic>
      <p:pic>
        <p:nvPicPr>
          <p:cNvPr id="8" name="8_P3 D 1.5" descr="A cat wearing a garment&#10;&#10;Description automatically generated with medium confidence">
            <a:extLst>
              <a:ext uri="{FF2B5EF4-FFF2-40B4-BE49-F238E27FC236}">
                <a16:creationId xmlns:a16="http://schemas.microsoft.com/office/drawing/2014/main" id="{C990D88D-E2C7-D225-3AB3-F0AFCB0CD8F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183046" y="13219445"/>
            <a:ext cx="3589749" cy="6741723"/>
          </a:xfrm>
          <a:prstGeom prst="rect">
            <a:avLst/>
          </a:prstGeom>
        </p:spPr>
      </p:pic>
      <p:pic>
        <p:nvPicPr>
          <p:cNvPr id="33" name="8_P2 D 1.0" descr="A picture containing text, dark, automaton&#10;&#10;Description automatically generated">
            <a:extLst>
              <a:ext uri="{FF2B5EF4-FFF2-40B4-BE49-F238E27FC236}">
                <a16:creationId xmlns:a16="http://schemas.microsoft.com/office/drawing/2014/main" id="{6C20935F-C6C8-C972-648E-6E6E17AB180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111652" y="14295523"/>
            <a:ext cx="5823507" cy="5658961"/>
          </a:xfrm>
          <a:prstGeom prst="rect">
            <a:avLst/>
          </a:prstGeom>
        </p:spPr>
      </p:pic>
      <p:pic>
        <p:nvPicPr>
          <p:cNvPr id="12" name="8_P1 D 0.5" descr="A picture containing text&#10;&#10;Description automatically generated">
            <a:extLst>
              <a:ext uri="{FF2B5EF4-FFF2-40B4-BE49-F238E27FC236}">
                <a16:creationId xmlns:a16="http://schemas.microsoft.com/office/drawing/2014/main" id="{9F605833-6999-ED17-5F23-05422CBE0A0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54483" y="15028799"/>
            <a:ext cx="4286981" cy="4083290"/>
          </a:xfrm>
          <a:prstGeom prst="rect">
            <a:avLst/>
          </a:prstGeom>
        </p:spPr>
      </p:pic>
      <p:sp>
        <p:nvSpPr>
          <p:cNvPr id="27" name="8_Point 7">
            <a:extLst>
              <a:ext uri="{FF2B5EF4-FFF2-40B4-BE49-F238E27FC236}">
                <a16:creationId xmlns:a16="http://schemas.microsoft.com/office/drawing/2014/main" id="{DB5855B5-4831-69AB-274B-1D99B459C671}"/>
              </a:ext>
            </a:extLst>
          </p:cNvPr>
          <p:cNvSpPr txBox="1"/>
          <p:nvPr/>
        </p:nvSpPr>
        <p:spPr>
          <a:xfrm>
            <a:off x="1351026" y="12837284"/>
            <a:ext cx="10743760"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Customers</a:t>
            </a:r>
          </a:p>
        </p:txBody>
      </p:sp>
      <p:sp>
        <p:nvSpPr>
          <p:cNvPr id="23" name="9_Point 8">
            <a:extLst>
              <a:ext uri="{FF2B5EF4-FFF2-40B4-BE49-F238E27FC236}">
                <a16:creationId xmlns:a16="http://schemas.microsoft.com/office/drawing/2014/main" id="{2D6AE907-638E-6F17-165F-E99C12B54FAD}"/>
              </a:ext>
            </a:extLst>
          </p:cNvPr>
          <p:cNvSpPr txBox="1"/>
          <p:nvPr/>
        </p:nvSpPr>
        <p:spPr>
          <a:xfrm>
            <a:off x="7329969" y="7570045"/>
            <a:ext cx="1504448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peering to exchange data</a:t>
            </a:r>
          </a:p>
        </p:txBody>
      </p:sp>
      <p:sp>
        <p:nvSpPr>
          <p:cNvPr id="31" name="10_IXP Fiber text">
            <a:extLst>
              <a:ext uri="{FF2B5EF4-FFF2-40B4-BE49-F238E27FC236}">
                <a16:creationId xmlns:a16="http://schemas.microsoft.com/office/drawing/2014/main" id="{073D68D2-FC7D-FB2D-7E1E-3D5D492839B6}"/>
              </a:ext>
            </a:extLst>
          </p:cNvPr>
          <p:cNvSpPr txBox="1"/>
          <p:nvPr/>
        </p:nvSpPr>
        <p:spPr>
          <a:xfrm>
            <a:off x="24880854" y="10890287"/>
            <a:ext cx="900606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Fiber install for IXP</a:t>
            </a:r>
          </a:p>
        </p:txBody>
      </p:sp>
      <p:pic>
        <p:nvPicPr>
          <p:cNvPr id="30" name="10_IXP Fiber" descr="A picture containing indoor&#10;&#10;Description automatically generated">
            <a:extLst>
              <a:ext uri="{FF2B5EF4-FFF2-40B4-BE49-F238E27FC236}">
                <a16:creationId xmlns:a16="http://schemas.microsoft.com/office/drawing/2014/main" id="{AEABFE64-DDD0-278E-15C7-8F2AF8EA438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3714039" y="3732214"/>
            <a:ext cx="11339700" cy="6953468"/>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Internet (Network of Networks)</a:t>
            </a:r>
          </a:p>
        </p:txBody>
      </p:sp>
    </p:spTree>
    <p:extLst>
      <p:ext uri="{BB962C8B-B14F-4D97-AF65-F5344CB8AC3E}">
        <p14:creationId xmlns:p14="http://schemas.microsoft.com/office/powerpoint/2010/main" val="1054513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_Background" descr="A picture containing text&#10;&#10;Description automatically generated">
            <a:extLst>
              <a:ext uri="{FF2B5EF4-FFF2-40B4-BE49-F238E27FC236}">
                <a16:creationId xmlns:a16="http://schemas.microsoft.com/office/drawing/2014/main" id="{5FE3E622-4E8B-85EF-F3AD-78A48987C2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92409"/>
            <a:ext cx="36576000" cy="19883178"/>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8" name="0_5G Logo" descr="Icon&#10;&#10;Description automatically generated">
            <a:extLst>
              <a:ext uri="{FF2B5EF4-FFF2-40B4-BE49-F238E27FC236}">
                <a16:creationId xmlns:a16="http://schemas.microsoft.com/office/drawing/2014/main" id="{EC820BA4-3083-CC98-4456-C0A9D50559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020329" y="225213"/>
            <a:ext cx="4555671" cy="2742357"/>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9228387" cy="1708160"/>
          </a:xfrm>
          <a:prstGeom prst="rect">
            <a:avLst/>
          </a:prstGeom>
          <a:solidFill>
            <a:srgbClr val="E7E6E6">
              <a:alpha val="6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Latest generation of wireless communication</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14526550" cy="1246461"/>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Offers greater bandwidth than 4G</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3" y="6859811"/>
            <a:ext cx="20131631" cy="1246495"/>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Broken up into three different frequency ranges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Fifth Generation (5G)</a:t>
            </a:r>
          </a:p>
        </p:txBody>
      </p:sp>
    </p:spTree>
    <p:extLst>
      <p:ext uri="{BB962C8B-B14F-4D97-AF65-F5344CB8AC3E}">
        <p14:creationId xmlns:p14="http://schemas.microsoft.com/office/powerpoint/2010/main" val="1864131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_background" descr="A picture containing outdoor, sky, grass, mountain&#10;&#10;Description automatically generated">
            <a:extLst>
              <a:ext uri="{FF2B5EF4-FFF2-40B4-BE49-F238E27FC236}">
                <a16:creationId xmlns:a16="http://schemas.microsoft.com/office/drawing/2014/main" id="{61073AD9-F6DD-8721-4E9A-E821D629B3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3367"/>
          <a:stretch/>
        </p:blipFill>
        <p:spPr>
          <a:xfrm>
            <a:off x="0" y="3219574"/>
            <a:ext cx="36576000" cy="17356014"/>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2" y="3613667"/>
            <a:ext cx="16317915" cy="1708160"/>
          </a:xfrm>
          <a:prstGeom prst="rect">
            <a:avLst/>
          </a:prstGeom>
          <a:solidFill>
            <a:srgbClr val="E7E6E6">
              <a:alpha val="6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Similar frequencies to 4G</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85869"/>
            <a:ext cx="20241551" cy="1246399"/>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Speeds a little higher than 4G. 30 to 250 Mbit/s</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4" y="6899278"/>
            <a:ext cx="20241550" cy="1246495"/>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Can go 20 miles (32 km) with clear line of sight</a:t>
            </a:r>
          </a:p>
        </p:txBody>
      </p:sp>
      <p:sp>
        <p:nvSpPr>
          <p:cNvPr id="12" name="4_Point 4">
            <a:extLst>
              <a:ext uri="{FF2B5EF4-FFF2-40B4-BE49-F238E27FC236}">
                <a16:creationId xmlns:a16="http://schemas.microsoft.com/office/drawing/2014/main" id="{97EAF12F-B867-4C15-8390-FCF105AAB49B}"/>
              </a:ext>
            </a:extLst>
          </p:cNvPr>
          <p:cNvSpPr txBox="1"/>
          <p:nvPr/>
        </p:nvSpPr>
        <p:spPr>
          <a:xfrm>
            <a:off x="854963" y="8309813"/>
            <a:ext cx="12697751" cy="1243525"/>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Speed reduces over distance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5G Low Band</a:t>
            </a:r>
          </a:p>
        </p:txBody>
      </p:sp>
    </p:spTree>
    <p:extLst>
      <p:ext uri="{BB962C8B-B14F-4D97-AF65-F5344CB8AC3E}">
        <p14:creationId xmlns:p14="http://schemas.microsoft.com/office/powerpoint/2010/main" val="150726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0_Background" descr="A picture containing outdoor, building, sky, city&#10;&#10;Description automatically generated">
            <a:extLst>
              <a:ext uri="{FF2B5EF4-FFF2-40B4-BE49-F238E27FC236}">
                <a16:creationId xmlns:a16="http://schemas.microsoft.com/office/drawing/2014/main" id="{EA4C8BE6-8A22-64AD-4E20-A81637841E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5320"/>
          <a:stretch/>
        </p:blipFill>
        <p:spPr>
          <a:xfrm>
            <a:off x="25399" y="3167740"/>
            <a:ext cx="36525201" cy="1740784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20470150" cy="1708066"/>
          </a:xfrm>
          <a:prstGeom prst="rect">
            <a:avLst/>
          </a:prstGeom>
          <a:solidFill>
            <a:srgbClr val="E7E6E6">
              <a:alpha val="6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Uses frequencies 1.7 to 4.7 GHz</a:t>
            </a:r>
          </a:p>
        </p:txBody>
      </p:sp>
      <p:sp>
        <p:nvSpPr>
          <p:cNvPr id="2" name="1_Point 2">
            <a:extLst>
              <a:ext uri="{FF2B5EF4-FFF2-40B4-BE49-F238E27FC236}">
                <a16:creationId xmlns:a16="http://schemas.microsoft.com/office/drawing/2014/main" id="{70734069-E3DD-8AF3-7ACD-DB467CE04EE1}"/>
              </a:ext>
            </a:extLst>
          </p:cNvPr>
          <p:cNvSpPr txBox="1"/>
          <p:nvPr/>
        </p:nvSpPr>
        <p:spPr>
          <a:xfrm>
            <a:off x="854964" y="5462105"/>
            <a:ext cx="11195522" cy="1246461"/>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Speeds 100 to 900 Mbit/s</a:t>
            </a:r>
          </a:p>
        </p:txBody>
      </p:sp>
      <p:sp>
        <p:nvSpPr>
          <p:cNvPr id="3" name="2_Point 2">
            <a:extLst>
              <a:ext uri="{FF2B5EF4-FFF2-40B4-BE49-F238E27FC236}">
                <a16:creationId xmlns:a16="http://schemas.microsoft.com/office/drawing/2014/main" id="{BD123B95-B1D1-4C73-3D50-5C4276385CB5}"/>
              </a:ext>
            </a:extLst>
          </p:cNvPr>
          <p:cNvSpPr txBox="1"/>
          <p:nvPr/>
        </p:nvSpPr>
        <p:spPr>
          <a:xfrm>
            <a:off x="854964" y="6848938"/>
            <a:ext cx="17433036" cy="1246495"/>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Distance 1 to 12 miles (1.6 km to </a:t>
            </a:r>
            <a:r>
              <a:rPr lang="en-US" sz="7500">
                <a:latin typeface="Arial" panose="020B0604020202020204" pitchFamily="34" charset="0"/>
                <a:cs typeface="Arial" panose="020B0604020202020204" pitchFamily="34" charset="0"/>
              </a:rPr>
              <a:t>20 km)</a:t>
            </a:r>
            <a:endParaRPr lang="en-US" sz="7500" dirty="0">
              <a:latin typeface="Arial" panose="020B0604020202020204" pitchFamily="34" charset="0"/>
              <a:cs typeface="Arial" panose="020B0604020202020204" pitchFamily="34" charset="0"/>
            </a:endParaRPr>
          </a:p>
        </p:txBody>
      </p:sp>
      <p:sp>
        <p:nvSpPr>
          <p:cNvPr id="10" name="3_Point 3">
            <a:extLst>
              <a:ext uri="{FF2B5EF4-FFF2-40B4-BE49-F238E27FC236}">
                <a16:creationId xmlns:a16="http://schemas.microsoft.com/office/drawing/2014/main" id="{8D2117FA-F933-AC32-00F7-F8A9BAB37394}"/>
              </a:ext>
            </a:extLst>
          </p:cNvPr>
          <p:cNvSpPr txBox="1"/>
          <p:nvPr/>
        </p:nvSpPr>
        <p:spPr>
          <a:xfrm>
            <a:off x="854964" y="8337515"/>
            <a:ext cx="16355350" cy="1246461"/>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Requires more base stations than 4G</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5G Mid Band</a:t>
            </a:r>
          </a:p>
        </p:txBody>
      </p:sp>
    </p:spTree>
    <p:extLst>
      <p:ext uri="{BB962C8B-B14F-4D97-AF65-F5344CB8AC3E}">
        <p14:creationId xmlns:p14="http://schemas.microsoft.com/office/powerpoint/2010/main" val="3610771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0_Background">
            <a:extLst>
              <a:ext uri="{FF2B5EF4-FFF2-40B4-BE49-F238E27FC236}">
                <a16:creationId xmlns:a16="http://schemas.microsoft.com/office/drawing/2014/main" id="{16334AF6-1D84-DB76-FA6A-276D321F65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099"/>
            <a:ext cx="36673136" cy="20553076"/>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15049064" cy="1708066"/>
          </a:xfrm>
          <a:prstGeom prst="rect">
            <a:avLst/>
          </a:prstGeom>
          <a:solidFill>
            <a:srgbClr val="E7E6E6">
              <a:alpha val="6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Uses 24 GHz to 54 GHz</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2195"/>
            <a:ext cx="18347435" cy="1246461"/>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Speeds 1 to 3 </a:t>
            </a:r>
            <a:r>
              <a:rPr lang="en-US" sz="7500" dirty="0" err="1">
                <a:latin typeface="Arial" panose="020B0604020202020204" pitchFamily="34" charset="0"/>
                <a:cs typeface="Arial" panose="020B0604020202020204" pitchFamily="34" charset="0"/>
              </a:rPr>
              <a:t>GBps</a:t>
            </a:r>
            <a:r>
              <a:rPr lang="en-US" sz="7500" dirty="0">
                <a:latin typeface="Arial" panose="020B0604020202020204" pitchFamily="34" charset="0"/>
                <a:cs typeface="Arial" panose="020B0604020202020204" pitchFamily="34" charset="0"/>
              </a:rPr>
              <a:t>. Increased with MIMO</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4" y="6849118"/>
            <a:ext cx="14141196" cy="1246495"/>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Distance up to 0.7 miles (1.1 km)</a:t>
            </a:r>
          </a:p>
        </p:txBody>
      </p:sp>
      <p:sp>
        <p:nvSpPr>
          <p:cNvPr id="10" name="3_Point 4">
            <a:extLst>
              <a:ext uri="{FF2B5EF4-FFF2-40B4-BE49-F238E27FC236}">
                <a16:creationId xmlns:a16="http://schemas.microsoft.com/office/drawing/2014/main" id="{EAB96D11-516F-CAFF-3DF3-CD774D980CD6}"/>
              </a:ext>
            </a:extLst>
          </p:cNvPr>
          <p:cNvSpPr txBox="1"/>
          <p:nvPr/>
        </p:nvSpPr>
        <p:spPr>
          <a:xfrm>
            <a:off x="854964" y="8236042"/>
            <a:ext cx="32174948" cy="1708160"/>
          </a:xfrm>
          <a:prstGeom prst="rect">
            <a:avLst/>
          </a:prstGeom>
          <a:solidFill>
            <a:srgbClr val="E7E6E6">
              <a:alpha val="6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Signal can easily suffer interference or be blocked</a:t>
            </a:r>
          </a:p>
        </p:txBody>
      </p:sp>
      <p:sp>
        <p:nvSpPr>
          <p:cNvPr id="25" name="4_Tree text">
            <a:extLst>
              <a:ext uri="{FF2B5EF4-FFF2-40B4-BE49-F238E27FC236}">
                <a16:creationId xmlns:a16="http://schemas.microsoft.com/office/drawing/2014/main" id="{C19EE8EC-D52D-281E-3C60-D6CA75727E40}"/>
              </a:ext>
            </a:extLst>
          </p:cNvPr>
          <p:cNvSpPr txBox="1"/>
          <p:nvPr/>
        </p:nvSpPr>
        <p:spPr>
          <a:xfrm>
            <a:off x="4738585" y="17409370"/>
            <a:ext cx="2837873" cy="1246461"/>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Trees</a:t>
            </a:r>
          </a:p>
        </p:txBody>
      </p:sp>
      <p:pic>
        <p:nvPicPr>
          <p:cNvPr id="24" name="4_Tree" descr="A picture containing tree, outdoor, grass, silhouette&#10;&#10;Description automatically generated">
            <a:extLst>
              <a:ext uri="{FF2B5EF4-FFF2-40B4-BE49-F238E27FC236}">
                <a16:creationId xmlns:a16="http://schemas.microsoft.com/office/drawing/2014/main" id="{E5A773AB-D6E8-BCE4-001D-D1145561D6C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89458" y="10242833"/>
            <a:ext cx="8296391" cy="7049912"/>
          </a:xfrm>
          <a:prstGeom prst="rect">
            <a:avLst/>
          </a:prstGeom>
        </p:spPr>
      </p:pic>
      <p:sp>
        <p:nvSpPr>
          <p:cNvPr id="28" name="5_Whether text">
            <a:extLst>
              <a:ext uri="{FF2B5EF4-FFF2-40B4-BE49-F238E27FC236}">
                <a16:creationId xmlns:a16="http://schemas.microsoft.com/office/drawing/2014/main" id="{35E2CDAF-46F9-CEA2-173B-4F043B361FC9}"/>
              </a:ext>
            </a:extLst>
          </p:cNvPr>
          <p:cNvSpPr txBox="1"/>
          <p:nvPr/>
        </p:nvSpPr>
        <p:spPr>
          <a:xfrm>
            <a:off x="12085245" y="17409370"/>
            <a:ext cx="3831214" cy="1246461"/>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Weather</a:t>
            </a:r>
          </a:p>
        </p:txBody>
      </p:sp>
      <p:pic>
        <p:nvPicPr>
          <p:cNvPr id="30" name="5_Whether" descr="A picture containing umbrella, rain, rainy&#10;&#10;Description automatically generated">
            <a:extLst>
              <a:ext uri="{FF2B5EF4-FFF2-40B4-BE49-F238E27FC236}">
                <a16:creationId xmlns:a16="http://schemas.microsoft.com/office/drawing/2014/main" id="{36E6D1D2-A9A3-4304-46C4-1CA07ED522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8705" y="10242833"/>
            <a:ext cx="6824197" cy="6824197"/>
          </a:xfrm>
          <a:prstGeom prst="rect">
            <a:avLst/>
          </a:prstGeom>
        </p:spPr>
      </p:pic>
      <p:sp>
        <p:nvSpPr>
          <p:cNvPr id="33" name="6_Buildings text">
            <a:extLst>
              <a:ext uri="{FF2B5EF4-FFF2-40B4-BE49-F238E27FC236}">
                <a16:creationId xmlns:a16="http://schemas.microsoft.com/office/drawing/2014/main" id="{0E861FEF-87BE-DF51-592A-34A144B2101A}"/>
              </a:ext>
            </a:extLst>
          </p:cNvPr>
          <p:cNvSpPr txBox="1"/>
          <p:nvPr/>
        </p:nvSpPr>
        <p:spPr>
          <a:xfrm>
            <a:off x="20327275" y="17409370"/>
            <a:ext cx="4361525" cy="1246461"/>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Buildings</a:t>
            </a:r>
          </a:p>
        </p:txBody>
      </p:sp>
      <p:pic>
        <p:nvPicPr>
          <p:cNvPr id="32" name="6_Buildings" descr="A cat sitting on a chair&#10;&#10;Description automatically generated with low confidence">
            <a:extLst>
              <a:ext uri="{FF2B5EF4-FFF2-40B4-BE49-F238E27FC236}">
                <a16:creationId xmlns:a16="http://schemas.microsoft.com/office/drawing/2014/main" id="{0DF2F3DF-A942-EB90-25F0-0BA2EC8A505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028800" y="10282519"/>
            <a:ext cx="7042366" cy="7042366"/>
          </a:xfrm>
          <a:prstGeom prst="rect">
            <a:avLst/>
          </a:prstGeom>
        </p:spPr>
      </p:pic>
      <p:sp>
        <p:nvSpPr>
          <p:cNvPr id="8" name="7_Glass text">
            <a:extLst>
              <a:ext uri="{FF2B5EF4-FFF2-40B4-BE49-F238E27FC236}">
                <a16:creationId xmlns:a16="http://schemas.microsoft.com/office/drawing/2014/main" id="{BDF5519C-5A21-C9BC-9BC0-B90CAA615C0D}"/>
              </a:ext>
            </a:extLst>
          </p:cNvPr>
          <p:cNvSpPr txBox="1"/>
          <p:nvPr/>
        </p:nvSpPr>
        <p:spPr>
          <a:xfrm>
            <a:off x="29839395" y="17409370"/>
            <a:ext cx="2773416" cy="1246461"/>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Glass</a:t>
            </a:r>
          </a:p>
        </p:txBody>
      </p:sp>
      <p:pic>
        <p:nvPicPr>
          <p:cNvPr id="6" name="7_Glass" descr="A picture containing text, person&#10;&#10;Description automatically generated">
            <a:extLst>
              <a:ext uri="{FF2B5EF4-FFF2-40B4-BE49-F238E27FC236}">
                <a16:creationId xmlns:a16="http://schemas.microsoft.com/office/drawing/2014/main" id="{586EDE65-A378-8DA5-FBDE-E9376FE05A6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910430" y="10242833"/>
            <a:ext cx="7049912" cy="7049912"/>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5G High Band (Millimeter Wave)</a:t>
            </a:r>
          </a:p>
        </p:txBody>
      </p:sp>
    </p:spTree>
    <p:extLst>
      <p:ext uri="{BB962C8B-B14F-4D97-AF65-F5344CB8AC3E}">
        <p14:creationId xmlns:p14="http://schemas.microsoft.com/office/powerpoint/2010/main" val="3080700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0_Background" descr="A crowd of people holding up their hands&#10;&#10;Description automatically generated with medium confidence">
            <a:extLst>
              <a:ext uri="{FF2B5EF4-FFF2-40B4-BE49-F238E27FC236}">
                <a16:creationId xmlns:a16="http://schemas.microsoft.com/office/drawing/2014/main" id="{99624C96-8C75-E5B0-CF7C-BE414FE185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56956"/>
            <a:ext cx="36576000" cy="17735341"/>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pic>
        <p:nvPicPr>
          <p:cNvPr id="16" name="1_World_V World1_D -2.0">
            <a:extLst>
              <a:ext uri="{FF2B5EF4-FFF2-40B4-BE49-F238E27FC236}">
                <a16:creationId xmlns:a16="http://schemas.microsoft.com/office/drawing/2014/main" id="{0422A619-46F5-4F67-8CEC-D8CAD067272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7822623" y="-415499"/>
            <a:ext cx="22948105" cy="12909452"/>
          </a:xfrm>
          <a:prstGeom prst="rect">
            <a:avLst/>
          </a:prstGeom>
        </p:spPr>
      </p:pic>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2_Point 1">
            <a:extLst>
              <a:ext uri="{FF2B5EF4-FFF2-40B4-BE49-F238E27FC236}">
                <a16:creationId xmlns:a16="http://schemas.microsoft.com/office/drawing/2014/main" id="{9AB0CD40-3F8C-4AD7-ABD2-0365709E7B83}"/>
              </a:ext>
            </a:extLst>
          </p:cNvPr>
          <p:cNvSpPr txBox="1"/>
          <p:nvPr/>
        </p:nvSpPr>
        <p:spPr>
          <a:xfrm>
            <a:off x="854963" y="3613667"/>
            <a:ext cx="20321187" cy="1708066"/>
          </a:xfrm>
          <a:prstGeom prst="rect">
            <a:avLst/>
          </a:prstGeom>
          <a:solidFill>
            <a:srgbClr val="E7E6E6">
              <a:alpha val="6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Fiber optic is generally the best</a:t>
            </a:r>
          </a:p>
        </p:txBody>
      </p:sp>
      <p:sp>
        <p:nvSpPr>
          <p:cNvPr id="14" name="3_Point 2">
            <a:extLst>
              <a:ext uri="{FF2B5EF4-FFF2-40B4-BE49-F238E27FC236}">
                <a16:creationId xmlns:a16="http://schemas.microsoft.com/office/drawing/2014/main" id="{F7302874-6FF6-4F12-9408-F903772FAD68}"/>
              </a:ext>
            </a:extLst>
          </p:cNvPr>
          <p:cNvSpPr txBox="1"/>
          <p:nvPr/>
        </p:nvSpPr>
        <p:spPr>
          <a:xfrm>
            <a:off x="854963" y="5465943"/>
            <a:ext cx="11424123" cy="1246494"/>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Good speed and reliability</a:t>
            </a:r>
          </a:p>
        </p:txBody>
      </p:sp>
      <p:pic>
        <p:nvPicPr>
          <p:cNvPr id="4" name="4_Cat eating cable" descr="A picture containing cat, indoor, sitting, floor&#10;&#10;Description automatically generated">
            <a:extLst>
              <a:ext uri="{FF2B5EF4-FFF2-40B4-BE49-F238E27FC236}">
                <a16:creationId xmlns:a16="http://schemas.microsoft.com/office/drawing/2014/main" id="{4FECA969-663A-6899-BC73-06A8EF0230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358307" y="3134266"/>
            <a:ext cx="3722379" cy="3722379"/>
          </a:xfrm>
          <a:prstGeom prst="rect">
            <a:avLst/>
          </a:prstGeom>
        </p:spPr>
      </p:pic>
      <p:sp>
        <p:nvSpPr>
          <p:cNvPr id="2" name="5_Point 3">
            <a:extLst>
              <a:ext uri="{FF2B5EF4-FFF2-40B4-BE49-F238E27FC236}">
                <a16:creationId xmlns:a16="http://schemas.microsoft.com/office/drawing/2014/main" id="{8DD8FF87-F201-1C6C-A14A-4C8942D2CDC0}"/>
              </a:ext>
            </a:extLst>
          </p:cNvPr>
          <p:cNvSpPr txBox="1"/>
          <p:nvPr/>
        </p:nvSpPr>
        <p:spPr>
          <a:xfrm>
            <a:off x="854963" y="6856646"/>
            <a:ext cx="30561208" cy="1708160"/>
          </a:xfrm>
          <a:prstGeom prst="rect">
            <a:avLst/>
          </a:prstGeom>
          <a:solidFill>
            <a:srgbClr val="E7E6E6">
              <a:alpha val="6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Modern mobile devices work on most networks</a:t>
            </a:r>
          </a:p>
        </p:txBody>
      </p:sp>
      <p:sp>
        <p:nvSpPr>
          <p:cNvPr id="12" name="6_Point 4">
            <a:extLst>
              <a:ext uri="{FF2B5EF4-FFF2-40B4-BE49-F238E27FC236}">
                <a16:creationId xmlns:a16="http://schemas.microsoft.com/office/drawing/2014/main" id="{97EAF12F-B867-4C15-8390-FCF105AAB49B}"/>
              </a:ext>
            </a:extLst>
          </p:cNvPr>
          <p:cNvSpPr txBox="1"/>
          <p:nvPr/>
        </p:nvSpPr>
        <p:spPr>
          <a:xfrm>
            <a:off x="854963" y="8709016"/>
            <a:ext cx="31998123" cy="1246493"/>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May have problems if device is taken overseas. Frequencies not supported</a:t>
            </a:r>
          </a:p>
        </p:txBody>
      </p:sp>
      <p:sp>
        <p:nvSpPr>
          <p:cNvPr id="15" name="7_Point 5">
            <a:extLst>
              <a:ext uri="{FF2B5EF4-FFF2-40B4-BE49-F238E27FC236}">
                <a16:creationId xmlns:a16="http://schemas.microsoft.com/office/drawing/2014/main" id="{93BDC196-68A7-4B13-AEC2-DA960367EDBF}"/>
              </a:ext>
            </a:extLst>
          </p:cNvPr>
          <p:cNvSpPr txBox="1"/>
          <p:nvPr/>
        </p:nvSpPr>
        <p:spPr>
          <a:xfrm>
            <a:off x="854963" y="10099719"/>
            <a:ext cx="21874408" cy="1246495"/>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New technology like 5G requires compatible device</a:t>
            </a:r>
          </a:p>
        </p:txBody>
      </p:sp>
      <p:sp>
        <p:nvSpPr>
          <p:cNvPr id="13" name="8_Point 6">
            <a:extLst>
              <a:ext uri="{FF2B5EF4-FFF2-40B4-BE49-F238E27FC236}">
                <a16:creationId xmlns:a16="http://schemas.microsoft.com/office/drawing/2014/main" id="{ABB92F5E-CFB4-4190-80BF-B12BB0836710}"/>
              </a:ext>
            </a:extLst>
          </p:cNvPr>
          <p:cNvSpPr txBox="1"/>
          <p:nvPr/>
        </p:nvSpPr>
        <p:spPr>
          <a:xfrm>
            <a:off x="854962" y="11490423"/>
            <a:ext cx="34851243" cy="1661993"/>
          </a:xfrm>
          <a:prstGeom prst="rect">
            <a:avLst/>
          </a:prstGeom>
          <a:solidFill>
            <a:srgbClr val="E7E6E6">
              <a:alpha val="69804"/>
            </a:srgbClr>
          </a:solidFill>
        </p:spPr>
        <p:txBody>
          <a:bodyPr wrap="square">
            <a:spAutoFit/>
          </a:bodyPr>
          <a:lstStyle/>
          <a:p>
            <a:r>
              <a:rPr lang="en-US" sz="10200" b="1" dirty="0">
                <a:solidFill>
                  <a:srgbClr val="1884C7"/>
                </a:solidFill>
                <a:latin typeface="Arial" panose="020B0604020202020204" pitchFamily="34" charset="0"/>
                <a:cs typeface="Arial" panose="020B0604020202020204" pitchFamily="34" charset="0"/>
              </a:rPr>
              <a:t>Satellite generally last choice or if other choices are bad</a:t>
            </a:r>
          </a:p>
        </p:txBody>
      </p:sp>
      <p:sp>
        <p:nvSpPr>
          <p:cNvPr id="19" name="9_Point 7">
            <a:extLst>
              <a:ext uri="{FF2B5EF4-FFF2-40B4-BE49-F238E27FC236}">
                <a16:creationId xmlns:a16="http://schemas.microsoft.com/office/drawing/2014/main" id="{50CF98DE-AC07-47F4-AA18-A7DB790D9E0E}"/>
              </a:ext>
            </a:extLst>
          </p:cNvPr>
          <p:cNvSpPr txBox="1"/>
          <p:nvPr/>
        </p:nvSpPr>
        <p:spPr>
          <a:xfrm>
            <a:off x="854963" y="13342793"/>
            <a:ext cx="16427197" cy="1246495"/>
          </a:xfrm>
          <a:prstGeom prst="rect">
            <a:avLst/>
          </a:prstGeom>
          <a:solidFill>
            <a:srgbClr val="E7E6E6">
              <a:alpha val="69804"/>
            </a:srgbClr>
          </a:solidFill>
        </p:spPr>
        <p:txBody>
          <a:bodyPr wrap="square">
            <a:spAutoFit/>
          </a:bodyPr>
          <a:lstStyle/>
          <a:p>
            <a:r>
              <a:rPr lang="en-US" sz="7500" dirty="0">
                <a:latin typeface="Arial" panose="020B0604020202020204" pitchFamily="34" charset="0"/>
                <a:cs typeface="Arial" panose="020B0604020202020204" pitchFamily="34" charset="0"/>
              </a:rPr>
              <a:t>Low-orbit latency lower. Can suffer lag</a:t>
            </a:r>
          </a:p>
        </p:txBody>
      </p:sp>
      <p:sp>
        <p:nvSpPr>
          <p:cNvPr id="18" name="10_Point 8">
            <a:extLst>
              <a:ext uri="{FF2B5EF4-FFF2-40B4-BE49-F238E27FC236}">
                <a16:creationId xmlns:a16="http://schemas.microsoft.com/office/drawing/2014/main" id="{885F3228-611E-4537-915F-A671698DC49F}"/>
              </a:ext>
            </a:extLst>
          </p:cNvPr>
          <p:cNvSpPr txBox="1"/>
          <p:nvPr/>
        </p:nvSpPr>
        <p:spPr>
          <a:xfrm>
            <a:off x="854962" y="14733497"/>
            <a:ext cx="32955535" cy="1708160"/>
          </a:xfrm>
          <a:prstGeom prst="rect">
            <a:avLst/>
          </a:prstGeom>
          <a:solidFill>
            <a:srgbClr val="E7E6E6">
              <a:alpha val="6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Choice will often be determined by availability/price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2282831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574" y="5748"/>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https://ITFreeTraining.com/ap11/5a05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2783814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2_Divder background" descr="Diagram&#10;&#10;Description automatically generated">
            <a:extLst>
              <a:ext uri="{FF2B5EF4-FFF2-40B4-BE49-F238E27FC236}">
                <a16:creationId xmlns:a16="http://schemas.microsoft.com/office/drawing/2014/main" id="{FFE5DB9B-0F24-0D59-59FA-C07440A9EB5C}"/>
              </a:ext>
            </a:extLst>
          </p:cNvPr>
          <p:cNvPicPr>
            <a:picLocks noChangeAspect="1"/>
          </p:cNvPicPr>
          <p:nvPr/>
        </p:nvPicPr>
        <p:blipFill rotWithShape="1">
          <a:blip r:embed="rId3" cstate="email">
            <a:alphaModFix amt="10000"/>
            <a:extLst>
              <a:ext uri="{28A0092B-C50C-407E-A947-70E740481C1C}">
                <a14:useLocalDpi xmlns:a14="http://schemas.microsoft.com/office/drawing/2010/main"/>
              </a:ext>
            </a:extLst>
          </a:blip>
          <a:srcRect/>
          <a:stretch/>
        </p:blipFill>
        <p:spPr>
          <a:xfrm>
            <a:off x="6291965" y="5023970"/>
            <a:ext cx="28668671" cy="15551618"/>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Small Office/Home Office</a:t>
            </a:r>
          </a:p>
        </p:txBody>
      </p:sp>
      <p:pic>
        <p:nvPicPr>
          <p:cNvPr id="2" name="1_Router">
            <a:extLst>
              <a:ext uri="{FF2B5EF4-FFF2-40B4-BE49-F238E27FC236}">
                <a16:creationId xmlns:a16="http://schemas.microsoft.com/office/drawing/2014/main" id="{74CCB464-8A5A-096D-3362-8C9885D917E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7051860" y="-1028407"/>
            <a:ext cx="6875115" cy="5290849"/>
          </a:xfrm>
          <a:prstGeom prst="rect">
            <a:avLst/>
          </a:prstGeom>
        </p:spPr>
      </p:pic>
      <p:cxnSp>
        <p:nvCxnSpPr>
          <p:cNvPr id="55" name="2_Divider">
            <a:extLst>
              <a:ext uri="{FF2B5EF4-FFF2-40B4-BE49-F238E27FC236}">
                <a16:creationId xmlns:a16="http://schemas.microsoft.com/office/drawing/2014/main" id="{7B7DF5A2-6310-60F3-CE74-C84BE8CC5854}"/>
              </a:ext>
            </a:extLst>
          </p:cNvPr>
          <p:cNvCxnSpPr>
            <a:cxnSpLocks/>
            <a:endCxn id="58" idx="2"/>
          </p:cNvCxnSpPr>
          <p:nvPr/>
        </p:nvCxnSpPr>
        <p:spPr>
          <a:xfrm>
            <a:off x="20626301" y="4262442"/>
            <a:ext cx="0" cy="16313146"/>
          </a:xfrm>
          <a:prstGeom prst="line">
            <a:avLst/>
          </a:prstGeom>
          <a:ln w="127000">
            <a:prstDash val="dash"/>
          </a:ln>
        </p:spPr>
        <p:style>
          <a:lnRef idx="1">
            <a:schemeClr val="dk1"/>
          </a:lnRef>
          <a:fillRef idx="0">
            <a:schemeClr val="dk1"/>
          </a:fillRef>
          <a:effectRef idx="0">
            <a:schemeClr val="dk1"/>
          </a:effectRef>
          <a:fontRef idx="minor">
            <a:schemeClr val="tx1"/>
          </a:fontRef>
        </p:style>
      </p:cxnSp>
      <p:sp>
        <p:nvSpPr>
          <p:cNvPr id="61" name="3_Private network text">
            <a:extLst>
              <a:ext uri="{FF2B5EF4-FFF2-40B4-BE49-F238E27FC236}">
                <a16:creationId xmlns:a16="http://schemas.microsoft.com/office/drawing/2014/main" id="{9BC616E1-09A9-98DF-7790-BF2ABD360228}"/>
              </a:ext>
            </a:extLst>
          </p:cNvPr>
          <p:cNvSpPr txBox="1"/>
          <p:nvPr/>
        </p:nvSpPr>
        <p:spPr>
          <a:xfrm>
            <a:off x="13448929" y="16150783"/>
            <a:ext cx="6863722" cy="1246495"/>
          </a:xfrm>
          <a:prstGeom prst="rect">
            <a:avLst/>
          </a:prstGeom>
          <a:solidFill>
            <a:srgbClr val="FFFFFF">
              <a:alpha val="50196"/>
            </a:srgbClr>
          </a:solidFill>
        </p:spPr>
        <p:txBody>
          <a:bodyPr wrap="square">
            <a:spAutoFit/>
          </a:bodyPr>
          <a:lstStyle/>
          <a:p>
            <a:r>
              <a:rPr lang="en-US" sz="7500" dirty="0">
                <a:latin typeface="Arial" panose="020B0604020202020204" pitchFamily="34" charset="0"/>
                <a:cs typeface="Arial" panose="020B0604020202020204" pitchFamily="34" charset="0"/>
              </a:rPr>
              <a:t>Private network</a:t>
            </a:r>
          </a:p>
        </p:txBody>
      </p:sp>
      <p:sp>
        <p:nvSpPr>
          <p:cNvPr id="62" name="4_Public network text">
            <a:extLst>
              <a:ext uri="{FF2B5EF4-FFF2-40B4-BE49-F238E27FC236}">
                <a16:creationId xmlns:a16="http://schemas.microsoft.com/office/drawing/2014/main" id="{0FAA6A30-D5DF-8179-A7DB-B9CF0D615114}"/>
              </a:ext>
            </a:extLst>
          </p:cNvPr>
          <p:cNvSpPr txBox="1"/>
          <p:nvPr/>
        </p:nvSpPr>
        <p:spPr>
          <a:xfrm>
            <a:off x="20732306" y="16150783"/>
            <a:ext cx="6492648" cy="1246495"/>
          </a:xfrm>
          <a:prstGeom prst="rect">
            <a:avLst/>
          </a:prstGeom>
          <a:solidFill>
            <a:srgbClr val="FFFFFF">
              <a:alpha val="50196"/>
            </a:srgbClr>
          </a:solidFill>
        </p:spPr>
        <p:txBody>
          <a:bodyPr wrap="square">
            <a:spAutoFit/>
          </a:bodyPr>
          <a:lstStyle/>
          <a:p>
            <a:r>
              <a:rPr lang="en-US" sz="7500" dirty="0">
                <a:latin typeface="Arial" panose="020B0604020202020204" pitchFamily="34" charset="0"/>
                <a:cs typeface="Arial" panose="020B0604020202020204" pitchFamily="34" charset="0"/>
              </a:rPr>
              <a:t>Public network</a:t>
            </a:r>
          </a:p>
        </p:txBody>
      </p:sp>
      <p:grpSp>
        <p:nvGrpSpPr>
          <p:cNvPr id="103" name="5_Device 4 cable_D 5.0">
            <a:extLst>
              <a:ext uri="{FF2B5EF4-FFF2-40B4-BE49-F238E27FC236}">
                <a16:creationId xmlns:a16="http://schemas.microsoft.com/office/drawing/2014/main" id="{67798702-39F4-147A-4CC8-187F212FC95C}"/>
              </a:ext>
            </a:extLst>
          </p:cNvPr>
          <p:cNvGrpSpPr/>
          <p:nvPr/>
        </p:nvGrpSpPr>
        <p:grpSpPr>
          <a:xfrm>
            <a:off x="15580548" y="3671264"/>
            <a:ext cx="4628359" cy="5467836"/>
            <a:chOff x="15580548" y="3671264"/>
            <a:chExt cx="4628359" cy="5467836"/>
          </a:xfrm>
        </p:grpSpPr>
        <p:cxnSp>
          <p:nvCxnSpPr>
            <p:cNvPr id="85" name="Straight Arrow Connector 84">
              <a:extLst>
                <a:ext uri="{FF2B5EF4-FFF2-40B4-BE49-F238E27FC236}">
                  <a16:creationId xmlns:a16="http://schemas.microsoft.com/office/drawing/2014/main" id="{957908F2-CF39-6301-A213-58A444957CB1}"/>
                </a:ext>
              </a:extLst>
            </p:cNvPr>
            <p:cNvCxnSpPr>
              <a:cxnSpLocks/>
            </p:cNvCxnSpPr>
            <p:nvPr/>
          </p:nvCxnSpPr>
          <p:spPr>
            <a:xfrm flipH="1" flipV="1">
              <a:off x="15580548" y="6081660"/>
              <a:ext cx="30547" cy="3057440"/>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E30F8105-889A-BE78-741A-6DA33CB83E17}"/>
                </a:ext>
              </a:extLst>
            </p:cNvPr>
            <p:cNvCxnSpPr>
              <a:cxnSpLocks/>
            </p:cNvCxnSpPr>
            <p:nvPr/>
          </p:nvCxnSpPr>
          <p:spPr>
            <a:xfrm flipH="1">
              <a:off x="18460493" y="3671264"/>
              <a:ext cx="1748414" cy="2483348"/>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id="{B6094B2C-4DE6-FEE2-2BFF-8BF79079E84A}"/>
                </a:ext>
              </a:extLst>
            </p:cNvPr>
            <p:cNvCxnSpPr>
              <a:cxnSpLocks/>
            </p:cNvCxnSpPr>
            <p:nvPr/>
          </p:nvCxnSpPr>
          <p:spPr>
            <a:xfrm flipH="1">
              <a:off x="15580548" y="6136524"/>
              <a:ext cx="2938624" cy="4936"/>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grpSp>
      <p:pic>
        <p:nvPicPr>
          <p:cNvPr id="78" name="5_Device 4_D 3.0" descr="A picture containing text, lit, printer, dark&#10;&#10;Description automatically generated">
            <a:extLst>
              <a:ext uri="{FF2B5EF4-FFF2-40B4-BE49-F238E27FC236}">
                <a16:creationId xmlns:a16="http://schemas.microsoft.com/office/drawing/2014/main" id="{E9025802-EA54-A563-19DB-FF4692C7A8B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061110" y="8033630"/>
            <a:ext cx="4399383" cy="3565941"/>
          </a:xfrm>
          <a:prstGeom prst="rect">
            <a:avLst/>
          </a:prstGeom>
        </p:spPr>
      </p:pic>
      <p:grpSp>
        <p:nvGrpSpPr>
          <p:cNvPr id="102" name="5_Device 3 cable_D 4.0">
            <a:extLst>
              <a:ext uri="{FF2B5EF4-FFF2-40B4-BE49-F238E27FC236}">
                <a16:creationId xmlns:a16="http://schemas.microsoft.com/office/drawing/2014/main" id="{01D933EC-9790-06F7-4FC3-D25AF9BA9DE8}"/>
              </a:ext>
            </a:extLst>
          </p:cNvPr>
          <p:cNvGrpSpPr/>
          <p:nvPr/>
        </p:nvGrpSpPr>
        <p:grpSpPr>
          <a:xfrm>
            <a:off x="12435409" y="3482418"/>
            <a:ext cx="7144595" cy="5170951"/>
            <a:chOff x="12435409" y="3482418"/>
            <a:chExt cx="7144595" cy="5170951"/>
          </a:xfrm>
        </p:grpSpPr>
        <p:cxnSp>
          <p:nvCxnSpPr>
            <p:cNvPr id="41" name="Straight Arrow Connector 40">
              <a:extLst>
                <a:ext uri="{FF2B5EF4-FFF2-40B4-BE49-F238E27FC236}">
                  <a16:creationId xmlns:a16="http://schemas.microsoft.com/office/drawing/2014/main" id="{4D9A3F9A-5455-1934-D8E8-731113170480}"/>
                </a:ext>
              </a:extLst>
            </p:cNvPr>
            <p:cNvCxnSpPr>
              <a:cxnSpLocks/>
            </p:cNvCxnSpPr>
            <p:nvPr/>
          </p:nvCxnSpPr>
          <p:spPr>
            <a:xfrm flipV="1">
              <a:off x="12496039" y="5771963"/>
              <a:ext cx="0" cy="2881406"/>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30BF4EB1-59BA-9365-3FA3-6E74ECD7A8B3}"/>
                </a:ext>
              </a:extLst>
            </p:cNvPr>
            <p:cNvCxnSpPr>
              <a:cxnSpLocks/>
            </p:cNvCxnSpPr>
            <p:nvPr/>
          </p:nvCxnSpPr>
          <p:spPr>
            <a:xfrm flipH="1">
              <a:off x="17900313" y="3482418"/>
              <a:ext cx="1679691" cy="2358511"/>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9DEAD71F-5F78-0CD6-7339-A00E3C6203CA}"/>
                </a:ext>
              </a:extLst>
            </p:cNvPr>
            <p:cNvCxnSpPr>
              <a:cxnSpLocks/>
            </p:cNvCxnSpPr>
            <p:nvPr/>
          </p:nvCxnSpPr>
          <p:spPr>
            <a:xfrm flipH="1" flipV="1">
              <a:off x="12435409" y="5790251"/>
              <a:ext cx="5540341" cy="20867"/>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grpSp>
      <p:pic>
        <p:nvPicPr>
          <p:cNvPr id="37" name="5_Device 3_D 2.0" descr="A picture containing text, computer, electronics, computer&#10;&#10;Description automatically generated">
            <a:extLst>
              <a:ext uri="{FF2B5EF4-FFF2-40B4-BE49-F238E27FC236}">
                <a16:creationId xmlns:a16="http://schemas.microsoft.com/office/drawing/2014/main" id="{F8104DF1-8AC2-E6E7-F7A8-278A8F981F0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12619" y="7440582"/>
            <a:ext cx="5051282" cy="4125306"/>
          </a:xfrm>
          <a:prstGeom prst="rect">
            <a:avLst/>
          </a:prstGeom>
        </p:spPr>
      </p:pic>
      <p:grpSp>
        <p:nvGrpSpPr>
          <p:cNvPr id="101" name="5_Device 2 cable_D 3.0">
            <a:extLst>
              <a:ext uri="{FF2B5EF4-FFF2-40B4-BE49-F238E27FC236}">
                <a16:creationId xmlns:a16="http://schemas.microsoft.com/office/drawing/2014/main" id="{A59B233C-3E5B-0610-AD4A-C3BA1CD66781}"/>
              </a:ext>
            </a:extLst>
          </p:cNvPr>
          <p:cNvGrpSpPr/>
          <p:nvPr/>
        </p:nvGrpSpPr>
        <p:grpSpPr>
          <a:xfrm>
            <a:off x="7331822" y="3400781"/>
            <a:ext cx="11690763" cy="4725764"/>
            <a:chOff x="7331822" y="3400781"/>
            <a:chExt cx="11690763" cy="4725764"/>
          </a:xfrm>
        </p:grpSpPr>
        <p:cxnSp>
          <p:nvCxnSpPr>
            <p:cNvPr id="31" name="Straight Arrow Connector 30">
              <a:extLst>
                <a:ext uri="{FF2B5EF4-FFF2-40B4-BE49-F238E27FC236}">
                  <a16:creationId xmlns:a16="http://schemas.microsoft.com/office/drawing/2014/main" id="{4F2E893B-5D00-CD3E-66DC-C6B5380C8E2B}"/>
                </a:ext>
              </a:extLst>
            </p:cNvPr>
            <p:cNvCxnSpPr>
              <a:cxnSpLocks/>
            </p:cNvCxnSpPr>
            <p:nvPr/>
          </p:nvCxnSpPr>
          <p:spPr>
            <a:xfrm flipV="1">
              <a:off x="7331822" y="5417338"/>
              <a:ext cx="0" cy="2709207"/>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cxnSp>
          <p:nvCxnSpPr>
            <p:cNvPr id="86" name="Straight Arrow Connector 85">
              <a:extLst>
                <a:ext uri="{FF2B5EF4-FFF2-40B4-BE49-F238E27FC236}">
                  <a16:creationId xmlns:a16="http://schemas.microsoft.com/office/drawing/2014/main" id="{E5DB0E39-4FD4-95E6-97B4-C9E3EC2DA414}"/>
                </a:ext>
              </a:extLst>
            </p:cNvPr>
            <p:cNvCxnSpPr>
              <a:cxnSpLocks/>
            </p:cNvCxnSpPr>
            <p:nvPr/>
          </p:nvCxnSpPr>
          <p:spPr>
            <a:xfrm flipH="1">
              <a:off x="17680763" y="3400781"/>
              <a:ext cx="1341822" cy="2132106"/>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86DA7240-1435-EB85-68FF-DD6B9DB6F224}"/>
                </a:ext>
              </a:extLst>
            </p:cNvPr>
            <p:cNvCxnSpPr>
              <a:cxnSpLocks/>
            </p:cNvCxnSpPr>
            <p:nvPr/>
          </p:nvCxnSpPr>
          <p:spPr>
            <a:xfrm flipH="1" flipV="1">
              <a:off x="7331822" y="5475922"/>
              <a:ext cx="10424378" cy="18010"/>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grpSp>
      <p:pic>
        <p:nvPicPr>
          <p:cNvPr id="35" name="5_Device 2_D 1.0" descr="A picture containing indoor, black&#10;&#10;Description automatically generated">
            <a:extLst>
              <a:ext uri="{FF2B5EF4-FFF2-40B4-BE49-F238E27FC236}">
                <a16:creationId xmlns:a16="http://schemas.microsoft.com/office/drawing/2014/main" id="{A748A56F-A177-BD82-7C9F-292C5B7C25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89449" y="6863382"/>
            <a:ext cx="3573154" cy="4782452"/>
          </a:xfrm>
          <a:prstGeom prst="rect">
            <a:avLst/>
          </a:prstGeom>
        </p:spPr>
      </p:pic>
      <p:grpSp>
        <p:nvGrpSpPr>
          <p:cNvPr id="100" name="5_Device 1 cable_D 2.0">
            <a:extLst>
              <a:ext uri="{FF2B5EF4-FFF2-40B4-BE49-F238E27FC236}">
                <a16:creationId xmlns:a16="http://schemas.microsoft.com/office/drawing/2014/main" id="{A598BF7D-64DB-AFCB-D7F2-018CECFFA163}"/>
              </a:ext>
            </a:extLst>
          </p:cNvPr>
          <p:cNvGrpSpPr/>
          <p:nvPr/>
        </p:nvGrpSpPr>
        <p:grpSpPr>
          <a:xfrm>
            <a:off x="2761380" y="3157653"/>
            <a:ext cx="15561217" cy="4690851"/>
            <a:chOff x="2761380" y="3157653"/>
            <a:chExt cx="15561217" cy="4690851"/>
          </a:xfrm>
        </p:grpSpPr>
        <p:cxnSp>
          <p:nvCxnSpPr>
            <p:cNvPr id="6" name="Straight Arrow Connector 5">
              <a:extLst>
                <a:ext uri="{FF2B5EF4-FFF2-40B4-BE49-F238E27FC236}">
                  <a16:creationId xmlns:a16="http://schemas.microsoft.com/office/drawing/2014/main" id="{59897025-BBD2-B98B-A742-A0F06C25879B}"/>
                </a:ext>
              </a:extLst>
            </p:cNvPr>
            <p:cNvCxnSpPr>
              <a:cxnSpLocks/>
            </p:cNvCxnSpPr>
            <p:nvPr/>
          </p:nvCxnSpPr>
          <p:spPr>
            <a:xfrm flipH="1">
              <a:off x="16980775" y="3157653"/>
              <a:ext cx="1341822" cy="2132106"/>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FB66536A-64B2-F05B-AF8C-EEEC05972756}"/>
                </a:ext>
              </a:extLst>
            </p:cNvPr>
            <p:cNvCxnSpPr>
              <a:cxnSpLocks/>
            </p:cNvCxnSpPr>
            <p:nvPr/>
          </p:nvCxnSpPr>
          <p:spPr>
            <a:xfrm flipH="1" flipV="1">
              <a:off x="2761380" y="5200294"/>
              <a:ext cx="14285688" cy="50510"/>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739F2D8C-8430-9E65-BE2F-1A8816CCFE5B}"/>
                </a:ext>
              </a:extLst>
            </p:cNvPr>
            <p:cNvCxnSpPr>
              <a:cxnSpLocks/>
            </p:cNvCxnSpPr>
            <p:nvPr/>
          </p:nvCxnSpPr>
          <p:spPr>
            <a:xfrm flipV="1">
              <a:off x="2820352" y="5139297"/>
              <a:ext cx="0" cy="2709207"/>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grpSp>
      <p:pic>
        <p:nvPicPr>
          <p:cNvPr id="33" name="5_Device 1" descr="A close-up of a computer&#10;&#10;Description automatically generated with low confidence">
            <a:extLst>
              <a:ext uri="{FF2B5EF4-FFF2-40B4-BE49-F238E27FC236}">
                <a16:creationId xmlns:a16="http://schemas.microsoft.com/office/drawing/2014/main" id="{9CE1C58C-4D92-AE33-B394-EAE4090A367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2830" y="7031301"/>
            <a:ext cx="3896963" cy="4684402"/>
          </a:xfrm>
          <a:prstGeom prst="rect">
            <a:avLst/>
          </a:prstGeom>
        </p:spPr>
      </p:pic>
      <p:pic>
        <p:nvPicPr>
          <p:cNvPr id="53" name="6_WD 3 wifi_D 4.0" descr="Logo&#10;&#10;Description automatically generated">
            <a:extLst>
              <a:ext uri="{FF2B5EF4-FFF2-40B4-BE49-F238E27FC236}">
                <a16:creationId xmlns:a16="http://schemas.microsoft.com/office/drawing/2014/main" id="{C1A6758A-380F-F416-8B27-B8596FEA39C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520183">
            <a:off x="12589366" y="12659928"/>
            <a:ext cx="2035180" cy="1589379"/>
          </a:xfrm>
          <a:prstGeom prst="rect">
            <a:avLst/>
          </a:prstGeom>
        </p:spPr>
      </p:pic>
      <p:pic>
        <p:nvPicPr>
          <p:cNvPr id="49" name="6_WD 3_D 2.0" descr="A picture containing text, sitting, computer, electronics&#10;&#10;Description automatically generated">
            <a:extLst>
              <a:ext uri="{FF2B5EF4-FFF2-40B4-BE49-F238E27FC236}">
                <a16:creationId xmlns:a16="http://schemas.microsoft.com/office/drawing/2014/main" id="{0AC5178B-BA14-1F90-91C4-D7CC8B66F80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303086" y="14242469"/>
            <a:ext cx="4011475" cy="3315519"/>
          </a:xfrm>
          <a:prstGeom prst="rect">
            <a:avLst/>
          </a:prstGeom>
        </p:spPr>
      </p:pic>
      <p:pic>
        <p:nvPicPr>
          <p:cNvPr id="52" name="6_WD 2 wifi_D 3.0" descr="Logo&#10;&#10;Description automatically generated">
            <a:extLst>
              <a:ext uri="{FF2B5EF4-FFF2-40B4-BE49-F238E27FC236}">
                <a16:creationId xmlns:a16="http://schemas.microsoft.com/office/drawing/2014/main" id="{D77BE9C7-CA28-AE8C-F187-518910D4A10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461581">
            <a:off x="8285496" y="12437203"/>
            <a:ext cx="2035180" cy="1589379"/>
          </a:xfrm>
          <a:prstGeom prst="rect">
            <a:avLst/>
          </a:prstGeom>
        </p:spPr>
      </p:pic>
      <p:pic>
        <p:nvPicPr>
          <p:cNvPr id="47" name="6_WD 2_D 1.0" descr="A picture containing text, computer, black, electronics&#10;&#10;Description automatically generated">
            <a:extLst>
              <a:ext uri="{FF2B5EF4-FFF2-40B4-BE49-F238E27FC236}">
                <a16:creationId xmlns:a16="http://schemas.microsoft.com/office/drawing/2014/main" id="{A6E4F0E8-735D-A134-902C-5096C81A9D6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475868" y="14081760"/>
            <a:ext cx="2255185" cy="3315518"/>
          </a:xfrm>
          <a:prstGeom prst="rect">
            <a:avLst/>
          </a:prstGeom>
        </p:spPr>
      </p:pic>
      <p:pic>
        <p:nvPicPr>
          <p:cNvPr id="43" name="6_WD 1 wifi_D 2.0" descr="Logo&#10;&#10;Description automatically generated">
            <a:extLst>
              <a:ext uri="{FF2B5EF4-FFF2-40B4-BE49-F238E27FC236}">
                <a16:creationId xmlns:a16="http://schemas.microsoft.com/office/drawing/2014/main" id="{FD9A5AB2-2683-A9D5-D16E-6DCBB152240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664147">
            <a:off x="4549365" y="12075815"/>
            <a:ext cx="2035180" cy="1589379"/>
          </a:xfrm>
          <a:prstGeom prst="rect">
            <a:avLst/>
          </a:prstGeom>
        </p:spPr>
      </p:pic>
      <p:pic>
        <p:nvPicPr>
          <p:cNvPr id="45" name="6_WD 1" descr="A picture containing text&#10;&#10;Description automatically generated">
            <a:extLst>
              <a:ext uri="{FF2B5EF4-FFF2-40B4-BE49-F238E27FC236}">
                <a16:creationId xmlns:a16="http://schemas.microsoft.com/office/drawing/2014/main" id="{07BF137A-B076-BD39-1BAC-BF9A062AA97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211433" y="13783376"/>
            <a:ext cx="2988431" cy="3774612"/>
          </a:xfrm>
          <a:prstGeom prst="rect">
            <a:avLst/>
          </a:prstGeom>
        </p:spPr>
      </p:pic>
      <p:cxnSp>
        <p:nvCxnSpPr>
          <p:cNvPr id="73" name="8_ISP Cable_D 2.0">
            <a:extLst>
              <a:ext uri="{FF2B5EF4-FFF2-40B4-BE49-F238E27FC236}">
                <a16:creationId xmlns:a16="http://schemas.microsoft.com/office/drawing/2014/main" id="{11676ABB-2C50-9A3E-D9F7-2F2468DB850F}"/>
              </a:ext>
            </a:extLst>
          </p:cNvPr>
          <p:cNvCxnSpPr>
            <a:cxnSpLocks/>
          </p:cNvCxnSpPr>
          <p:nvPr/>
        </p:nvCxnSpPr>
        <p:spPr>
          <a:xfrm flipV="1">
            <a:off x="30284034" y="10971082"/>
            <a:ext cx="0" cy="1730726"/>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grpSp>
        <p:nvGrpSpPr>
          <p:cNvPr id="104" name="7_Internet">
            <a:extLst>
              <a:ext uri="{FF2B5EF4-FFF2-40B4-BE49-F238E27FC236}">
                <a16:creationId xmlns:a16="http://schemas.microsoft.com/office/drawing/2014/main" id="{B1180C4F-7E64-85BE-95D5-819E56C05757}"/>
              </a:ext>
            </a:extLst>
          </p:cNvPr>
          <p:cNvGrpSpPr/>
          <p:nvPr/>
        </p:nvGrpSpPr>
        <p:grpSpPr>
          <a:xfrm>
            <a:off x="27355735" y="12300909"/>
            <a:ext cx="6150170" cy="5840727"/>
            <a:chOff x="27453706" y="12300909"/>
            <a:chExt cx="6150170" cy="5840727"/>
          </a:xfrm>
        </p:grpSpPr>
        <p:pic>
          <p:nvPicPr>
            <p:cNvPr id="66" name="Picture 65" descr="A picture containing ceramic ware&#10;&#10;Description automatically generated">
              <a:extLst>
                <a:ext uri="{FF2B5EF4-FFF2-40B4-BE49-F238E27FC236}">
                  <a16:creationId xmlns:a16="http://schemas.microsoft.com/office/drawing/2014/main" id="{61F8CFDB-9D61-0C17-D53C-74A273DB939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7453706" y="12300909"/>
              <a:ext cx="6150170" cy="5840727"/>
            </a:xfrm>
            <a:prstGeom prst="rect">
              <a:avLst/>
            </a:prstGeom>
          </p:spPr>
        </p:pic>
        <p:sp>
          <p:nvSpPr>
            <p:cNvPr id="71" name="_Point 2">
              <a:extLst>
                <a:ext uri="{FF2B5EF4-FFF2-40B4-BE49-F238E27FC236}">
                  <a16:creationId xmlns:a16="http://schemas.microsoft.com/office/drawing/2014/main" id="{5A314212-F73A-1AD3-ED2A-56936743F454}"/>
                </a:ext>
              </a:extLst>
            </p:cNvPr>
            <p:cNvSpPr txBox="1"/>
            <p:nvPr/>
          </p:nvSpPr>
          <p:spPr>
            <a:xfrm>
              <a:off x="28724988" y="14543012"/>
              <a:ext cx="3444662" cy="1246495"/>
            </a:xfrm>
            <a:prstGeom prst="rect">
              <a:avLst/>
            </a:prstGeom>
            <a:solidFill>
              <a:schemeClr val="tx1">
                <a:alpha val="75000"/>
              </a:schemeClr>
            </a:solidFill>
          </p:spPr>
          <p:txBody>
            <a:bodyPr wrap="square">
              <a:spAutoFit/>
            </a:bodyPr>
            <a:lstStyle/>
            <a:p>
              <a:r>
                <a:rPr lang="en-US" sz="7500" dirty="0">
                  <a:solidFill>
                    <a:schemeClr val="bg1"/>
                  </a:solidFill>
                  <a:latin typeface="Arial" panose="020B0604020202020204" pitchFamily="34" charset="0"/>
                  <a:cs typeface="Arial" panose="020B0604020202020204" pitchFamily="34" charset="0"/>
                </a:rPr>
                <a:t>Internet</a:t>
              </a:r>
            </a:p>
          </p:txBody>
        </p:sp>
      </p:grpSp>
      <p:cxnSp>
        <p:nvCxnSpPr>
          <p:cNvPr id="75" name="9_Cable to ISP">
            <a:extLst>
              <a:ext uri="{FF2B5EF4-FFF2-40B4-BE49-F238E27FC236}">
                <a16:creationId xmlns:a16="http://schemas.microsoft.com/office/drawing/2014/main" id="{385DC813-EDC4-764F-9F40-967DB773694B}"/>
              </a:ext>
            </a:extLst>
          </p:cNvPr>
          <p:cNvCxnSpPr>
            <a:cxnSpLocks/>
          </p:cNvCxnSpPr>
          <p:nvPr/>
        </p:nvCxnSpPr>
        <p:spPr>
          <a:xfrm flipH="1" flipV="1">
            <a:off x="21018114" y="3839727"/>
            <a:ext cx="8668424" cy="4914417"/>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grpSp>
        <p:nvGrpSpPr>
          <p:cNvPr id="105" name="8_ISP">
            <a:extLst>
              <a:ext uri="{FF2B5EF4-FFF2-40B4-BE49-F238E27FC236}">
                <a16:creationId xmlns:a16="http://schemas.microsoft.com/office/drawing/2014/main" id="{5B9E3197-E20F-19A3-2506-85334E90422C}"/>
              </a:ext>
            </a:extLst>
          </p:cNvPr>
          <p:cNvGrpSpPr/>
          <p:nvPr/>
        </p:nvGrpSpPr>
        <p:grpSpPr>
          <a:xfrm>
            <a:off x="26885310" y="7706469"/>
            <a:ext cx="6492648" cy="3517130"/>
            <a:chOff x="26885310" y="7706469"/>
            <a:chExt cx="6492648" cy="3517130"/>
          </a:xfrm>
        </p:grpSpPr>
        <p:pic>
          <p:nvPicPr>
            <p:cNvPr id="64" name="Picture 63" descr="A picture containing text, control panel&#10;&#10;Description automatically generated">
              <a:extLst>
                <a:ext uri="{FF2B5EF4-FFF2-40B4-BE49-F238E27FC236}">
                  <a16:creationId xmlns:a16="http://schemas.microsoft.com/office/drawing/2014/main" id="{D8250F1B-1EBB-CDE1-63F2-2E37A93C0B9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6885310" y="7706469"/>
              <a:ext cx="6492648" cy="3517130"/>
            </a:xfrm>
            <a:prstGeom prst="rect">
              <a:avLst/>
            </a:prstGeom>
          </p:spPr>
        </p:pic>
        <p:sp>
          <p:nvSpPr>
            <p:cNvPr id="72" name="_Point 2">
              <a:extLst>
                <a:ext uri="{FF2B5EF4-FFF2-40B4-BE49-F238E27FC236}">
                  <a16:creationId xmlns:a16="http://schemas.microsoft.com/office/drawing/2014/main" id="{9FF0CEE1-0CB0-2143-E90C-63BA3532F194}"/>
                </a:ext>
              </a:extLst>
            </p:cNvPr>
            <p:cNvSpPr txBox="1"/>
            <p:nvPr/>
          </p:nvSpPr>
          <p:spPr>
            <a:xfrm>
              <a:off x="29374255" y="9096573"/>
              <a:ext cx="1819558" cy="1246495"/>
            </a:xfrm>
            <a:prstGeom prst="rect">
              <a:avLst/>
            </a:prstGeom>
            <a:solidFill>
              <a:srgbClr val="FFFFFF">
                <a:alpha val="50196"/>
              </a:srgbClr>
            </a:solidFill>
          </p:spPr>
          <p:txBody>
            <a:bodyPr wrap="square">
              <a:spAutoFit/>
            </a:bodyPr>
            <a:lstStyle/>
            <a:p>
              <a:r>
                <a:rPr lang="en-US" sz="7500" dirty="0">
                  <a:latin typeface="Arial" panose="020B0604020202020204" pitchFamily="34" charset="0"/>
                  <a:cs typeface="Arial" panose="020B0604020202020204" pitchFamily="34" charset="0"/>
                </a:rPr>
                <a:t>ISP</a:t>
              </a:r>
            </a:p>
          </p:txBody>
        </p:sp>
      </p:grpSp>
      <p:sp>
        <p:nvSpPr>
          <p:cNvPr id="70" name="10_Network device text">
            <a:extLst>
              <a:ext uri="{FF2B5EF4-FFF2-40B4-BE49-F238E27FC236}">
                <a16:creationId xmlns:a16="http://schemas.microsoft.com/office/drawing/2014/main" id="{8D670FF6-4AEF-A575-3DEF-409EFC233E9C}"/>
              </a:ext>
            </a:extLst>
          </p:cNvPr>
          <p:cNvSpPr txBox="1"/>
          <p:nvPr/>
        </p:nvSpPr>
        <p:spPr>
          <a:xfrm>
            <a:off x="27965621" y="5092242"/>
            <a:ext cx="7216826"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Network device/ Cable/Wireless</a:t>
            </a:r>
          </a:p>
        </p:txBody>
      </p:sp>
      <p:pic>
        <p:nvPicPr>
          <p:cNvPr id="68" name="10_Network device" descr="A close-up of a computer&#10;&#10;Description automatically generated with low confidence">
            <a:extLst>
              <a:ext uri="{FF2B5EF4-FFF2-40B4-BE49-F238E27FC236}">
                <a16:creationId xmlns:a16="http://schemas.microsoft.com/office/drawing/2014/main" id="{AA97D56C-562D-B96C-5314-8B0E382FFA0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3906475" y="5018014"/>
            <a:ext cx="3455640" cy="3913196"/>
          </a:xfrm>
          <a:prstGeom prst="rect">
            <a:avLst/>
          </a:prstGeom>
        </p:spPr>
      </p:pic>
      <p:cxnSp>
        <p:nvCxnSpPr>
          <p:cNvPr id="110" name="10_Network device cable">
            <a:extLst>
              <a:ext uri="{FF2B5EF4-FFF2-40B4-BE49-F238E27FC236}">
                <a16:creationId xmlns:a16="http://schemas.microsoft.com/office/drawing/2014/main" id="{D66288F0-7523-9EB5-F676-881D27F0127A}"/>
              </a:ext>
            </a:extLst>
          </p:cNvPr>
          <p:cNvCxnSpPr>
            <a:cxnSpLocks/>
          </p:cNvCxnSpPr>
          <p:nvPr/>
        </p:nvCxnSpPr>
        <p:spPr>
          <a:xfrm flipH="1" flipV="1">
            <a:off x="26207022" y="6777277"/>
            <a:ext cx="1155093" cy="662999"/>
          </a:xfrm>
          <a:prstGeom prst="straightConnector1">
            <a:avLst/>
          </a:prstGeom>
          <a:ln w="127000">
            <a:tailEnd type="none"/>
          </a:ln>
        </p:spPr>
        <p:style>
          <a:lnRef idx="1">
            <a:schemeClr val="dk1"/>
          </a:lnRef>
          <a:fillRef idx="0">
            <a:schemeClr val="dk1"/>
          </a:fillRef>
          <a:effectRef idx="0">
            <a:schemeClr val="dk1"/>
          </a:effectRef>
          <a:fontRef idx="minor">
            <a:schemeClr val="tx1"/>
          </a:fontRef>
        </p:style>
      </p:cxn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SOHO Network</a:t>
            </a:r>
          </a:p>
        </p:txBody>
      </p:sp>
    </p:spTree>
    <p:extLst>
      <p:ext uri="{BB962C8B-B14F-4D97-AF65-F5344CB8AC3E}">
        <p14:creationId xmlns:p14="http://schemas.microsoft.com/office/powerpoint/2010/main" val="746182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Modem">
            <a:extLst>
              <a:ext uri="{FF2B5EF4-FFF2-40B4-BE49-F238E27FC236}">
                <a16:creationId xmlns:a16="http://schemas.microsoft.com/office/drawing/2014/main" id="{D029985D-A327-52B3-BA4E-90B8C8C943B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2198451" y="91193"/>
            <a:ext cx="4141962" cy="6313019"/>
          </a:xfrm>
          <a:prstGeom prst="rect">
            <a:avLst/>
          </a:prstGeom>
        </p:spPr>
      </p:pic>
      <p:sp>
        <p:nvSpPr>
          <p:cNvPr id="28" name="1_Point 1">
            <a:extLst>
              <a:ext uri="{FF2B5EF4-FFF2-40B4-BE49-F238E27FC236}">
                <a16:creationId xmlns:a16="http://schemas.microsoft.com/office/drawing/2014/main" id="{26122BFE-2FD5-9316-23F3-A232673F8658}"/>
              </a:ext>
            </a:extLst>
          </p:cNvPr>
          <p:cNvSpPr txBox="1"/>
          <p:nvPr/>
        </p:nvSpPr>
        <p:spPr>
          <a:xfrm>
            <a:off x="1351025" y="3608945"/>
            <a:ext cx="2978960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Public Switched Telephone Network (PSTN)</a:t>
            </a:r>
          </a:p>
        </p:txBody>
      </p:sp>
      <p:pic>
        <p:nvPicPr>
          <p:cNvPr id="22" name="2_Wires" descr="A jellyfish in the water&#10;&#10;Description automatically generated with medium confidence">
            <a:extLst>
              <a:ext uri="{FF2B5EF4-FFF2-40B4-BE49-F238E27FC236}">
                <a16:creationId xmlns:a16="http://schemas.microsoft.com/office/drawing/2014/main" id="{FCEAE443-A742-C5E8-439B-E29B2422BE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408712">
            <a:off x="-2985721" y="6882335"/>
            <a:ext cx="9437914" cy="5352702"/>
          </a:xfrm>
          <a:prstGeom prst="rect">
            <a:avLst/>
          </a:prstGeom>
        </p:spPr>
      </p:pic>
      <p:pic>
        <p:nvPicPr>
          <p:cNvPr id="50" name="3_Switchboard picture_F Out" descr="A picture containing indoor, person, oven, computer&#10;&#10;Description automatically generated">
            <a:extLst>
              <a:ext uri="{FF2B5EF4-FFF2-40B4-BE49-F238E27FC236}">
                <a16:creationId xmlns:a16="http://schemas.microsoft.com/office/drawing/2014/main" id="{6367635F-283E-91D1-9D59-01D0AC13BFC9}"/>
              </a:ext>
            </a:extLst>
          </p:cNvPr>
          <p:cNvPicPr>
            <a:picLocks noChangeAspect="1"/>
          </p:cNvPicPr>
          <p:nvPr/>
        </p:nvPicPr>
        <p:blipFill>
          <a:blip r:embed="rId6" cstate="email">
            <a:alphaModFix amt="0"/>
            <a:extLst>
              <a:ext uri="{28A0092B-C50C-407E-A947-70E740481C1C}">
                <a14:useLocalDpi xmlns:a14="http://schemas.microsoft.com/office/drawing/2010/main"/>
              </a:ext>
            </a:extLst>
          </a:blip>
          <a:stretch>
            <a:fillRect/>
          </a:stretch>
        </p:blipFill>
        <p:spPr>
          <a:xfrm>
            <a:off x="7254360" y="5491732"/>
            <a:ext cx="21311017" cy="14773042"/>
          </a:xfrm>
          <a:prstGeom prst="rect">
            <a:avLst/>
          </a:prstGeom>
        </p:spPr>
      </p:pic>
      <p:sp>
        <p:nvSpPr>
          <p:cNvPr id="48" name="5_Point 2">
            <a:extLst>
              <a:ext uri="{FF2B5EF4-FFF2-40B4-BE49-F238E27FC236}">
                <a16:creationId xmlns:a16="http://schemas.microsoft.com/office/drawing/2014/main" id="{0300787A-749F-D085-42E5-C8425FE18FDD}"/>
              </a:ext>
            </a:extLst>
          </p:cNvPr>
          <p:cNvSpPr txBox="1"/>
          <p:nvPr/>
        </p:nvSpPr>
        <p:spPr>
          <a:xfrm>
            <a:off x="1351025" y="5568050"/>
            <a:ext cx="1096443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Transfers voice and data</a:t>
            </a:r>
          </a:p>
        </p:txBody>
      </p:sp>
      <p:sp>
        <p:nvSpPr>
          <p:cNvPr id="29" name="6_Point 3">
            <a:extLst>
              <a:ext uri="{FF2B5EF4-FFF2-40B4-BE49-F238E27FC236}">
                <a16:creationId xmlns:a16="http://schemas.microsoft.com/office/drawing/2014/main" id="{F5BBD5EB-B65B-23A7-A869-B864DB928F7C}"/>
              </a:ext>
            </a:extLst>
          </p:cNvPr>
          <p:cNvSpPr txBox="1"/>
          <p:nvPr/>
        </p:nvSpPr>
        <p:spPr>
          <a:xfrm>
            <a:off x="1351025" y="7065456"/>
            <a:ext cx="1459338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higher frequencies for data</a:t>
            </a:r>
          </a:p>
        </p:txBody>
      </p:sp>
      <p:sp>
        <p:nvSpPr>
          <p:cNvPr id="24" name="7_Point 4">
            <a:extLst>
              <a:ext uri="{FF2B5EF4-FFF2-40B4-BE49-F238E27FC236}">
                <a16:creationId xmlns:a16="http://schemas.microsoft.com/office/drawing/2014/main" id="{FE256369-E721-75AD-100A-FFF01E511C22}"/>
              </a:ext>
            </a:extLst>
          </p:cNvPr>
          <p:cNvSpPr txBox="1"/>
          <p:nvPr/>
        </p:nvSpPr>
        <p:spPr>
          <a:xfrm>
            <a:off x="1351025" y="10606742"/>
            <a:ext cx="6711043"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POTS</a:t>
            </a:r>
          </a:p>
        </p:txBody>
      </p:sp>
      <p:sp>
        <p:nvSpPr>
          <p:cNvPr id="23" name="8_Point 5">
            <a:extLst>
              <a:ext uri="{FF2B5EF4-FFF2-40B4-BE49-F238E27FC236}">
                <a16:creationId xmlns:a16="http://schemas.microsoft.com/office/drawing/2014/main" id="{FBE1EB65-4A51-2255-C8A5-5E77542876A5}"/>
              </a:ext>
            </a:extLst>
          </p:cNvPr>
          <p:cNvSpPr txBox="1"/>
          <p:nvPr/>
        </p:nvSpPr>
        <p:spPr>
          <a:xfrm>
            <a:off x="1351025" y="12454749"/>
            <a:ext cx="1273497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Plain Old Telephone System</a:t>
            </a:r>
          </a:p>
        </p:txBody>
      </p:sp>
      <p:sp>
        <p:nvSpPr>
          <p:cNvPr id="26" name="9_Point 6">
            <a:extLst>
              <a:ext uri="{FF2B5EF4-FFF2-40B4-BE49-F238E27FC236}">
                <a16:creationId xmlns:a16="http://schemas.microsoft.com/office/drawing/2014/main" id="{3562B569-4935-A0E4-6D26-69266714069B}"/>
              </a:ext>
            </a:extLst>
          </p:cNvPr>
          <p:cNvSpPr txBox="1"/>
          <p:nvPr/>
        </p:nvSpPr>
        <p:spPr>
          <a:xfrm>
            <a:off x="1351026" y="13841091"/>
            <a:ext cx="752057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Also known as:</a:t>
            </a:r>
          </a:p>
        </p:txBody>
      </p:sp>
      <p:sp>
        <p:nvSpPr>
          <p:cNvPr id="27" name="10_Point 7">
            <a:extLst>
              <a:ext uri="{FF2B5EF4-FFF2-40B4-BE49-F238E27FC236}">
                <a16:creationId xmlns:a16="http://schemas.microsoft.com/office/drawing/2014/main" id="{58A11328-F30F-66C9-BB40-9C6F3FB47B7B}"/>
              </a:ext>
            </a:extLst>
          </p:cNvPr>
          <p:cNvSpPr txBox="1"/>
          <p:nvPr/>
        </p:nvSpPr>
        <p:spPr>
          <a:xfrm>
            <a:off x="1351025" y="15227432"/>
            <a:ext cx="1004631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Local loop/Last mile</a:t>
            </a:r>
          </a:p>
        </p:txBody>
      </p:sp>
      <p:pic>
        <p:nvPicPr>
          <p:cNvPr id="10" name="11_DSL splitter" descr="A picture containing text, adapter&#10;&#10;Description automatically generated">
            <a:extLst>
              <a:ext uri="{FF2B5EF4-FFF2-40B4-BE49-F238E27FC236}">
                <a16:creationId xmlns:a16="http://schemas.microsoft.com/office/drawing/2014/main" id="{EC836229-5965-B9BC-7A24-3015359752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9782145">
            <a:off x="11382039" y="8376592"/>
            <a:ext cx="7181228" cy="8333342"/>
          </a:xfrm>
          <a:prstGeom prst="rect">
            <a:avLst/>
          </a:prstGeom>
        </p:spPr>
      </p:pic>
      <p:sp>
        <p:nvSpPr>
          <p:cNvPr id="34" name="11_DSL splitter text_D 0.5">
            <a:extLst>
              <a:ext uri="{FF2B5EF4-FFF2-40B4-BE49-F238E27FC236}">
                <a16:creationId xmlns:a16="http://schemas.microsoft.com/office/drawing/2014/main" id="{13B4E47B-56FE-9310-8DAF-B11D69FF8775}"/>
              </a:ext>
            </a:extLst>
          </p:cNvPr>
          <p:cNvSpPr txBox="1"/>
          <p:nvPr/>
        </p:nvSpPr>
        <p:spPr>
          <a:xfrm>
            <a:off x="13117265" y="17643925"/>
            <a:ext cx="749207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Splits voice/data</a:t>
            </a:r>
          </a:p>
        </p:txBody>
      </p:sp>
      <p:sp>
        <p:nvSpPr>
          <p:cNvPr id="35" name="11_DSL splitter text">
            <a:extLst>
              <a:ext uri="{FF2B5EF4-FFF2-40B4-BE49-F238E27FC236}">
                <a16:creationId xmlns:a16="http://schemas.microsoft.com/office/drawing/2014/main" id="{BBDA449B-9D0A-5A96-2DD5-4D19E1EC51E3}"/>
              </a:ext>
            </a:extLst>
          </p:cNvPr>
          <p:cNvSpPr txBox="1"/>
          <p:nvPr/>
        </p:nvSpPr>
        <p:spPr>
          <a:xfrm>
            <a:off x="13117265" y="15891424"/>
            <a:ext cx="8376557"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DSL Splitter</a:t>
            </a:r>
          </a:p>
        </p:txBody>
      </p:sp>
      <p:pic>
        <p:nvPicPr>
          <p:cNvPr id="6" name="14_DSL Moden back" descr="A picture containing text, device&#10;&#10;Description automatically generated">
            <a:extLst>
              <a:ext uri="{FF2B5EF4-FFF2-40B4-BE49-F238E27FC236}">
                <a16:creationId xmlns:a16="http://schemas.microsoft.com/office/drawing/2014/main" id="{F1FE8EB5-160C-4107-FD84-F6F9F79D20C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334129" y="5908815"/>
            <a:ext cx="4629530" cy="12563201"/>
          </a:xfrm>
          <a:prstGeom prst="rect">
            <a:avLst/>
          </a:prstGeom>
        </p:spPr>
      </p:pic>
      <p:pic>
        <p:nvPicPr>
          <p:cNvPr id="39" name="12_Phone">
            <a:extLst>
              <a:ext uri="{FF2B5EF4-FFF2-40B4-BE49-F238E27FC236}">
                <a16:creationId xmlns:a16="http://schemas.microsoft.com/office/drawing/2014/main" id="{D51BCFEF-31FB-56F3-BFE9-277F350FFB4E}"/>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7263335" y="5093902"/>
            <a:ext cx="5872810" cy="4539596"/>
          </a:xfrm>
          <a:prstGeom prst="rect">
            <a:avLst/>
          </a:prstGeom>
        </p:spPr>
      </p:pic>
      <p:sp>
        <p:nvSpPr>
          <p:cNvPr id="40" name="12_Phone to DSL splitter">
            <a:extLst>
              <a:ext uri="{FF2B5EF4-FFF2-40B4-BE49-F238E27FC236}">
                <a16:creationId xmlns:a16="http://schemas.microsoft.com/office/drawing/2014/main" id="{331A6F31-78A6-0070-9805-2F589918A59C}"/>
              </a:ext>
            </a:extLst>
          </p:cNvPr>
          <p:cNvSpPr txBox="1"/>
          <p:nvPr/>
        </p:nvSpPr>
        <p:spPr>
          <a:xfrm rot="17908043">
            <a:off x="16775602" y="10536206"/>
            <a:ext cx="6375617" cy="1015663"/>
          </a:xfrm>
          <a:prstGeom prst="rect">
            <a:avLst/>
          </a:prstGeom>
          <a:solidFill>
            <a:srgbClr val="B4C7E7">
              <a:alpha val="50196"/>
            </a:srgbClr>
          </a:solidFill>
          <a:ln w="63500">
            <a:solidFill>
              <a:schemeClr val="tx1">
                <a:alpha val="69804"/>
              </a:schemeClr>
            </a:solidFill>
          </a:ln>
        </p:spPr>
        <p:txBody>
          <a:bodyPr wrap="square">
            <a:spAutoFit/>
          </a:bodyPr>
          <a:lstStyle/>
          <a:p>
            <a:pPr algn="ctr"/>
            <a:r>
              <a:rPr lang="en-US" sz="6000" dirty="0">
                <a:latin typeface="Arial" panose="020B0604020202020204" pitchFamily="34" charset="0"/>
                <a:cs typeface="Arial" panose="020B0604020202020204" pitchFamily="34" charset="0"/>
              </a:rPr>
              <a:t>Connect to Phone</a:t>
            </a:r>
          </a:p>
        </p:txBody>
      </p:sp>
      <p:sp>
        <p:nvSpPr>
          <p:cNvPr id="36" name="13_Teleco connect">
            <a:extLst>
              <a:ext uri="{FF2B5EF4-FFF2-40B4-BE49-F238E27FC236}">
                <a16:creationId xmlns:a16="http://schemas.microsoft.com/office/drawing/2014/main" id="{B2139AC9-7D2F-BAAF-B3FB-BE3EB482AB2B}"/>
              </a:ext>
            </a:extLst>
          </p:cNvPr>
          <p:cNvSpPr txBox="1"/>
          <p:nvPr/>
        </p:nvSpPr>
        <p:spPr>
          <a:xfrm rot="538872">
            <a:off x="5366008" y="10299518"/>
            <a:ext cx="6711043" cy="1015663"/>
          </a:xfrm>
          <a:prstGeom prst="rect">
            <a:avLst/>
          </a:prstGeom>
          <a:solidFill>
            <a:srgbClr val="B4C7E7">
              <a:alpha val="50196"/>
            </a:srgbClr>
          </a:solidFill>
          <a:ln w="63500">
            <a:solidFill>
              <a:schemeClr val="tx1">
                <a:alpha val="69804"/>
              </a:schemeClr>
            </a:solidFill>
          </a:ln>
        </p:spPr>
        <p:txBody>
          <a:bodyPr wrap="square">
            <a:spAutoFit/>
          </a:bodyPr>
          <a:lstStyle/>
          <a:p>
            <a:r>
              <a:rPr lang="en-US" sz="6000" dirty="0">
                <a:latin typeface="Arial" panose="020B0604020202020204" pitchFamily="34" charset="0"/>
                <a:cs typeface="Arial" panose="020B0604020202020204" pitchFamily="34" charset="0"/>
              </a:rPr>
              <a:t>Connect to </a:t>
            </a:r>
            <a:r>
              <a:rPr lang="en-US" sz="6000" dirty="0" err="1">
                <a:latin typeface="Arial" panose="020B0604020202020204" pitchFamily="34" charset="0"/>
                <a:cs typeface="Arial" panose="020B0604020202020204" pitchFamily="34" charset="0"/>
              </a:rPr>
              <a:t>Teleco</a:t>
            </a:r>
            <a:endParaRPr lang="en-US" sz="6000" dirty="0">
              <a:latin typeface="Arial" panose="020B0604020202020204" pitchFamily="34" charset="0"/>
              <a:cs typeface="Arial" panose="020B0604020202020204" pitchFamily="34" charset="0"/>
            </a:endParaRPr>
          </a:p>
        </p:txBody>
      </p:sp>
      <p:sp>
        <p:nvSpPr>
          <p:cNvPr id="43" name="14_Connect DSL to modem">
            <a:extLst>
              <a:ext uri="{FF2B5EF4-FFF2-40B4-BE49-F238E27FC236}">
                <a16:creationId xmlns:a16="http://schemas.microsoft.com/office/drawing/2014/main" id="{F3E04763-8B46-641E-4629-48F4BC01CEA7}"/>
              </a:ext>
            </a:extLst>
          </p:cNvPr>
          <p:cNvSpPr txBox="1"/>
          <p:nvPr/>
        </p:nvSpPr>
        <p:spPr>
          <a:xfrm rot="350373">
            <a:off x="17745562" y="14879991"/>
            <a:ext cx="6866638" cy="1015663"/>
          </a:xfrm>
          <a:prstGeom prst="rect">
            <a:avLst/>
          </a:prstGeom>
          <a:solidFill>
            <a:srgbClr val="B4C7E7">
              <a:alpha val="50196"/>
            </a:srgbClr>
          </a:solidFill>
          <a:ln w="63500">
            <a:solidFill>
              <a:schemeClr val="tx1">
                <a:alpha val="69804"/>
              </a:schemeClr>
            </a:solidFill>
          </a:ln>
        </p:spPr>
        <p:txBody>
          <a:bodyPr wrap="square">
            <a:spAutoFit/>
          </a:bodyPr>
          <a:lstStyle/>
          <a:p>
            <a:pPr algn="ctr"/>
            <a:r>
              <a:rPr lang="en-US" sz="6000" dirty="0">
                <a:latin typeface="Arial" panose="020B0604020202020204" pitchFamily="34" charset="0"/>
                <a:cs typeface="Arial" panose="020B0604020202020204" pitchFamily="34" charset="0"/>
              </a:rPr>
              <a:t>Connect to Modem</a:t>
            </a:r>
          </a:p>
        </p:txBody>
      </p:sp>
      <p:pic>
        <p:nvPicPr>
          <p:cNvPr id="45" name="15_Computer" descr="A picture containing text, electronics, display, computer&#10;&#10;Description automatically generated">
            <a:extLst>
              <a:ext uri="{FF2B5EF4-FFF2-40B4-BE49-F238E27FC236}">
                <a16:creationId xmlns:a16="http://schemas.microsoft.com/office/drawing/2014/main" id="{098BFA72-CC3B-16A5-49F0-55BA08F3B0A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1165025" y="13817143"/>
            <a:ext cx="4512191" cy="3728825"/>
          </a:xfrm>
          <a:prstGeom prst="rect">
            <a:avLst/>
          </a:prstGeom>
        </p:spPr>
      </p:pic>
      <p:sp>
        <p:nvSpPr>
          <p:cNvPr id="46" name="15_Connect to device">
            <a:extLst>
              <a:ext uri="{FF2B5EF4-FFF2-40B4-BE49-F238E27FC236}">
                <a16:creationId xmlns:a16="http://schemas.microsoft.com/office/drawing/2014/main" id="{39B3F27D-F57C-C48D-F9B4-0BB158107203}"/>
              </a:ext>
            </a:extLst>
          </p:cNvPr>
          <p:cNvSpPr txBox="1"/>
          <p:nvPr/>
        </p:nvSpPr>
        <p:spPr>
          <a:xfrm rot="1028040">
            <a:off x="24882428" y="15077410"/>
            <a:ext cx="6866638" cy="1015663"/>
          </a:xfrm>
          <a:prstGeom prst="rect">
            <a:avLst/>
          </a:prstGeom>
          <a:solidFill>
            <a:srgbClr val="B4C7E7">
              <a:alpha val="50196"/>
            </a:srgbClr>
          </a:solidFill>
          <a:ln w="63500">
            <a:solidFill>
              <a:schemeClr val="tx1">
                <a:alpha val="69804"/>
              </a:schemeClr>
            </a:solidFill>
          </a:ln>
        </p:spPr>
        <p:txBody>
          <a:bodyPr wrap="square">
            <a:spAutoFit/>
          </a:bodyPr>
          <a:lstStyle/>
          <a:p>
            <a:pPr algn="ctr"/>
            <a:r>
              <a:rPr lang="en-US" sz="6000" dirty="0">
                <a:latin typeface="Arial" panose="020B0604020202020204" pitchFamily="34" charset="0"/>
                <a:cs typeface="Arial" panose="020B0604020202020204" pitchFamily="34" charset="0"/>
              </a:rPr>
              <a:t>Connect to Device</a:t>
            </a:r>
          </a:p>
        </p:txBody>
      </p:sp>
      <p:pic>
        <p:nvPicPr>
          <p:cNvPr id="42" name="16_Switch" descr="A screenshot of a computer&#10;&#10;Description automatically generated with low confidence">
            <a:extLst>
              <a:ext uri="{FF2B5EF4-FFF2-40B4-BE49-F238E27FC236}">
                <a16:creationId xmlns:a16="http://schemas.microsoft.com/office/drawing/2014/main" id="{C10D5FEC-03A3-CBD8-995E-451A4BB0018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262786" y="7739111"/>
            <a:ext cx="6643016" cy="2993549"/>
          </a:xfrm>
          <a:prstGeom prst="rect">
            <a:avLst/>
          </a:prstGeom>
        </p:spPr>
      </p:pic>
      <p:sp>
        <p:nvSpPr>
          <p:cNvPr id="37" name="16_Conenct to switch">
            <a:extLst>
              <a:ext uri="{FF2B5EF4-FFF2-40B4-BE49-F238E27FC236}">
                <a16:creationId xmlns:a16="http://schemas.microsoft.com/office/drawing/2014/main" id="{A4ED0126-88DF-84DC-2FB3-F07E69B53E34}"/>
              </a:ext>
            </a:extLst>
          </p:cNvPr>
          <p:cNvSpPr txBox="1"/>
          <p:nvPr/>
        </p:nvSpPr>
        <p:spPr>
          <a:xfrm rot="19634343">
            <a:off x="24233338" y="11347542"/>
            <a:ext cx="6439565" cy="1015663"/>
          </a:xfrm>
          <a:prstGeom prst="rect">
            <a:avLst/>
          </a:prstGeom>
          <a:solidFill>
            <a:srgbClr val="B4C7E7">
              <a:alpha val="50196"/>
            </a:srgbClr>
          </a:solidFill>
          <a:ln w="63500">
            <a:solidFill>
              <a:schemeClr val="tx1">
                <a:alpha val="69804"/>
              </a:schemeClr>
            </a:solidFill>
          </a:ln>
        </p:spPr>
        <p:txBody>
          <a:bodyPr wrap="square">
            <a:spAutoFit/>
          </a:bodyPr>
          <a:lstStyle/>
          <a:p>
            <a:pPr algn="ctr"/>
            <a:r>
              <a:rPr lang="en-US" sz="6000" dirty="0">
                <a:latin typeface="Arial" panose="020B0604020202020204" pitchFamily="34" charset="0"/>
                <a:cs typeface="Arial" panose="020B0604020202020204" pitchFamily="34" charset="0"/>
              </a:rPr>
              <a:t>Connect to Switch</a:t>
            </a:r>
          </a:p>
        </p:txBody>
      </p:sp>
      <p:sp>
        <p:nvSpPr>
          <p:cNvPr id="47" name="16_OR">
            <a:extLst>
              <a:ext uri="{FF2B5EF4-FFF2-40B4-BE49-F238E27FC236}">
                <a16:creationId xmlns:a16="http://schemas.microsoft.com/office/drawing/2014/main" id="{F2DCDE93-5862-A418-4FDF-19B4963C8B74}"/>
              </a:ext>
            </a:extLst>
          </p:cNvPr>
          <p:cNvSpPr txBox="1"/>
          <p:nvPr/>
        </p:nvSpPr>
        <p:spPr>
          <a:xfrm>
            <a:off x="26691998" y="13193895"/>
            <a:ext cx="1709978" cy="1246495"/>
          </a:xfrm>
          <a:prstGeom prst="rect">
            <a:avLst/>
          </a:prstGeom>
          <a:noFill/>
        </p:spPr>
        <p:txBody>
          <a:bodyPr wrap="square">
            <a:spAutoFit/>
          </a:bodyPr>
          <a:lstStyle/>
          <a:p>
            <a:r>
              <a:rPr lang="en-US" sz="7500" b="1" dirty="0">
                <a:solidFill>
                  <a:srgbClr val="FF0000"/>
                </a:solidFill>
                <a:latin typeface="Arial" panose="020B0604020202020204" pitchFamily="34" charset="0"/>
                <a:cs typeface="Arial" panose="020B0604020202020204" pitchFamily="34" charset="0"/>
              </a:rPr>
              <a:t>Or</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092881"/>
          </a:xfrm>
          <a:prstGeom prst="rect">
            <a:avLst/>
          </a:prstGeom>
          <a:noFill/>
        </p:spPr>
        <p:txBody>
          <a:bodyPr wrap="square">
            <a:spAutoFit/>
          </a:bodyPr>
          <a:lstStyle/>
          <a:p>
            <a:r>
              <a:rPr lang="en-US" sz="13000" b="1" dirty="0">
                <a:solidFill>
                  <a:schemeClr val="bg1"/>
                </a:solidFill>
                <a:latin typeface="Arial" panose="020B0604020202020204" pitchFamily="34" charset="0"/>
                <a:cs typeface="Arial" panose="020B0604020202020204" pitchFamily="34" charset="0"/>
              </a:rPr>
              <a:t>Digital Subscriber Line (DSL) Modems</a:t>
            </a:r>
          </a:p>
        </p:txBody>
      </p:sp>
    </p:spTree>
    <p:extLst>
      <p:ext uri="{BB962C8B-B14F-4D97-AF65-F5344CB8AC3E}">
        <p14:creationId xmlns:p14="http://schemas.microsoft.com/office/powerpoint/2010/main" val="3845633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6" name="0_Point right">
            <a:extLst>
              <a:ext uri="{FF2B5EF4-FFF2-40B4-BE49-F238E27FC236}">
                <a16:creationId xmlns:a16="http://schemas.microsoft.com/office/drawing/2014/main" id="{E0568BDA-5525-29F4-5A46-30B228EDE74B}"/>
              </a:ext>
            </a:extLst>
          </p:cNvPr>
          <p:cNvSpPr txBox="1"/>
          <p:nvPr/>
        </p:nvSpPr>
        <p:spPr>
          <a:xfrm>
            <a:off x="22532421" y="3778471"/>
            <a:ext cx="9504235"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Asymmetrical</a:t>
            </a:r>
          </a:p>
        </p:txBody>
      </p:sp>
      <p:sp>
        <p:nvSpPr>
          <p:cNvPr id="25" name="0_Point left">
            <a:extLst>
              <a:ext uri="{FF2B5EF4-FFF2-40B4-BE49-F238E27FC236}">
                <a16:creationId xmlns:a16="http://schemas.microsoft.com/office/drawing/2014/main" id="{B3D5154C-F3FA-5C5F-BBCB-4A4D9F45B70B}"/>
              </a:ext>
            </a:extLst>
          </p:cNvPr>
          <p:cNvSpPr txBox="1"/>
          <p:nvPr/>
        </p:nvSpPr>
        <p:spPr>
          <a:xfrm>
            <a:off x="3919192" y="3778471"/>
            <a:ext cx="8601286"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Symmetrical</a:t>
            </a:r>
          </a:p>
        </p:txBody>
      </p:sp>
      <p:pic>
        <p:nvPicPr>
          <p:cNvPr id="24" name="0_internet" descr="A picture containing graphical user interface&#10;&#10;Description automatically generated">
            <a:extLst>
              <a:ext uri="{FF2B5EF4-FFF2-40B4-BE49-F238E27FC236}">
                <a16:creationId xmlns:a16="http://schemas.microsoft.com/office/drawing/2014/main" id="{C07E46E5-09D8-7BA9-9B5D-945E0A9B114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07727"/>
            <a:ext cx="36576000" cy="2729225"/>
          </a:xfrm>
          <a:prstGeom prst="rect">
            <a:avLst/>
          </a:prstGeom>
        </p:spPr>
      </p:pic>
      <p:sp>
        <p:nvSpPr>
          <p:cNvPr id="37" name="0_internet text">
            <a:extLst>
              <a:ext uri="{FF2B5EF4-FFF2-40B4-BE49-F238E27FC236}">
                <a16:creationId xmlns:a16="http://schemas.microsoft.com/office/drawing/2014/main" id="{663226CB-133B-A4FA-0D18-1C9BAE2C8939}"/>
              </a:ext>
            </a:extLst>
          </p:cNvPr>
          <p:cNvSpPr txBox="1"/>
          <p:nvPr/>
        </p:nvSpPr>
        <p:spPr>
          <a:xfrm>
            <a:off x="15776461" y="6270925"/>
            <a:ext cx="5023077" cy="1631216"/>
          </a:xfrm>
          <a:prstGeom prst="rect">
            <a:avLst/>
          </a:prstGeom>
          <a:solidFill>
            <a:srgbClr val="B4C7E7">
              <a:alpha val="69804"/>
            </a:srgbClr>
          </a:solidFill>
        </p:spPr>
        <p:txBody>
          <a:bodyPr wrap="square">
            <a:spAutoFit/>
          </a:bodyPr>
          <a:lstStyle/>
          <a:p>
            <a:r>
              <a:rPr lang="en-US" sz="10000" dirty="0">
                <a:latin typeface="Arial" panose="020B0604020202020204" pitchFamily="34" charset="0"/>
                <a:cs typeface="Arial" panose="020B0604020202020204" pitchFamily="34" charset="0"/>
              </a:rPr>
              <a:t>Internet</a:t>
            </a:r>
          </a:p>
        </p:txBody>
      </p:sp>
      <p:sp>
        <p:nvSpPr>
          <p:cNvPr id="14" name="1_point left 1">
            <a:extLst>
              <a:ext uri="{FF2B5EF4-FFF2-40B4-BE49-F238E27FC236}">
                <a16:creationId xmlns:a16="http://schemas.microsoft.com/office/drawing/2014/main" id="{F7302874-6FF6-4F12-9408-F903772FAD68}"/>
              </a:ext>
            </a:extLst>
          </p:cNvPr>
          <p:cNvSpPr txBox="1"/>
          <p:nvPr/>
        </p:nvSpPr>
        <p:spPr>
          <a:xfrm>
            <a:off x="861171" y="14925448"/>
            <a:ext cx="1742683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Same bandwidth upstream/downstream</a:t>
            </a:r>
          </a:p>
        </p:txBody>
      </p:sp>
      <p:pic>
        <p:nvPicPr>
          <p:cNvPr id="10" name="1_Left Down" descr="A picture containing laser&#10;&#10;Description automatically generated">
            <a:extLst>
              <a:ext uri="{FF2B5EF4-FFF2-40B4-BE49-F238E27FC236}">
                <a16:creationId xmlns:a16="http://schemas.microsoft.com/office/drawing/2014/main" id="{A9CA6D72-9185-32D2-CE09-BC564AFD753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724907">
            <a:off x="8293948" y="8963449"/>
            <a:ext cx="6539980" cy="5245381"/>
          </a:xfrm>
          <a:prstGeom prst="rect">
            <a:avLst/>
          </a:prstGeom>
        </p:spPr>
      </p:pic>
      <p:sp>
        <p:nvSpPr>
          <p:cNvPr id="28" name="1_Left Down text">
            <a:extLst>
              <a:ext uri="{FF2B5EF4-FFF2-40B4-BE49-F238E27FC236}">
                <a16:creationId xmlns:a16="http://schemas.microsoft.com/office/drawing/2014/main" id="{92EA82EE-C662-853C-10B3-2E4798ED9FBD}"/>
              </a:ext>
            </a:extLst>
          </p:cNvPr>
          <p:cNvSpPr txBox="1"/>
          <p:nvPr/>
        </p:nvSpPr>
        <p:spPr>
          <a:xfrm>
            <a:off x="9635155" y="11986380"/>
            <a:ext cx="2624066" cy="1246495"/>
          </a:xfrm>
          <a:prstGeom prst="rect">
            <a:avLst/>
          </a:prstGeom>
          <a:solidFill>
            <a:srgbClr val="B4C7E7">
              <a:alpha val="70000"/>
            </a:srgbClr>
          </a:solidFill>
        </p:spPr>
        <p:txBody>
          <a:bodyPr wrap="square">
            <a:spAutoFit/>
          </a:bodyPr>
          <a:lstStyle/>
          <a:p>
            <a:r>
              <a:rPr lang="en-US" sz="7500" dirty="0">
                <a:latin typeface="Arial" panose="020B0604020202020204" pitchFamily="34" charset="0"/>
                <a:cs typeface="Arial" panose="020B0604020202020204" pitchFamily="34" charset="0"/>
              </a:rPr>
              <a:t>Down</a:t>
            </a:r>
          </a:p>
        </p:txBody>
      </p:sp>
      <p:pic>
        <p:nvPicPr>
          <p:cNvPr id="3" name="1_Left Up" descr="A picture containing laser&#10;&#10;Description automatically generated">
            <a:extLst>
              <a:ext uri="{FF2B5EF4-FFF2-40B4-BE49-F238E27FC236}">
                <a16:creationId xmlns:a16="http://schemas.microsoft.com/office/drawing/2014/main" id="{4B0D499C-624C-B922-435B-E5BDADDB540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724907">
            <a:off x="3536890" y="8963449"/>
            <a:ext cx="6539980" cy="5245381"/>
          </a:xfrm>
          <a:prstGeom prst="rect">
            <a:avLst/>
          </a:prstGeom>
        </p:spPr>
      </p:pic>
      <p:sp>
        <p:nvSpPr>
          <p:cNvPr id="27" name="1_Left Up text">
            <a:extLst>
              <a:ext uri="{FF2B5EF4-FFF2-40B4-BE49-F238E27FC236}">
                <a16:creationId xmlns:a16="http://schemas.microsoft.com/office/drawing/2014/main" id="{42A9F6A7-F5A3-A97B-1070-CE168CC066DA}"/>
              </a:ext>
            </a:extLst>
          </p:cNvPr>
          <p:cNvSpPr txBox="1"/>
          <p:nvPr/>
        </p:nvSpPr>
        <p:spPr>
          <a:xfrm>
            <a:off x="5280977" y="11986380"/>
            <a:ext cx="1511709" cy="1246495"/>
          </a:xfrm>
          <a:prstGeom prst="rect">
            <a:avLst/>
          </a:prstGeom>
          <a:solidFill>
            <a:srgbClr val="B4C7E7">
              <a:alpha val="70000"/>
            </a:srgbClr>
          </a:solidFill>
        </p:spPr>
        <p:txBody>
          <a:bodyPr wrap="square">
            <a:spAutoFit/>
          </a:bodyPr>
          <a:lstStyle/>
          <a:p>
            <a:r>
              <a:rPr lang="en-US" sz="7500" dirty="0">
                <a:latin typeface="Arial" panose="020B0604020202020204" pitchFamily="34" charset="0"/>
                <a:cs typeface="Arial" panose="020B0604020202020204" pitchFamily="34" charset="0"/>
              </a:rPr>
              <a:t>Up</a:t>
            </a:r>
          </a:p>
        </p:txBody>
      </p:sp>
      <p:sp>
        <p:nvSpPr>
          <p:cNvPr id="34" name="2_point left 2">
            <a:extLst>
              <a:ext uri="{FF2B5EF4-FFF2-40B4-BE49-F238E27FC236}">
                <a16:creationId xmlns:a16="http://schemas.microsoft.com/office/drawing/2014/main" id="{3A36BE85-E5A0-DCE3-1CD7-0211A24F1767}"/>
              </a:ext>
            </a:extLst>
          </p:cNvPr>
          <p:cNvSpPr txBox="1"/>
          <p:nvPr/>
        </p:nvSpPr>
        <p:spPr>
          <a:xfrm>
            <a:off x="926485" y="16128264"/>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Often used by businesses</a:t>
            </a:r>
          </a:p>
        </p:txBody>
      </p:sp>
      <p:pic>
        <p:nvPicPr>
          <p:cNvPr id="17" name="3_Right down" descr="A picture containing laser&#10;&#10;Description automatically generated">
            <a:extLst>
              <a:ext uri="{FF2B5EF4-FFF2-40B4-BE49-F238E27FC236}">
                <a16:creationId xmlns:a16="http://schemas.microsoft.com/office/drawing/2014/main" id="{CC2C4B9A-8591-B618-50BD-C60AFF37AAE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724907">
            <a:off x="27863718" y="7180574"/>
            <a:ext cx="6539980" cy="9231806"/>
          </a:xfrm>
          <a:prstGeom prst="rect">
            <a:avLst/>
          </a:prstGeom>
        </p:spPr>
      </p:pic>
      <p:sp>
        <p:nvSpPr>
          <p:cNvPr id="30" name="3_Right down text">
            <a:extLst>
              <a:ext uri="{FF2B5EF4-FFF2-40B4-BE49-F238E27FC236}">
                <a16:creationId xmlns:a16="http://schemas.microsoft.com/office/drawing/2014/main" id="{14EF565A-983F-1FE2-1705-D6263C1F7CED}"/>
              </a:ext>
            </a:extLst>
          </p:cNvPr>
          <p:cNvSpPr txBox="1"/>
          <p:nvPr/>
        </p:nvSpPr>
        <p:spPr>
          <a:xfrm>
            <a:off x="28819229" y="11986380"/>
            <a:ext cx="2624066" cy="1246495"/>
          </a:xfrm>
          <a:prstGeom prst="rect">
            <a:avLst/>
          </a:prstGeom>
          <a:solidFill>
            <a:srgbClr val="B4C7E7">
              <a:alpha val="70000"/>
            </a:srgbClr>
          </a:solidFill>
        </p:spPr>
        <p:txBody>
          <a:bodyPr wrap="square">
            <a:spAutoFit/>
          </a:bodyPr>
          <a:lstStyle/>
          <a:p>
            <a:r>
              <a:rPr lang="en-US" sz="7500" dirty="0">
                <a:latin typeface="Arial" panose="020B0604020202020204" pitchFamily="34" charset="0"/>
                <a:cs typeface="Arial" panose="020B0604020202020204" pitchFamily="34" charset="0"/>
              </a:rPr>
              <a:t>Down</a:t>
            </a:r>
          </a:p>
        </p:txBody>
      </p:sp>
      <p:pic>
        <p:nvPicPr>
          <p:cNvPr id="16" name="3_Right up" descr="A picture containing laser&#10;&#10;Description automatically generated">
            <a:extLst>
              <a:ext uri="{FF2B5EF4-FFF2-40B4-BE49-F238E27FC236}">
                <a16:creationId xmlns:a16="http://schemas.microsoft.com/office/drawing/2014/main" id="{70F780F3-0384-6E48-6992-26F01CDD08E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724907">
            <a:off x="21448996" y="9436533"/>
            <a:ext cx="6539980" cy="4045357"/>
          </a:xfrm>
          <a:prstGeom prst="rect">
            <a:avLst/>
          </a:prstGeom>
        </p:spPr>
      </p:pic>
      <p:sp>
        <p:nvSpPr>
          <p:cNvPr id="29" name="3_Right up text">
            <a:extLst>
              <a:ext uri="{FF2B5EF4-FFF2-40B4-BE49-F238E27FC236}">
                <a16:creationId xmlns:a16="http://schemas.microsoft.com/office/drawing/2014/main" id="{E500EA89-283D-464F-89CE-45F8B8628EFC}"/>
              </a:ext>
            </a:extLst>
          </p:cNvPr>
          <p:cNvSpPr txBox="1"/>
          <p:nvPr/>
        </p:nvSpPr>
        <p:spPr>
          <a:xfrm>
            <a:off x="23348960" y="11986380"/>
            <a:ext cx="1511709" cy="1246495"/>
          </a:xfrm>
          <a:prstGeom prst="rect">
            <a:avLst/>
          </a:prstGeom>
          <a:solidFill>
            <a:srgbClr val="B4C7E7">
              <a:alpha val="70000"/>
            </a:srgbClr>
          </a:solidFill>
        </p:spPr>
        <p:txBody>
          <a:bodyPr wrap="square">
            <a:spAutoFit/>
          </a:bodyPr>
          <a:lstStyle/>
          <a:p>
            <a:r>
              <a:rPr lang="en-US" sz="7500" dirty="0">
                <a:latin typeface="Arial" panose="020B0604020202020204" pitchFamily="34" charset="0"/>
                <a:cs typeface="Arial" panose="020B0604020202020204" pitchFamily="34" charset="0"/>
              </a:rPr>
              <a:t>Up</a:t>
            </a:r>
          </a:p>
        </p:txBody>
      </p:sp>
      <p:sp>
        <p:nvSpPr>
          <p:cNvPr id="35" name="3_Right point 1">
            <a:extLst>
              <a:ext uri="{FF2B5EF4-FFF2-40B4-BE49-F238E27FC236}">
                <a16:creationId xmlns:a16="http://schemas.microsoft.com/office/drawing/2014/main" id="{767C1DC3-3060-4265-C914-E7C23630CC9A}"/>
              </a:ext>
            </a:extLst>
          </p:cNvPr>
          <p:cNvSpPr txBox="1"/>
          <p:nvPr/>
        </p:nvSpPr>
        <p:spPr>
          <a:xfrm>
            <a:off x="20901769" y="14925448"/>
            <a:ext cx="1580486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Downstream larger than upstream</a:t>
            </a:r>
          </a:p>
        </p:txBody>
      </p:sp>
      <p:sp>
        <p:nvSpPr>
          <p:cNvPr id="36" name="4_Right point 2">
            <a:extLst>
              <a:ext uri="{FF2B5EF4-FFF2-40B4-BE49-F238E27FC236}">
                <a16:creationId xmlns:a16="http://schemas.microsoft.com/office/drawing/2014/main" id="{0B50B461-06C8-3983-5B23-7EC481ABF061}"/>
              </a:ext>
            </a:extLst>
          </p:cNvPr>
          <p:cNvSpPr txBox="1"/>
          <p:nvPr/>
        </p:nvSpPr>
        <p:spPr>
          <a:xfrm>
            <a:off x="20901769" y="16117297"/>
            <a:ext cx="7771203" cy="1261012"/>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Known as ADSL</a:t>
            </a:r>
          </a:p>
        </p:txBody>
      </p:sp>
      <p:sp>
        <p:nvSpPr>
          <p:cNvPr id="38" name="5_Right point 3">
            <a:extLst>
              <a:ext uri="{FF2B5EF4-FFF2-40B4-BE49-F238E27FC236}">
                <a16:creationId xmlns:a16="http://schemas.microsoft.com/office/drawing/2014/main" id="{7A3E9ECE-B967-D695-25A6-ABE2BB02ADFD}"/>
              </a:ext>
            </a:extLst>
          </p:cNvPr>
          <p:cNvSpPr txBox="1"/>
          <p:nvPr/>
        </p:nvSpPr>
        <p:spPr>
          <a:xfrm>
            <a:off x="20901769" y="17323664"/>
            <a:ext cx="1389511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Latest version ADSL2+</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Symmetrical Vs Asymmetrical</a:t>
            </a:r>
          </a:p>
        </p:txBody>
      </p:sp>
    </p:spTree>
    <p:extLst>
      <p:ext uri="{BB962C8B-B14F-4D97-AF65-F5344CB8AC3E}">
        <p14:creationId xmlns:p14="http://schemas.microsoft.com/office/powerpoint/2010/main" val="1097846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_Background" descr="A living room with a tv and couches&#10;&#10;Description automatically generated with low confidence">
            <a:extLst>
              <a:ext uri="{FF2B5EF4-FFF2-40B4-BE49-F238E27FC236}">
                <a16:creationId xmlns:a16="http://schemas.microsoft.com/office/drawing/2014/main" id="{2C62BA26-4E15-AFF7-DBFF-7620462FD370}"/>
              </a:ext>
            </a:extLst>
          </p:cNvPr>
          <p:cNvPicPr>
            <a:picLocks noChangeAspect="1"/>
          </p:cNvPicPr>
          <p:nvPr/>
        </p:nvPicPr>
        <p:blipFill rotWithShape="1">
          <a:blip r:embed="rId3" cstate="email">
            <a:alphaModFix amt="10000"/>
            <a:extLst>
              <a:ext uri="{28A0092B-C50C-407E-A947-70E740481C1C}">
                <a14:useLocalDpi xmlns:a14="http://schemas.microsoft.com/office/drawing/2010/main"/>
              </a:ext>
            </a:extLst>
          </a:blip>
          <a:srcRect/>
          <a:stretch/>
        </p:blipFill>
        <p:spPr>
          <a:xfrm>
            <a:off x="1307" y="-1"/>
            <a:ext cx="36576000" cy="20577175"/>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0" name="0_Cable modem 2" descr="A picture containing text, parking, meter, machine&#10;&#10;Description automatically generated">
            <a:extLst>
              <a:ext uri="{FF2B5EF4-FFF2-40B4-BE49-F238E27FC236}">
                <a16:creationId xmlns:a16="http://schemas.microsoft.com/office/drawing/2014/main" id="{B31FF0DB-0CC3-E1C1-A378-FE183BDC54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458980" y="3673679"/>
            <a:ext cx="4869733" cy="15255442"/>
          </a:xfrm>
          <a:prstGeom prst="rect">
            <a:avLst/>
          </a:prstGeom>
        </p:spPr>
      </p:pic>
      <p:pic>
        <p:nvPicPr>
          <p:cNvPr id="17" name="0_Cable modem 1" descr="A picture containing text, black, electronics, computer&#10;&#10;Description automatically generated">
            <a:extLst>
              <a:ext uri="{FF2B5EF4-FFF2-40B4-BE49-F238E27FC236}">
                <a16:creationId xmlns:a16="http://schemas.microsoft.com/office/drawing/2014/main" id="{A2F05031-D563-38DC-B850-5DF878040A6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566188" y="-1"/>
            <a:ext cx="3547178" cy="9839411"/>
          </a:xfrm>
          <a:prstGeom prst="rect">
            <a:avLst/>
          </a:prstGeom>
        </p:spPr>
      </p:pic>
      <p:pic>
        <p:nvPicPr>
          <p:cNvPr id="24" name="1_cable" descr="A screenshot of a video game&#10;&#10;Description automatically generated with low confidence">
            <a:extLst>
              <a:ext uri="{FF2B5EF4-FFF2-40B4-BE49-F238E27FC236}">
                <a16:creationId xmlns:a16="http://schemas.microsoft.com/office/drawing/2014/main" id="{8EBFC877-A8B5-82AC-E722-F2411457FA3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6654422"/>
            <a:ext cx="12426493" cy="4919920"/>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854965" y="3613667"/>
            <a:ext cx="22026300"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Usually, part of cable TV network</a:t>
            </a:r>
          </a:p>
        </p:txBody>
      </p:sp>
      <p:sp>
        <p:nvSpPr>
          <p:cNvPr id="25" name="3_Point 3">
            <a:extLst>
              <a:ext uri="{FF2B5EF4-FFF2-40B4-BE49-F238E27FC236}">
                <a16:creationId xmlns:a16="http://schemas.microsoft.com/office/drawing/2014/main" id="{81EBAE16-0BBA-E003-11D5-2B627B525DAA}"/>
              </a:ext>
            </a:extLst>
          </p:cNvPr>
          <p:cNvSpPr txBox="1"/>
          <p:nvPr/>
        </p:nvSpPr>
        <p:spPr>
          <a:xfrm>
            <a:off x="854965" y="11749867"/>
            <a:ext cx="1728063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Hybrid Fiber-Coaxial (HFC) </a:t>
            </a:r>
          </a:p>
        </p:txBody>
      </p:sp>
      <p:sp>
        <p:nvSpPr>
          <p:cNvPr id="36" name="4_Fiber cable text">
            <a:extLst>
              <a:ext uri="{FF2B5EF4-FFF2-40B4-BE49-F238E27FC236}">
                <a16:creationId xmlns:a16="http://schemas.microsoft.com/office/drawing/2014/main" id="{AE4E5F8F-83DD-DDB1-4495-8004BE19AA28}"/>
              </a:ext>
            </a:extLst>
          </p:cNvPr>
          <p:cNvSpPr txBox="1"/>
          <p:nvPr/>
        </p:nvSpPr>
        <p:spPr>
          <a:xfrm>
            <a:off x="152400" y="17363651"/>
            <a:ext cx="663166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Fiber network</a:t>
            </a:r>
          </a:p>
        </p:txBody>
      </p:sp>
      <p:pic>
        <p:nvPicPr>
          <p:cNvPr id="32" name="4_Fiber cable" descr="A picture containing colorful, stationary, pencil, colors&#10;&#10;Description automatically generated">
            <a:extLst>
              <a:ext uri="{FF2B5EF4-FFF2-40B4-BE49-F238E27FC236}">
                <a16:creationId xmlns:a16="http://schemas.microsoft.com/office/drawing/2014/main" id="{985EBD10-2998-529F-1D6A-3A5E8E8E6AC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13397956"/>
            <a:ext cx="4559258" cy="4122507"/>
          </a:xfrm>
          <a:prstGeom prst="rect">
            <a:avLst/>
          </a:prstGeom>
        </p:spPr>
      </p:pic>
      <p:sp>
        <p:nvSpPr>
          <p:cNvPr id="14" name="5_C text">
            <a:extLst>
              <a:ext uri="{FF2B5EF4-FFF2-40B4-BE49-F238E27FC236}">
                <a16:creationId xmlns:a16="http://schemas.microsoft.com/office/drawing/2014/main" id="{F7302874-6FF6-4F12-9408-F903772FAD68}"/>
              </a:ext>
            </a:extLst>
          </p:cNvPr>
          <p:cNvSpPr txBox="1"/>
          <p:nvPr/>
        </p:nvSpPr>
        <p:spPr>
          <a:xfrm>
            <a:off x="11116830" y="17363651"/>
            <a:ext cx="663166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Coaxial cable</a:t>
            </a:r>
          </a:p>
        </p:txBody>
      </p:sp>
      <p:pic>
        <p:nvPicPr>
          <p:cNvPr id="39" name="5_C 3" descr="A close-up of a syringe&#10;&#10;Description automatically generated with medium confidence">
            <a:extLst>
              <a:ext uri="{FF2B5EF4-FFF2-40B4-BE49-F238E27FC236}">
                <a16:creationId xmlns:a16="http://schemas.microsoft.com/office/drawing/2014/main" id="{EA228932-B7CF-93EC-3A5B-A98CB8B4461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0347372">
            <a:off x="11545592" y="15100916"/>
            <a:ext cx="4047325" cy="3151942"/>
          </a:xfrm>
          <a:prstGeom prst="rect">
            <a:avLst/>
          </a:prstGeom>
        </p:spPr>
      </p:pic>
      <p:pic>
        <p:nvPicPr>
          <p:cNvPr id="38" name="5_C 2" descr="A close-up of a syringe&#10;&#10;Description automatically generated with medium confidence">
            <a:extLst>
              <a:ext uri="{FF2B5EF4-FFF2-40B4-BE49-F238E27FC236}">
                <a16:creationId xmlns:a16="http://schemas.microsoft.com/office/drawing/2014/main" id="{CF9DB28B-AD3F-32CB-DB18-482C0BDF93C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0347372">
            <a:off x="11545592" y="13590227"/>
            <a:ext cx="4047325" cy="3151942"/>
          </a:xfrm>
          <a:prstGeom prst="rect">
            <a:avLst/>
          </a:prstGeom>
        </p:spPr>
      </p:pic>
      <p:pic>
        <p:nvPicPr>
          <p:cNvPr id="28" name="5_C 1" descr="A close-up of a syringe&#10;&#10;Description automatically generated with medium confidence">
            <a:extLst>
              <a:ext uri="{FF2B5EF4-FFF2-40B4-BE49-F238E27FC236}">
                <a16:creationId xmlns:a16="http://schemas.microsoft.com/office/drawing/2014/main" id="{9298DFF1-F2CA-7932-12E3-1B09F3A5889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0347372">
            <a:off x="11545592" y="12224271"/>
            <a:ext cx="4047325" cy="3151942"/>
          </a:xfrm>
          <a:prstGeom prst="rect">
            <a:avLst/>
          </a:prstGeom>
        </p:spPr>
      </p:pic>
      <p:grpSp>
        <p:nvGrpSpPr>
          <p:cNvPr id="43" name="5_F to C link">
            <a:extLst>
              <a:ext uri="{FF2B5EF4-FFF2-40B4-BE49-F238E27FC236}">
                <a16:creationId xmlns:a16="http://schemas.microsoft.com/office/drawing/2014/main" id="{CE300EA2-CD85-A242-3BB6-45F12C19A14F}"/>
              </a:ext>
            </a:extLst>
          </p:cNvPr>
          <p:cNvGrpSpPr/>
          <p:nvPr/>
        </p:nvGrpSpPr>
        <p:grpSpPr>
          <a:xfrm>
            <a:off x="4471592" y="13397957"/>
            <a:ext cx="6950185" cy="4122507"/>
            <a:chOff x="4471592" y="13397957"/>
            <a:chExt cx="6950185" cy="4122507"/>
          </a:xfrm>
        </p:grpSpPr>
        <p:sp>
          <p:nvSpPr>
            <p:cNvPr id="40" name="Rectangle 39">
              <a:extLst>
                <a:ext uri="{FF2B5EF4-FFF2-40B4-BE49-F238E27FC236}">
                  <a16:creationId xmlns:a16="http://schemas.microsoft.com/office/drawing/2014/main" id="{91120BB9-41CA-1CBB-61B8-4EBCCB52B5B2}"/>
                </a:ext>
              </a:extLst>
            </p:cNvPr>
            <p:cNvSpPr/>
            <p:nvPr/>
          </p:nvSpPr>
          <p:spPr>
            <a:xfrm>
              <a:off x="11104564" y="13397957"/>
              <a:ext cx="317213" cy="41225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 name="Rectangle 40">
              <a:extLst>
                <a:ext uri="{FF2B5EF4-FFF2-40B4-BE49-F238E27FC236}">
                  <a16:creationId xmlns:a16="http://schemas.microsoft.com/office/drawing/2014/main" id="{10D15B81-D5EA-1277-14E7-A2B23FEF87A4}"/>
                </a:ext>
              </a:extLst>
            </p:cNvPr>
            <p:cNvSpPr/>
            <p:nvPr/>
          </p:nvSpPr>
          <p:spPr>
            <a:xfrm rot="5400000">
              <a:off x="7750007" y="12465433"/>
              <a:ext cx="393353" cy="695018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grpSp>
      <p:sp>
        <p:nvSpPr>
          <p:cNvPr id="33" name="6_Point 2">
            <a:extLst>
              <a:ext uri="{FF2B5EF4-FFF2-40B4-BE49-F238E27FC236}">
                <a16:creationId xmlns:a16="http://schemas.microsoft.com/office/drawing/2014/main" id="{29E44583-0096-9DB7-FBDD-3E8ED3F89E01}"/>
              </a:ext>
            </a:extLst>
          </p:cNvPr>
          <p:cNvSpPr txBox="1"/>
          <p:nvPr/>
        </p:nvSpPr>
        <p:spPr>
          <a:xfrm>
            <a:off x="854965" y="5619972"/>
            <a:ext cx="2547731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Bandwidth shared by people on same cable (Loop)</a:t>
            </a:r>
          </a:p>
        </p:txBody>
      </p:sp>
      <p:sp>
        <p:nvSpPr>
          <p:cNvPr id="44" name="7_Connect to cable">
            <a:extLst>
              <a:ext uri="{FF2B5EF4-FFF2-40B4-BE49-F238E27FC236}">
                <a16:creationId xmlns:a16="http://schemas.microsoft.com/office/drawing/2014/main" id="{A93ADB45-01A1-4456-5E2D-9FE28195A4C4}"/>
              </a:ext>
            </a:extLst>
          </p:cNvPr>
          <p:cNvSpPr txBox="1"/>
          <p:nvPr/>
        </p:nvSpPr>
        <p:spPr>
          <a:xfrm>
            <a:off x="16021679" y="13664934"/>
            <a:ext cx="11115523" cy="1015663"/>
          </a:xfrm>
          <a:prstGeom prst="rect">
            <a:avLst/>
          </a:prstGeom>
          <a:solidFill>
            <a:srgbClr val="B4C7E7">
              <a:alpha val="50196"/>
            </a:srgbClr>
          </a:solidFill>
          <a:ln w="63500">
            <a:solidFill>
              <a:schemeClr val="tx1">
                <a:alpha val="69804"/>
              </a:schemeClr>
            </a:solidFill>
          </a:ln>
        </p:spPr>
        <p:txBody>
          <a:bodyPr wrap="square">
            <a:spAutoFit/>
          </a:bodyPr>
          <a:lstStyle/>
          <a:p>
            <a:pPr algn="ctr"/>
            <a:r>
              <a:rPr lang="en-US" sz="6000" dirty="0">
                <a:latin typeface="Arial" panose="020B0604020202020204" pitchFamily="34" charset="0"/>
                <a:cs typeface="Arial" panose="020B0604020202020204" pitchFamily="34" charset="0"/>
              </a:rPr>
              <a:t>Connect to Cable</a:t>
            </a:r>
          </a:p>
        </p:txBody>
      </p:sp>
      <p:sp>
        <p:nvSpPr>
          <p:cNvPr id="45" name="8_Connect to device">
            <a:extLst>
              <a:ext uri="{FF2B5EF4-FFF2-40B4-BE49-F238E27FC236}">
                <a16:creationId xmlns:a16="http://schemas.microsoft.com/office/drawing/2014/main" id="{621FD184-9A84-95F7-9629-A101D5ACC0E2}"/>
              </a:ext>
            </a:extLst>
          </p:cNvPr>
          <p:cNvSpPr txBox="1"/>
          <p:nvPr/>
        </p:nvSpPr>
        <p:spPr>
          <a:xfrm>
            <a:off x="28586076" y="10628451"/>
            <a:ext cx="8003497" cy="1015663"/>
          </a:xfrm>
          <a:prstGeom prst="rect">
            <a:avLst/>
          </a:prstGeom>
          <a:solidFill>
            <a:srgbClr val="B4C7E7">
              <a:alpha val="50196"/>
            </a:srgbClr>
          </a:solidFill>
          <a:ln w="63500">
            <a:solidFill>
              <a:schemeClr val="tx1">
                <a:alpha val="69804"/>
              </a:schemeClr>
            </a:solidFill>
          </a:ln>
        </p:spPr>
        <p:txBody>
          <a:bodyPr wrap="square">
            <a:spAutoFit/>
          </a:bodyPr>
          <a:lstStyle/>
          <a:p>
            <a:pPr algn="ctr"/>
            <a:r>
              <a:rPr lang="en-US" sz="6000" dirty="0">
                <a:latin typeface="Arial" panose="020B0604020202020204" pitchFamily="34" charset="0"/>
                <a:cs typeface="Arial" panose="020B0604020202020204" pitchFamily="34" charset="0"/>
              </a:rPr>
              <a:t>Connect to Device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Cable Modems</a:t>
            </a:r>
          </a:p>
        </p:txBody>
      </p:sp>
    </p:spTree>
    <p:extLst>
      <p:ext uri="{BB962C8B-B14F-4D97-AF65-F5344CB8AC3E}">
        <p14:creationId xmlns:p14="http://schemas.microsoft.com/office/powerpoint/2010/main" val="3278217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_Background" descr="A picture containing text, building, night, street&#10;&#10;Description automatically generated">
            <a:extLst>
              <a:ext uri="{FF2B5EF4-FFF2-40B4-BE49-F238E27FC236}">
                <a16:creationId xmlns:a16="http://schemas.microsoft.com/office/drawing/2014/main" id="{594DD267-2264-2263-9498-E920620A57B2}"/>
              </a:ext>
            </a:extLst>
          </p:cNvPr>
          <p:cNvPicPr>
            <a:picLocks noChangeAspect="1"/>
          </p:cNvPicPr>
          <p:nvPr/>
        </p:nvPicPr>
        <p:blipFill>
          <a:blip r:embed="rId3">
            <a:alphaModFix amt="5000"/>
            <a:extLst>
              <a:ext uri="{28A0092B-C50C-407E-A947-70E740481C1C}">
                <a14:useLocalDpi xmlns:a14="http://schemas.microsoft.com/office/drawing/2010/main"/>
              </a:ext>
            </a:extLst>
          </a:blip>
          <a:stretch>
            <a:fillRect/>
          </a:stretch>
        </p:blipFill>
        <p:spPr>
          <a:xfrm>
            <a:off x="100910" y="-20344"/>
            <a:ext cx="36576000" cy="20595931"/>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5067893" cy="1631216"/>
          </a:xfrm>
          <a:prstGeom prst="rect">
            <a:avLst/>
          </a:prstGeom>
          <a:noFill/>
        </p:spPr>
        <p:txBody>
          <a:bodyPr wrap="square">
            <a:spAutoFit/>
          </a:bodyPr>
          <a:lstStyle/>
          <a:p>
            <a:r>
              <a:rPr lang="en-US" sz="10000" b="1" dirty="0">
                <a:solidFill>
                  <a:srgbClr val="1884C7"/>
                </a:solidFill>
                <a:latin typeface="Arial" panose="020B0604020202020204" pitchFamily="34" charset="0"/>
                <a:cs typeface="Arial" panose="020B0604020202020204" pitchFamily="34" charset="0"/>
              </a:rPr>
              <a:t>Flexible transparent fiber transfers light (Not too flexible)</a:t>
            </a:r>
          </a:p>
        </p:txBody>
      </p:sp>
      <p:sp>
        <p:nvSpPr>
          <p:cNvPr id="16" name="2_Fiber pit text">
            <a:extLst>
              <a:ext uri="{FF2B5EF4-FFF2-40B4-BE49-F238E27FC236}">
                <a16:creationId xmlns:a16="http://schemas.microsoft.com/office/drawing/2014/main" id="{E1B36388-68E2-524B-D44B-0EF29581B257}"/>
              </a:ext>
            </a:extLst>
          </p:cNvPr>
          <p:cNvSpPr txBox="1"/>
          <p:nvPr/>
        </p:nvSpPr>
        <p:spPr>
          <a:xfrm>
            <a:off x="26643220" y="16841279"/>
            <a:ext cx="44463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Fiber pit</a:t>
            </a:r>
          </a:p>
        </p:txBody>
      </p:sp>
      <p:pic>
        <p:nvPicPr>
          <p:cNvPr id="10" name="2_Fiber pit" descr="A picture containing cable&#10;&#10;Description automatically generated">
            <a:extLst>
              <a:ext uri="{FF2B5EF4-FFF2-40B4-BE49-F238E27FC236}">
                <a16:creationId xmlns:a16="http://schemas.microsoft.com/office/drawing/2014/main" id="{971B757B-603D-C9D6-E343-3F90A33371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560610" y="5748563"/>
            <a:ext cx="14597743" cy="10948307"/>
          </a:xfrm>
          <a:prstGeom prst="rect">
            <a:avLst/>
          </a:prstGeom>
        </p:spPr>
      </p:pic>
      <p:sp>
        <p:nvSpPr>
          <p:cNvPr id="14" name="3_Point 2">
            <a:extLst>
              <a:ext uri="{FF2B5EF4-FFF2-40B4-BE49-F238E27FC236}">
                <a16:creationId xmlns:a16="http://schemas.microsoft.com/office/drawing/2014/main" id="{F7302874-6FF6-4F12-9408-F903772FAD68}"/>
              </a:ext>
            </a:extLst>
          </p:cNvPr>
          <p:cNvSpPr txBox="1"/>
          <p:nvPr/>
        </p:nvSpPr>
        <p:spPr>
          <a:xfrm>
            <a:off x="854964" y="5429116"/>
            <a:ext cx="1165272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light to transfer data</a:t>
            </a:r>
          </a:p>
        </p:txBody>
      </p:sp>
      <p:sp>
        <p:nvSpPr>
          <p:cNvPr id="11" name="4_Point 3">
            <a:extLst>
              <a:ext uri="{FF2B5EF4-FFF2-40B4-BE49-F238E27FC236}">
                <a16:creationId xmlns:a16="http://schemas.microsoft.com/office/drawing/2014/main" id="{E64035EB-538E-4765-9879-52C9E87B8C6B}"/>
              </a:ext>
            </a:extLst>
          </p:cNvPr>
          <p:cNvSpPr txBox="1"/>
          <p:nvPr/>
        </p:nvSpPr>
        <p:spPr>
          <a:xfrm>
            <a:off x="854964" y="6859811"/>
            <a:ext cx="671104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Fast/reliable</a:t>
            </a:r>
          </a:p>
        </p:txBody>
      </p:sp>
      <p:sp>
        <p:nvSpPr>
          <p:cNvPr id="24" name="5_FiberOptic 01_V FiberOptic 01_F 100">
            <a:extLst>
              <a:ext uri="{FF2B5EF4-FFF2-40B4-BE49-F238E27FC236}">
                <a16:creationId xmlns:a16="http://schemas.microsoft.com/office/drawing/2014/main" id="{15C6BAB5-FD19-4E88-3ACE-B60265DDE819}"/>
              </a:ext>
            </a:extLst>
          </p:cNvPr>
          <p:cNvSpPr/>
          <p:nvPr/>
        </p:nvSpPr>
        <p:spPr>
          <a:xfrm>
            <a:off x="854964" y="8505737"/>
            <a:ext cx="15026400" cy="8452800"/>
          </a:xfrm>
          <a:prstGeom prst="frame">
            <a:avLst>
              <a:gd name="adj1" fmla="val 349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pic>
        <p:nvPicPr>
          <p:cNvPr id="23" name="6_FiberOptic 02_V FiberOptic 02" descr="A picture containing diagram&#10;&#10;Description automatically generated">
            <a:extLst>
              <a:ext uri="{FF2B5EF4-FFF2-40B4-BE49-F238E27FC236}">
                <a16:creationId xmlns:a16="http://schemas.microsoft.com/office/drawing/2014/main" id="{3C0FDF38-598F-9A54-3867-3FE8BCD210E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4964" y="8505737"/>
            <a:ext cx="15026468" cy="8452389"/>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Fiber Optic</a:t>
            </a:r>
          </a:p>
        </p:txBody>
      </p:sp>
    </p:spTree>
    <p:extLst>
      <p:ext uri="{BB962C8B-B14F-4D97-AF65-F5344CB8AC3E}">
        <p14:creationId xmlns:p14="http://schemas.microsoft.com/office/powerpoint/2010/main" val="626103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Umberlla" descr="A picture containing umbrella, accessory, rain, dark&#10;&#10;Description automatically generated">
            <a:extLst>
              <a:ext uri="{FF2B5EF4-FFF2-40B4-BE49-F238E27FC236}">
                <a16:creationId xmlns:a16="http://schemas.microsoft.com/office/drawing/2014/main" id="{D19C4AEA-C892-362B-B429-64EBED1DE649}"/>
              </a:ext>
            </a:extLst>
          </p:cNvPr>
          <p:cNvPicPr>
            <a:picLocks noChangeAspect="1"/>
          </p:cNvPicPr>
          <p:nvPr/>
        </p:nvPicPr>
        <p:blipFill>
          <a:blip r:embed="rId4" cstate="email">
            <a:alphaModFix amt="20000"/>
            <a:extLst>
              <a:ext uri="{28A0092B-C50C-407E-A947-70E740481C1C}">
                <a14:useLocalDpi xmlns:a14="http://schemas.microsoft.com/office/drawing/2010/main"/>
              </a:ext>
            </a:extLst>
          </a:blip>
          <a:stretch>
            <a:fillRect/>
          </a:stretch>
        </p:blipFill>
        <p:spPr>
          <a:xfrm>
            <a:off x="9161086" y="5725475"/>
            <a:ext cx="16645430" cy="13427432"/>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780454" y="3613667"/>
            <a:ext cx="29228387"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Uses copper to connect to fiber (Last mile)</a:t>
            </a:r>
          </a:p>
        </p:txBody>
      </p:sp>
      <p:sp>
        <p:nvSpPr>
          <p:cNvPr id="10" name="2_FTTN text">
            <a:extLst>
              <a:ext uri="{FF2B5EF4-FFF2-40B4-BE49-F238E27FC236}">
                <a16:creationId xmlns:a16="http://schemas.microsoft.com/office/drawing/2014/main" id="{AA35C388-9E4E-1837-8973-4256B0E07680}"/>
              </a:ext>
            </a:extLst>
          </p:cNvPr>
          <p:cNvSpPr txBox="1"/>
          <p:nvPr/>
        </p:nvSpPr>
        <p:spPr>
          <a:xfrm>
            <a:off x="1486632" y="15681586"/>
            <a:ext cx="1128728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Fiber to the node (FTTN)</a:t>
            </a:r>
          </a:p>
        </p:txBody>
      </p:sp>
      <p:pic>
        <p:nvPicPr>
          <p:cNvPr id="24" name="2_FTTN picture">
            <a:extLst>
              <a:ext uri="{FF2B5EF4-FFF2-40B4-BE49-F238E27FC236}">
                <a16:creationId xmlns:a16="http://schemas.microsoft.com/office/drawing/2014/main" id="{CAB5493F-B38B-7C12-7D25-30893E6655D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08847" y="9875730"/>
            <a:ext cx="5193651" cy="5841270"/>
          </a:xfrm>
          <a:prstGeom prst="rect">
            <a:avLst/>
          </a:prstGeom>
        </p:spPr>
      </p:pic>
      <p:sp>
        <p:nvSpPr>
          <p:cNvPr id="26" name="2_FTTN">
            <a:extLst>
              <a:ext uri="{FF2B5EF4-FFF2-40B4-BE49-F238E27FC236}">
                <a16:creationId xmlns:a16="http://schemas.microsoft.com/office/drawing/2014/main" id="{1AE5CF00-1A08-072B-06C8-BD93AF926A3E}"/>
              </a:ext>
            </a:extLst>
          </p:cNvPr>
          <p:cNvSpPr txBox="1"/>
          <p:nvPr/>
        </p:nvSpPr>
        <p:spPr>
          <a:xfrm>
            <a:off x="4825826" y="8277355"/>
            <a:ext cx="380742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FTTN</a:t>
            </a:r>
          </a:p>
        </p:txBody>
      </p:sp>
      <p:sp>
        <p:nvSpPr>
          <p:cNvPr id="6" name="3_FTTC text">
            <a:extLst>
              <a:ext uri="{FF2B5EF4-FFF2-40B4-BE49-F238E27FC236}">
                <a16:creationId xmlns:a16="http://schemas.microsoft.com/office/drawing/2014/main" id="{25D15105-39DD-62C5-2B27-168758C60795}"/>
              </a:ext>
            </a:extLst>
          </p:cNvPr>
          <p:cNvSpPr txBox="1"/>
          <p:nvPr/>
        </p:nvSpPr>
        <p:spPr>
          <a:xfrm>
            <a:off x="14437819" y="15804355"/>
            <a:ext cx="773674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Fiber to the curb</a:t>
            </a:r>
          </a:p>
        </p:txBody>
      </p:sp>
      <p:pic>
        <p:nvPicPr>
          <p:cNvPr id="28" name="3_FTTC picture" descr="A picture containing grass, outdoor, green&#10;&#10;Description automatically generated">
            <a:extLst>
              <a:ext uri="{FF2B5EF4-FFF2-40B4-BE49-F238E27FC236}">
                <a16:creationId xmlns:a16="http://schemas.microsoft.com/office/drawing/2014/main" id="{96E26B87-1E68-4BD7-5407-71CB3F2BA8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207903" y="9875730"/>
            <a:ext cx="3599723" cy="6100149"/>
          </a:xfrm>
          <a:prstGeom prst="rect">
            <a:avLst/>
          </a:prstGeom>
        </p:spPr>
      </p:pic>
      <p:sp>
        <p:nvSpPr>
          <p:cNvPr id="29" name="3_FTTC">
            <a:extLst>
              <a:ext uri="{FF2B5EF4-FFF2-40B4-BE49-F238E27FC236}">
                <a16:creationId xmlns:a16="http://schemas.microsoft.com/office/drawing/2014/main" id="{B228312A-0ED6-8AD7-D279-3555A4E5EC7D}"/>
              </a:ext>
            </a:extLst>
          </p:cNvPr>
          <p:cNvSpPr txBox="1"/>
          <p:nvPr/>
        </p:nvSpPr>
        <p:spPr>
          <a:xfrm>
            <a:off x="16148120" y="8277355"/>
            <a:ext cx="380742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FTTC</a:t>
            </a:r>
          </a:p>
        </p:txBody>
      </p:sp>
      <p:sp>
        <p:nvSpPr>
          <p:cNvPr id="8" name="4_FTTB text">
            <a:extLst>
              <a:ext uri="{FF2B5EF4-FFF2-40B4-BE49-F238E27FC236}">
                <a16:creationId xmlns:a16="http://schemas.microsoft.com/office/drawing/2014/main" id="{58D1435D-032D-394F-932A-78DEF64368E1}"/>
              </a:ext>
            </a:extLst>
          </p:cNvPr>
          <p:cNvSpPr txBox="1"/>
          <p:nvPr/>
        </p:nvSpPr>
        <p:spPr>
          <a:xfrm>
            <a:off x="23984257" y="15757469"/>
            <a:ext cx="1084505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Fiber to the basement</a:t>
            </a:r>
          </a:p>
        </p:txBody>
      </p:sp>
      <p:pic>
        <p:nvPicPr>
          <p:cNvPr id="31" name="4_FTTB graphics" descr="A picture containing text, indoor&#10;&#10;Description automatically generated">
            <a:extLst>
              <a:ext uri="{FF2B5EF4-FFF2-40B4-BE49-F238E27FC236}">
                <a16:creationId xmlns:a16="http://schemas.microsoft.com/office/drawing/2014/main" id="{A5063E99-84C6-3328-D824-A4589E29000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854863" y="9875730"/>
            <a:ext cx="5103842" cy="5558944"/>
          </a:xfrm>
          <a:prstGeom prst="rect">
            <a:avLst/>
          </a:prstGeom>
        </p:spPr>
      </p:pic>
      <p:sp>
        <p:nvSpPr>
          <p:cNvPr id="32" name="4_FTTB">
            <a:extLst>
              <a:ext uri="{FF2B5EF4-FFF2-40B4-BE49-F238E27FC236}">
                <a16:creationId xmlns:a16="http://schemas.microsoft.com/office/drawing/2014/main" id="{FA975A0C-F88B-BEAE-090B-91A258EE1FD7}"/>
              </a:ext>
            </a:extLst>
          </p:cNvPr>
          <p:cNvSpPr txBox="1"/>
          <p:nvPr/>
        </p:nvSpPr>
        <p:spPr>
          <a:xfrm>
            <a:off x="27470414" y="8277355"/>
            <a:ext cx="380742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FTTB</a:t>
            </a:r>
          </a:p>
        </p:txBody>
      </p:sp>
      <p:sp>
        <p:nvSpPr>
          <p:cNvPr id="4" name="5_Point 2">
            <a:extLst>
              <a:ext uri="{FF2B5EF4-FFF2-40B4-BE49-F238E27FC236}">
                <a16:creationId xmlns:a16="http://schemas.microsoft.com/office/drawing/2014/main" id="{8F5938FC-3470-7A7D-FE89-DDC9B3394B44}"/>
              </a:ext>
            </a:extLst>
          </p:cNvPr>
          <p:cNvSpPr txBox="1"/>
          <p:nvPr/>
        </p:nvSpPr>
        <p:spPr>
          <a:xfrm>
            <a:off x="780454" y="5565022"/>
            <a:ext cx="2827520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Less distance, faster speed</a:t>
            </a:r>
          </a:p>
        </p:txBody>
      </p:sp>
      <p:sp>
        <p:nvSpPr>
          <p:cNvPr id="25" name="6_Point 3">
            <a:extLst>
              <a:ext uri="{FF2B5EF4-FFF2-40B4-BE49-F238E27FC236}">
                <a16:creationId xmlns:a16="http://schemas.microsoft.com/office/drawing/2014/main" id="{68D7FA81-29DD-A34E-9924-4ECC585A8CDE}"/>
              </a:ext>
            </a:extLst>
          </p:cNvPr>
          <p:cNvSpPr txBox="1"/>
          <p:nvPr/>
        </p:nvSpPr>
        <p:spPr>
          <a:xfrm>
            <a:off x="780454" y="7054805"/>
            <a:ext cx="2827520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Very High-Speed Subscriber line (VDSL). Same as DSL</a:t>
            </a:r>
          </a:p>
        </p:txBody>
      </p:sp>
      <p:pic>
        <p:nvPicPr>
          <p:cNvPr id="21" name="7_DSL Moden back">
            <a:extLst>
              <a:ext uri="{FF2B5EF4-FFF2-40B4-BE49-F238E27FC236}">
                <a16:creationId xmlns:a16="http://schemas.microsoft.com/office/drawing/2014/main" id="{75719C1C-7E47-A7DD-335C-6599DF735125}"/>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rot="16200000">
            <a:off x="29140174" y="-2588682"/>
            <a:ext cx="3259833" cy="8909769"/>
          </a:xfrm>
          <a:prstGeom prst="rect">
            <a:avLst/>
          </a:prstGeom>
        </p:spPr>
      </p:pic>
      <p:pic>
        <p:nvPicPr>
          <p:cNvPr id="22" name="8_DSL Moden back Zoom" descr="A picture containing text, device&#10;&#10;Description automatically generated">
            <a:extLst>
              <a:ext uri="{FF2B5EF4-FFF2-40B4-BE49-F238E27FC236}">
                <a16:creationId xmlns:a16="http://schemas.microsoft.com/office/drawing/2014/main" id="{BFF80E85-D462-3342-C996-5707C1AA4D5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8545660" y="3865800"/>
            <a:ext cx="7249886" cy="4204243"/>
          </a:xfrm>
          <a:prstGeom prst="rect">
            <a:avLst/>
          </a:prstGeom>
        </p:spPr>
      </p:pic>
      <p:sp>
        <p:nvSpPr>
          <p:cNvPr id="13" name="8_Highlight">
            <a:extLst>
              <a:ext uri="{FF2B5EF4-FFF2-40B4-BE49-F238E27FC236}">
                <a16:creationId xmlns:a16="http://schemas.microsoft.com/office/drawing/2014/main" id="{88963AE5-C0DF-D6BE-5447-BBD918479EFD}"/>
              </a:ext>
            </a:extLst>
          </p:cNvPr>
          <p:cNvSpPr/>
          <p:nvPr/>
        </p:nvSpPr>
        <p:spPr>
          <a:xfrm>
            <a:off x="28411900" y="742123"/>
            <a:ext cx="7383644" cy="7559177"/>
          </a:xfrm>
          <a:custGeom>
            <a:avLst/>
            <a:gdLst>
              <a:gd name="connsiteX0" fmla="*/ 255732 w 7383644"/>
              <a:gd name="connsiteY0" fmla="*/ 3224518 h 7559177"/>
              <a:gd name="connsiteX1" fmla="*/ 255732 w 7383644"/>
              <a:gd name="connsiteY1" fmla="*/ 7303446 h 7559177"/>
              <a:gd name="connsiteX2" fmla="*/ 7127916 w 7383644"/>
              <a:gd name="connsiteY2" fmla="*/ 7303446 h 7559177"/>
              <a:gd name="connsiteX3" fmla="*/ 7127916 w 7383644"/>
              <a:gd name="connsiteY3" fmla="*/ 3224518 h 7559177"/>
              <a:gd name="connsiteX4" fmla="*/ 4402680 w 7383644"/>
              <a:gd name="connsiteY4" fmla="*/ 187727 h 7559177"/>
              <a:gd name="connsiteX5" fmla="*/ 4402680 w 7383644"/>
              <a:gd name="connsiteY5" fmla="*/ 2102293 h 7559177"/>
              <a:gd name="connsiteX6" fmla="*/ 5511468 w 7383644"/>
              <a:gd name="connsiteY6" fmla="*/ 2102293 h 7559177"/>
              <a:gd name="connsiteX7" fmla="*/ 5511468 w 7383644"/>
              <a:gd name="connsiteY7" fmla="*/ 187727 h 7559177"/>
              <a:gd name="connsiteX8" fmla="*/ 4214952 w 7383644"/>
              <a:gd name="connsiteY8" fmla="*/ 0 h 7559177"/>
              <a:gd name="connsiteX9" fmla="*/ 5699196 w 7383644"/>
              <a:gd name="connsiteY9" fmla="*/ 0 h 7559177"/>
              <a:gd name="connsiteX10" fmla="*/ 5699196 w 7383644"/>
              <a:gd name="connsiteY10" fmla="*/ 2290020 h 7559177"/>
              <a:gd name="connsiteX11" fmla="*/ 4957074 w 7383644"/>
              <a:gd name="connsiteY11" fmla="*/ 2290020 h 7559177"/>
              <a:gd name="connsiteX12" fmla="*/ 4957074 w 7383644"/>
              <a:gd name="connsiteY12" fmla="*/ 2968787 h 7559177"/>
              <a:gd name="connsiteX13" fmla="*/ 7383644 w 7383644"/>
              <a:gd name="connsiteY13" fmla="*/ 2968787 h 7559177"/>
              <a:gd name="connsiteX14" fmla="*/ 7383644 w 7383644"/>
              <a:gd name="connsiteY14" fmla="*/ 7559177 h 7559177"/>
              <a:gd name="connsiteX15" fmla="*/ 0 w 7383644"/>
              <a:gd name="connsiteY15" fmla="*/ 7559177 h 7559177"/>
              <a:gd name="connsiteX16" fmla="*/ 0 w 7383644"/>
              <a:gd name="connsiteY16" fmla="*/ 2968787 h 7559177"/>
              <a:gd name="connsiteX17" fmla="*/ 4758292 w 7383644"/>
              <a:gd name="connsiteY17" fmla="*/ 2968787 h 7559177"/>
              <a:gd name="connsiteX18" fmla="*/ 4758292 w 7383644"/>
              <a:gd name="connsiteY18" fmla="*/ 2290020 h 7559177"/>
              <a:gd name="connsiteX19" fmla="*/ 4214952 w 7383644"/>
              <a:gd name="connsiteY19" fmla="*/ 2290020 h 755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83644" h="7559177">
                <a:moveTo>
                  <a:pt x="255732" y="3224518"/>
                </a:moveTo>
                <a:lnTo>
                  <a:pt x="255732" y="7303446"/>
                </a:lnTo>
                <a:lnTo>
                  <a:pt x="7127916" y="7303446"/>
                </a:lnTo>
                <a:lnTo>
                  <a:pt x="7127916" y="3224518"/>
                </a:lnTo>
                <a:close/>
                <a:moveTo>
                  <a:pt x="4402680" y="187727"/>
                </a:moveTo>
                <a:lnTo>
                  <a:pt x="4402680" y="2102293"/>
                </a:lnTo>
                <a:lnTo>
                  <a:pt x="5511468" y="2102293"/>
                </a:lnTo>
                <a:lnTo>
                  <a:pt x="5511468" y="187727"/>
                </a:lnTo>
                <a:close/>
                <a:moveTo>
                  <a:pt x="4214952" y="0"/>
                </a:moveTo>
                <a:lnTo>
                  <a:pt x="5699196" y="0"/>
                </a:lnTo>
                <a:lnTo>
                  <a:pt x="5699196" y="2290020"/>
                </a:lnTo>
                <a:lnTo>
                  <a:pt x="4957074" y="2290020"/>
                </a:lnTo>
                <a:lnTo>
                  <a:pt x="4957074" y="2968787"/>
                </a:lnTo>
                <a:lnTo>
                  <a:pt x="7383644" y="2968787"/>
                </a:lnTo>
                <a:lnTo>
                  <a:pt x="7383644" y="7559177"/>
                </a:lnTo>
                <a:lnTo>
                  <a:pt x="0" y="7559177"/>
                </a:lnTo>
                <a:lnTo>
                  <a:pt x="0" y="2968787"/>
                </a:lnTo>
                <a:lnTo>
                  <a:pt x="4758292" y="2968787"/>
                </a:lnTo>
                <a:lnTo>
                  <a:pt x="4758292" y="2290020"/>
                </a:lnTo>
                <a:lnTo>
                  <a:pt x="4214952" y="2290020"/>
                </a:lnTo>
                <a:close/>
              </a:path>
            </a:pathLst>
          </a:custGeom>
          <a:gradFill>
            <a:gsLst>
              <a:gs pos="0">
                <a:schemeClr val="accent6">
                  <a:satMod val="103000"/>
                  <a:lumMod val="102000"/>
                  <a:tint val="94000"/>
                  <a:alpha val="30000"/>
                </a:schemeClr>
              </a:gs>
              <a:gs pos="50000">
                <a:schemeClr val="accent6">
                  <a:satMod val="110000"/>
                  <a:lumMod val="100000"/>
                  <a:shade val="100000"/>
                  <a:alpha val="30000"/>
                </a:schemeClr>
              </a:gs>
              <a:gs pos="100000">
                <a:schemeClr val="accent6">
                  <a:lumMod val="99000"/>
                  <a:satMod val="120000"/>
                  <a:shade val="78000"/>
                  <a:alpha val="30000"/>
                </a:schemeClr>
              </a:gs>
            </a:gsLst>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AU">
              <a:solidFill>
                <a:schemeClr val="tx1"/>
              </a:solidFill>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Fiber To The X (FTTX)</a:t>
            </a:r>
          </a:p>
        </p:txBody>
      </p:sp>
    </p:spTree>
    <p:extLst>
      <p:ext uri="{BB962C8B-B14F-4D97-AF65-F5344CB8AC3E}">
        <p14:creationId xmlns:p14="http://schemas.microsoft.com/office/powerpoint/2010/main" val="2604922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0884340"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Connection terminates at customer premises</a:t>
            </a:r>
          </a:p>
        </p:txBody>
      </p:sp>
      <p:sp>
        <p:nvSpPr>
          <p:cNvPr id="26" name="0_NTB graphic text">
            <a:extLst>
              <a:ext uri="{FF2B5EF4-FFF2-40B4-BE49-F238E27FC236}">
                <a16:creationId xmlns:a16="http://schemas.microsoft.com/office/drawing/2014/main" id="{16FB2055-26A4-63C9-CA29-F352C5E56F30}"/>
              </a:ext>
            </a:extLst>
          </p:cNvPr>
          <p:cNvSpPr txBox="1"/>
          <p:nvPr/>
        </p:nvSpPr>
        <p:spPr>
          <a:xfrm>
            <a:off x="23993915" y="15144291"/>
            <a:ext cx="12178874"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Network Termination Device</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(NTB)</a:t>
            </a:r>
          </a:p>
        </p:txBody>
      </p:sp>
      <p:pic>
        <p:nvPicPr>
          <p:cNvPr id="3" name="0_NTB graphic" descr="A picture containing indoor, wall, electronics&#10;&#10;Description automatically generated">
            <a:extLst>
              <a:ext uri="{FF2B5EF4-FFF2-40B4-BE49-F238E27FC236}">
                <a16:creationId xmlns:a16="http://schemas.microsoft.com/office/drawing/2014/main" id="{66BBF5B5-66E4-DE09-3FFC-9EB520066D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029669" y="5179056"/>
            <a:ext cx="8107365" cy="9468814"/>
          </a:xfrm>
          <a:prstGeom prst="rect">
            <a:avLst/>
          </a:prstGeom>
        </p:spPr>
      </p:pic>
      <p:pic>
        <p:nvPicPr>
          <p:cNvPr id="23" name="1_Router" descr="A picture containing text, electronics, close&#10;&#10;Description automatically generated">
            <a:extLst>
              <a:ext uri="{FF2B5EF4-FFF2-40B4-BE49-F238E27FC236}">
                <a16:creationId xmlns:a16="http://schemas.microsoft.com/office/drawing/2014/main" id="{B6511307-9EF2-B494-D7FF-BB1D8AF0EB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2043" y="9717664"/>
            <a:ext cx="14224973" cy="4280848"/>
          </a:xfrm>
          <a:prstGeom prst="rect">
            <a:avLst/>
          </a:prstGeom>
        </p:spPr>
      </p:pic>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2378440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Generally called a router rather than modem</a:t>
            </a:r>
          </a:p>
        </p:txBody>
      </p:sp>
      <p:pic>
        <p:nvPicPr>
          <p:cNvPr id="24" name="3_RJ45" descr="A picture containing text, electronics, close&#10;&#10;Description automatically generated">
            <a:extLst>
              <a:ext uri="{FF2B5EF4-FFF2-40B4-BE49-F238E27FC236}">
                <a16:creationId xmlns:a16="http://schemas.microsoft.com/office/drawing/2014/main" id="{A0DFAC0B-2A9A-FD46-721F-E8C0AC05BB1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701148" y="9582294"/>
            <a:ext cx="7900257" cy="7205202"/>
          </a:xfrm>
          <a:prstGeom prst="rect">
            <a:avLst/>
          </a:prstGeom>
        </p:spPr>
      </p:pic>
      <p:sp>
        <p:nvSpPr>
          <p:cNvPr id="30" name="3_Highlight">
            <a:extLst>
              <a:ext uri="{FF2B5EF4-FFF2-40B4-BE49-F238E27FC236}">
                <a16:creationId xmlns:a16="http://schemas.microsoft.com/office/drawing/2014/main" id="{4322D950-B7E4-221E-E182-BF958DF21F41}"/>
              </a:ext>
            </a:extLst>
          </p:cNvPr>
          <p:cNvSpPr/>
          <p:nvPr/>
        </p:nvSpPr>
        <p:spPr>
          <a:xfrm>
            <a:off x="8150087" y="9542537"/>
            <a:ext cx="15535208" cy="7244959"/>
          </a:xfrm>
          <a:custGeom>
            <a:avLst/>
            <a:gdLst>
              <a:gd name="connsiteX0" fmla="*/ 137043 w 15535208"/>
              <a:gd name="connsiteY0" fmla="*/ 2423978 h 7244959"/>
              <a:gd name="connsiteX1" fmla="*/ 137043 w 15535208"/>
              <a:gd name="connsiteY1" fmla="*/ 4318932 h 7244959"/>
              <a:gd name="connsiteX2" fmla="*/ 1797773 w 15535208"/>
              <a:gd name="connsiteY2" fmla="*/ 4318932 h 7244959"/>
              <a:gd name="connsiteX3" fmla="*/ 1797773 w 15535208"/>
              <a:gd name="connsiteY3" fmla="*/ 2423978 h 7244959"/>
              <a:gd name="connsiteX4" fmla="*/ 7597157 w 15535208"/>
              <a:gd name="connsiteY4" fmla="*/ 169315 h 7244959"/>
              <a:gd name="connsiteX5" fmla="*/ 7597157 w 15535208"/>
              <a:gd name="connsiteY5" fmla="*/ 7075644 h 7244959"/>
              <a:gd name="connsiteX6" fmla="*/ 15365892 w 15535208"/>
              <a:gd name="connsiteY6" fmla="*/ 7075644 h 7244959"/>
              <a:gd name="connsiteX7" fmla="*/ 15365892 w 15535208"/>
              <a:gd name="connsiteY7" fmla="*/ 169315 h 7244959"/>
              <a:gd name="connsiteX8" fmla="*/ 7427842 w 15535208"/>
              <a:gd name="connsiteY8" fmla="*/ 0 h 7244959"/>
              <a:gd name="connsiteX9" fmla="*/ 15535208 w 15535208"/>
              <a:gd name="connsiteY9" fmla="*/ 0 h 7244959"/>
              <a:gd name="connsiteX10" fmla="*/ 15535208 w 15535208"/>
              <a:gd name="connsiteY10" fmla="*/ 7244959 h 7244959"/>
              <a:gd name="connsiteX11" fmla="*/ 7427842 w 15535208"/>
              <a:gd name="connsiteY11" fmla="*/ 7244959 h 7244959"/>
              <a:gd name="connsiteX12" fmla="*/ 7427842 w 15535208"/>
              <a:gd name="connsiteY12" fmla="*/ 3444593 h 7244959"/>
              <a:gd name="connsiteX13" fmla="*/ 1934816 w 15535208"/>
              <a:gd name="connsiteY13" fmla="*/ 3444593 h 7244959"/>
              <a:gd name="connsiteX14" fmla="*/ 1934816 w 15535208"/>
              <a:gd name="connsiteY14" fmla="*/ 4455975 h 7244959"/>
              <a:gd name="connsiteX15" fmla="*/ 0 w 15535208"/>
              <a:gd name="connsiteY15" fmla="*/ 4455975 h 7244959"/>
              <a:gd name="connsiteX16" fmla="*/ 0 w 15535208"/>
              <a:gd name="connsiteY16" fmla="*/ 2286935 h 7244959"/>
              <a:gd name="connsiteX17" fmla="*/ 1934816 w 15535208"/>
              <a:gd name="connsiteY17" fmla="*/ 2286935 h 7244959"/>
              <a:gd name="connsiteX18" fmla="*/ 1934816 w 15535208"/>
              <a:gd name="connsiteY18" fmla="*/ 3264829 h 7244959"/>
              <a:gd name="connsiteX19" fmla="*/ 7427842 w 15535208"/>
              <a:gd name="connsiteY19" fmla="*/ 3264829 h 724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35208" h="7244959">
                <a:moveTo>
                  <a:pt x="137043" y="2423978"/>
                </a:moveTo>
                <a:lnTo>
                  <a:pt x="137043" y="4318932"/>
                </a:lnTo>
                <a:lnTo>
                  <a:pt x="1797773" y="4318932"/>
                </a:lnTo>
                <a:lnTo>
                  <a:pt x="1797773" y="2423978"/>
                </a:lnTo>
                <a:close/>
                <a:moveTo>
                  <a:pt x="7597157" y="169315"/>
                </a:moveTo>
                <a:lnTo>
                  <a:pt x="7597157" y="7075644"/>
                </a:lnTo>
                <a:lnTo>
                  <a:pt x="15365892" y="7075644"/>
                </a:lnTo>
                <a:lnTo>
                  <a:pt x="15365892" y="169315"/>
                </a:lnTo>
                <a:close/>
                <a:moveTo>
                  <a:pt x="7427842" y="0"/>
                </a:moveTo>
                <a:lnTo>
                  <a:pt x="15535208" y="0"/>
                </a:lnTo>
                <a:lnTo>
                  <a:pt x="15535208" y="7244959"/>
                </a:lnTo>
                <a:lnTo>
                  <a:pt x="7427842" y="7244959"/>
                </a:lnTo>
                <a:lnTo>
                  <a:pt x="7427842" y="3444593"/>
                </a:lnTo>
                <a:lnTo>
                  <a:pt x="1934816" y="3444593"/>
                </a:lnTo>
                <a:lnTo>
                  <a:pt x="1934816" y="4455975"/>
                </a:lnTo>
                <a:lnTo>
                  <a:pt x="0" y="4455975"/>
                </a:lnTo>
                <a:lnTo>
                  <a:pt x="0" y="2286935"/>
                </a:lnTo>
                <a:lnTo>
                  <a:pt x="1934816" y="2286935"/>
                </a:lnTo>
                <a:lnTo>
                  <a:pt x="1934816" y="3264829"/>
                </a:lnTo>
                <a:lnTo>
                  <a:pt x="7427842" y="3264829"/>
                </a:lnTo>
                <a:close/>
              </a:path>
            </a:pathLst>
          </a:custGeom>
          <a:gradFill>
            <a:gsLst>
              <a:gs pos="0">
                <a:schemeClr val="accent6">
                  <a:satMod val="103000"/>
                  <a:lumMod val="102000"/>
                  <a:tint val="94000"/>
                  <a:alpha val="40000"/>
                </a:schemeClr>
              </a:gs>
              <a:gs pos="50000">
                <a:schemeClr val="accent6">
                  <a:satMod val="110000"/>
                  <a:lumMod val="100000"/>
                  <a:shade val="100000"/>
                  <a:alpha val="40000"/>
                </a:schemeClr>
              </a:gs>
              <a:gs pos="100000">
                <a:schemeClr val="accent6">
                  <a:lumMod val="99000"/>
                  <a:satMod val="120000"/>
                  <a:shade val="78000"/>
                  <a:alpha val="60000"/>
                </a:schemeClr>
              </a:gs>
            </a:gsLs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AU">
              <a:solidFill>
                <a:schemeClr val="tx1"/>
              </a:solidFill>
            </a:endParaRPr>
          </a:p>
        </p:txBody>
      </p:sp>
      <p:sp>
        <p:nvSpPr>
          <p:cNvPr id="25" name="4_RJ45 to NTB">
            <a:extLst>
              <a:ext uri="{FF2B5EF4-FFF2-40B4-BE49-F238E27FC236}">
                <a16:creationId xmlns:a16="http://schemas.microsoft.com/office/drawing/2014/main" id="{892FA675-B2C1-9B53-DE84-3DFECDD08AD2}"/>
              </a:ext>
            </a:extLst>
          </p:cNvPr>
          <p:cNvSpPr txBox="1"/>
          <p:nvPr/>
        </p:nvSpPr>
        <p:spPr>
          <a:xfrm>
            <a:off x="22170420" y="11132351"/>
            <a:ext cx="9932433" cy="1015663"/>
          </a:xfrm>
          <a:prstGeom prst="rect">
            <a:avLst/>
          </a:prstGeom>
          <a:solidFill>
            <a:srgbClr val="B4C7E7">
              <a:alpha val="50196"/>
            </a:srgbClr>
          </a:solidFill>
          <a:ln w="63500">
            <a:solidFill>
              <a:schemeClr val="tx1">
                <a:alpha val="69804"/>
              </a:schemeClr>
            </a:solidFill>
          </a:ln>
        </p:spPr>
        <p:txBody>
          <a:bodyPr wrap="square">
            <a:spAutoFit/>
          </a:bodyPr>
          <a:lstStyle/>
          <a:p>
            <a:pPr algn="ctr"/>
            <a:r>
              <a:rPr lang="en-US" sz="6000" dirty="0">
                <a:latin typeface="Arial" panose="020B0604020202020204" pitchFamily="34" charset="0"/>
                <a:cs typeface="Arial" panose="020B0604020202020204" pitchFamily="34" charset="0"/>
              </a:rPr>
              <a:t>RJ45 to NTB</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Fiber to the Premises (FTTP)</a:t>
            </a:r>
          </a:p>
        </p:txBody>
      </p:sp>
    </p:spTree>
    <p:extLst>
      <p:ext uri="{BB962C8B-B14F-4D97-AF65-F5344CB8AC3E}">
        <p14:creationId xmlns:p14="http://schemas.microsoft.com/office/powerpoint/2010/main" val="6734352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9098</Words>
  <Application>Microsoft Office PowerPoint</Application>
  <PresentationFormat>Custom</PresentationFormat>
  <Paragraphs>456</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2025-10-01T11:07:30Z</dcterms:modified>
</cp:coreProperties>
</file>