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8"/>
  </p:notesMasterIdLst>
  <p:sldIdLst>
    <p:sldId id="274" r:id="rId2"/>
    <p:sldId id="289" r:id="rId3"/>
    <p:sldId id="290" r:id="rId4"/>
    <p:sldId id="291" r:id="rId5"/>
    <p:sldId id="292" r:id="rId6"/>
    <p:sldId id="273" r:id="rId7"/>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0303"/>
    <a:srgbClr val="269D47"/>
    <a:srgbClr val="EE7546"/>
    <a:srgbClr val="A7A7A7"/>
    <a:srgbClr val="1884C7"/>
    <a:srgbClr val="DDE9EF"/>
    <a:srgbClr val="19270F"/>
    <a:srgbClr val="CBDEE7"/>
    <a:srgbClr val="8AB4CA"/>
    <a:srgbClr val="6998B2"/>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02" autoAdjust="0"/>
    <p:restoredTop sz="57763" autoAdjust="0"/>
  </p:normalViewPr>
  <p:slideViewPr>
    <p:cSldViewPr snapToGrid="0">
      <p:cViewPr varScale="1">
        <p:scale>
          <a:sx n="22" d="100"/>
          <a:sy n="22" d="100"/>
        </p:scale>
        <p:origin x="1563"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4/19/2025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Radio Frequency ID.</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00:04 Radio Frequency Identification or RFID, uses a small tag that generates identification information. These are commonly used in shopping for theft reduction. If an item is taken out of a store, a security system will pick up that the item was removed. Some stores are now using them as part of their checkout system and they can also be used when stock taking.</a:t>
            </a:r>
          </a:p>
          <a:p>
            <a:endParaRPr lang="en-GB"/>
          </a:p>
          <a:p>
            <a:r>
              <a:rPr lang="en-GB"/>
              <a:t>Another common use is for microchipping pets. If the pet goes missing, the RFID can be scanned and used to identify the pet and this information can be used to help contact the owner.</a:t>
            </a:r>
          </a:p>
          <a:p>
            <a:endParaRPr lang="en-GB"/>
          </a:p>
          <a:p>
            <a:r>
              <a:rPr lang="en-GB"/>
              <a:t>Libraries have been using RFID to help prevent theft of their library books. Some libraries are now using them in their checkout and check-in systems.</a:t>
            </a:r>
          </a:p>
          <a:p>
            <a:endParaRPr lang="en-GB"/>
          </a:p>
          <a:p>
            <a:r>
              <a:rPr lang="en-GB"/>
              <a:t>Other uses include logistics. Although it is not always possible to put an RFID on every item that is shipped, often shipping boxes will have RFIDs on them. The logistics company knows what they put in the box and if they track the box, they know where the items are.</a:t>
            </a:r>
          </a:p>
          <a:p>
            <a:endParaRPr lang="en-GB"/>
          </a:p>
          <a:p>
            <a:r>
              <a:rPr lang="en-GB"/>
              <a:t>In IT, RFIDs can be used to handle asset tracking, but its use tends to be reserved for large companies. While laptops deserve their price tag, their high visibility often makes dedicated tracking feel redundant as the user quickly notices if they go missing. Smaller firms rarely justify the investment for such easily monitored assets. Instead, RFID finds its niche in managing expensive items that are less easily spotted. For example, people generally notice someone walking out carrying a monitor, so there is no need to put an RFID tag on it.</a:t>
            </a:r>
          </a:p>
          <a:p>
            <a:endParaRPr lang="en-GB"/>
          </a:p>
          <a:p>
            <a:r>
              <a:rPr lang="en-GB"/>
              <a:t>Companies might use RFID technology to safeguard their prototypes, which are not only costly to produce but may also contain sensitive trade secrets. With the advancements in robotics, RFID provides the microscopic leash for those robotic tech toddlers, so they don’t go wandering off!</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564883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01:54 In order to use RFID, a scanner is used to detect the RFID tags. Essentially, the scanner emits radio waves which the RFIDs pick up and respond back to.</a:t>
            </a:r>
          </a:p>
          <a:p>
            <a:endParaRPr lang="en-GB"/>
          </a:p>
          <a:p>
            <a:r>
              <a:rPr lang="en-GB"/>
              <a:t>RFID has a low transfer rate and small amounts of data are transferred. Considering the RFID tag only needs to send enough information to identify itself, this is enough. It does not require a direct line of sight. If you are using an RFID scanner, they are generally directional, so you need to point it in the general direction of the RFID tag.</a:t>
            </a:r>
          </a:p>
          <a:p>
            <a:endParaRPr lang="en-GB"/>
          </a:p>
          <a:p>
            <a:r>
              <a:rPr lang="en-GB"/>
              <a:t>Multiple items can be scanned at once. This makes it great for stocktaking, since your stocktaking software can quickly tick off the RFID tags that respond back and tell you which ones it can’t find.</a:t>
            </a:r>
          </a:p>
          <a:p>
            <a:endParaRPr lang="en-GB"/>
          </a:p>
          <a:p>
            <a:r>
              <a:rPr lang="en-GB"/>
              <a:t>For the A+ exam, a deep dive into RFID technology is not necessary. Just grasp the essentials: RFID has a low data transfer rate and is mainly utilized for identification, auditing, and security purposes. While I will explore RFID in more detail, those focusing solely on exam preparation can conclude the video here if you wish. This foundational understanding of an RFID's basic functions and applications is sufficient for the exam's scope.</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214691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03:12 RFID can either be active or passive. Active uses power, either a battery or is externally powered. The advantage of it being powered is it has more range and, depending on the RFID, could reach 100 meters or more. It all depends on the power source and the technology being used, but they can also transmit more data at a faster rate.</a:t>
            </a:r>
          </a:p>
          <a:p>
            <a:endParaRPr lang="en-GB"/>
          </a:p>
          <a:p>
            <a:r>
              <a:rPr lang="en-GB"/>
              <a:t>There are also other tracking devices on the market, for example GPS trackers, that don’t require additional hardware like scanners to be installed.</a:t>
            </a:r>
          </a:p>
          <a:p>
            <a:endParaRPr lang="en-GB"/>
          </a:p>
          <a:p>
            <a:r>
              <a:rPr lang="en-GB"/>
              <a:t>The more common RFID that you will come across is passive. These receive power through the scanner using inductive coupling. Inductive coupling is the transfer of energy between two coils through a magnetic field without direct physical contact. To understand how it works, let’s consider an example.</a:t>
            </a:r>
          </a:p>
          <a:p>
            <a:endParaRPr lang="en-GB"/>
          </a:p>
          <a:p>
            <a:r>
              <a:rPr lang="en-GB"/>
              <a:t>In this example, the USB scanner radiates a magnetic field. I will place an RFID tag near the scanner, in this case a security card. This is the inside of the card; you will notice that there is a coil of wire around it. This is the antenna and it serves two purposes. The first is, the magnetic field from the scanner is picked up by the antenna. This then causes an electrical current to be inducted into the card using the antenna.</a:t>
            </a:r>
          </a:p>
          <a:p>
            <a:endParaRPr lang="en-GB"/>
          </a:p>
          <a:p>
            <a:r>
              <a:rPr lang="en-GB"/>
              <a:t>The card itself has some capacitors that, once charged, will run a small processor on the card that will transmit a signal back. The scanner will pick up this signal. Since electricity has to be induced into passive RFIDs, they have a limited range. Generally, this would be a maximum range of 25 meters, although it all depends on how much magnetic field the scanner can generate and how strong a signal the RFID can send back. A lot of RFIDs are used for security doors; these RFIDs will need to be held pretty close to the sensor in order to get them to work.</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2566314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05:10 The last topic I will look at is security. RFIDs generally do not contain any personal information, although it is possible. For basic RFIDs, when they are scanned, they will provide a unique number. For example, with pet chips a unique number is provided. A person with appropriate security clearance can look up this number on a database and get personal details that have been associated with that ID. In some countries, microchipping pets is required by law.</a:t>
            </a:r>
          </a:p>
          <a:p>
            <a:endParaRPr lang="en-GB"/>
          </a:p>
          <a:p>
            <a:r>
              <a:rPr lang="en-GB"/>
              <a:t>These basic RFIDs can be copied. In most cases, where these types of RFIDs are being used, this is generally not a problem. For example, you could copy the unique ID from a pet chip, but why someone would want to do this and what would it achieve, I don’t know.</a:t>
            </a:r>
          </a:p>
          <a:p>
            <a:endParaRPr lang="en-GB"/>
          </a:p>
          <a:p>
            <a:r>
              <a:rPr lang="en-GB"/>
              <a:t>The more complex RFIDs use security (like challenge and response) to prevent them being copied. For example, if you have a door sensor and a security card. The system works by having a shared secret that the door and security card both know.</a:t>
            </a:r>
          </a:p>
          <a:p>
            <a:endParaRPr lang="en-GB"/>
          </a:p>
          <a:p>
            <a:r>
              <a:rPr lang="en-GB"/>
              <a:t>When the security card is near the door, the door scanner sends a challenge to the security card. This usually contains a random number or unique identifier. The security card has a small microprocessor which is used to generate a response based on the challenge.</a:t>
            </a:r>
          </a:p>
          <a:p>
            <a:endParaRPr lang="en-GB"/>
          </a:p>
          <a:p>
            <a:r>
              <a:rPr lang="en-GB"/>
              <a:t>The response is then sent back to the door scanner. If the response is correct, the door will open. Modern door systems should be using a challenge response system that will protect you from people copying the security card. If you have an older security system, it may not use challenge response and thus is not very secure. If this is the case, if someone were to get close to the security card, they could potentially copy it.</a:t>
            </a:r>
          </a:p>
          <a:p>
            <a:endParaRPr lang="en-GB"/>
          </a:p>
          <a:p>
            <a:r>
              <a:rPr lang="en-GB"/>
              <a:t>To prevent unauthorized copying, blocking cards are available which prevent induction coupling. Essentially, you place the blocking card on top of the security card, preventing it from receiving any power. The card is passive, so no power means that it will not work.</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1116917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07:07 That concludes this video on RFIDs. I hope you have found this video informative. Until the next video from us, I would like to thank you for watching.</a:t>
            </a:r>
          </a:p>
          <a:p>
            <a:endParaRPr lang="en-GB"/>
          </a:p>
          <a:p>
            <a:r>
              <a:rPr lang="en-GB"/>
              <a:t>References</a:t>
            </a:r>
          </a:p>
          <a:p>
            <a:r>
              <a:rPr lang="en-GB"/>
              <a:t>“The Official CompTIA A+ Core Study Guide (Exam 220-1101)” page 155</a:t>
            </a:r>
          </a:p>
          <a:p>
            <a:r>
              <a:rPr lang="en-GB"/>
              <a:t>“Mike Myers All in One A+ Certification Exam Guide 220-1101 &amp; 220-1102” pages 1219 to 1220</a:t>
            </a:r>
          </a:p>
          <a:p>
            <a:r>
              <a:rPr lang="en-GB"/>
              <a:t>“Picture: RFID” https://en.wikipedia.org/wiki/Radio-frequency_identification#/media/File:EPC-RFID-TAG.svg</a:t>
            </a:r>
          </a:p>
          <a:p>
            <a:r>
              <a:rPr lang="en-GB"/>
              <a:t>“Picture: RFID” https://commons.wikimedia.org/wiki/File:Smart-Label-RFID-Tag.jpg</a:t>
            </a:r>
          </a:p>
          <a:p>
            <a:r>
              <a:rPr lang="en-GB"/>
              <a:t>“Video: Water ripple” https://pixabay.com/videos/ripple-waves-water-liquid-clean-635/</a:t>
            </a:r>
          </a:p>
          <a:p>
            <a:endParaRPr lang="en-GB"/>
          </a:p>
          <a:p>
            <a:r>
              <a:rPr lang="en-GB"/>
              <a:t>Credits</a:t>
            </a:r>
          </a:p>
          <a:p>
            <a:r>
              <a:rPr lang="en-GB"/>
              <a:t>Trainer: Austin Mason http://ITFreeTraining.com</a:t>
            </a:r>
          </a:p>
          <a:p>
            <a:r>
              <a:rPr lang="en-GB"/>
              <a:t>Voice Talent: HP Lewis http://hplewis.com</a:t>
            </a:r>
          </a:p>
          <a:p>
            <a:r>
              <a:rPr lang="en-GB"/>
              <a:t>Quality Assurance: Brett Batson http://www.pbb-proofreading.uk</a:t>
            </a:r>
            <a:endParaRPr lang="en-US"/>
          </a:p>
        </p:txBody>
      </p:sp>
      <p:sp>
        <p:nvSpPr>
          <p:cNvPr id="4" name="Slide Number Placeholder 3"/>
          <p:cNvSpPr>
            <a:spLocks noGrp="1"/>
          </p:cNvSpPr>
          <p:nvPr>
            <p:ph type="sldNum" sz="quarter" idx="5"/>
          </p:nvPr>
        </p:nvSpPr>
        <p:spPr/>
        <p:txBody>
          <a:bodyPr/>
          <a:lstStyle/>
          <a:p>
            <a:r>
              <a:rPr lang="en-US"/>
              <a:t> © Copyright 2025</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4/19/2025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4/19/2025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4/19/2025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4/19/2025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4/19/2025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4/19/2025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4/19/2025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4/19/2025</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2.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jpeg"/><Relationship Id="rId10" Type="http://schemas.openxmlformats.org/officeDocument/2006/relationships/image" Target="../media/image25.png"/><Relationship Id="rId4" Type="http://schemas.openxmlformats.org/officeDocument/2006/relationships/image" Target="../media/image19.jpeg"/><Relationship Id="rId9" Type="http://schemas.openxmlformats.org/officeDocument/2006/relationships/image" Target="../media/image24.svg"/></Relationships>
</file>

<file path=ppt/slides/_rels/slide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jpeg"/><Relationship Id="rId9"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1DB55DD0-7FE0-B238-1846-0ED2D3236C8F}"/>
              </a:ext>
            </a:extLst>
          </p:cNvPr>
          <p:cNvGrpSpPr/>
          <p:nvPr/>
        </p:nvGrpSpPr>
        <p:grpSpPr>
          <a:xfrm>
            <a:off x="0" y="1587"/>
            <a:ext cx="36576000" cy="20574000"/>
            <a:chOff x="0" y="1587"/>
            <a:chExt cx="36576000" cy="20574000"/>
          </a:xfrm>
        </p:grpSpPr>
        <p:pic>
          <p:nvPicPr>
            <p:cNvPr id="4" name="0_Background" descr="A picture containing white, design&#10;&#10;Description automatically generated">
              <a:extLst>
                <a:ext uri="{FF2B5EF4-FFF2-40B4-BE49-F238E27FC236}">
                  <a16:creationId xmlns:a16="http://schemas.microsoft.com/office/drawing/2014/main" id="{5C6A4029-69CC-F9D5-025E-3539EDBB6E3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2" name="0_Header">
              <a:extLst>
                <a:ext uri="{FF2B5EF4-FFF2-40B4-BE49-F238E27FC236}">
                  <a16:creationId xmlns:a16="http://schemas.microsoft.com/office/drawing/2014/main" id="{D0319BBE-3D1B-78AB-1D9A-331272AD00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786228" cy="2400657"/>
            </a:xfrm>
            <a:prstGeom prst="rect">
              <a:avLst/>
            </a:prstGeom>
            <a:noFill/>
          </p:spPr>
          <p:txBody>
            <a:bodyPr wrap="square">
              <a:spAutoFit/>
            </a:bodyPr>
            <a:lstStyle/>
            <a:p>
              <a:r>
                <a:rPr lang="en-US" sz="15000" b="1">
                  <a:solidFill>
                    <a:schemeClr val="bg1"/>
                  </a:solidFill>
                  <a:latin typeface="Arial" panose="020B0604020202020204" pitchFamily="34" charset="0"/>
                  <a:cs typeface="Arial" panose="020B0604020202020204" pitchFamily="34" charset="0"/>
                </a:rPr>
                <a:t>Radio Frequency </a:t>
              </a:r>
              <a:r>
                <a:rPr lang="en-US" sz="15000" b="1" dirty="0">
                  <a:solidFill>
                    <a:schemeClr val="bg1"/>
                  </a:solidFill>
                  <a:latin typeface="Arial" panose="020B0604020202020204" pitchFamily="34" charset="0"/>
                  <a:cs typeface="Arial" panose="020B0604020202020204" pitchFamily="34" charset="0"/>
                </a:rPr>
                <a:t>Identification (RFID)</a:t>
              </a:r>
            </a:p>
          </p:txBody>
        </p:sp>
      </p:grpSp>
      <p:sp>
        <p:nvSpPr>
          <p:cNvPr id="11" name="0_RFID text">
            <a:extLst>
              <a:ext uri="{FF2B5EF4-FFF2-40B4-BE49-F238E27FC236}">
                <a16:creationId xmlns:a16="http://schemas.microsoft.com/office/drawing/2014/main" id="{E64035EB-538E-4765-9879-52C9E87B8C6B}"/>
              </a:ext>
            </a:extLst>
          </p:cNvPr>
          <p:cNvSpPr txBox="1"/>
          <p:nvPr/>
        </p:nvSpPr>
        <p:spPr>
          <a:xfrm>
            <a:off x="15255303" y="14474809"/>
            <a:ext cx="505206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RFID Tag</a:t>
            </a:r>
          </a:p>
        </p:txBody>
      </p:sp>
      <p:pic>
        <p:nvPicPr>
          <p:cNvPr id="10" name="0_RFID graphic" descr="A close up of a chip&#10;&#10;Description automatically generated">
            <a:extLst>
              <a:ext uri="{FF2B5EF4-FFF2-40B4-BE49-F238E27FC236}">
                <a16:creationId xmlns:a16="http://schemas.microsoft.com/office/drawing/2014/main" id="{35513890-6B02-EC15-91B1-67BD8BA3FEC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090644" y="7189697"/>
            <a:ext cx="7196588" cy="7151232"/>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854965" y="3613667"/>
            <a:ext cx="34427324"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Generates identification information</a:t>
            </a:r>
          </a:p>
        </p:txBody>
      </p:sp>
      <p:sp>
        <p:nvSpPr>
          <p:cNvPr id="33" name="1_Shopping text">
            <a:extLst>
              <a:ext uri="{FF2B5EF4-FFF2-40B4-BE49-F238E27FC236}">
                <a16:creationId xmlns:a16="http://schemas.microsoft.com/office/drawing/2014/main" id="{3965B213-3D6A-257A-DF5D-966CCD006C25}"/>
              </a:ext>
            </a:extLst>
          </p:cNvPr>
          <p:cNvSpPr txBox="1"/>
          <p:nvPr/>
        </p:nvSpPr>
        <p:spPr>
          <a:xfrm>
            <a:off x="6015842" y="9821109"/>
            <a:ext cx="678575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Theft reduction</a:t>
            </a:r>
          </a:p>
        </p:txBody>
      </p:sp>
      <p:pic>
        <p:nvPicPr>
          <p:cNvPr id="24" name="1_Shopping" descr="A shopping cart full of clothes&#10;&#10;Description automatically generated">
            <a:extLst>
              <a:ext uri="{FF2B5EF4-FFF2-40B4-BE49-F238E27FC236}">
                <a16:creationId xmlns:a16="http://schemas.microsoft.com/office/drawing/2014/main" id="{104A9446-CCAD-3FE3-CE9A-4B8DF269449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03476" y="5199176"/>
            <a:ext cx="4506457" cy="4862930"/>
          </a:xfrm>
          <a:prstGeom prst="rect">
            <a:avLst/>
          </a:prstGeom>
        </p:spPr>
      </p:pic>
      <p:sp>
        <p:nvSpPr>
          <p:cNvPr id="34" name="2_cat text">
            <a:extLst>
              <a:ext uri="{FF2B5EF4-FFF2-40B4-BE49-F238E27FC236}">
                <a16:creationId xmlns:a16="http://schemas.microsoft.com/office/drawing/2014/main" id="{F9DD3C86-92B2-3346-D371-54741A49C769}"/>
              </a:ext>
            </a:extLst>
          </p:cNvPr>
          <p:cNvSpPr txBox="1"/>
          <p:nvPr/>
        </p:nvSpPr>
        <p:spPr>
          <a:xfrm>
            <a:off x="277090" y="12466489"/>
            <a:ext cx="7264961"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Pet identification</a:t>
            </a:r>
          </a:p>
        </p:txBody>
      </p:sp>
      <p:pic>
        <p:nvPicPr>
          <p:cNvPr id="28" name="2_cat" descr="A cat sitting looking up&#10;&#10;Description automatically generated">
            <a:extLst>
              <a:ext uri="{FF2B5EF4-FFF2-40B4-BE49-F238E27FC236}">
                <a16:creationId xmlns:a16="http://schemas.microsoft.com/office/drawing/2014/main" id="{59714EBC-8D1C-7C55-55F9-7F2E1BD4BC9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26099" y="7520200"/>
            <a:ext cx="4811868" cy="4963461"/>
          </a:xfrm>
          <a:prstGeom prst="rect">
            <a:avLst/>
          </a:prstGeom>
        </p:spPr>
      </p:pic>
      <p:sp>
        <p:nvSpPr>
          <p:cNvPr id="35" name="3_Libraies text">
            <a:extLst>
              <a:ext uri="{FF2B5EF4-FFF2-40B4-BE49-F238E27FC236}">
                <a16:creationId xmlns:a16="http://schemas.microsoft.com/office/drawing/2014/main" id="{F706CCCE-3055-6263-A5E4-4A096B3ADC1F}"/>
              </a:ext>
            </a:extLst>
          </p:cNvPr>
          <p:cNvSpPr txBox="1"/>
          <p:nvPr/>
        </p:nvSpPr>
        <p:spPr>
          <a:xfrm>
            <a:off x="7359479" y="18139163"/>
            <a:ext cx="414189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Libraries</a:t>
            </a:r>
          </a:p>
        </p:txBody>
      </p:sp>
      <p:pic>
        <p:nvPicPr>
          <p:cNvPr id="30" name="3_Libraies" descr="A bookcase full of books&#10;&#10;Description automatically generated">
            <a:extLst>
              <a:ext uri="{FF2B5EF4-FFF2-40B4-BE49-F238E27FC236}">
                <a16:creationId xmlns:a16="http://schemas.microsoft.com/office/drawing/2014/main" id="{56F5520B-807D-3AAD-F6C6-CFA343DB925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331740" y="13938581"/>
            <a:ext cx="4141898" cy="4155273"/>
          </a:xfrm>
          <a:prstGeom prst="rect">
            <a:avLst/>
          </a:prstGeom>
        </p:spPr>
      </p:pic>
      <p:sp>
        <p:nvSpPr>
          <p:cNvPr id="36" name="4_Logistics text">
            <a:extLst>
              <a:ext uri="{FF2B5EF4-FFF2-40B4-BE49-F238E27FC236}">
                <a16:creationId xmlns:a16="http://schemas.microsoft.com/office/drawing/2014/main" id="{E106398D-5105-0529-5929-D67953ECB9C4}"/>
              </a:ext>
            </a:extLst>
          </p:cNvPr>
          <p:cNvSpPr txBox="1"/>
          <p:nvPr/>
        </p:nvSpPr>
        <p:spPr>
          <a:xfrm>
            <a:off x="22573389" y="9854598"/>
            <a:ext cx="414189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Logistics</a:t>
            </a:r>
          </a:p>
        </p:txBody>
      </p:sp>
      <p:pic>
        <p:nvPicPr>
          <p:cNvPr id="17" name="4_Logistics" descr="A truck with neon lights&#10;&#10;Description automatically generated">
            <a:extLst>
              <a:ext uri="{FF2B5EF4-FFF2-40B4-BE49-F238E27FC236}">
                <a16:creationId xmlns:a16="http://schemas.microsoft.com/office/drawing/2014/main" id="{EEFB6F54-99AF-7DE7-A75F-9A0AD75A9E5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2142197" y="4851181"/>
            <a:ext cx="7508538" cy="4862930"/>
          </a:xfrm>
          <a:prstGeom prst="rect">
            <a:avLst/>
          </a:prstGeom>
        </p:spPr>
      </p:pic>
      <p:sp>
        <p:nvSpPr>
          <p:cNvPr id="37" name="5_Laptop text">
            <a:extLst>
              <a:ext uri="{FF2B5EF4-FFF2-40B4-BE49-F238E27FC236}">
                <a16:creationId xmlns:a16="http://schemas.microsoft.com/office/drawing/2014/main" id="{A9305C7A-C81F-E244-6D61-F7E676F9AD8E}"/>
              </a:ext>
            </a:extLst>
          </p:cNvPr>
          <p:cNvSpPr txBox="1"/>
          <p:nvPr/>
        </p:nvSpPr>
        <p:spPr>
          <a:xfrm>
            <a:off x="30852352" y="14059836"/>
            <a:ext cx="414189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Inventory</a:t>
            </a:r>
          </a:p>
        </p:txBody>
      </p:sp>
      <p:pic>
        <p:nvPicPr>
          <p:cNvPr id="26" name="5_Laptop" descr="A computer with a touch pad&#10;&#10;Description automatically generated">
            <a:extLst>
              <a:ext uri="{FF2B5EF4-FFF2-40B4-BE49-F238E27FC236}">
                <a16:creationId xmlns:a16="http://schemas.microsoft.com/office/drawing/2014/main" id="{6C5FA032-F63B-CE9A-5EA9-BB770B55E0D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9541695" y="9278610"/>
            <a:ext cx="6286540" cy="5062319"/>
          </a:xfrm>
          <a:prstGeom prst="rect">
            <a:avLst/>
          </a:prstGeom>
        </p:spPr>
      </p:pic>
      <p:sp>
        <p:nvSpPr>
          <p:cNvPr id="38" name="6_Prototype text">
            <a:extLst>
              <a:ext uri="{FF2B5EF4-FFF2-40B4-BE49-F238E27FC236}">
                <a16:creationId xmlns:a16="http://schemas.microsoft.com/office/drawing/2014/main" id="{86A7F2A7-1BC7-65BD-BD64-6393BC796CFA}"/>
              </a:ext>
            </a:extLst>
          </p:cNvPr>
          <p:cNvSpPr txBox="1"/>
          <p:nvPr/>
        </p:nvSpPr>
        <p:spPr>
          <a:xfrm>
            <a:off x="21946101" y="17958387"/>
            <a:ext cx="867658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Prototype tracking</a:t>
            </a:r>
          </a:p>
        </p:txBody>
      </p:sp>
      <p:pic>
        <p:nvPicPr>
          <p:cNvPr id="32" name="6_Prototype" descr="A close up of a robot head&#10;&#10;Description automatically generated">
            <a:extLst>
              <a:ext uri="{FF2B5EF4-FFF2-40B4-BE49-F238E27FC236}">
                <a16:creationId xmlns:a16="http://schemas.microsoft.com/office/drawing/2014/main" id="{E9F3152A-8E28-4B1C-A1BC-221904549DD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flipH="1">
            <a:off x="23406901" y="12089590"/>
            <a:ext cx="4270179" cy="6071559"/>
          </a:xfrm>
          <a:prstGeom prst="rect">
            <a:avLst/>
          </a:prstGeo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39214013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ED074542-C687-F69A-9CDC-FDB675A48DEC}"/>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ED3770D6-31FE-6E26-809D-F9A8850C48E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F75AF046-D3C8-2F57-2A6C-7C2382F650C1}"/>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How RFID works</a:t>
              </a:r>
            </a:p>
          </p:txBody>
        </p:sp>
      </p:gr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4781921"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RFID scanner used to detect RFID tags</a:t>
            </a:r>
          </a:p>
        </p:txBody>
      </p:sp>
      <p:pic>
        <p:nvPicPr>
          <p:cNvPr id="10" name="0_Cat with scanner" descr="A cat wearing a vest and glasses holding an object&#10;&#10;Description automatically generated">
            <a:extLst>
              <a:ext uri="{FF2B5EF4-FFF2-40B4-BE49-F238E27FC236}">
                <a16:creationId xmlns:a16="http://schemas.microsoft.com/office/drawing/2014/main" id="{84346E39-2BA8-4AD1-32C0-A1A14117D6A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4549" y="8106272"/>
            <a:ext cx="10910931" cy="12396457"/>
          </a:xfrm>
          <a:prstGeom prst="rect">
            <a:avLst/>
          </a:prstGeom>
        </p:spPr>
      </p:pic>
      <p:pic>
        <p:nvPicPr>
          <p:cNvPr id="28" name="0_painting" descr="A cat painting in a frame&#10;&#10;Description automatically generated">
            <a:extLst>
              <a:ext uri="{FF2B5EF4-FFF2-40B4-BE49-F238E27FC236}">
                <a16:creationId xmlns:a16="http://schemas.microsoft.com/office/drawing/2014/main" id="{DF382651-4E15-7825-4590-1D9A9AC549E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574288" y="2813726"/>
            <a:ext cx="7227824" cy="8967047"/>
          </a:xfrm>
          <a:prstGeom prst="rect">
            <a:avLst/>
          </a:prstGeom>
        </p:spPr>
      </p:pic>
      <p:pic>
        <p:nvPicPr>
          <p:cNvPr id="36" name="1_Painiting signal_V Wi Fi_D 1.5" descr="A wifi symbol with a circle&#10;&#10;Description automatically generated">
            <a:extLst>
              <a:ext uri="{FF2B5EF4-FFF2-40B4-BE49-F238E27FC236}">
                <a16:creationId xmlns:a16="http://schemas.microsoft.com/office/drawing/2014/main" id="{B7E8DE7E-387E-690B-820F-194A62A2931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6348900" y="6555346"/>
            <a:ext cx="3856823" cy="3856823"/>
          </a:xfrm>
          <a:prstGeom prst="rect">
            <a:avLst/>
          </a:prstGeom>
        </p:spPr>
      </p:pic>
      <p:pic>
        <p:nvPicPr>
          <p:cNvPr id="22" name="0_Box" descr="A cardboard box with a barcode label&#10;&#10;Description automatically generated">
            <a:extLst>
              <a:ext uri="{FF2B5EF4-FFF2-40B4-BE49-F238E27FC236}">
                <a16:creationId xmlns:a16="http://schemas.microsoft.com/office/drawing/2014/main" id="{EC90D1C4-D08D-5EE4-0301-337A911021C2}"/>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27156732" y="11194469"/>
            <a:ext cx="7441386" cy="7982578"/>
          </a:xfrm>
          <a:prstGeom prst="rect">
            <a:avLst/>
          </a:prstGeom>
        </p:spPr>
      </p:pic>
      <p:pic>
        <p:nvPicPr>
          <p:cNvPr id="35" name="1_Box signal_V Wi Fi_D 1.0" descr="A wifi symbol with a circle&#10;&#10;Description automatically generated">
            <a:extLst>
              <a:ext uri="{FF2B5EF4-FFF2-40B4-BE49-F238E27FC236}">
                <a16:creationId xmlns:a16="http://schemas.microsoft.com/office/drawing/2014/main" id="{3AB4D405-DECA-BB4B-7630-662B531BCB7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4757943" y="14521138"/>
            <a:ext cx="3856823" cy="3856823"/>
          </a:xfrm>
          <a:prstGeom prst="rect">
            <a:avLst/>
          </a:prstGeom>
        </p:spPr>
      </p:pic>
      <p:pic>
        <p:nvPicPr>
          <p:cNvPr id="24" name="0_Statue" descr="A statue of a cat&#10;&#10;Description automatically generated">
            <a:extLst>
              <a:ext uri="{FF2B5EF4-FFF2-40B4-BE49-F238E27FC236}">
                <a16:creationId xmlns:a16="http://schemas.microsoft.com/office/drawing/2014/main" id="{09699167-5DD4-BC93-E52E-341B8FD3A78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2810035" y="6564535"/>
            <a:ext cx="4245820" cy="6727235"/>
          </a:xfrm>
          <a:prstGeom prst="rect">
            <a:avLst/>
          </a:prstGeom>
        </p:spPr>
      </p:pic>
      <p:pic>
        <p:nvPicPr>
          <p:cNvPr id="34" name="1_Statue signal_V Wi Fi_D 0.5" descr="A wifi symbol with a circle&#10;&#10;Description automatically generated">
            <a:extLst>
              <a:ext uri="{FF2B5EF4-FFF2-40B4-BE49-F238E27FC236}">
                <a16:creationId xmlns:a16="http://schemas.microsoft.com/office/drawing/2014/main" id="{9583B165-5B25-8F4F-EC7C-3DAE891416C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0843699" y="9674611"/>
            <a:ext cx="3856823" cy="3856823"/>
          </a:xfrm>
          <a:prstGeom prst="rect">
            <a:avLst/>
          </a:prstGeom>
        </p:spPr>
      </p:pic>
      <p:pic>
        <p:nvPicPr>
          <p:cNvPr id="30" name="0_Jacket" descr="A close up of a jacket&#10;&#10;Description automatically generated">
            <a:extLst>
              <a:ext uri="{FF2B5EF4-FFF2-40B4-BE49-F238E27FC236}">
                <a16:creationId xmlns:a16="http://schemas.microsoft.com/office/drawing/2014/main" id="{898F7D73-DAD8-30A3-058A-3CFB6ADE460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7596173" y="13744143"/>
            <a:ext cx="6845647" cy="5745855"/>
          </a:xfrm>
          <a:prstGeom prst="rect">
            <a:avLst/>
          </a:prstGeom>
        </p:spPr>
      </p:pic>
      <p:pic>
        <p:nvPicPr>
          <p:cNvPr id="33" name="1_Jacket signal_V Wi Fi" descr="A wifi symbol with a circle&#10;&#10;Description automatically generated">
            <a:extLst>
              <a:ext uri="{FF2B5EF4-FFF2-40B4-BE49-F238E27FC236}">
                <a16:creationId xmlns:a16="http://schemas.microsoft.com/office/drawing/2014/main" id="{BA62ACB7-1127-B1F9-0042-25724831F34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180427" y="14247558"/>
            <a:ext cx="3856823" cy="3856823"/>
          </a:xfrm>
          <a:prstGeom prst="rect">
            <a:avLst/>
          </a:prstGeom>
        </p:spPr>
      </p:pic>
      <p:pic>
        <p:nvPicPr>
          <p:cNvPr id="26" name="0_Plates" descr="A stack of wooden pallets&#10;&#10;Description automatically generated">
            <a:extLst>
              <a:ext uri="{FF2B5EF4-FFF2-40B4-BE49-F238E27FC236}">
                <a16:creationId xmlns:a16="http://schemas.microsoft.com/office/drawing/2014/main" id="{4DDF532E-61E5-BED9-3E23-E78E524355C9}"/>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5715050" y="8585601"/>
            <a:ext cx="6321097" cy="4087326"/>
          </a:xfrm>
          <a:prstGeom prst="rect">
            <a:avLst/>
          </a:prstGeom>
        </p:spPr>
      </p:pic>
      <p:pic>
        <p:nvPicPr>
          <p:cNvPr id="32" name="1_Plate signal_V Wi Fi" descr="A wifi symbol with a circle&#10;&#10;Description automatically generated">
            <a:extLst>
              <a:ext uri="{FF2B5EF4-FFF2-40B4-BE49-F238E27FC236}">
                <a16:creationId xmlns:a16="http://schemas.microsoft.com/office/drawing/2014/main" id="{6AED120C-24E5-B8BF-CC5B-3AEC31470EA6}"/>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485934" y="8200778"/>
            <a:ext cx="3856823" cy="3856823"/>
          </a:xfrm>
          <a:prstGeom prst="rect">
            <a:avLst/>
          </a:prstGeom>
        </p:spPr>
      </p:pic>
      <p:sp>
        <p:nvSpPr>
          <p:cNvPr id="2" name="2_Point 2">
            <a:extLst>
              <a:ext uri="{FF2B5EF4-FFF2-40B4-BE49-F238E27FC236}">
                <a16:creationId xmlns:a16="http://schemas.microsoft.com/office/drawing/2014/main" id="{FE21F9E8-AA0F-1CA4-BB45-DC48C018590C}"/>
              </a:ext>
            </a:extLst>
          </p:cNvPr>
          <p:cNvSpPr txBox="1"/>
          <p:nvPr/>
        </p:nvSpPr>
        <p:spPr>
          <a:xfrm>
            <a:off x="854963" y="5467572"/>
            <a:ext cx="3443593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Low transfer rate/small amount of data/no line of sight</a:t>
            </a:r>
          </a:p>
        </p:txBody>
      </p:sp>
      <p:sp>
        <p:nvSpPr>
          <p:cNvPr id="5" name="3_Point 3">
            <a:extLst>
              <a:ext uri="{FF2B5EF4-FFF2-40B4-BE49-F238E27FC236}">
                <a16:creationId xmlns:a16="http://schemas.microsoft.com/office/drawing/2014/main" id="{F5FD8BE0-E087-72D8-62C8-602616EABF90}"/>
              </a:ext>
            </a:extLst>
          </p:cNvPr>
          <p:cNvSpPr txBox="1"/>
          <p:nvPr/>
        </p:nvSpPr>
        <p:spPr>
          <a:xfrm>
            <a:off x="854963" y="6859811"/>
            <a:ext cx="3443593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Multiple items can be scanned at once</a:t>
            </a:r>
          </a:p>
        </p:txBody>
      </p:sp>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1800466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E90D20C1-1A5F-E9C7-B32B-50AAC1C8F3F8}"/>
              </a:ext>
            </a:extLst>
          </p:cNvPr>
          <p:cNvGrpSpPr/>
          <p:nvPr/>
        </p:nvGrpSpPr>
        <p:grpSpPr>
          <a:xfrm>
            <a:off x="0" y="1587"/>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A91F6329-6E85-3E91-B4C9-E49B38CAEC7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DE4DA208-D6DA-79E3-72D0-BB7B15B84076}"/>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Active/Passive</a:t>
              </a:r>
            </a:p>
          </p:txBody>
        </p:sp>
      </p:grpSp>
      <p:pic>
        <p:nvPicPr>
          <p:cNvPr id="5" name="0_Active RFID" descr="A close-up of a rfid chip&#10;&#10;Description automatically generated">
            <a:extLst>
              <a:ext uri="{FF2B5EF4-FFF2-40B4-BE49-F238E27FC236}">
                <a16:creationId xmlns:a16="http://schemas.microsoft.com/office/drawing/2014/main" id="{4252AAB1-C02B-07CD-E122-D87133098C6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812317" y="6859872"/>
            <a:ext cx="7094937" cy="10317722"/>
          </a:xfrm>
          <a:prstGeom prst="rect">
            <a:avLst/>
          </a:prstGeom>
        </p:spPr>
      </p:pic>
      <p:sp>
        <p:nvSpPr>
          <p:cNvPr id="9" name="0_Uses power">
            <a:extLst>
              <a:ext uri="{FF2B5EF4-FFF2-40B4-BE49-F238E27FC236}">
                <a16:creationId xmlns:a16="http://schemas.microsoft.com/office/drawing/2014/main" id="{9AB0CD40-3F8C-4AD7-ABD2-0365709E7B83}"/>
              </a:ext>
            </a:extLst>
          </p:cNvPr>
          <p:cNvSpPr txBox="1"/>
          <p:nvPr/>
        </p:nvSpPr>
        <p:spPr>
          <a:xfrm>
            <a:off x="2462088" y="3613667"/>
            <a:ext cx="15521109" cy="1708066"/>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Uses power</a:t>
            </a:r>
          </a:p>
        </p:txBody>
      </p:sp>
      <p:sp>
        <p:nvSpPr>
          <p:cNvPr id="14" name="1_Point Left 2">
            <a:extLst>
              <a:ext uri="{FF2B5EF4-FFF2-40B4-BE49-F238E27FC236}">
                <a16:creationId xmlns:a16="http://schemas.microsoft.com/office/drawing/2014/main" id="{F7302874-6FF6-4F12-9408-F903772FAD68}"/>
              </a:ext>
            </a:extLst>
          </p:cNvPr>
          <p:cNvSpPr txBox="1"/>
          <p:nvPr/>
        </p:nvSpPr>
        <p:spPr>
          <a:xfrm>
            <a:off x="2462088" y="5467572"/>
            <a:ext cx="112262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Battery or external</a:t>
            </a:r>
          </a:p>
        </p:txBody>
      </p:sp>
      <p:sp>
        <p:nvSpPr>
          <p:cNvPr id="31" name="2_Point Left 3">
            <a:extLst>
              <a:ext uri="{FF2B5EF4-FFF2-40B4-BE49-F238E27FC236}">
                <a16:creationId xmlns:a16="http://schemas.microsoft.com/office/drawing/2014/main" id="{0A4A8F70-341B-B1DA-13D7-CE99C349F019}"/>
              </a:ext>
            </a:extLst>
          </p:cNvPr>
          <p:cNvSpPr txBox="1"/>
          <p:nvPr/>
        </p:nvSpPr>
        <p:spPr>
          <a:xfrm>
            <a:off x="3603374" y="17222564"/>
            <a:ext cx="976625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Range 100 meters</a:t>
            </a:r>
          </a:p>
        </p:txBody>
      </p:sp>
      <p:pic>
        <p:nvPicPr>
          <p:cNvPr id="24" name="3_USB scanner" descr="A close-up of a card reader&#10;&#10;Description automatically generated">
            <a:extLst>
              <a:ext uri="{FF2B5EF4-FFF2-40B4-BE49-F238E27FC236}">
                <a16:creationId xmlns:a16="http://schemas.microsoft.com/office/drawing/2014/main" id="{85A80094-E579-72FF-16C2-FA43D7CF4A3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574930" y="7498399"/>
            <a:ext cx="7569569" cy="7236508"/>
          </a:xfrm>
          <a:prstGeom prst="rect">
            <a:avLst/>
          </a:prstGeom>
        </p:spPr>
      </p:pic>
      <p:sp>
        <p:nvSpPr>
          <p:cNvPr id="8" name="3_Point right 1">
            <a:extLst>
              <a:ext uri="{FF2B5EF4-FFF2-40B4-BE49-F238E27FC236}">
                <a16:creationId xmlns:a16="http://schemas.microsoft.com/office/drawing/2014/main" id="{D2AF27AF-E709-1AC8-4FD1-03B61C371348}"/>
              </a:ext>
            </a:extLst>
          </p:cNvPr>
          <p:cNvSpPr txBox="1"/>
          <p:nvPr/>
        </p:nvSpPr>
        <p:spPr>
          <a:xfrm>
            <a:off x="18574930" y="3613667"/>
            <a:ext cx="15521109" cy="1708066"/>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Powered from scanner</a:t>
            </a:r>
          </a:p>
        </p:txBody>
      </p:sp>
      <p:sp>
        <p:nvSpPr>
          <p:cNvPr id="10" name="4_Point right 2">
            <a:extLst>
              <a:ext uri="{FF2B5EF4-FFF2-40B4-BE49-F238E27FC236}">
                <a16:creationId xmlns:a16="http://schemas.microsoft.com/office/drawing/2014/main" id="{099F95BB-88D9-6636-2A8D-BBD5EAB6D1EB}"/>
              </a:ext>
            </a:extLst>
          </p:cNvPr>
          <p:cNvSpPr txBox="1"/>
          <p:nvPr/>
        </p:nvSpPr>
        <p:spPr>
          <a:xfrm>
            <a:off x="18574930" y="5467572"/>
            <a:ext cx="112262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Uses inductive coupling</a:t>
            </a:r>
          </a:p>
        </p:txBody>
      </p:sp>
      <p:pic>
        <p:nvPicPr>
          <p:cNvPr id="30" name="5_Signal_V Signal_F 100" descr="A ripples in a dark room&#10;&#10;Description automatically generated">
            <a:extLst>
              <a:ext uri="{FF2B5EF4-FFF2-40B4-BE49-F238E27FC236}">
                <a16:creationId xmlns:a16="http://schemas.microsoft.com/office/drawing/2014/main" id="{068033E5-A97B-EF55-6389-4423FF0258CF}"/>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599159" y="8604657"/>
            <a:ext cx="15521109" cy="8730624"/>
          </a:xfrm>
          <a:prstGeom prst="rect">
            <a:avLst/>
          </a:prstGeom>
        </p:spPr>
      </p:pic>
      <p:pic>
        <p:nvPicPr>
          <p:cNvPr id="17" name="6_Card">
            <a:extLst>
              <a:ext uri="{FF2B5EF4-FFF2-40B4-BE49-F238E27FC236}">
                <a16:creationId xmlns:a16="http://schemas.microsoft.com/office/drawing/2014/main" id="{4DDBA8FE-E510-D1B8-357C-945DA2BFE13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5325671" y="9729540"/>
            <a:ext cx="7569569" cy="4816998"/>
          </a:xfrm>
          <a:prstGeom prst="rect">
            <a:avLst/>
          </a:prstGeom>
        </p:spPr>
      </p:pic>
      <p:pic>
        <p:nvPicPr>
          <p:cNvPr id="38" name="7_Bolt 6_D 2.0" descr="A blue lightning bolt with white lighting&#10;&#10;Description automatically generated">
            <a:extLst>
              <a:ext uri="{FF2B5EF4-FFF2-40B4-BE49-F238E27FC236}">
                <a16:creationId xmlns:a16="http://schemas.microsoft.com/office/drawing/2014/main" id="{13C3A98B-E4C7-1332-FD36-B4C7D78FC7E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0549273" y="12249497"/>
            <a:ext cx="1281458" cy="2174905"/>
          </a:xfrm>
          <a:prstGeom prst="rect">
            <a:avLst/>
          </a:prstGeom>
        </p:spPr>
      </p:pic>
      <p:pic>
        <p:nvPicPr>
          <p:cNvPr id="37" name="7_Bolt 5_D 2.0" descr="A blue lightning bolt with white lighting&#10;&#10;Description automatically generated">
            <a:extLst>
              <a:ext uri="{FF2B5EF4-FFF2-40B4-BE49-F238E27FC236}">
                <a16:creationId xmlns:a16="http://schemas.microsoft.com/office/drawing/2014/main" id="{23EC42D9-B9CC-7516-A5F5-2DFC40DFD7A6}"/>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0549273" y="9834142"/>
            <a:ext cx="1281458" cy="2174905"/>
          </a:xfrm>
          <a:prstGeom prst="rect">
            <a:avLst/>
          </a:prstGeom>
        </p:spPr>
      </p:pic>
      <p:pic>
        <p:nvPicPr>
          <p:cNvPr id="35" name="7_Bolt 4_D 1.0" descr="A blue lightning bolt with white lighting&#10;&#10;Description automatically generated">
            <a:extLst>
              <a:ext uri="{FF2B5EF4-FFF2-40B4-BE49-F238E27FC236}">
                <a16:creationId xmlns:a16="http://schemas.microsoft.com/office/drawing/2014/main" id="{C9851343-BAFD-5017-D923-D02562F3491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8305983" y="12249497"/>
            <a:ext cx="1281458" cy="2174905"/>
          </a:xfrm>
          <a:prstGeom prst="rect">
            <a:avLst/>
          </a:prstGeom>
        </p:spPr>
      </p:pic>
      <p:pic>
        <p:nvPicPr>
          <p:cNvPr id="36" name="7_Bolt 3_D 1.0" descr="A blue lightning bolt with white lighting&#10;&#10;Description automatically generated">
            <a:extLst>
              <a:ext uri="{FF2B5EF4-FFF2-40B4-BE49-F238E27FC236}">
                <a16:creationId xmlns:a16="http://schemas.microsoft.com/office/drawing/2014/main" id="{E3542415-94F3-53AA-C9F2-49A7E52D0D8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8305983" y="9834142"/>
            <a:ext cx="1281458" cy="2174905"/>
          </a:xfrm>
          <a:prstGeom prst="rect">
            <a:avLst/>
          </a:prstGeom>
        </p:spPr>
      </p:pic>
      <p:pic>
        <p:nvPicPr>
          <p:cNvPr id="34" name="7_Bolt 2" descr="A blue lightning bolt with white lighting&#10;&#10;Description automatically generated">
            <a:extLst>
              <a:ext uri="{FF2B5EF4-FFF2-40B4-BE49-F238E27FC236}">
                <a16:creationId xmlns:a16="http://schemas.microsoft.com/office/drawing/2014/main" id="{41EF1CFC-C3FD-28AB-FB44-1912C2CBB23C}"/>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6062692" y="12249497"/>
            <a:ext cx="1281458" cy="2174905"/>
          </a:xfrm>
          <a:prstGeom prst="rect">
            <a:avLst/>
          </a:prstGeom>
        </p:spPr>
      </p:pic>
      <p:pic>
        <p:nvPicPr>
          <p:cNvPr id="33" name="7_Bolt 1" descr="A blue lightning bolt with white lighting&#10;&#10;Description automatically generated">
            <a:extLst>
              <a:ext uri="{FF2B5EF4-FFF2-40B4-BE49-F238E27FC236}">
                <a16:creationId xmlns:a16="http://schemas.microsoft.com/office/drawing/2014/main" id="{163660C3-6E2E-8CD4-F8C8-6AA6D70CEC6A}"/>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6062692" y="9834142"/>
            <a:ext cx="1281458" cy="2174905"/>
          </a:xfrm>
          <a:prstGeom prst="rect">
            <a:avLst/>
          </a:prstGeom>
        </p:spPr>
      </p:pic>
      <p:sp>
        <p:nvSpPr>
          <p:cNvPr id="11" name="8_Point 3">
            <a:extLst>
              <a:ext uri="{FF2B5EF4-FFF2-40B4-BE49-F238E27FC236}">
                <a16:creationId xmlns:a16="http://schemas.microsoft.com/office/drawing/2014/main" id="{E64035EB-538E-4765-9879-52C9E87B8C6B}"/>
              </a:ext>
            </a:extLst>
          </p:cNvPr>
          <p:cNvSpPr txBox="1"/>
          <p:nvPr/>
        </p:nvSpPr>
        <p:spPr>
          <a:xfrm>
            <a:off x="22593605" y="17222564"/>
            <a:ext cx="976625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Range 25 meters</a:t>
            </a: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1577881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0_Background">
            <a:extLst>
              <a:ext uri="{FF2B5EF4-FFF2-40B4-BE49-F238E27FC236}">
                <a16:creationId xmlns:a16="http://schemas.microsoft.com/office/drawing/2014/main" id="{7A7EED42-05B9-26BA-8AB7-0007F05CB77F}"/>
              </a:ext>
            </a:extLst>
          </p:cNvPr>
          <p:cNvGrpSpPr/>
          <p:nvPr/>
        </p:nvGrpSpPr>
        <p:grpSpPr>
          <a:xfrm>
            <a:off x="0" y="0"/>
            <a:ext cx="36576000" cy="20574000"/>
            <a:chOff x="0" y="1587"/>
            <a:chExt cx="36576000" cy="20574000"/>
          </a:xfrm>
        </p:grpSpPr>
        <p:pic>
          <p:nvPicPr>
            <p:cNvPr id="3" name="0_Background" descr="A picture containing white, design&#10;&#10;Description automatically generated">
              <a:extLst>
                <a:ext uri="{FF2B5EF4-FFF2-40B4-BE49-F238E27FC236}">
                  <a16:creationId xmlns:a16="http://schemas.microsoft.com/office/drawing/2014/main" id="{AC413211-1AD9-9A55-CB0B-FF4D9921A15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4" name="0_Header">
              <a:extLst>
                <a:ext uri="{FF2B5EF4-FFF2-40B4-BE49-F238E27FC236}">
                  <a16:creationId xmlns:a16="http://schemas.microsoft.com/office/drawing/2014/main" id="{65ADFE69-2C88-EF6C-2681-EB1845304CD4}"/>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0" y="1587"/>
              <a:ext cx="36576000" cy="3208337"/>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Security</a:t>
              </a:r>
            </a:p>
          </p:txBody>
        </p:sp>
      </p:grpSp>
      <p:pic>
        <p:nvPicPr>
          <p:cNvPr id="2" name="0_Cat" descr="A cat sitting looking up&#10;&#10;Description automatically generated">
            <a:extLst>
              <a:ext uri="{FF2B5EF4-FFF2-40B4-BE49-F238E27FC236}">
                <a16:creationId xmlns:a16="http://schemas.microsoft.com/office/drawing/2014/main" id="{6E1DE7A6-D047-6CB1-EC29-55024E2FD07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271096" y="11705864"/>
            <a:ext cx="7149994" cy="7375248"/>
          </a:xfrm>
          <a:prstGeom prst="rect">
            <a:avLst/>
          </a:prstGeom>
        </p:spPr>
      </p:pic>
      <p:pic>
        <p:nvPicPr>
          <p:cNvPr id="8" name="0_Scanner" descr="A black and blue device with a round hole&#10;&#10;Description automatically generated">
            <a:extLst>
              <a:ext uri="{FF2B5EF4-FFF2-40B4-BE49-F238E27FC236}">
                <a16:creationId xmlns:a16="http://schemas.microsoft.com/office/drawing/2014/main" id="{089D60CF-4BEA-B2F4-D123-839175FE001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1672164" y="10340925"/>
            <a:ext cx="4131130" cy="4390782"/>
          </a:xfrm>
          <a:prstGeom prst="rect">
            <a:avLst/>
          </a:prstGeom>
        </p:spPr>
      </p:pic>
      <p:sp>
        <p:nvSpPr>
          <p:cNvPr id="9" name="1_Point 1">
            <a:extLst>
              <a:ext uri="{FF2B5EF4-FFF2-40B4-BE49-F238E27FC236}">
                <a16:creationId xmlns:a16="http://schemas.microsoft.com/office/drawing/2014/main" id="{9AB0CD40-3F8C-4AD7-ABD2-0365709E7B83}"/>
              </a:ext>
            </a:extLst>
          </p:cNvPr>
          <p:cNvSpPr txBox="1"/>
          <p:nvPr/>
        </p:nvSpPr>
        <p:spPr>
          <a:xfrm>
            <a:off x="854964" y="3613667"/>
            <a:ext cx="34545377" cy="1708066"/>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Generally, contains no personal information</a:t>
            </a:r>
          </a:p>
        </p:txBody>
      </p:sp>
      <p:sp>
        <p:nvSpPr>
          <p:cNvPr id="10" name="2_Scan result">
            <a:extLst>
              <a:ext uri="{FF2B5EF4-FFF2-40B4-BE49-F238E27FC236}">
                <a16:creationId xmlns:a16="http://schemas.microsoft.com/office/drawing/2014/main" id="{BAC3C703-2459-7E22-D535-37BE90685518}"/>
              </a:ext>
            </a:extLst>
          </p:cNvPr>
          <p:cNvSpPr txBox="1"/>
          <p:nvPr/>
        </p:nvSpPr>
        <p:spPr>
          <a:xfrm>
            <a:off x="5904481" y="10142371"/>
            <a:ext cx="1102577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UID: 6160875000362897</a:t>
            </a:r>
          </a:p>
        </p:txBody>
      </p:sp>
      <p:sp>
        <p:nvSpPr>
          <p:cNvPr id="14" name="2_Point 2">
            <a:extLst>
              <a:ext uri="{FF2B5EF4-FFF2-40B4-BE49-F238E27FC236}">
                <a16:creationId xmlns:a16="http://schemas.microsoft.com/office/drawing/2014/main" id="{F7302874-6FF6-4F12-9408-F903772FAD68}"/>
              </a:ext>
            </a:extLst>
          </p:cNvPr>
          <p:cNvSpPr txBox="1"/>
          <p:nvPr/>
        </p:nvSpPr>
        <p:spPr>
          <a:xfrm>
            <a:off x="854964" y="5549191"/>
            <a:ext cx="34554016"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Simple devices contain a unique code only</a:t>
            </a:r>
          </a:p>
        </p:txBody>
      </p:sp>
      <p:sp>
        <p:nvSpPr>
          <p:cNvPr id="33" name="3_Point 3">
            <a:extLst>
              <a:ext uri="{FF2B5EF4-FFF2-40B4-BE49-F238E27FC236}">
                <a16:creationId xmlns:a16="http://schemas.microsoft.com/office/drawing/2014/main" id="{B955B8AE-26F7-148D-212E-EE37584A6363}"/>
              </a:ext>
            </a:extLst>
          </p:cNvPr>
          <p:cNvSpPr txBox="1"/>
          <p:nvPr/>
        </p:nvSpPr>
        <p:spPr>
          <a:xfrm>
            <a:off x="854964" y="7023110"/>
            <a:ext cx="34554016"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More complex RFIDs use security like challenge response </a:t>
            </a:r>
          </a:p>
        </p:txBody>
      </p:sp>
      <p:pic>
        <p:nvPicPr>
          <p:cNvPr id="26" name="4_Door sensor" descr="A black rectangular object with a red light&#10;&#10;Description automatically generated">
            <a:extLst>
              <a:ext uri="{FF2B5EF4-FFF2-40B4-BE49-F238E27FC236}">
                <a16:creationId xmlns:a16="http://schemas.microsoft.com/office/drawing/2014/main" id="{BDE349A1-4EAB-2C97-3EF1-6BE66256C4CF}"/>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8288000" y="10197789"/>
            <a:ext cx="4114286" cy="8393650"/>
          </a:xfrm>
          <a:prstGeom prst="rect">
            <a:avLst/>
          </a:prstGeom>
        </p:spPr>
      </p:pic>
      <p:pic>
        <p:nvPicPr>
          <p:cNvPr id="17" name="5_Security card" descr="A person in a suit and tie&#10;&#10;Description automatically generated">
            <a:extLst>
              <a:ext uri="{FF2B5EF4-FFF2-40B4-BE49-F238E27FC236}">
                <a16:creationId xmlns:a16="http://schemas.microsoft.com/office/drawing/2014/main" id="{768AC146-D3D7-602F-5766-D6466DC5D07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0255952" y="10762054"/>
            <a:ext cx="4404143" cy="6666192"/>
          </a:xfrm>
          <a:prstGeom prst="rect">
            <a:avLst/>
          </a:prstGeom>
        </p:spPr>
      </p:pic>
      <p:pic>
        <p:nvPicPr>
          <p:cNvPr id="24" name="6_Secret 2" descr="A metal box with pink lights&#10;&#10;Description automatically generated">
            <a:extLst>
              <a:ext uri="{FF2B5EF4-FFF2-40B4-BE49-F238E27FC236}">
                <a16:creationId xmlns:a16="http://schemas.microsoft.com/office/drawing/2014/main" id="{7F035ADB-3AEE-16B3-7270-2E4B4D91F39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2224741" y="14474805"/>
            <a:ext cx="3126372" cy="3365694"/>
          </a:xfrm>
          <a:prstGeom prst="rect">
            <a:avLst/>
          </a:prstGeom>
        </p:spPr>
      </p:pic>
      <p:pic>
        <p:nvPicPr>
          <p:cNvPr id="27" name="6_Secret 1" descr="A metal box with pink lights&#10;&#10;Description automatically generated">
            <a:extLst>
              <a:ext uri="{FF2B5EF4-FFF2-40B4-BE49-F238E27FC236}">
                <a16:creationId xmlns:a16="http://schemas.microsoft.com/office/drawing/2014/main" id="{CED3646B-2E24-C676-C43D-05D79529ED4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7218771" y="14688994"/>
            <a:ext cx="3126372" cy="3365694"/>
          </a:xfrm>
          <a:prstGeom prst="rect">
            <a:avLst/>
          </a:prstGeom>
        </p:spPr>
      </p:pic>
      <p:sp>
        <p:nvSpPr>
          <p:cNvPr id="28" name="7_Challenge">
            <a:extLst>
              <a:ext uri="{FF2B5EF4-FFF2-40B4-BE49-F238E27FC236}">
                <a16:creationId xmlns:a16="http://schemas.microsoft.com/office/drawing/2014/main" id="{9B1D3375-82F7-3278-AF54-CD05BCC94480}"/>
              </a:ext>
            </a:extLst>
          </p:cNvPr>
          <p:cNvSpPr/>
          <p:nvPr/>
        </p:nvSpPr>
        <p:spPr>
          <a:xfrm>
            <a:off x="22488585" y="10197789"/>
            <a:ext cx="7681067" cy="3560618"/>
          </a:xfrm>
          <a:prstGeom prst="rightArrow">
            <a:avLst>
              <a:gd name="adj1" fmla="val 50000"/>
              <a:gd name="adj2" fmla="val 50000"/>
            </a:avLst>
          </a:prstGeom>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a:latin typeface="Arial" panose="020B0604020202020204" pitchFamily="34" charset="0"/>
                <a:cs typeface="Arial" panose="020B0604020202020204" pitchFamily="34" charset="0"/>
              </a:rPr>
              <a:t>Challenge</a:t>
            </a:r>
            <a:endParaRPr lang="en-AU" sz="6000" dirty="0"/>
          </a:p>
        </p:txBody>
      </p:sp>
      <p:sp>
        <p:nvSpPr>
          <p:cNvPr id="30" name="8_Reponse">
            <a:extLst>
              <a:ext uri="{FF2B5EF4-FFF2-40B4-BE49-F238E27FC236}">
                <a16:creationId xmlns:a16="http://schemas.microsoft.com/office/drawing/2014/main" id="{700597E1-B969-1577-18A3-F0E4E6A857EE}"/>
              </a:ext>
            </a:extLst>
          </p:cNvPr>
          <p:cNvSpPr/>
          <p:nvPr/>
        </p:nvSpPr>
        <p:spPr>
          <a:xfrm flipH="1">
            <a:off x="22402285" y="13867628"/>
            <a:ext cx="7681067" cy="3560618"/>
          </a:xfrm>
          <a:prstGeom prst="rightArrow">
            <a:avLst>
              <a:gd name="adj1" fmla="val 50000"/>
              <a:gd name="adj2" fmla="val 50000"/>
            </a:avLst>
          </a:prstGeom>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a:latin typeface="Arial" panose="020B0604020202020204" pitchFamily="34" charset="0"/>
                <a:cs typeface="Arial" panose="020B0604020202020204" pitchFamily="34" charset="0"/>
              </a:rPr>
              <a:t>Response using secret</a:t>
            </a:r>
            <a:endParaRPr lang="en-AU" sz="6000" dirty="0"/>
          </a:p>
        </p:txBody>
      </p:sp>
      <p:pic>
        <p:nvPicPr>
          <p:cNvPr id="32" name="9_Blocking card" descr="A black card with gold text&#10;&#10;Description automatically generated">
            <a:extLst>
              <a:ext uri="{FF2B5EF4-FFF2-40B4-BE49-F238E27FC236}">
                <a16:creationId xmlns:a16="http://schemas.microsoft.com/office/drawing/2014/main" id="{7E21C09B-8705-E007-827D-E9E4E45BB472}"/>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0068982" y="1211928"/>
            <a:ext cx="6034244" cy="4874344"/>
          </a:xfrm>
          <a:prstGeom prst="rect">
            <a:avLst/>
          </a:prstGeom>
        </p:spPr>
      </p:pic>
      <p:sp>
        <p:nvSpPr>
          <p:cNvPr id="11" name="9_Point 3">
            <a:extLst>
              <a:ext uri="{FF2B5EF4-FFF2-40B4-BE49-F238E27FC236}">
                <a16:creationId xmlns:a16="http://schemas.microsoft.com/office/drawing/2014/main" id="{E64035EB-538E-4765-9879-52C9E87B8C6B}"/>
              </a:ext>
            </a:extLst>
          </p:cNvPr>
          <p:cNvSpPr txBox="1"/>
          <p:nvPr/>
        </p:nvSpPr>
        <p:spPr>
          <a:xfrm>
            <a:off x="854964" y="8497028"/>
            <a:ext cx="34554016"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RFID blocking cards are available which block induction coupling</a:t>
            </a: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10363864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8" y="2874"/>
            <a:ext cx="36571425"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2025</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https://ITFreeTraining.com/ap11/4d35</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1655</Words>
  <Application>Microsoft Office PowerPoint</Application>
  <PresentationFormat>Custom</PresentationFormat>
  <Paragraphs>98</Paragraphs>
  <Slides>6</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2025-04-19T07:45:14Z</dcterms:modified>
</cp:coreProperties>
</file>