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7"/>
  </p:notesMasterIdLst>
  <p:sldIdLst>
    <p:sldId id="274" r:id="rId2"/>
    <p:sldId id="289" r:id="rId3"/>
    <p:sldId id="290" r:id="rId4"/>
    <p:sldId id="291" r:id="rId5"/>
    <p:sldId id="273"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546"/>
    <a:srgbClr val="FFFFFF"/>
    <a:srgbClr val="B00303"/>
    <a:srgbClr val="269D47"/>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2475" autoAdjust="0"/>
  </p:normalViewPr>
  <p:slideViewPr>
    <p:cSldViewPr snapToGrid="0">
      <p:cViewPr varScale="1">
        <p:scale>
          <a:sx n="20" d="100"/>
          <a:sy n="20" d="100"/>
        </p:scale>
        <p:origin x="1629"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long-distance wireless.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Long-distance wireless works by having two antennas facing each other creating a point-to-point connection. Point-to-point means data travels between the two antennas and not to any other devices. Thus, the antennas provide a bridge connection combining two different networks together. In this example I am looking at long distance, but point-to-point can still range from a few meters to several kilometers.</a:t>
            </a:r>
          </a:p>
          <a:p>
            <a:endParaRPr lang="en-GB"/>
          </a:p>
          <a:p>
            <a:r>
              <a:rPr lang="en-GB"/>
              <a:t>Effective long-range wireless communication hinges on having an unobstructed view, also known as line of sight, between the antennas. This means you need to have a clear visual path from one antenna to the other, free from any intervening obstacles. The initial placement of the antennas is critical, and potential future obstructions, such as tree growth, must be taken into account. This is why antennas are typically mounted at higher elevations, minimizing the risk of such obstructions and ensuring a clear, direct path for signal transmission.</a:t>
            </a:r>
          </a:p>
          <a:p>
            <a:endParaRPr lang="en-GB"/>
          </a:p>
          <a:p>
            <a:r>
              <a:rPr lang="en-GB"/>
              <a:t>Wireless uses microwave antennas to transmit signals. Let’s have a closer look at what that means.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497084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01:12 When referring to microwave transmissions, this is a specific range of frequencies in the electromagnetic spectrum. People often confuse the microwave spectrum with microwave ovens, however, microwave ovens only use a frequency of 2.45 Gigahertz. Devices like Wi-Fi and Bluetooth use the same frequency as microwave ovens, however, the power levels are so low they will not cause you any harm.</a:t>
            </a:r>
          </a:p>
          <a:p>
            <a:endParaRPr lang="en-GB"/>
          </a:p>
          <a:p>
            <a:r>
              <a:rPr lang="en-GB"/>
              <a:t>The frequencies are essentially divided into two parts, these being unlicensed and licensed. Unlicensed is where no authorization is required and is generally free to use. However, it is subject to interference from other devices using the same frequency. Since it is free to use, often many devices will use it. Unlicensed has the advantage that the equipment is generally cheaper since there is a bigger market which drives the price down.</a:t>
            </a:r>
          </a:p>
          <a:p>
            <a:endParaRPr lang="en-GB"/>
          </a:p>
          <a:p>
            <a:r>
              <a:rPr lang="en-GB"/>
              <a:t>Licensed frequencies, on the other hand, require authorization. Usually, a government authority will determine who can use these frequencies, as they are a limited resource and thus regulation is required.</a:t>
            </a:r>
          </a:p>
          <a:p>
            <a:endParaRPr lang="en-GB"/>
          </a:p>
          <a:p>
            <a:r>
              <a:rPr lang="en-GB"/>
              <a:t>Generally, you will be the only one using a licensed frequency, and therefore there won’t be interference from other users. Licensed frequencies generally have a higher cost. Often a fee will be required to use such a frequency, which is an additional cost over unlicensed. Also, the equipment generally costs more than unlicensed since the market is not as big. The advantage of paying a fee is that you have the right to use that frequency and other people don’t. So, if you find that someone else is causing interference on that frequency, there should be a legal avenue you can follow to have them stop using it.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571286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02:57 This information is in the official study guide, but I doubt very much that you will get asked a question about it. The transmission power of the antennas is measured in decibels per milliwatt or dBM. To get a better signal over longer distances you want this to be as high as possible, but it will be limited by regulatory requirements. Boosting the transmission power beyond certain limits isn't just risky, it is illegal. Doing so increases the chance of interfering with other devices and violating regulations, which can lead to hefty fines from authorities. So, I would check your local regulations to make sure that you are compliant.</a:t>
            </a:r>
          </a:p>
          <a:p>
            <a:endParaRPr lang="en-GB"/>
          </a:p>
          <a:p>
            <a:r>
              <a:rPr lang="en-GB"/>
              <a:t>Antenna gain is measured in decibels per isotropic or dBi. This is a measure of how much the signal is boosted in a particular direction. Essentially, this is how focused the signal is rather than it being spread out. The measurement is calculated by comparing the output with a hypothetical antenna that radiates equally in all directions. Thus, a higher value means the signal is more focused which is what you want if you are transmitting over long distances.</a:t>
            </a:r>
          </a:p>
          <a:p>
            <a:endParaRPr lang="en-GB"/>
          </a:p>
          <a:p>
            <a:r>
              <a:rPr lang="en-GB"/>
              <a:t>Effective isotropic radiated power or EIRP is the sum of the transmitted power and gain. This is, essentially, the other two specifications combined. EIRP provides a measure of the overall efficiency of the transmission system, a combination of how far and how well the signal can travel.</a:t>
            </a:r>
          </a:p>
          <a:p>
            <a:endParaRPr lang="en-GB"/>
          </a:p>
          <a:p>
            <a:r>
              <a:rPr lang="en-GB"/>
              <a:t>If you are planning to install long-distance wireless, check your local regulations to ensure that you are compliant. Depending on the country you live in, there are large fines if you use a frequency that you are not supposed to be using.</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909413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04:43 Remember, setting up a long-distance wireless connection is a bit like playing darts blindfolded – you need to know exactly where you are aiming. So, make sure you have a clear line of sight</a:t>
            </a:r>
          </a:p>
          <a:p>
            <a:endParaRPr lang="en-GB"/>
          </a:p>
          <a:p>
            <a:r>
              <a:rPr lang="en-GB"/>
              <a:t>Until the next video from us, I would like to thank you for watching.</a:t>
            </a:r>
          </a:p>
          <a:p>
            <a:endParaRPr lang="en-GB"/>
          </a:p>
          <a:p>
            <a:r>
              <a:rPr lang="en-GB"/>
              <a:t>References</a:t>
            </a:r>
          </a:p>
          <a:p>
            <a:r>
              <a:rPr lang="en-GB"/>
              <a:t>“The Official CompTIA A+ Core Study Guide (Exam 220-1101)” pages 153 to 154</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3999"/>
            <a:chOff x="0" y="1587"/>
            <a:chExt cx="36576000" cy="20573999"/>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Long-Distance Wireless</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6" y="3613667"/>
            <a:ext cx="9152634"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Point-to-point</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22221605"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Unobstructed view between antennas (Line of sight)</a:t>
            </a:r>
          </a:p>
        </p:txBody>
      </p:sp>
      <p:sp>
        <p:nvSpPr>
          <p:cNvPr id="3" name="3_Point 3">
            <a:extLst>
              <a:ext uri="{FF2B5EF4-FFF2-40B4-BE49-F238E27FC236}">
                <a16:creationId xmlns:a16="http://schemas.microsoft.com/office/drawing/2014/main" id="{F7AAB74F-1108-38D4-18AB-EFD8CF7BDB81}"/>
              </a:ext>
            </a:extLst>
          </p:cNvPr>
          <p:cNvSpPr txBox="1"/>
          <p:nvPr/>
        </p:nvSpPr>
        <p:spPr>
          <a:xfrm>
            <a:off x="854963" y="6859811"/>
            <a:ext cx="1933700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Uses microwave antennas to transmit signals</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607767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Microwave Frequencies</a:t>
              </a:r>
            </a:p>
          </p:txBody>
        </p:sp>
      </p:grpSp>
      <p:graphicFrame>
        <p:nvGraphicFramePr>
          <p:cNvPr id="2" name="0_Table">
            <a:extLst>
              <a:ext uri="{FF2B5EF4-FFF2-40B4-BE49-F238E27FC236}">
                <a16:creationId xmlns:a16="http://schemas.microsoft.com/office/drawing/2014/main" id="{0406A11F-FB38-7449-92A4-BDB777CF093B}"/>
              </a:ext>
            </a:extLst>
          </p:cNvPr>
          <p:cNvGraphicFramePr>
            <a:graphicFrameLocks noGrp="1"/>
          </p:cNvGraphicFramePr>
          <p:nvPr>
            <p:extLst>
              <p:ext uri="{D42A27DB-BD31-4B8C-83A1-F6EECF244321}">
                <p14:modId xmlns:p14="http://schemas.microsoft.com/office/powerpoint/2010/main" val="4235074513"/>
              </p:ext>
            </p:extLst>
          </p:nvPr>
        </p:nvGraphicFramePr>
        <p:xfrm>
          <a:off x="1031422" y="8028763"/>
          <a:ext cx="11411160" cy="7727984"/>
        </p:xfrm>
        <a:graphic>
          <a:graphicData uri="http://schemas.openxmlformats.org/drawingml/2006/table">
            <a:tbl>
              <a:tblPr firstRow="1" bandRow="1">
                <a:tableStyleId>{5C22544A-7EE6-4342-B048-85BDC9FD1C3A}</a:tableStyleId>
              </a:tblPr>
              <a:tblGrid>
                <a:gridCol w="4056907">
                  <a:extLst>
                    <a:ext uri="{9D8B030D-6E8A-4147-A177-3AD203B41FA5}">
                      <a16:colId xmlns:a16="http://schemas.microsoft.com/office/drawing/2014/main" val="4085264578"/>
                    </a:ext>
                  </a:extLst>
                </a:gridCol>
                <a:gridCol w="7354253">
                  <a:extLst>
                    <a:ext uri="{9D8B030D-6E8A-4147-A177-3AD203B41FA5}">
                      <a16:colId xmlns:a16="http://schemas.microsoft.com/office/drawing/2014/main" val="184129195"/>
                    </a:ext>
                  </a:extLst>
                </a:gridCol>
              </a:tblGrid>
              <a:tr h="965998">
                <a:tc>
                  <a:txBody>
                    <a:bodyPr/>
                    <a:lstStyle/>
                    <a:p>
                      <a:r>
                        <a:rPr lang="en-AU" dirty="0">
                          <a:latin typeface="Arial" panose="020B0604020202020204" pitchFamily="34" charset="0"/>
                          <a:cs typeface="Arial" panose="020B0604020202020204" pitchFamily="34" charset="0"/>
                        </a:rPr>
                        <a:t>Name</a:t>
                      </a:r>
                    </a:p>
                  </a:txBody>
                  <a:tcPr/>
                </a:tc>
                <a:tc>
                  <a:txBody>
                    <a:bodyPr/>
                    <a:lstStyle/>
                    <a:p>
                      <a:r>
                        <a:rPr lang="en-AU" dirty="0">
                          <a:latin typeface="Arial" panose="020B0604020202020204" pitchFamily="34" charset="0"/>
                          <a:cs typeface="Arial" panose="020B0604020202020204" pitchFamily="34" charset="0"/>
                        </a:rPr>
                        <a:t>Frequency (HZ)</a:t>
                      </a:r>
                    </a:p>
                  </a:txBody>
                  <a:tcPr/>
                </a:tc>
                <a:extLst>
                  <a:ext uri="{0D108BD9-81ED-4DB2-BD59-A6C34878D82A}">
                    <a16:rowId xmlns:a16="http://schemas.microsoft.com/office/drawing/2014/main" val="2531757460"/>
                  </a:ext>
                </a:extLst>
              </a:tr>
              <a:tr h="965998">
                <a:tc>
                  <a:txBody>
                    <a:bodyPr/>
                    <a:lstStyle/>
                    <a:p>
                      <a:r>
                        <a:rPr lang="en-AU" dirty="0">
                          <a:solidFill>
                            <a:schemeClr val="bg1">
                              <a:lumMod val="50000"/>
                            </a:schemeClr>
                          </a:solidFill>
                          <a:latin typeface="Arial" panose="020B0604020202020204" pitchFamily="34" charset="0"/>
                          <a:cs typeface="Arial" panose="020B0604020202020204" pitchFamily="34" charset="0"/>
                        </a:rPr>
                        <a:t>Gamma ray</a:t>
                      </a:r>
                    </a:p>
                  </a:txBody>
                  <a:tcPr/>
                </a:tc>
                <a:tc>
                  <a:txBody>
                    <a:bodyPr/>
                    <a:lstStyle/>
                    <a:p>
                      <a:r>
                        <a:rPr lang="en-AU" dirty="0">
                          <a:solidFill>
                            <a:schemeClr val="bg1">
                              <a:lumMod val="50000"/>
                            </a:schemeClr>
                          </a:solidFill>
                          <a:latin typeface="Arial" panose="020B0604020202020204" pitchFamily="34" charset="0"/>
                          <a:cs typeface="Arial" panose="020B0604020202020204" pitchFamily="34" charset="0"/>
                        </a:rPr>
                        <a:t>&gt; 30 EHz</a:t>
                      </a:r>
                    </a:p>
                  </a:txBody>
                  <a:tcPr/>
                </a:tc>
                <a:extLst>
                  <a:ext uri="{0D108BD9-81ED-4DB2-BD59-A6C34878D82A}">
                    <a16:rowId xmlns:a16="http://schemas.microsoft.com/office/drawing/2014/main" val="2401276048"/>
                  </a:ext>
                </a:extLst>
              </a:tr>
              <a:tr h="965998">
                <a:tc>
                  <a:txBody>
                    <a:bodyPr/>
                    <a:lstStyle/>
                    <a:p>
                      <a:r>
                        <a:rPr lang="en-AU" dirty="0">
                          <a:solidFill>
                            <a:schemeClr val="bg1">
                              <a:lumMod val="50000"/>
                            </a:schemeClr>
                          </a:solidFill>
                          <a:latin typeface="Arial" panose="020B0604020202020204" pitchFamily="34" charset="0"/>
                          <a:cs typeface="Arial" panose="020B0604020202020204" pitchFamily="34" charset="0"/>
                        </a:rPr>
                        <a:t>X-ray</a:t>
                      </a:r>
                    </a:p>
                  </a:txBody>
                  <a:tcPr/>
                </a:tc>
                <a:tc>
                  <a:txBody>
                    <a:bodyPr/>
                    <a:lstStyle/>
                    <a:p>
                      <a:r>
                        <a:rPr lang="en-AU" dirty="0">
                          <a:solidFill>
                            <a:schemeClr val="bg1">
                              <a:lumMod val="50000"/>
                            </a:schemeClr>
                          </a:solidFill>
                          <a:latin typeface="Arial" panose="020B0604020202020204" pitchFamily="34" charset="0"/>
                          <a:cs typeface="Arial" panose="020B0604020202020204" pitchFamily="34" charset="0"/>
                        </a:rPr>
                        <a:t>30 EHz – 30 </a:t>
                      </a:r>
                      <a:r>
                        <a:rPr lang="en-AU" dirty="0" err="1">
                          <a:solidFill>
                            <a:schemeClr val="bg1">
                              <a:lumMod val="50000"/>
                            </a:schemeClr>
                          </a:solidFill>
                          <a:latin typeface="Arial" panose="020B0604020202020204" pitchFamily="34" charset="0"/>
                          <a:cs typeface="Arial" panose="020B0604020202020204" pitchFamily="34" charset="0"/>
                        </a:rPr>
                        <a:t>PHz</a:t>
                      </a:r>
                      <a:endParaRPr lang="en-AU" dirty="0">
                        <a:solidFill>
                          <a:schemeClr val="bg1">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88527863"/>
                  </a:ext>
                </a:extLst>
              </a:tr>
              <a:tr h="965998">
                <a:tc>
                  <a:txBody>
                    <a:bodyPr/>
                    <a:lstStyle/>
                    <a:p>
                      <a:r>
                        <a:rPr lang="en-AU" dirty="0">
                          <a:solidFill>
                            <a:schemeClr val="bg1">
                              <a:lumMod val="50000"/>
                            </a:schemeClr>
                          </a:solidFill>
                          <a:latin typeface="Arial" panose="020B0604020202020204" pitchFamily="34" charset="0"/>
                          <a:cs typeface="Arial" panose="020B0604020202020204" pitchFamily="34" charset="0"/>
                        </a:rPr>
                        <a:t>Ultraviolet</a:t>
                      </a:r>
                    </a:p>
                  </a:txBody>
                  <a:tcPr/>
                </a:tc>
                <a:tc>
                  <a:txBody>
                    <a:bodyPr/>
                    <a:lstStyle/>
                    <a:p>
                      <a:r>
                        <a:rPr lang="en-AU" dirty="0">
                          <a:solidFill>
                            <a:schemeClr val="bg1">
                              <a:lumMod val="50000"/>
                            </a:schemeClr>
                          </a:solidFill>
                          <a:latin typeface="Arial" panose="020B0604020202020204" pitchFamily="34" charset="0"/>
                          <a:cs typeface="Arial" panose="020B0604020202020204" pitchFamily="34" charset="0"/>
                        </a:rPr>
                        <a:t>30 </a:t>
                      </a:r>
                      <a:r>
                        <a:rPr lang="en-AU" dirty="0" err="1">
                          <a:solidFill>
                            <a:schemeClr val="bg1">
                              <a:lumMod val="50000"/>
                            </a:schemeClr>
                          </a:solidFill>
                          <a:latin typeface="Arial" panose="020B0604020202020204" pitchFamily="34" charset="0"/>
                          <a:cs typeface="Arial" panose="020B0604020202020204" pitchFamily="34" charset="0"/>
                        </a:rPr>
                        <a:t>PHz</a:t>
                      </a:r>
                      <a:r>
                        <a:rPr lang="en-AU" dirty="0">
                          <a:solidFill>
                            <a:schemeClr val="bg1">
                              <a:lumMod val="50000"/>
                            </a:schemeClr>
                          </a:solidFill>
                          <a:latin typeface="Arial" panose="020B0604020202020204" pitchFamily="34" charset="0"/>
                          <a:cs typeface="Arial" panose="020B0604020202020204" pitchFamily="34" charset="0"/>
                        </a:rPr>
                        <a:t> – 750 THz</a:t>
                      </a:r>
                    </a:p>
                  </a:txBody>
                  <a:tcPr/>
                </a:tc>
                <a:extLst>
                  <a:ext uri="{0D108BD9-81ED-4DB2-BD59-A6C34878D82A}">
                    <a16:rowId xmlns:a16="http://schemas.microsoft.com/office/drawing/2014/main" val="1088255717"/>
                  </a:ext>
                </a:extLst>
              </a:tr>
              <a:tr h="965998">
                <a:tc>
                  <a:txBody>
                    <a:bodyPr/>
                    <a:lstStyle/>
                    <a:p>
                      <a:r>
                        <a:rPr lang="en-AU" dirty="0">
                          <a:solidFill>
                            <a:schemeClr val="bg1">
                              <a:lumMod val="50000"/>
                            </a:schemeClr>
                          </a:solidFill>
                          <a:latin typeface="Arial" panose="020B0604020202020204" pitchFamily="34" charset="0"/>
                          <a:cs typeface="Arial" panose="020B0604020202020204" pitchFamily="34" charset="0"/>
                        </a:rPr>
                        <a:t>Visible light</a:t>
                      </a:r>
                    </a:p>
                  </a:txBody>
                  <a:tcPr/>
                </a:tc>
                <a:tc>
                  <a:txBody>
                    <a:bodyPr/>
                    <a:lstStyle/>
                    <a:p>
                      <a:r>
                        <a:rPr lang="en-AU" dirty="0">
                          <a:solidFill>
                            <a:schemeClr val="bg1">
                              <a:lumMod val="50000"/>
                            </a:schemeClr>
                          </a:solidFill>
                          <a:latin typeface="Arial" panose="020B0604020202020204" pitchFamily="34" charset="0"/>
                          <a:cs typeface="Arial" panose="020B0604020202020204" pitchFamily="34" charset="0"/>
                        </a:rPr>
                        <a:t>750 THz – 400 THz</a:t>
                      </a:r>
                    </a:p>
                  </a:txBody>
                  <a:tcPr/>
                </a:tc>
                <a:extLst>
                  <a:ext uri="{0D108BD9-81ED-4DB2-BD59-A6C34878D82A}">
                    <a16:rowId xmlns:a16="http://schemas.microsoft.com/office/drawing/2014/main" val="2086747712"/>
                  </a:ext>
                </a:extLst>
              </a:tr>
              <a:tr h="965998">
                <a:tc>
                  <a:txBody>
                    <a:bodyPr/>
                    <a:lstStyle/>
                    <a:p>
                      <a:r>
                        <a:rPr lang="en-AU" dirty="0">
                          <a:solidFill>
                            <a:schemeClr val="bg1">
                              <a:lumMod val="50000"/>
                            </a:schemeClr>
                          </a:solidFill>
                          <a:latin typeface="Arial" panose="020B0604020202020204" pitchFamily="34" charset="0"/>
                          <a:cs typeface="Arial" panose="020B0604020202020204" pitchFamily="34" charset="0"/>
                        </a:rPr>
                        <a:t>Infrared</a:t>
                      </a:r>
                    </a:p>
                  </a:txBody>
                  <a:tcPr/>
                </a:tc>
                <a:tc>
                  <a:txBody>
                    <a:bodyPr/>
                    <a:lstStyle/>
                    <a:p>
                      <a:r>
                        <a:rPr lang="en-AU" dirty="0">
                          <a:solidFill>
                            <a:schemeClr val="bg1">
                              <a:lumMod val="50000"/>
                            </a:schemeClr>
                          </a:solidFill>
                          <a:latin typeface="Arial" panose="020B0604020202020204" pitchFamily="34" charset="0"/>
                          <a:cs typeface="Arial" panose="020B0604020202020204" pitchFamily="34" charset="0"/>
                        </a:rPr>
                        <a:t>400 THz – 300 GHz</a:t>
                      </a:r>
                    </a:p>
                  </a:txBody>
                  <a:tcPr/>
                </a:tc>
                <a:extLst>
                  <a:ext uri="{0D108BD9-81ED-4DB2-BD59-A6C34878D82A}">
                    <a16:rowId xmlns:a16="http://schemas.microsoft.com/office/drawing/2014/main" val="2603915468"/>
                  </a:ext>
                </a:extLst>
              </a:tr>
              <a:tr h="965998">
                <a:tc>
                  <a:txBody>
                    <a:bodyPr/>
                    <a:lstStyle/>
                    <a:p>
                      <a:r>
                        <a:rPr lang="en-AU" dirty="0">
                          <a:latin typeface="Arial" panose="020B0604020202020204" pitchFamily="34" charset="0"/>
                          <a:cs typeface="Arial" panose="020B0604020202020204" pitchFamily="34" charset="0"/>
                        </a:rPr>
                        <a:t>Microwave</a:t>
                      </a:r>
                    </a:p>
                  </a:txBody>
                  <a:tcPr/>
                </a:tc>
                <a:tc>
                  <a:txBody>
                    <a:bodyPr/>
                    <a:lstStyle/>
                    <a:p>
                      <a:r>
                        <a:rPr lang="en-AU" dirty="0">
                          <a:latin typeface="Arial" panose="020B0604020202020204" pitchFamily="34" charset="0"/>
                          <a:cs typeface="Arial" panose="020B0604020202020204" pitchFamily="34" charset="0"/>
                        </a:rPr>
                        <a:t>300 GHz – 300 MHz</a:t>
                      </a:r>
                    </a:p>
                  </a:txBody>
                  <a:tcPr/>
                </a:tc>
                <a:extLst>
                  <a:ext uri="{0D108BD9-81ED-4DB2-BD59-A6C34878D82A}">
                    <a16:rowId xmlns:a16="http://schemas.microsoft.com/office/drawing/2014/main" val="2233967637"/>
                  </a:ext>
                </a:extLst>
              </a:tr>
              <a:tr h="965998">
                <a:tc>
                  <a:txBody>
                    <a:bodyPr/>
                    <a:lstStyle/>
                    <a:p>
                      <a:r>
                        <a:rPr lang="en-AU" dirty="0">
                          <a:solidFill>
                            <a:schemeClr val="bg1">
                              <a:lumMod val="50000"/>
                            </a:schemeClr>
                          </a:solidFill>
                          <a:latin typeface="Arial" panose="020B0604020202020204" pitchFamily="34" charset="0"/>
                          <a:cs typeface="Arial" panose="020B0604020202020204" pitchFamily="34" charset="0"/>
                        </a:rPr>
                        <a:t>Radio</a:t>
                      </a:r>
                    </a:p>
                  </a:txBody>
                  <a:tcPr/>
                </a:tc>
                <a:tc>
                  <a:txBody>
                    <a:bodyPr/>
                    <a:lstStyle/>
                    <a:p>
                      <a:r>
                        <a:rPr lang="en-AU" dirty="0">
                          <a:solidFill>
                            <a:schemeClr val="bg1">
                              <a:lumMod val="50000"/>
                            </a:schemeClr>
                          </a:solidFill>
                          <a:latin typeface="Arial" panose="020B0604020202020204" pitchFamily="34" charset="0"/>
                          <a:cs typeface="Arial" panose="020B0604020202020204" pitchFamily="34" charset="0"/>
                        </a:rPr>
                        <a:t>≤ 300 MHz</a:t>
                      </a:r>
                    </a:p>
                  </a:txBody>
                  <a:tcPr/>
                </a:tc>
                <a:extLst>
                  <a:ext uri="{0D108BD9-81ED-4DB2-BD59-A6C34878D82A}">
                    <a16:rowId xmlns:a16="http://schemas.microsoft.com/office/drawing/2014/main" val="907253288"/>
                  </a:ext>
                </a:extLst>
              </a:tr>
            </a:tbl>
          </a:graphicData>
        </a:graphic>
      </p:graphicFrame>
      <p:sp>
        <p:nvSpPr>
          <p:cNvPr id="9" name="0_Point 1">
            <a:extLst>
              <a:ext uri="{FF2B5EF4-FFF2-40B4-BE49-F238E27FC236}">
                <a16:creationId xmlns:a16="http://schemas.microsoft.com/office/drawing/2014/main" id="{9AB0CD40-3F8C-4AD7-ABD2-0365709E7B83}"/>
              </a:ext>
            </a:extLst>
          </p:cNvPr>
          <p:cNvSpPr txBox="1"/>
          <p:nvPr/>
        </p:nvSpPr>
        <p:spPr>
          <a:xfrm>
            <a:off x="854963" y="3613667"/>
            <a:ext cx="35721036" cy="1554272"/>
          </a:xfrm>
          <a:prstGeom prst="rect">
            <a:avLst/>
          </a:prstGeom>
          <a:noFill/>
        </p:spPr>
        <p:txBody>
          <a:bodyPr wrap="square">
            <a:spAutoFit/>
          </a:bodyPr>
          <a:lstStyle/>
          <a:p>
            <a:r>
              <a:rPr lang="en-US" sz="9500" b="1" dirty="0">
                <a:solidFill>
                  <a:srgbClr val="EE7546"/>
                </a:solidFill>
                <a:latin typeface="Arial" panose="020B0604020202020204" pitchFamily="34" charset="0"/>
                <a:cs typeface="Arial" panose="020B0604020202020204" pitchFamily="34" charset="0"/>
              </a:rPr>
              <a:t>Range of frequencies from electromagnetic spectrum</a:t>
            </a:r>
          </a:p>
        </p:txBody>
      </p:sp>
      <p:sp>
        <p:nvSpPr>
          <p:cNvPr id="30" name="1_Point 2">
            <a:extLst>
              <a:ext uri="{FF2B5EF4-FFF2-40B4-BE49-F238E27FC236}">
                <a16:creationId xmlns:a16="http://schemas.microsoft.com/office/drawing/2014/main" id="{0810DD11-E8E8-F5E0-0425-DA348E94DCAD}"/>
              </a:ext>
            </a:extLst>
          </p:cNvPr>
          <p:cNvSpPr txBox="1"/>
          <p:nvPr/>
        </p:nvSpPr>
        <p:spPr>
          <a:xfrm>
            <a:off x="854963" y="5273609"/>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Microwave ovens generally use 2.45 GHz</a:t>
            </a:r>
          </a:p>
        </p:txBody>
      </p:sp>
      <p:cxnSp>
        <p:nvCxnSpPr>
          <p:cNvPr id="21" name="2_Arrow 1">
            <a:extLst>
              <a:ext uri="{FF2B5EF4-FFF2-40B4-BE49-F238E27FC236}">
                <a16:creationId xmlns:a16="http://schemas.microsoft.com/office/drawing/2014/main" id="{70D7A320-5B78-C42E-FFA8-96E6DD643D84}"/>
              </a:ext>
            </a:extLst>
          </p:cNvPr>
          <p:cNvCxnSpPr>
            <a:cxnSpLocks/>
          </p:cNvCxnSpPr>
          <p:nvPr/>
        </p:nvCxnSpPr>
        <p:spPr>
          <a:xfrm flipV="1">
            <a:off x="12442582" y="7649455"/>
            <a:ext cx="3939026" cy="6427479"/>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26" name="2_Unlicensed text">
            <a:extLst>
              <a:ext uri="{FF2B5EF4-FFF2-40B4-BE49-F238E27FC236}">
                <a16:creationId xmlns:a16="http://schemas.microsoft.com/office/drawing/2014/main" id="{2FD7BC7C-5617-DA69-942B-7C8FABFFCD3C}"/>
              </a:ext>
            </a:extLst>
          </p:cNvPr>
          <p:cNvSpPr txBox="1"/>
          <p:nvPr/>
        </p:nvSpPr>
        <p:spPr>
          <a:xfrm>
            <a:off x="16544893" y="6752341"/>
            <a:ext cx="8591059"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Unlicensed</a:t>
            </a:r>
          </a:p>
        </p:txBody>
      </p:sp>
      <p:grpSp>
        <p:nvGrpSpPr>
          <p:cNvPr id="8" name="3_Arrow 2">
            <a:extLst>
              <a:ext uri="{FF2B5EF4-FFF2-40B4-BE49-F238E27FC236}">
                <a16:creationId xmlns:a16="http://schemas.microsoft.com/office/drawing/2014/main" id="{6A6DC41F-852A-41EC-E246-7020350A9D6D}"/>
              </a:ext>
            </a:extLst>
          </p:cNvPr>
          <p:cNvGrpSpPr/>
          <p:nvPr/>
        </p:nvGrpSpPr>
        <p:grpSpPr>
          <a:xfrm>
            <a:off x="12264571" y="13164457"/>
            <a:ext cx="4280322" cy="1694723"/>
            <a:chOff x="12264571" y="13164457"/>
            <a:chExt cx="4280322" cy="1694723"/>
          </a:xfrm>
        </p:grpSpPr>
        <p:sp>
          <p:nvSpPr>
            <p:cNvPr id="5" name="Rectangle 4">
              <a:extLst>
                <a:ext uri="{FF2B5EF4-FFF2-40B4-BE49-F238E27FC236}">
                  <a16:creationId xmlns:a16="http://schemas.microsoft.com/office/drawing/2014/main" id="{D9D45E9F-5A04-E800-351B-A9C7C5CCBD1C}"/>
                </a:ext>
              </a:extLst>
            </p:cNvPr>
            <p:cNvSpPr/>
            <p:nvPr/>
          </p:nvSpPr>
          <p:spPr>
            <a:xfrm>
              <a:off x="12264571" y="13164457"/>
              <a:ext cx="4280322" cy="16947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3_Arrow 2">
              <a:extLst>
                <a:ext uri="{FF2B5EF4-FFF2-40B4-BE49-F238E27FC236}">
                  <a16:creationId xmlns:a16="http://schemas.microsoft.com/office/drawing/2014/main" id="{8E923FBC-DE54-8C04-632C-FB8EFD36E5F0}"/>
                </a:ext>
              </a:extLst>
            </p:cNvPr>
            <p:cNvCxnSpPr>
              <a:cxnSpLocks/>
            </p:cNvCxnSpPr>
            <p:nvPr/>
          </p:nvCxnSpPr>
          <p:spPr>
            <a:xfrm flipV="1">
              <a:off x="12393777" y="13450033"/>
              <a:ext cx="4151116" cy="626901"/>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grpSp>
      <p:sp>
        <p:nvSpPr>
          <p:cNvPr id="29" name="3_Licensed text">
            <a:extLst>
              <a:ext uri="{FF2B5EF4-FFF2-40B4-BE49-F238E27FC236}">
                <a16:creationId xmlns:a16="http://schemas.microsoft.com/office/drawing/2014/main" id="{0A82FB77-353B-2437-4F72-8C06C4F5A4D8}"/>
              </a:ext>
            </a:extLst>
          </p:cNvPr>
          <p:cNvSpPr txBox="1"/>
          <p:nvPr/>
        </p:nvSpPr>
        <p:spPr>
          <a:xfrm>
            <a:off x="16544893" y="12596000"/>
            <a:ext cx="8591059"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Licensed</a:t>
            </a:r>
          </a:p>
        </p:txBody>
      </p:sp>
      <p:sp>
        <p:nvSpPr>
          <p:cNvPr id="27" name="4_Point top 1">
            <a:extLst>
              <a:ext uri="{FF2B5EF4-FFF2-40B4-BE49-F238E27FC236}">
                <a16:creationId xmlns:a16="http://schemas.microsoft.com/office/drawing/2014/main" id="{412281AE-18BF-E392-69BD-C2A237D824CD}"/>
              </a:ext>
            </a:extLst>
          </p:cNvPr>
          <p:cNvSpPr txBox="1"/>
          <p:nvPr/>
        </p:nvSpPr>
        <p:spPr>
          <a:xfrm>
            <a:off x="16544893" y="8559434"/>
            <a:ext cx="1756466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authorization required/Free to use</a:t>
            </a:r>
          </a:p>
        </p:txBody>
      </p:sp>
      <p:sp>
        <p:nvSpPr>
          <p:cNvPr id="34" name="5_Point top 2">
            <a:extLst>
              <a:ext uri="{FF2B5EF4-FFF2-40B4-BE49-F238E27FC236}">
                <a16:creationId xmlns:a16="http://schemas.microsoft.com/office/drawing/2014/main" id="{D05B8503-4BED-01EF-33BF-3B84C51C8C42}"/>
              </a:ext>
            </a:extLst>
          </p:cNvPr>
          <p:cNvSpPr txBox="1"/>
          <p:nvPr/>
        </p:nvSpPr>
        <p:spPr>
          <a:xfrm>
            <a:off x="16544893" y="9904956"/>
            <a:ext cx="1837298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Subject to interference from other devices</a:t>
            </a:r>
          </a:p>
        </p:txBody>
      </p:sp>
      <p:sp>
        <p:nvSpPr>
          <p:cNvPr id="35" name="6_Point top 3">
            <a:extLst>
              <a:ext uri="{FF2B5EF4-FFF2-40B4-BE49-F238E27FC236}">
                <a16:creationId xmlns:a16="http://schemas.microsoft.com/office/drawing/2014/main" id="{CE668942-491D-28DC-DF6E-377FBCA08665}"/>
              </a:ext>
            </a:extLst>
          </p:cNvPr>
          <p:cNvSpPr txBox="1"/>
          <p:nvPr/>
        </p:nvSpPr>
        <p:spPr>
          <a:xfrm>
            <a:off x="16544893" y="11250478"/>
            <a:ext cx="1837298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Lower equipment cost</a:t>
            </a:r>
          </a:p>
        </p:txBody>
      </p:sp>
      <p:sp>
        <p:nvSpPr>
          <p:cNvPr id="36" name="7_Point bot 1">
            <a:extLst>
              <a:ext uri="{FF2B5EF4-FFF2-40B4-BE49-F238E27FC236}">
                <a16:creationId xmlns:a16="http://schemas.microsoft.com/office/drawing/2014/main" id="{33F80085-93B5-31B2-D77B-8BD2E6CF035C}"/>
              </a:ext>
            </a:extLst>
          </p:cNvPr>
          <p:cNvSpPr txBox="1"/>
          <p:nvPr/>
        </p:nvSpPr>
        <p:spPr>
          <a:xfrm>
            <a:off x="16544893" y="14403093"/>
            <a:ext cx="1756466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Authorization required</a:t>
            </a:r>
          </a:p>
        </p:txBody>
      </p:sp>
      <p:sp>
        <p:nvSpPr>
          <p:cNvPr id="37" name="8_Point bot 2">
            <a:extLst>
              <a:ext uri="{FF2B5EF4-FFF2-40B4-BE49-F238E27FC236}">
                <a16:creationId xmlns:a16="http://schemas.microsoft.com/office/drawing/2014/main" id="{22A1FA99-5FF5-62BE-6F25-506DD5E33645}"/>
              </a:ext>
            </a:extLst>
          </p:cNvPr>
          <p:cNvSpPr txBox="1"/>
          <p:nvPr/>
        </p:nvSpPr>
        <p:spPr>
          <a:xfrm>
            <a:off x="16544893" y="15748615"/>
            <a:ext cx="1756466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Protected from interference</a:t>
            </a:r>
          </a:p>
        </p:txBody>
      </p:sp>
      <p:sp>
        <p:nvSpPr>
          <p:cNvPr id="38" name="9_Point bot 3">
            <a:extLst>
              <a:ext uri="{FF2B5EF4-FFF2-40B4-BE49-F238E27FC236}">
                <a16:creationId xmlns:a16="http://schemas.microsoft.com/office/drawing/2014/main" id="{D090CF0A-DF69-D635-6FCD-9D96054CF1C2}"/>
              </a:ext>
            </a:extLst>
          </p:cNvPr>
          <p:cNvSpPr txBox="1"/>
          <p:nvPr/>
        </p:nvSpPr>
        <p:spPr>
          <a:xfrm>
            <a:off x="16544893" y="17094136"/>
            <a:ext cx="1756466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Higher cost</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491167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90D20C1-1A5F-E9C7-B32B-50AAC1C8F3F8}"/>
              </a:ext>
            </a:extLst>
          </p:cNvPr>
          <p:cNvGrpSpPr/>
          <p:nvPr/>
        </p:nvGrpSpPr>
        <p:grpSpPr>
          <a:xfrm>
            <a:off x="0" y="0"/>
            <a:ext cx="36736118" cy="20574000"/>
            <a:chOff x="-160118" y="1587"/>
            <a:chExt cx="36736118"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60118" y="1587"/>
              <a:ext cx="36736118"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Transmission</a:t>
              </a:r>
            </a:p>
          </p:txBody>
        </p:sp>
      </p:grpSp>
      <p:grpSp>
        <p:nvGrpSpPr>
          <p:cNvPr id="29" name="0_Dishes">
            <a:extLst>
              <a:ext uri="{FF2B5EF4-FFF2-40B4-BE49-F238E27FC236}">
                <a16:creationId xmlns:a16="http://schemas.microsoft.com/office/drawing/2014/main" id="{ACE8C02C-2602-0847-23CB-00B412D27F34}"/>
              </a:ext>
            </a:extLst>
          </p:cNvPr>
          <p:cNvGrpSpPr/>
          <p:nvPr/>
        </p:nvGrpSpPr>
        <p:grpSpPr>
          <a:xfrm>
            <a:off x="160118" y="3816922"/>
            <a:ext cx="36182588" cy="6639609"/>
            <a:chOff x="160118" y="3816922"/>
            <a:chExt cx="36182588" cy="6639609"/>
          </a:xfrm>
        </p:grpSpPr>
        <p:pic>
          <p:nvPicPr>
            <p:cNvPr id="23" name="Picture 22" descr="A white antenna with a pole&#10;&#10;Description automatically generated">
              <a:extLst>
                <a:ext uri="{FF2B5EF4-FFF2-40B4-BE49-F238E27FC236}">
                  <a16:creationId xmlns:a16="http://schemas.microsoft.com/office/drawing/2014/main" id="{007478D8-6C20-2C11-82E3-5594DAA17B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118" y="3816922"/>
              <a:ext cx="7053094" cy="6639609"/>
            </a:xfrm>
            <a:prstGeom prst="rect">
              <a:avLst/>
            </a:prstGeom>
          </p:spPr>
        </p:pic>
        <p:pic>
          <p:nvPicPr>
            <p:cNvPr id="24" name="Picture 23" descr="A white antenna with a pole&#10;&#10;Description automatically generated">
              <a:extLst>
                <a:ext uri="{FF2B5EF4-FFF2-40B4-BE49-F238E27FC236}">
                  <a16:creationId xmlns:a16="http://schemas.microsoft.com/office/drawing/2014/main" id="{85911980-3798-7308-5F9B-FF30E041F4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29289612" y="3816922"/>
              <a:ext cx="7053094" cy="6639609"/>
            </a:xfrm>
            <a:prstGeom prst="rect">
              <a:avLst/>
            </a:prstGeom>
          </p:spPr>
        </p:pic>
        <p:sp>
          <p:nvSpPr>
            <p:cNvPr id="25" name="_Point 3">
              <a:extLst>
                <a:ext uri="{FF2B5EF4-FFF2-40B4-BE49-F238E27FC236}">
                  <a16:creationId xmlns:a16="http://schemas.microsoft.com/office/drawing/2014/main" id="{0F58FB85-00E2-E382-0FF9-791EDB36B504}"/>
                </a:ext>
              </a:extLst>
            </p:cNvPr>
            <p:cNvSpPr txBox="1"/>
            <p:nvPr/>
          </p:nvSpPr>
          <p:spPr>
            <a:xfrm>
              <a:off x="3622610" y="6435511"/>
              <a:ext cx="29432248"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11010100011101011010110101000110101011010100001101110</a:t>
              </a:r>
            </a:p>
          </p:txBody>
        </p:sp>
      </p:grpSp>
      <p:sp>
        <p:nvSpPr>
          <p:cNvPr id="8" name="1_dBM 1">
            <a:extLst>
              <a:ext uri="{FF2B5EF4-FFF2-40B4-BE49-F238E27FC236}">
                <a16:creationId xmlns:a16="http://schemas.microsoft.com/office/drawing/2014/main" id="{D7C4B45C-48C9-5789-FA14-D1DCDAEB9022}"/>
              </a:ext>
            </a:extLst>
          </p:cNvPr>
          <p:cNvSpPr txBox="1"/>
          <p:nvPr/>
        </p:nvSpPr>
        <p:spPr>
          <a:xfrm>
            <a:off x="440872" y="13719188"/>
            <a:ext cx="14775674"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Transmit power (</a:t>
            </a:r>
            <a:r>
              <a:rPr lang="en-US" sz="10500" b="1" dirty="0" err="1">
                <a:solidFill>
                  <a:srgbClr val="FF0000"/>
                </a:solidFill>
                <a:latin typeface="Arial" panose="020B0604020202020204" pitchFamily="34" charset="0"/>
                <a:cs typeface="Arial" panose="020B0604020202020204" pitchFamily="34" charset="0"/>
              </a:rPr>
              <a:t>dBM</a:t>
            </a:r>
            <a:r>
              <a:rPr lang="en-US" sz="10500" b="1" dirty="0">
                <a:solidFill>
                  <a:srgbClr val="FF0000"/>
                </a:solidFill>
                <a:latin typeface="Arial" panose="020B0604020202020204" pitchFamily="34" charset="0"/>
                <a:cs typeface="Arial" panose="020B0604020202020204" pitchFamily="34" charset="0"/>
              </a:rPr>
              <a:t>)</a:t>
            </a:r>
          </a:p>
        </p:txBody>
      </p:sp>
      <p:sp>
        <p:nvSpPr>
          <p:cNvPr id="5" name="2_dBM 2">
            <a:extLst>
              <a:ext uri="{FF2B5EF4-FFF2-40B4-BE49-F238E27FC236}">
                <a16:creationId xmlns:a16="http://schemas.microsoft.com/office/drawing/2014/main" id="{6E60A103-5061-64FD-13B8-BB3CD3E607FA}"/>
              </a:ext>
            </a:extLst>
          </p:cNvPr>
          <p:cNvSpPr txBox="1"/>
          <p:nvPr/>
        </p:nvSpPr>
        <p:spPr>
          <a:xfrm>
            <a:off x="440871" y="15556958"/>
            <a:ext cx="1527018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Limited by regulatory requirements</a:t>
            </a:r>
          </a:p>
        </p:txBody>
      </p:sp>
      <p:sp>
        <p:nvSpPr>
          <p:cNvPr id="16" name="3_Gain 1">
            <a:extLst>
              <a:ext uri="{FF2B5EF4-FFF2-40B4-BE49-F238E27FC236}">
                <a16:creationId xmlns:a16="http://schemas.microsoft.com/office/drawing/2014/main" id="{0C87A20B-EE23-BE55-B218-F98BE72721FC}"/>
              </a:ext>
            </a:extLst>
          </p:cNvPr>
          <p:cNvSpPr txBox="1"/>
          <p:nvPr/>
        </p:nvSpPr>
        <p:spPr>
          <a:xfrm>
            <a:off x="11401945" y="7688213"/>
            <a:ext cx="12702626"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Antenna gain (</a:t>
            </a:r>
            <a:r>
              <a:rPr lang="en-US" sz="10500" b="1" dirty="0" err="1">
                <a:solidFill>
                  <a:srgbClr val="FF0000"/>
                </a:solidFill>
                <a:latin typeface="Arial" panose="020B0604020202020204" pitchFamily="34" charset="0"/>
                <a:cs typeface="Arial" panose="020B0604020202020204" pitchFamily="34" charset="0"/>
              </a:rPr>
              <a:t>dBi</a:t>
            </a:r>
            <a:r>
              <a:rPr lang="en-US" sz="10500" b="1" dirty="0">
                <a:solidFill>
                  <a:srgbClr val="FF0000"/>
                </a:solidFill>
                <a:latin typeface="Arial" panose="020B0604020202020204" pitchFamily="34" charset="0"/>
                <a:cs typeface="Arial" panose="020B0604020202020204" pitchFamily="34" charset="0"/>
              </a:rPr>
              <a:t>)</a:t>
            </a:r>
          </a:p>
        </p:txBody>
      </p:sp>
      <p:sp>
        <p:nvSpPr>
          <p:cNvPr id="26" name="4_Gain 2">
            <a:extLst>
              <a:ext uri="{FF2B5EF4-FFF2-40B4-BE49-F238E27FC236}">
                <a16:creationId xmlns:a16="http://schemas.microsoft.com/office/drawing/2014/main" id="{5615D752-FE3D-5E88-3A87-F408015615A9}"/>
              </a:ext>
            </a:extLst>
          </p:cNvPr>
          <p:cNvSpPr txBox="1"/>
          <p:nvPr/>
        </p:nvSpPr>
        <p:spPr>
          <a:xfrm>
            <a:off x="11401945" y="9352598"/>
            <a:ext cx="14494328" cy="1246495"/>
          </a:xfrm>
          <a:prstGeom prst="rect">
            <a:avLst/>
          </a:prstGeom>
          <a:noFill/>
        </p:spPr>
        <p:txBody>
          <a:bodyPr wrap="square">
            <a:spAutoFit/>
          </a:bodyPr>
          <a:lstStyle/>
          <a:p>
            <a:r>
              <a:rPr lang="en-US" sz="7500">
                <a:latin typeface="Arial" panose="020B0604020202020204" pitchFamily="34" charset="0"/>
                <a:cs typeface="Arial" panose="020B0604020202020204" pitchFamily="34" charset="0"/>
              </a:rPr>
              <a:t>Amount boosted </a:t>
            </a:r>
            <a:r>
              <a:rPr lang="en-US" sz="7500" dirty="0">
                <a:latin typeface="Arial" panose="020B0604020202020204" pitchFamily="34" charset="0"/>
                <a:cs typeface="Arial" panose="020B0604020202020204" pitchFamily="34" charset="0"/>
              </a:rPr>
              <a:t>directionally</a:t>
            </a:r>
          </a:p>
        </p:txBody>
      </p:sp>
      <p:sp>
        <p:nvSpPr>
          <p:cNvPr id="27" name="5_Gain 3">
            <a:extLst>
              <a:ext uri="{FF2B5EF4-FFF2-40B4-BE49-F238E27FC236}">
                <a16:creationId xmlns:a16="http://schemas.microsoft.com/office/drawing/2014/main" id="{0ECB7F2F-B33C-AA31-C330-EA211F749266}"/>
              </a:ext>
            </a:extLst>
          </p:cNvPr>
          <p:cNvSpPr txBox="1"/>
          <p:nvPr/>
        </p:nvSpPr>
        <p:spPr>
          <a:xfrm>
            <a:off x="11401945" y="10555317"/>
            <a:ext cx="1449432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Focused rather than spread out</a:t>
            </a:r>
          </a:p>
        </p:txBody>
      </p:sp>
      <p:sp>
        <p:nvSpPr>
          <p:cNvPr id="10" name="6_EIRP 1">
            <a:extLst>
              <a:ext uri="{FF2B5EF4-FFF2-40B4-BE49-F238E27FC236}">
                <a16:creationId xmlns:a16="http://schemas.microsoft.com/office/drawing/2014/main" id="{EF60CF35-1855-63EF-5114-B87C90627244}"/>
              </a:ext>
            </a:extLst>
          </p:cNvPr>
          <p:cNvSpPr txBox="1"/>
          <p:nvPr/>
        </p:nvSpPr>
        <p:spPr>
          <a:xfrm>
            <a:off x="18288001" y="13719188"/>
            <a:ext cx="17847128" cy="3323987"/>
          </a:xfrm>
          <a:prstGeom prst="rect">
            <a:avLst/>
          </a:prstGeom>
          <a:noFill/>
        </p:spPr>
        <p:txBody>
          <a:bodyPr wrap="square">
            <a:spAutoFit/>
          </a:bodyPr>
          <a:lstStyle/>
          <a:p>
            <a:pPr algn="ctr"/>
            <a:r>
              <a:rPr lang="en-US" sz="10500" b="1" dirty="0">
                <a:solidFill>
                  <a:srgbClr val="FF0000"/>
                </a:solidFill>
                <a:latin typeface="Arial" panose="020B0604020202020204" pitchFamily="34" charset="0"/>
                <a:cs typeface="Arial" panose="020B0604020202020204" pitchFamily="34" charset="0"/>
              </a:rPr>
              <a:t> Effective isotropic radiated power (EIRP)</a:t>
            </a:r>
          </a:p>
        </p:txBody>
      </p:sp>
      <p:sp>
        <p:nvSpPr>
          <p:cNvPr id="28" name="7_EIRP 2">
            <a:extLst>
              <a:ext uri="{FF2B5EF4-FFF2-40B4-BE49-F238E27FC236}">
                <a16:creationId xmlns:a16="http://schemas.microsoft.com/office/drawing/2014/main" id="{12E4DD1D-6929-1A17-D1AF-362C46DB2CE6}"/>
              </a:ext>
            </a:extLst>
          </p:cNvPr>
          <p:cNvSpPr txBox="1"/>
          <p:nvPr/>
        </p:nvSpPr>
        <p:spPr>
          <a:xfrm>
            <a:off x="19133131" y="17282617"/>
            <a:ext cx="1449432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Sum of transmit power and gain</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906114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https://ITFreeTraining.com/ap11/4d25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1104</Words>
  <Application>Microsoft Office PowerPoint</Application>
  <PresentationFormat>Custom</PresentationFormat>
  <Paragraphs>86</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2025-04-19T07:41:03Z</dcterms:modified>
</cp:coreProperties>
</file>