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4"/>
  </p:notesMasterIdLst>
  <p:sldIdLst>
    <p:sldId id="274" r:id="rId2"/>
    <p:sldId id="289" r:id="rId3"/>
    <p:sldId id="290" r:id="rId4"/>
    <p:sldId id="295" r:id="rId5"/>
    <p:sldId id="296" r:id="rId6"/>
    <p:sldId id="297" r:id="rId7"/>
    <p:sldId id="298" r:id="rId8"/>
    <p:sldId id="299" r:id="rId9"/>
    <p:sldId id="300" r:id="rId10"/>
    <p:sldId id="301" r:id="rId11"/>
    <p:sldId id="302" r:id="rId12"/>
    <p:sldId id="273" r:id="rId13"/>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00303"/>
    <a:srgbClr val="269D47"/>
    <a:srgbClr val="EE7546"/>
    <a:srgbClr val="A7A7A7"/>
    <a:srgbClr val="1884C7"/>
    <a:srgbClr val="DDE9EF"/>
    <a:srgbClr val="19270F"/>
    <a:srgbClr val="CBDEE7"/>
    <a:srgbClr val="8AB4CA"/>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58169" autoAdjust="0"/>
  </p:normalViewPr>
  <p:slideViewPr>
    <p:cSldViewPr snapToGrid="0">
      <p:cViewPr varScale="1">
        <p:scale>
          <a:sx n="22" d="100"/>
          <a:sy n="22" d="100"/>
        </p:scale>
        <p:origin x="1423"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4/19/2025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Wi-Fi standards.</a:t>
            </a:r>
            <a:endParaRPr lang="en-US" dirty="0"/>
          </a:p>
        </p:txBody>
      </p:sp>
      <p:sp>
        <p:nvSpPr>
          <p:cNvPr id="4" name="Slide Number Placeholder 3"/>
          <p:cNvSpPr>
            <a:spLocks noGrp="1"/>
          </p:cNvSpPr>
          <p:nvPr>
            <p:ph type="sldNum" sz="quarter" idx="5"/>
          </p:nvPr>
        </p:nvSpPr>
        <p:spPr/>
        <p:txBody>
          <a:bodyPr/>
          <a:lstStyle/>
          <a:p>
            <a:r>
              <a:rPr lang="en-US"/>
              <a:t> © Copyright 2025</a:t>
            </a:r>
            <a:endParaRPr lang="en-US" dirty="0"/>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09:54 Wi-Fi 6 was released in 2019, so it has been on the market long enough that new devices should support it. It has a maximum speed of 9 Gigabits per second, but keep in mind, this requires the right conditions with the right equipment.</a:t>
            </a:r>
          </a:p>
          <a:p>
            <a:endParaRPr lang="en-GB"/>
          </a:p>
          <a:p>
            <a:r>
              <a:rPr lang="en-GB"/>
              <a:t>In 2020, a revision was released which allows use of the 6 GHz range. The 6 GHz range is pretty similar to the 5 GHz range; however, a higher frequency does mean that it has slightly more bandwidth than the 5 GHz range, but the range is slightly less. The biggest advantage of the 6 GHz range is that it has fewer devices on it. Fewer devices in the range means it is less likely to get interference from others.</a:t>
            </a:r>
          </a:p>
          <a:p>
            <a:endParaRPr lang="en-GB"/>
          </a:p>
          <a:p>
            <a:r>
              <a:rPr lang="en-GB"/>
              <a:t>To further improve performance, Wi-Fi 6 adds Orthogonal Frequency Division Multiple Access or OFDMA. It gets rather technical how this works, but to put it in simple terms, OFDMA divides channels into sub-channels. Essentially, when data is transferred from the access point, multiple device data is transmitted all at once rather than each device having its data transmitted one at a time. It is kind of like carpooling or putting multiple packages on the back of a truck. Doing it this way is more efficient for networks with a lot of devices on them.</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967900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11:17 In the real world, I would purchase the newest Wi-Fi standard when costs allow. Wi-Fi 6 has good market adoption in some areas. You will still find cheap mobile devices on the market that use Wi-Fi 4. For a mobile device, Wi-Fi 4 is not too bad, speed wise, for surfing the internet and reading e-mails. It comes down to how much you want to pay and how much benefit it will give you. If, however, you are purchasing a wireless card or a Wi-Fi router, I would always try to get at least Wi-Fi 6. The cost difference should not be too much.</a:t>
            </a:r>
          </a:p>
          <a:p>
            <a:endParaRPr lang="en-GB"/>
          </a:p>
          <a:p>
            <a:r>
              <a:rPr lang="en-GB"/>
              <a:t>Access points are generally backward compatible. There are some access points that don’t support earlier standards, but that is not the norm. Devices using old standards can slow down other devices. Modern routers with multiple antennas will hopefully keep them separated.</a:t>
            </a:r>
          </a:p>
          <a:p>
            <a:endParaRPr lang="en-GB"/>
          </a:p>
          <a:p>
            <a:r>
              <a:rPr lang="en-GB"/>
              <a:t>There are a lot of factors to consider when using Wi-Fi. Hopefully your access point does a good job of managing them. I will now have a look at the settings on a Wi-Fi router so you can get an idea what settings you should be configuring.</a:t>
            </a:r>
          </a:p>
          <a:p>
            <a:endParaRPr lang="en-GB"/>
          </a:p>
          <a:p>
            <a:r>
              <a:rPr lang="en-GB"/>
              <a:t>Your Wi-Fi router will most likely have a different interface to this one, but I will show you the settings that apply to this video. It is not a bad idea to have a look at the settings on your wireless point at least once to see if it is configured for your needs.</a:t>
            </a:r>
          </a:p>
          <a:p>
            <a:endParaRPr lang="en-GB"/>
          </a:p>
          <a:p>
            <a:r>
              <a:rPr lang="en-GB"/>
              <a:t>This Wi-Fi router is dual band, so you can see at the top the two different SSIDs. I have named them Wi-Fi 2.4Ghz and Wi-Fi 5GHz to make them easy to understand which is which. You could give them the same name if you wish. Having different SSIDs means you can choose which frequency you want to connect to.</a:t>
            </a:r>
          </a:p>
          <a:p>
            <a:endParaRPr lang="en-GB"/>
          </a:p>
          <a:p>
            <a:r>
              <a:rPr lang="en-GB"/>
              <a:t>On this particular Wi-Fi router, there is a pulldown to determine if 2.4 GHz or 5 GHz settings are being configured. Below this is the SSID for the 2.4 GHz band. You are free to call this what you want.</a:t>
            </a:r>
          </a:p>
          <a:p>
            <a:endParaRPr lang="en-GB"/>
          </a:p>
          <a:p>
            <a:r>
              <a:rPr lang="en-GB"/>
              <a:t>Below this is the wireless mode. You will notice that this has “N only” or “Legacy”. Legacy being everything before Wi-Fi 4. Wi-Fi 4 was released in 2008, so any modern device should support it as a minimum. It is unlikely that you will have a device that requires legacy unless you are using a very old device. I would personally leave this setting on auto. I generally leave everything on auto and trust the Wi-Fi router to make good decisions. If the Wi-Fi router is not performing well or there are good reasons, I would then make changes.</a:t>
            </a:r>
          </a:p>
          <a:p>
            <a:endParaRPr lang="en-GB"/>
          </a:p>
          <a:p>
            <a:r>
              <a:rPr lang="en-GB"/>
              <a:t>There is an option to disable 11b. 11b was superseded in 2003 and was not very popular, so it is very unlikely any of your devices will require it. I would personally disable it. If you are setting up a public access point and you want everyone to have access, you may want to leave it enabled in case someone has a very old device and accessibility is more important than speed. Keep in mind that 11b has poor collision avoidance, or to put it another way, it does not work well with other protocols. Thus, on modern networks, it is recommended to disable it as it will slow down the other protocols.</a:t>
            </a:r>
          </a:p>
          <a:p>
            <a:endParaRPr lang="en-GB"/>
          </a:p>
          <a:p>
            <a:r>
              <a:rPr lang="en-GB"/>
              <a:t>Below this is the option to enable Wi-Fi 6. Currently it is disabled, which is why I like going through the settings. Sometimes the manufacturer of the Wi-Fi router will disable newer features for compatibility reasons. Some older devices may have problems if Wi-Fi 6 is enabled. I would personally enable it and, if there are problems, then disable it. Given this is a dual band router, you can always enable it on one frequency and disable it on the other.</a:t>
            </a:r>
          </a:p>
          <a:p>
            <a:endParaRPr lang="en-GB"/>
          </a:p>
          <a:p>
            <a:r>
              <a:rPr lang="en-GB"/>
              <a:t>Below this is the channel bandwidth. This router has the option to set it to 20 or 40 M Hz. As with the other options, I will just set this to use either 20 or 40 and then let the router set this option as appropriate. If you are setting up a company access point and the same devices always connect to it, you may want to consider changing this, but personally, unless there is a good reason, I would just leave it on the automatic setting.</a:t>
            </a:r>
          </a:p>
          <a:p>
            <a:endParaRPr lang="en-GB"/>
          </a:p>
          <a:p>
            <a:r>
              <a:rPr lang="en-GB"/>
              <a:t>The next setting is the control channel. You can see all the different channels you can configure. If you leave it on auto, the channel will automatically change as required. If you are in a building with a lot of different Wi-Fi points, you may want to select a channel that gives you good results. However, keep in mind that if someone later sets up a Wi-Fi access point, this channel may no longer be the best option. For this reason, I will set it to auto and trust the Wi-Fi router to make good decisions. If I find the Wi-Fi router is not making good decisions, I may set this channel manually.</a:t>
            </a:r>
          </a:p>
          <a:p>
            <a:endParaRPr lang="en-GB"/>
          </a:p>
          <a:p>
            <a:r>
              <a:rPr lang="en-GB"/>
              <a:t>You will also notice that this Wi-Fi router will tell you which channel is currently in use –  here it is channel 4. I will now go up to the top and select 5 GHz. This will show the settings for the 5 GHz frequency. Your Wi-Fi router will most likely be different and may have this setting separate or it may have them combined together.</a:t>
            </a:r>
          </a:p>
          <a:p>
            <a:endParaRPr lang="en-GB"/>
          </a:p>
          <a:p>
            <a:r>
              <a:rPr lang="en-GB"/>
              <a:t>As before, there is an SSID that can be configured. It can be set to the same as the other SSID or different depending on your needs.</a:t>
            </a:r>
          </a:p>
          <a:p>
            <a:endParaRPr lang="en-GB"/>
          </a:p>
          <a:p>
            <a:r>
              <a:rPr lang="en-GB"/>
              <a:t>Below this is the wireless mode. You will notice the list has changed from those network standards that were supported for 2.4 GHz. If you have a network that only has particular devices connecting, for example, setting up an access point for a warehouse that only uses certain devices, you may want to configure this. Unless you have good reason to change it, I would recommend just leaving this on auto.</a:t>
            </a:r>
          </a:p>
          <a:p>
            <a:endParaRPr lang="en-GB"/>
          </a:p>
          <a:p>
            <a:r>
              <a:rPr lang="en-GB"/>
              <a:t>The next setting down enables or disables Wi-Fi 6. This is one of the reasons why I like to check the settings, because this setting is currently off. Enabling it can cause compatibility problems with some devices. Some devices may need updated drivers or firmware updates.</a:t>
            </a:r>
          </a:p>
          <a:p>
            <a:endParaRPr lang="en-GB"/>
          </a:p>
          <a:p>
            <a:r>
              <a:rPr lang="en-GB"/>
              <a:t>If your devices still do not work after applying updates, I would personally recommend disabling Wi-Fi 6 on the 2.4 GHz frequency and enabling it on the 5 GHz frequency. This allows older devices to connect to the 2.4 GHz frequency which they will most likely support. Your newer devices will still be able to connect to the 5 GHz frequency. If you are having problems like this, you may need to configure the SSIDs to different names to make sure the devices are separated.</a:t>
            </a:r>
          </a:p>
          <a:p>
            <a:endParaRPr lang="en-GB"/>
          </a:p>
          <a:p>
            <a:r>
              <a:rPr lang="en-GB"/>
              <a:t>Below this is the setting for the channel bandwidth. This can be configured so the Wi-Fi router selects the channel bandwidth automatically or you can select which one you wish to use. Again, I would leave this setting on automatic. If you set it to a high bandwidth and radar is detected in your area, this can dynamically reduce the number of channels available.</a:t>
            </a:r>
          </a:p>
          <a:p>
            <a:endParaRPr lang="en-GB"/>
          </a:p>
          <a:p>
            <a:r>
              <a:rPr lang="en-GB"/>
              <a:t>I could next set the channel if I wish; as before, unless you have good reason, I would leave this on automatic. You can see that currently the Wi-Fi router is using channel 44. Hopefully the Wi-Fi router makes some good decisions for you, but if it does not, you can always override specific settings.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491616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18:33 That concludes this video from ITFreeTraining on wireless standards. I hope this video has helped you understand the standards a little better. Until the next video from us, I would like to thank you for watching.</a:t>
            </a:r>
          </a:p>
          <a:p>
            <a:endParaRPr lang="en-GB" dirty="0"/>
          </a:p>
          <a:p>
            <a:r>
              <a:rPr lang="en-GB" dirty="0"/>
              <a:t>References</a:t>
            </a:r>
          </a:p>
          <a:p>
            <a:r>
              <a:rPr lang="en-GB" dirty="0"/>
              <a:t>“The Official CompTIA A+ Core Study Guide (Exam 220-1101)” pages 145 to 150</a:t>
            </a:r>
          </a:p>
          <a:p>
            <a:r>
              <a:rPr lang="en-GB" dirty="0"/>
              <a:t>“Picture: Truck” https://clipartix.com/truck-clipart-image-15063/</a:t>
            </a:r>
          </a:p>
          <a:p>
            <a:endParaRPr lang="en-GB" dirty="0"/>
          </a:p>
          <a:p>
            <a:r>
              <a:rPr lang="en-GB" dirty="0"/>
              <a:t>Credits</a:t>
            </a:r>
          </a:p>
          <a:p>
            <a:r>
              <a:rPr lang="en-GB" dirty="0"/>
              <a:t>Trainer: Austin Mason http://ITFreeTraining.com</a:t>
            </a:r>
          </a:p>
          <a:p>
            <a:r>
              <a:rPr lang="en-GB" dirty="0"/>
              <a:t>Voice Talent: HP Lewis http://hplewis.com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00:03 In today's interconnected world, Wi-Fi has become an essential part of our daily lives. But have you ever wondered how Wi-Fi works, or how different Wi-Fi standards differ from each other?</a:t>
            </a:r>
            <a:endParaRPr lang="en-US" dirty="0"/>
          </a:p>
        </p:txBody>
      </p:sp>
      <p:sp>
        <p:nvSpPr>
          <p:cNvPr id="4" name="Slide Number Placeholder 3"/>
          <p:cNvSpPr>
            <a:spLocks noGrp="1"/>
          </p:cNvSpPr>
          <p:nvPr>
            <p:ph type="sldNum" sz="quarter" idx="5"/>
          </p:nvPr>
        </p:nvSpPr>
        <p:spPr/>
        <p:txBody>
          <a:bodyPr/>
          <a:lstStyle/>
          <a:p>
            <a:r>
              <a:rPr lang="en-US"/>
              <a:t> © Copyright 2025</a:t>
            </a:r>
            <a:endParaRPr lang="en-US" dirty="0"/>
          </a:p>
        </p:txBody>
      </p:sp>
    </p:spTree>
    <p:extLst>
      <p:ext uri="{BB962C8B-B14F-4D97-AF65-F5344CB8AC3E}">
        <p14:creationId xmlns:p14="http://schemas.microsoft.com/office/powerpoint/2010/main" val="4275874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00:16 Shown here are the different Wi-Fi standards. For the A+ exam, you need to know a little about the major standards. The most important part to remember is the letter at the end of the standard and the order.</a:t>
            </a:r>
          </a:p>
          <a:p>
            <a:endParaRPr lang="en-GB" dirty="0"/>
          </a:p>
          <a:p>
            <a:r>
              <a:rPr lang="en-GB" dirty="0"/>
              <a:t>You also need to remember the frequency. You may get asked which standards use which frequencies.</a:t>
            </a:r>
          </a:p>
          <a:p>
            <a:endParaRPr lang="en-GB" dirty="0"/>
          </a:p>
          <a:p>
            <a:r>
              <a:rPr lang="en-GB" dirty="0"/>
              <a:t>To make it easier to remember the standards, the convention of using the word “Wi-Fi” followed by a number was created. The latest Wi-Fi standard is Wi-Fi 7. Wi-Fi 7, at the time this video was created, is not an exam objective as it was only released in 2024.</a:t>
            </a:r>
          </a:p>
          <a:p>
            <a:endParaRPr lang="en-GB" dirty="0"/>
          </a:p>
          <a:p>
            <a:r>
              <a:rPr lang="en-GB" dirty="0"/>
              <a:t>The first three Wi-Fi standards have retrospectively been assigned the designations "Wi-Fi 1," "Wi-Fi 2," and "Wi-Fi 3." While this naming convention was not used in the early days of Wi-Fi, you may occasionally encounter individuals referring to these older standards using the newer convention.</a:t>
            </a:r>
          </a:p>
          <a:p>
            <a:endParaRPr lang="en-GB" dirty="0"/>
          </a:p>
          <a:p>
            <a:r>
              <a:rPr lang="en-GB" dirty="0"/>
              <a:t>I will now have a look at each standard in more detail.</a:t>
            </a:r>
            <a:endParaRPr lang="en-US" dirty="0"/>
          </a:p>
        </p:txBody>
      </p:sp>
      <p:sp>
        <p:nvSpPr>
          <p:cNvPr id="4" name="Slide Number Placeholder 3"/>
          <p:cNvSpPr>
            <a:spLocks noGrp="1"/>
          </p:cNvSpPr>
          <p:nvPr>
            <p:ph type="sldNum" sz="quarter" idx="5"/>
          </p:nvPr>
        </p:nvSpPr>
        <p:spPr/>
        <p:txBody>
          <a:bodyPr/>
          <a:lstStyle/>
          <a:p>
            <a:r>
              <a:rPr lang="en-US"/>
              <a:t> © Copyright 2025</a:t>
            </a:r>
            <a:endParaRPr lang="en-US" dirty="0"/>
          </a:p>
        </p:txBody>
      </p:sp>
    </p:spTree>
    <p:extLst>
      <p:ext uri="{BB962C8B-B14F-4D97-AF65-F5344CB8AC3E}">
        <p14:creationId xmlns:p14="http://schemas.microsoft.com/office/powerpoint/2010/main" val="639709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01:17 Technically speaking, 802.11a was the first Wi-Fi to be developed. However, it was slow to take off compared with 802.11b. It faced compatibility challenges with existing devices and cost more than 802.11b. Thus, although being the first to be developed, it ended up finishing second in the race for market acceptance. Because of this, the standard was retroactively called Wi-Fi 2, since it was the second standard to gain market acceptance. Now you know why the first two standards are out of order.</a:t>
            </a:r>
          </a:p>
          <a:p>
            <a:endParaRPr lang="en-GB"/>
          </a:p>
          <a:p>
            <a:r>
              <a:rPr lang="en-GB"/>
              <a:t>802.11a operates in the 5 GHz band. The indoor range is about 30 meters or 100 feet. However, the actual range can vary depending on factors such as the number of walls and other obstacles between the router and the device. This band is divided up into a number of different channels. Where you live in the world and regional regulations will determine which channels you can use.</a:t>
            </a:r>
          </a:p>
          <a:p>
            <a:endParaRPr lang="en-GB"/>
          </a:p>
          <a:p>
            <a:r>
              <a:rPr lang="en-GB"/>
              <a:t>If you are using the 5Ghz frequency, most countries will require the Wi-Fi device to implement Dynamic Frequency Selection or DFS. Any channel in the DFS range will be disabled if radar is detected in that range. The Wi-Fi router, when it detects radar on that channel, will essentially move to another channel. You won’t lose all the channels in the DFS range, but some radar uses more channels than others.</a:t>
            </a:r>
          </a:p>
          <a:p>
            <a:endParaRPr lang="en-GB"/>
          </a:p>
          <a:p>
            <a:r>
              <a:rPr lang="en-GB"/>
              <a:t>Due to the wide spacing between Wi-Fi channels, adjacent channels typically don't interfere with each other. Therefore, even if some channels are unusable due to radar, there are plenty of other channels available.</a:t>
            </a:r>
          </a:p>
          <a:p>
            <a:endParaRPr lang="en-GB"/>
          </a:p>
          <a:p>
            <a:r>
              <a:rPr lang="en-GB"/>
              <a:t>The maximum speed of 802.11a is 54 Megabits per second. That is not a lot nowadays. Given its slow speed and the fact that it was released in 1999, you are unlikely to come across devices that use this standard.</a:t>
            </a:r>
          </a:p>
          <a:p>
            <a:endParaRPr lang="en-GB"/>
          </a:p>
          <a:p>
            <a:r>
              <a:rPr lang="en-GB"/>
              <a:t>The main takeaway from this is, get familiar with the channels in the 5Ghz range and that 802.11a exists. It is unlikely you will be supporting devices that use it. You may find that your Wi-Fi router has an option to disable it.</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695292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03:32 802.11b was also released in 1999, so you are unlikely to come across it. Compared with 802.11a, it uses poor encoding methods and thus could only reach a maximum speed of 11 Megabits per second. However, it took off because it was cheaper and more compatible with older technology making it easier to implement.</a:t>
            </a:r>
          </a:p>
          <a:p>
            <a:endParaRPr lang="en-GB"/>
          </a:p>
          <a:p>
            <a:r>
              <a:rPr lang="en-GB"/>
              <a:t>The 2.4 GHz frequency band, known for its broader indoor coverage, boasts a range of up to 45 meters (or approximately 150 feet), surpassing the 5 GHz band by about 15 meters (or 50 feet). While both frequency bands are impacted by physical structures and objects, the 2.4 GHz spectrum is less affected than its 5 GHz counterpart. This lesser degree of interference from buildings and objects makes the 2.4 GHz range more reliable for indoor use, especially in environments with numerous physical barriers. This is another reason why it had a lot of early market adoption over the 5 GHz range.</a:t>
            </a:r>
          </a:p>
          <a:p>
            <a:endParaRPr lang="en-GB"/>
          </a:p>
          <a:p>
            <a:r>
              <a:rPr lang="en-GB"/>
              <a:t>The channels used by the 2.4 GHz range do overlap, so adjacent channels can cause interference with each other. Channel 6 tends to be the default channel used by many Wi-Fi routers, since it is in the middle and thus, if there are no other devices using the 2.4 GHz range, it should be pretty good.</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256772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05:00 The next standard, 802.11g, essentially, adopts the encoding technique of 802.11a. As a result, it achieves the same maximum speed of 54 Megabits per second. If I consider a router from this time period, it works like this: 802.11b had poor encoding but used the 2.4 GHz range.</a:t>
            </a:r>
          </a:p>
          <a:p>
            <a:endParaRPr lang="en-GB"/>
          </a:p>
          <a:p>
            <a:r>
              <a:rPr lang="en-GB"/>
              <a:t>802.11a had good encoding. So, to implement 802.11g on our router, the encoding was simply upgraded. Now we have a Wi-Fi router that uses the same encoding as 802.11a but uses the 2.4 GHz frequency. Since the router supported this encoding, it was a simple matter for the manufacturer of the Wi-Fi router to add the 5 GHz frequency.</a:t>
            </a:r>
          </a:p>
          <a:p>
            <a:endParaRPr lang="en-GB"/>
          </a:p>
          <a:p>
            <a:r>
              <a:rPr lang="en-GB"/>
              <a:t>As this standard was released in 2003, as with the previous standards, you are unlikely to come across it. Newer standards of Wi-Fi started drastically increasing the speed.</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853874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06:00 802.11n was released in 2008.  Officially also known as Wi-Fi 4, it has a maximum speed of 600 Megabits per second. There are, however, some caveats to getting these higher speeds. In this video, I won’t be looking at the improvements to the encoding which also increases the bandwidth. Just keep in mind that, starting with Wi-Fi 4, they are always making improvements to the encoding of data which increases the speed. This video will just be looking at the other improvements that increase speed.</a:t>
            </a:r>
          </a:p>
          <a:p>
            <a:endParaRPr lang="en-GB"/>
          </a:p>
          <a:p>
            <a:r>
              <a:rPr lang="en-GB"/>
              <a:t>Wi-Fi 4 introduced Multiple-Input, Multiple-Output (MIMO) technology, which enables the combination of up to four data streams to boost transmission speeds. The actual number of supported data streams depends on both the Wi-Fi router and the device, with each data stream requiring a dedicated antenna. While routers with at least four antennas are necessary for maximum MIMO performance, router manufacturers may limit the number of concurrent streams. Therefore, checking router specifications is crucial to determine the actual number of supported data streams.</a:t>
            </a:r>
          </a:p>
          <a:p>
            <a:endParaRPr lang="en-GB"/>
          </a:p>
          <a:p>
            <a:r>
              <a:rPr lang="en-GB"/>
              <a:t>Adding four antennas to a mobile device can be pretty costly, thus Wi-Fi 4 added another way to increase the bandwidth using the one antenna.</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449185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07:21 Wi-Fi 4 adds another feature called channel bonding. This allows two channels to be combined together to increase bandwidth; however, it can only be used on the 5 GHz frequency. In the 5 GHz band, channels are spaced farther apart compared to the 2.4 GHz band. This wider spacing significantly reduces the chance of interference between channels.</a:t>
            </a:r>
          </a:p>
          <a:p>
            <a:endParaRPr lang="en-GB"/>
          </a:p>
          <a:p>
            <a:r>
              <a:rPr lang="en-GB"/>
              <a:t>Given that the channels are 20 MHz apart, channel bonding basically creates 40 MHz channels. Having a larger frequency allows for more bandwidth. Keep in mind that DFS still applies, thus if radar is being used in your area, this will reduce the number of channels that are available.</a:t>
            </a:r>
          </a:p>
          <a:p>
            <a:endParaRPr lang="en-GB"/>
          </a:p>
          <a:p>
            <a:r>
              <a:rPr lang="en-GB"/>
              <a:t>MIMO can also be used with channel bonding. To get the maximum speed with Wi-Fi 4, you need four channels of 40 Megahertz. As you can see, there are caveats with Wi-Fi to getting the maximum speed. The maximum speed a device supports will be determined by the frequency used, if it is bonded, and how many channels it can use. So don’t always believe the speed written on the box.  You need to read the specifications of the device and the wireless point to determine what sort of speeds you will get.</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269945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08:39 In 2014, Wi-Fi 5 was released. This standard only used the 5GHz frequency. This standard supports up to eight data streams and offers wider frequencies, although most access points won’t support more than four.</a:t>
            </a:r>
          </a:p>
          <a:p>
            <a:endParaRPr lang="en-GB"/>
          </a:p>
          <a:p>
            <a:r>
              <a:rPr lang="en-GB"/>
              <a:t>Wi-Fi 5 uses the same frequency as before, including adding the 40-Megahertz bonded channel. Wi-Fi 5 also adds 80 Megahertz channels and 160 Megahertz channels. You will notice there are only two channels at 160 Megahertz. Given how large this frequency range is, it could be difficult to use since it relies on the frequencies not being used by other devices. Keep in mind, the channel can’t be used if radar is detected in that frequency range.</a:t>
            </a:r>
          </a:p>
          <a:p>
            <a:endParaRPr lang="en-GB"/>
          </a:p>
          <a:p>
            <a:r>
              <a:rPr lang="en-GB"/>
              <a:t>MIMO requires channels of the same frequency width, since the channels need to keep in sync with each other. So, this is a consideration when using Wi-Fi. If you increase the frequency width, you increase the bandwidth, but this may cause other problems, such as MIMO not being able to be used or slower speeds due to other devices using part of the frequency range. Sometimes it is trial and error to get the settings right.</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025305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4/19/2025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4/19/2025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4/19/2025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4/19/2025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18.jpe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10.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8.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DD1ED47C-6656-5ACE-E67C-E1FB94C88850}"/>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DD2DE5F8-79BD-4900-ED57-739E2E3DCAA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0282D7EB-634C-C5FB-E4F0-CF7D81EE4D7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440854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802.11ax (Wi-Fi 6)</a:t>
              </a:r>
            </a:p>
          </p:txBody>
        </p:sp>
      </p:grpSp>
      <p:sp>
        <p:nvSpPr>
          <p:cNvPr id="9" name="0_Point 1">
            <a:extLst>
              <a:ext uri="{FF2B5EF4-FFF2-40B4-BE49-F238E27FC236}">
                <a16:creationId xmlns:a16="http://schemas.microsoft.com/office/drawing/2014/main" id="{9AB0CD40-3F8C-4AD7-ABD2-0365709E7B83}"/>
              </a:ext>
            </a:extLst>
          </p:cNvPr>
          <p:cNvSpPr txBox="1"/>
          <p:nvPr/>
        </p:nvSpPr>
        <p:spPr>
          <a:xfrm>
            <a:off x="854965" y="3613667"/>
            <a:ext cx="34904606" cy="1708160"/>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Maximum speed 9Gbps</a:t>
            </a:r>
          </a:p>
        </p:txBody>
      </p:sp>
      <p:grpSp>
        <p:nvGrpSpPr>
          <p:cNvPr id="36" name="6_Truck">
            <a:extLst>
              <a:ext uri="{FF2B5EF4-FFF2-40B4-BE49-F238E27FC236}">
                <a16:creationId xmlns:a16="http://schemas.microsoft.com/office/drawing/2014/main" id="{63C5C355-0F1D-A659-DB4F-DA75850A6C09}"/>
              </a:ext>
            </a:extLst>
          </p:cNvPr>
          <p:cNvGrpSpPr/>
          <p:nvPr/>
        </p:nvGrpSpPr>
        <p:grpSpPr>
          <a:xfrm>
            <a:off x="18809623" y="7639119"/>
            <a:ext cx="11808924" cy="7767152"/>
            <a:chOff x="19225258" y="7639119"/>
            <a:chExt cx="11808924" cy="7767152"/>
          </a:xfrm>
        </p:grpSpPr>
        <p:pic>
          <p:nvPicPr>
            <p:cNvPr id="2050" name="Picture 2" descr="Truck clipart free clipart images 6 clipartcow">
              <a:extLst>
                <a:ext uri="{FF2B5EF4-FFF2-40B4-BE49-F238E27FC236}">
                  <a16:creationId xmlns:a16="http://schemas.microsoft.com/office/drawing/2014/main" id="{3261077C-EE23-105E-178D-18E1B03A49A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9225258" y="7639119"/>
              <a:ext cx="11808924" cy="7767152"/>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1B0F2417-4C03-F335-1ABC-352FFB651C4D}"/>
                </a:ext>
              </a:extLst>
            </p:cNvPr>
            <p:cNvSpPr/>
            <p:nvPr/>
          </p:nvSpPr>
          <p:spPr>
            <a:xfrm>
              <a:off x="20005963" y="9270815"/>
              <a:ext cx="2161309" cy="3360152"/>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5000" dirty="0">
                  <a:latin typeface="Arial" panose="020B0604020202020204" pitchFamily="34" charset="0"/>
                  <a:cs typeface="Arial" panose="020B0604020202020204" pitchFamily="34" charset="0"/>
                </a:rPr>
                <a:t>Device 1</a:t>
              </a:r>
            </a:p>
          </p:txBody>
        </p:sp>
        <p:sp>
          <p:nvSpPr>
            <p:cNvPr id="33" name="Rectangle 32">
              <a:extLst>
                <a:ext uri="{FF2B5EF4-FFF2-40B4-BE49-F238E27FC236}">
                  <a16:creationId xmlns:a16="http://schemas.microsoft.com/office/drawing/2014/main" id="{EE0532D2-1896-2258-BEC9-2FD4213E2B4D}"/>
                </a:ext>
              </a:extLst>
            </p:cNvPr>
            <p:cNvSpPr/>
            <p:nvPr/>
          </p:nvSpPr>
          <p:spPr>
            <a:xfrm>
              <a:off x="22284631" y="9270815"/>
              <a:ext cx="2161309" cy="3360152"/>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sz="5000" dirty="0">
                  <a:latin typeface="Arial" panose="020B0604020202020204" pitchFamily="34" charset="0"/>
                  <a:cs typeface="Arial" panose="020B0604020202020204" pitchFamily="34" charset="0"/>
                </a:rPr>
                <a:t>Device 2</a:t>
              </a:r>
            </a:p>
          </p:txBody>
        </p:sp>
        <p:sp>
          <p:nvSpPr>
            <p:cNvPr id="34" name="Rectangle 33">
              <a:extLst>
                <a:ext uri="{FF2B5EF4-FFF2-40B4-BE49-F238E27FC236}">
                  <a16:creationId xmlns:a16="http://schemas.microsoft.com/office/drawing/2014/main" id="{2E17F8E6-00E3-79DF-E322-C3671390169D}"/>
                </a:ext>
              </a:extLst>
            </p:cNvPr>
            <p:cNvSpPr/>
            <p:nvPr/>
          </p:nvSpPr>
          <p:spPr>
            <a:xfrm>
              <a:off x="24540852" y="9270815"/>
              <a:ext cx="2161309" cy="3360152"/>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5000" dirty="0">
                  <a:latin typeface="Arial" panose="020B0604020202020204" pitchFamily="34" charset="0"/>
                  <a:cs typeface="Arial" panose="020B0604020202020204" pitchFamily="34" charset="0"/>
                </a:rPr>
                <a:t>Device 3</a:t>
              </a:r>
            </a:p>
          </p:txBody>
        </p:sp>
      </p:grpSp>
      <p:grpSp>
        <p:nvGrpSpPr>
          <p:cNvPr id="16" name="1_Graphic">
            <a:extLst>
              <a:ext uri="{FF2B5EF4-FFF2-40B4-BE49-F238E27FC236}">
                <a16:creationId xmlns:a16="http://schemas.microsoft.com/office/drawing/2014/main" id="{9E243A17-48C3-A942-70CD-DA0B88981C04}"/>
              </a:ext>
            </a:extLst>
          </p:cNvPr>
          <p:cNvGrpSpPr/>
          <p:nvPr/>
        </p:nvGrpSpPr>
        <p:grpSpPr>
          <a:xfrm>
            <a:off x="550069" y="8895797"/>
            <a:ext cx="6492648" cy="6985752"/>
            <a:chOff x="14603769" y="16136579"/>
            <a:chExt cx="6492648" cy="6985752"/>
          </a:xfrm>
        </p:grpSpPr>
        <p:sp>
          <p:nvSpPr>
            <p:cNvPr id="17" name="Rectangle: Rounded Corners 16">
              <a:extLst>
                <a:ext uri="{FF2B5EF4-FFF2-40B4-BE49-F238E27FC236}">
                  <a16:creationId xmlns:a16="http://schemas.microsoft.com/office/drawing/2014/main" id="{DD771857-EDC9-1BEB-DBB3-9819A1972B92}"/>
                </a:ext>
              </a:extLst>
            </p:cNvPr>
            <p:cNvSpPr/>
            <p:nvPr/>
          </p:nvSpPr>
          <p:spPr>
            <a:xfrm>
              <a:off x="14603769" y="16136579"/>
              <a:ext cx="6492648" cy="5909332"/>
            </a:xfrm>
            <a:prstGeom prst="roundRect">
              <a:avLst/>
            </a:prstGeom>
            <a:ln w="254000"/>
          </p:spPr>
          <p:style>
            <a:lnRef idx="2">
              <a:schemeClr val="dk1"/>
            </a:lnRef>
            <a:fillRef idx="1">
              <a:schemeClr val="lt1"/>
            </a:fillRef>
            <a:effectRef idx="0">
              <a:schemeClr val="dk1"/>
            </a:effectRef>
            <a:fontRef idx="minor">
              <a:schemeClr val="dk1"/>
            </a:fontRef>
          </p:style>
          <p:txBody>
            <a:bodyPr rtlCol="0" anchor="ctr"/>
            <a:lstStyle/>
            <a:p>
              <a:pPr algn="ctr"/>
              <a:endParaRPr lang="en-AU" dirty="0"/>
            </a:p>
          </p:txBody>
        </p:sp>
        <p:pic>
          <p:nvPicPr>
            <p:cNvPr id="23" name="Picture 22" descr="A wifi symbol with a keyhole&#10;&#10;Description automatically generated">
              <a:extLst>
                <a:ext uri="{FF2B5EF4-FFF2-40B4-BE49-F238E27FC236}">
                  <a16:creationId xmlns:a16="http://schemas.microsoft.com/office/drawing/2014/main" id="{584714A7-1490-F1CF-CF68-3384B395505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217663" y="16705791"/>
              <a:ext cx="5264859" cy="3816684"/>
            </a:xfrm>
            <a:prstGeom prst="rect">
              <a:avLst/>
            </a:prstGeom>
          </p:spPr>
        </p:pic>
        <p:sp>
          <p:nvSpPr>
            <p:cNvPr id="24" name="_Point 2">
              <a:extLst>
                <a:ext uri="{FF2B5EF4-FFF2-40B4-BE49-F238E27FC236}">
                  <a16:creationId xmlns:a16="http://schemas.microsoft.com/office/drawing/2014/main" id="{47232768-4646-6194-D7B7-A78E6AA5A5D6}"/>
                </a:ext>
              </a:extLst>
            </p:cNvPr>
            <p:cNvSpPr txBox="1"/>
            <p:nvPr/>
          </p:nvSpPr>
          <p:spPr>
            <a:xfrm>
              <a:off x="14964940" y="20721674"/>
              <a:ext cx="6131477" cy="2400657"/>
            </a:xfrm>
            <a:prstGeom prst="rect">
              <a:avLst/>
            </a:prstGeom>
            <a:noFill/>
          </p:spPr>
          <p:txBody>
            <a:bodyPr wrap="square">
              <a:spAutoFit/>
            </a:bodyPr>
            <a:lstStyle/>
            <a:p>
              <a:pPr algn="ctr"/>
              <a:r>
                <a:rPr lang="en-US" sz="7500" b="1" dirty="0">
                  <a:latin typeface="Arial" panose="020B0604020202020204" pitchFamily="34" charset="0"/>
                  <a:cs typeface="Arial" panose="020B0604020202020204" pitchFamily="34" charset="0"/>
                </a:rPr>
                <a:t>6 GHz</a:t>
              </a:r>
              <a:br>
                <a:rPr lang="en-US" sz="7500" b="1" dirty="0">
                  <a:latin typeface="Arial" panose="020B0604020202020204" pitchFamily="34" charset="0"/>
                  <a:cs typeface="Arial" panose="020B0604020202020204" pitchFamily="34" charset="0"/>
                </a:rPr>
              </a:br>
              <a:endParaRPr lang="en-US" sz="7500" b="1" dirty="0">
                <a:latin typeface="Arial" panose="020B0604020202020204" pitchFamily="34" charset="0"/>
                <a:cs typeface="Arial" panose="020B0604020202020204" pitchFamily="34" charset="0"/>
              </a:endParaRPr>
            </a:p>
          </p:txBody>
        </p:sp>
      </p:grpSp>
      <p:sp>
        <p:nvSpPr>
          <p:cNvPr id="14" name="1_Point 2">
            <a:extLst>
              <a:ext uri="{FF2B5EF4-FFF2-40B4-BE49-F238E27FC236}">
                <a16:creationId xmlns:a16="http://schemas.microsoft.com/office/drawing/2014/main" id="{F7302874-6FF6-4F12-9408-F903772FAD68}"/>
              </a:ext>
            </a:extLst>
          </p:cNvPr>
          <p:cNvSpPr txBox="1"/>
          <p:nvPr/>
        </p:nvSpPr>
        <p:spPr>
          <a:xfrm>
            <a:off x="854964" y="5467572"/>
            <a:ext cx="34913334"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Adds 6 GHz</a:t>
            </a:r>
            <a:endParaRPr lang="en-US" sz="7500" dirty="0">
              <a:latin typeface="Arial" panose="020B0604020202020204" pitchFamily="34" charset="0"/>
              <a:cs typeface="Arial" panose="020B0604020202020204" pitchFamily="34" charset="0"/>
            </a:endParaRPr>
          </a:p>
        </p:txBody>
      </p:sp>
      <p:sp>
        <p:nvSpPr>
          <p:cNvPr id="25" name="2_Point left 1">
            <a:extLst>
              <a:ext uri="{FF2B5EF4-FFF2-40B4-BE49-F238E27FC236}">
                <a16:creationId xmlns:a16="http://schemas.microsoft.com/office/drawing/2014/main" id="{E82B58E7-9A90-1390-7C86-1C0C0AD291C3}"/>
              </a:ext>
            </a:extLst>
          </p:cNvPr>
          <p:cNvSpPr txBox="1"/>
          <p:nvPr/>
        </p:nvSpPr>
        <p:spPr>
          <a:xfrm>
            <a:off x="7343405" y="9465009"/>
            <a:ext cx="10418122"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Slightly more bandwidth</a:t>
            </a:r>
            <a:endParaRPr lang="en-US" sz="7500" dirty="0">
              <a:latin typeface="Arial" panose="020B0604020202020204" pitchFamily="34" charset="0"/>
              <a:cs typeface="Arial" panose="020B0604020202020204" pitchFamily="34" charset="0"/>
            </a:endParaRPr>
          </a:p>
        </p:txBody>
      </p:sp>
      <p:sp>
        <p:nvSpPr>
          <p:cNvPr id="26" name="3_Point left 2">
            <a:extLst>
              <a:ext uri="{FF2B5EF4-FFF2-40B4-BE49-F238E27FC236}">
                <a16:creationId xmlns:a16="http://schemas.microsoft.com/office/drawing/2014/main" id="{547218A9-40F1-CA2E-1951-553CCD7005F9}"/>
              </a:ext>
            </a:extLst>
          </p:cNvPr>
          <p:cNvSpPr txBox="1"/>
          <p:nvPr/>
        </p:nvSpPr>
        <p:spPr>
          <a:xfrm>
            <a:off x="7343405" y="10950891"/>
            <a:ext cx="9531431"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Range slightly less</a:t>
            </a:r>
            <a:endParaRPr lang="en-US" sz="7500" dirty="0">
              <a:latin typeface="Arial" panose="020B0604020202020204" pitchFamily="34" charset="0"/>
              <a:cs typeface="Arial" panose="020B0604020202020204" pitchFamily="34" charset="0"/>
            </a:endParaRPr>
          </a:p>
        </p:txBody>
      </p:sp>
      <p:sp>
        <p:nvSpPr>
          <p:cNvPr id="27" name="4_Point left 3">
            <a:extLst>
              <a:ext uri="{FF2B5EF4-FFF2-40B4-BE49-F238E27FC236}">
                <a16:creationId xmlns:a16="http://schemas.microsoft.com/office/drawing/2014/main" id="{E07EB3BB-D18A-7444-0587-24BE072A3753}"/>
              </a:ext>
            </a:extLst>
          </p:cNvPr>
          <p:cNvSpPr txBox="1"/>
          <p:nvPr/>
        </p:nvSpPr>
        <p:spPr>
          <a:xfrm>
            <a:off x="7343405" y="12436773"/>
            <a:ext cx="9531431"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Less used than 5GHz</a:t>
            </a:r>
            <a:endParaRPr lang="en-US" sz="7500" dirty="0">
              <a:latin typeface="Arial" panose="020B0604020202020204" pitchFamily="34" charset="0"/>
              <a:cs typeface="Arial" panose="020B0604020202020204" pitchFamily="34" charset="0"/>
            </a:endParaRPr>
          </a:p>
        </p:txBody>
      </p:sp>
      <p:sp>
        <p:nvSpPr>
          <p:cNvPr id="11" name="5_Point 3">
            <a:extLst>
              <a:ext uri="{FF2B5EF4-FFF2-40B4-BE49-F238E27FC236}">
                <a16:creationId xmlns:a16="http://schemas.microsoft.com/office/drawing/2014/main" id="{E64035EB-538E-4765-9879-52C9E87B8C6B}"/>
              </a:ext>
            </a:extLst>
          </p:cNvPr>
          <p:cNvSpPr txBox="1"/>
          <p:nvPr/>
        </p:nvSpPr>
        <p:spPr>
          <a:xfrm>
            <a:off x="854964" y="6859811"/>
            <a:ext cx="34913334"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Adds Orthogonal Frequency Division Multiple Access (OFDMA)</a:t>
            </a:r>
            <a:endParaRPr lang="en-US" sz="7500" dirty="0">
              <a:latin typeface="Arial" panose="020B0604020202020204" pitchFamily="34" charset="0"/>
              <a:cs typeface="Arial" panose="020B0604020202020204" pitchFamily="34" charset="0"/>
            </a:endParaRPr>
          </a:p>
        </p:txBody>
      </p:sp>
      <p:sp>
        <p:nvSpPr>
          <p:cNvPr id="35" name="6_Point right 1">
            <a:extLst>
              <a:ext uri="{FF2B5EF4-FFF2-40B4-BE49-F238E27FC236}">
                <a16:creationId xmlns:a16="http://schemas.microsoft.com/office/drawing/2014/main" id="{93CEA38D-E0A5-2219-9164-C4933DC62997}"/>
              </a:ext>
            </a:extLst>
          </p:cNvPr>
          <p:cNvSpPr txBox="1"/>
          <p:nvPr/>
        </p:nvSpPr>
        <p:spPr>
          <a:xfrm>
            <a:off x="19393373" y="14719166"/>
            <a:ext cx="5897613" cy="1708160"/>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OFDMA</a:t>
            </a:r>
          </a:p>
        </p:txBody>
      </p:sp>
      <p:sp>
        <p:nvSpPr>
          <p:cNvPr id="28" name="7_Point right 2">
            <a:extLst>
              <a:ext uri="{FF2B5EF4-FFF2-40B4-BE49-F238E27FC236}">
                <a16:creationId xmlns:a16="http://schemas.microsoft.com/office/drawing/2014/main" id="{B650B958-BB24-5F4A-563F-153BCE030E7A}"/>
              </a:ext>
            </a:extLst>
          </p:cNvPr>
          <p:cNvSpPr txBox="1"/>
          <p:nvPr/>
        </p:nvSpPr>
        <p:spPr>
          <a:xfrm>
            <a:off x="19393373" y="16492149"/>
            <a:ext cx="15368708" cy="1169551"/>
          </a:xfrm>
          <a:prstGeom prst="rect">
            <a:avLst/>
          </a:prstGeom>
          <a:noFill/>
        </p:spPr>
        <p:txBody>
          <a:bodyPr wrap="square">
            <a:spAutoFit/>
          </a:bodyPr>
          <a:lstStyle/>
          <a:p>
            <a:r>
              <a:rPr lang="en-GB" sz="7000" dirty="0">
                <a:latin typeface="Arial" panose="020B0604020202020204" pitchFamily="34" charset="0"/>
                <a:cs typeface="Arial" panose="020B0604020202020204" pitchFamily="34" charset="0"/>
              </a:rPr>
              <a:t>Divides channels into sub-channels</a:t>
            </a:r>
            <a:endParaRPr lang="en-US" sz="7000" dirty="0">
              <a:latin typeface="Arial" panose="020B0604020202020204" pitchFamily="34" charset="0"/>
              <a:cs typeface="Arial" panose="020B0604020202020204" pitchFamily="34" charset="0"/>
            </a:endParaRPr>
          </a:p>
        </p:txBody>
      </p:sp>
      <p:sp>
        <p:nvSpPr>
          <p:cNvPr id="29" name="8_Point right 3">
            <a:extLst>
              <a:ext uri="{FF2B5EF4-FFF2-40B4-BE49-F238E27FC236}">
                <a16:creationId xmlns:a16="http://schemas.microsoft.com/office/drawing/2014/main" id="{374FBFD6-7887-874F-2F27-90CD5D32BE87}"/>
              </a:ext>
            </a:extLst>
          </p:cNvPr>
          <p:cNvSpPr txBox="1"/>
          <p:nvPr/>
        </p:nvSpPr>
        <p:spPr>
          <a:xfrm>
            <a:off x="19393373" y="17726523"/>
            <a:ext cx="17185099" cy="1169551"/>
          </a:xfrm>
          <a:prstGeom prst="rect">
            <a:avLst/>
          </a:prstGeom>
          <a:noFill/>
        </p:spPr>
        <p:txBody>
          <a:bodyPr wrap="square">
            <a:spAutoFit/>
          </a:bodyPr>
          <a:lstStyle/>
          <a:p>
            <a:r>
              <a:rPr lang="en-GB" sz="7000" dirty="0">
                <a:latin typeface="Arial" panose="020B0604020202020204" pitchFamily="34" charset="0"/>
                <a:cs typeface="Arial" panose="020B0604020202020204" pitchFamily="34" charset="0"/>
              </a:rPr>
              <a:t>Simultaneous transfers to multiple devices</a:t>
            </a:r>
            <a:endParaRPr lang="en-US" sz="7000" dirty="0">
              <a:latin typeface="Arial" panose="020B0604020202020204" pitchFamily="34" charset="0"/>
              <a:cs typeface="Arial" panose="020B0604020202020204" pitchFamily="34" charset="0"/>
            </a:endParaRPr>
          </a:p>
        </p:txBody>
      </p:sp>
      <p:grpSp>
        <p:nvGrpSpPr>
          <p:cNvPr id="2" name="0_Graphic">
            <a:extLst>
              <a:ext uri="{FF2B5EF4-FFF2-40B4-BE49-F238E27FC236}">
                <a16:creationId xmlns:a16="http://schemas.microsoft.com/office/drawing/2014/main" id="{3FF9F908-7700-1673-D862-88FCD4CF0146}"/>
              </a:ext>
            </a:extLst>
          </p:cNvPr>
          <p:cNvGrpSpPr/>
          <p:nvPr/>
        </p:nvGrpSpPr>
        <p:grpSpPr>
          <a:xfrm>
            <a:off x="29722181" y="222969"/>
            <a:ext cx="6492648" cy="7313356"/>
            <a:chOff x="14603769" y="16136579"/>
            <a:chExt cx="6492648" cy="7313356"/>
          </a:xfrm>
        </p:grpSpPr>
        <p:sp>
          <p:nvSpPr>
            <p:cNvPr id="5" name="Rectangle: Rounded Corners 4">
              <a:extLst>
                <a:ext uri="{FF2B5EF4-FFF2-40B4-BE49-F238E27FC236}">
                  <a16:creationId xmlns:a16="http://schemas.microsoft.com/office/drawing/2014/main" id="{06277E75-A055-D6B7-DAFE-15FE6995D09D}"/>
                </a:ext>
              </a:extLst>
            </p:cNvPr>
            <p:cNvSpPr/>
            <p:nvPr/>
          </p:nvSpPr>
          <p:spPr>
            <a:xfrm>
              <a:off x="14603769" y="16136579"/>
              <a:ext cx="6492648" cy="7313356"/>
            </a:xfrm>
            <a:prstGeom prst="roundRect">
              <a:avLst/>
            </a:prstGeom>
            <a:solidFill>
              <a:srgbClr val="92D050"/>
            </a:solidFill>
            <a:ln w="254000"/>
          </p:spPr>
          <p:style>
            <a:lnRef idx="2">
              <a:schemeClr val="dk1"/>
            </a:lnRef>
            <a:fillRef idx="1">
              <a:schemeClr val="lt1"/>
            </a:fillRef>
            <a:effectRef idx="0">
              <a:schemeClr val="dk1"/>
            </a:effectRef>
            <a:fontRef idx="minor">
              <a:schemeClr val="dk1"/>
            </a:fontRef>
          </p:style>
          <p:txBody>
            <a:bodyPr rtlCol="0" anchor="ctr"/>
            <a:lstStyle/>
            <a:p>
              <a:pPr algn="ctr"/>
              <a:endParaRPr lang="en-AU" dirty="0"/>
            </a:p>
          </p:txBody>
        </p:sp>
        <p:pic>
          <p:nvPicPr>
            <p:cNvPr id="8" name="Picture 7" descr="A wifi symbol with a keyhole&#10;&#10;Description automatically generated">
              <a:extLst>
                <a:ext uri="{FF2B5EF4-FFF2-40B4-BE49-F238E27FC236}">
                  <a16:creationId xmlns:a16="http://schemas.microsoft.com/office/drawing/2014/main" id="{AFF350CE-5701-F7E9-0526-E303D2C58FB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217663" y="16705791"/>
              <a:ext cx="5264859" cy="3816684"/>
            </a:xfrm>
            <a:prstGeom prst="rect">
              <a:avLst/>
            </a:prstGeom>
          </p:spPr>
        </p:pic>
        <p:sp>
          <p:nvSpPr>
            <p:cNvPr id="10" name="_Point 2">
              <a:extLst>
                <a:ext uri="{FF2B5EF4-FFF2-40B4-BE49-F238E27FC236}">
                  <a16:creationId xmlns:a16="http://schemas.microsoft.com/office/drawing/2014/main" id="{10E573E7-4182-6226-E7CD-9EF028DAEEDE}"/>
                </a:ext>
              </a:extLst>
            </p:cNvPr>
            <p:cNvSpPr txBox="1"/>
            <p:nvPr/>
          </p:nvSpPr>
          <p:spPr>
            <a:xfrm>
              <a:off x="14964940" y="20721674"/>
              <a:ext cx="6131477" cy="2400657"/>
            </a:xfrm>
            <a:prstGeom prst="rect">
              <a:avLst/>
            </a:prstGeom>
            <a:noFill/>
          </p:spPr>
          <p:txBody>
            <a:bodyPr wrap="square">
              <a:spAutoFit/>
            </a:bodyPr>
            <a:lstStyle/>
            <a:p>
              <a:pPr algn="ctr"/>
              <a:r>
                <a:rPr lang="en-US" sz="7500" b="1" dirty="0">
                  <a:latin typeface="Arial" panose="020B0604020202020204" pitchFamily="34" charset="0"/>
                  <a:cs typeface="Arial" panose="020B0604020202020204" pitchFamily="34" charset="0"/>
                </a:rPr>
                <a:t>2.4/5/6 GHz</a:t>
              </a:r>
              <a:br>
                <a:rPr lang="en-US" sz="7500" b="1" dirty="0">
                  <a:latin typeface="Arial" panose="020B0604020202020204" pitchFamily="34" charset="0"/>
                  <a:cs typeface="Arial" panose="020B0604020202020204" pitchFamily="34" charset="0"/>
                </a:rPr>
              </a:br>
              <a:r>
                <a:rPr lang="en-US" sz="7500" b="1" dirty="0">
                  <a:latin typeface="Arial" panose="020B0604020202020204" pitchFamily="34" charset="0"/>
                  <a:cs typeface="Arial" panose="020B0604020202020204" pitchFamily="34" charset="0"/>
                </a:rPr>
                <a:t>Bands</a:t>
              </a:r>
            </a:p>
          </p:txBody>
        </p:sp>
      </p:gr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597822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2C1DF64A-1E65-1A41-942A-48BB995BA501}"/>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593F9503-CE15-86E7-2796-BBA9A1F15B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6799E79B-4678-30A9-6AD2-4CE3A746DFD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18283428"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 The Real World</a:t>
              </a:r>
            </a:p>
          </p:txBody>
        </p:sp>
      </p:grpSp>
      <p:pic>
        <p:nvPicPr>
          <p:cNvPr id="16" name="1_World_V World1_D -2.0">
            <a:extLst>
              <a:ext uri="{FF2B5EF4-FFF2-40B4-BE49-F238E27FC236}">
                <a16:creationId xmlns:a16="http://schemas.microsoft.com/office/drawing/2014/main" id="{0422A619-46F5-4F67-8CEC-D8CAD06727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821606" y="-415499"/>
            <a:ext cx="22950139" cy="12909452"/>
          </a:xfrm>
          <a:prstGeom prst="rect">
            <a:avLst/>
          </a:prstGeom>
        </p:spPr>
      </p:pic>
      <p:sp>
        <p:nvSpPr>
          <p:cNvPr id="17" name="0_World Dimmer">
            <a:extLst>
              <a:ext uri="{FF2B5EF4-FFF2-40B4-BE49-F238E27FC236}">
                <a16:creationId xmlns:a16="http://schemas.microsoft.com/office/drawing/2014/main" id="{0585BD67-9AF2-4F56-ABBB-F49DB4B63090}"/>
              </a:ext>
            </a:extLst>
          </p:cNvPr>
          <p:cNvSpPr/>
          <p:nvPr/>
        </p:nvSpPr>
        <p:spPr>
          <a:xfrm>
            <a:off x="23454360" y="3205453"/>
            <a:ext cx="13121640" cy="9065374"/>
          </a:xfrm>
          <a:prstGeom prst="rect">
            <a:avLst/>
          </a:prstGeom>
          <a:solidFill>
            <a:schemeClr val="lt1">
              <a:alpha val="9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a:p>
        </p:txBody>
      </p:sp>
      <p:sp>
        <p:nvSpPr>
          <p:cNvPr id="9" name="2_Point 1">
            <a:extLst>
              <a:ext uri="{FF2B5EF4-FFF2-40B4-BE49-F238E27FC236}">
                <a16:creationId xmlns:a16="http://schemas.microsoft.com/office/drawing/2014/main" id="{9AB0CD40-3F8C-4AD7-ABD2-0365709E7B83}"/>
              </a:ext>
            </a:extLst>
          </p:cNvPr>
          <p:cNvSpPr txBox="1"/>
          <p:nvPr/>
        </p:nvSpPr>
        <p:spPr>
          <a:xfrm>
            <a:off x="854963" y="3613667"/>
            <a:ext cx="35721037"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Purchase the newest Wi-Fi standard when costs allow</a:t>
            </a:r>
          </a:p>
        </p:txBody>
      </p:sp>
      <p:sp>
        <p:nvSpPr>
          <p:cNvPr id="14" name="3_Point 2">
            <a:extLst>
              <a:ext uri="{FF2B5EF4-FFF2-40B4-BE49-F238E27FC236}">
                <a16:creationId xmlns:a16="http://schemas.microsoft.com/office/drawing/2014/main" id="{F7302874-6FF6-4F12-9408-F903772FAD68}"/>
              </a:ext>
            </a:extLst>
          </p:cNvPr>
          <p:cNvSpPr txBox="1"/>
          <p:nvPr/>
        </p:nvSpPr>
        <p:spPr>
          <a:xfrm>
            <a:off x="854963" y="5495210"/>
            <a:ext cx="3451870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Wi-Fi 6 has good market adoption in some areas</a:t>
            </a:r>
          </a:p>
        </p:txBody>
      </p:sp>
      <p:sp>
        <p:nvSpPr>
          <p:cNvPr id="11" name="4_Point 3">
            <a:extLst>
              <a:ext uri="{FF2B5EF4-FFF2-40B4-BE49-F238E27FC236}">
                <a16:creationId xmlns:a16="http://schemas.microsoft.com/office/drawing/2014/main" id="{E64035EB-538E-4765-9879-52C9E87B8C6B}"/>
              </a:ext>
            </a:extLst>
          </p:cNvPr>
          <p:cNvSpPr txBox="1"/>
          <p:nvPr/>
        </p:nvSpPr>
        <p:spPr>
          <a:xfrm>
            <a:off x="854963" y="6915148"/>
            <a:ext cx="3451870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Access points are generally backward compatible with older standards</a:t>
            </a:r>
          </a:p>
        </p:txBody>
      </p:sp>
      <p:sp>
        <p:nvSpPr>
          <p:cNvPr id="18" name="5_Point 4">
            <a:extLst>
              <a:ext uri="{FF2B5EF4-FFF2-40B4-BE49-F238E27FC236}">
                <a16:creationId xmlns:a16="http://schemas.microsoft.com/office/drawing/2014/main" id="{885F3228-611E-4537-915F-A671698DC49F}"/>
              </a:ext>
            </a:extLst>
          </p:cNvPr>
          <p:cNvSpPr txBox="1"/>
          <p:nvPr/>
        </p:nvSpPr>
        <p:spPr>
          <a:xfrm>
            <a:off x="854963" y="8335086"/>
            <a:ext cx="3451007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Devices using old standards can slow down other devices</a:t>
            </a:r>
          </a:p>
        </p:txBody>
      </p:sp>
      <p:sp>
        <p:nvSpPr>
          <p:cNvPr id="12" name="6_Point 5">
            <a:extLst>
              <a:ext uri="{FF2B5EF4-FFF2-40B4-BE49-F238E27FC236}">
                <a16:creationId xmlns:a16="http://schemas.microsoft.com/office/drawing/2014/main" id="{97EAF12F-B867-4C15-8390-FCF105AAB49B}"/>
              </a:ext>
            </a:extLst>
          </p:cNvPr>
          <p:cNvSpPr txBox="1"/>
          <p:nvPr/>
        </p:nvSpPr>
        <p:spPr>
          <a:xfrm>
            <a:off x="854963" y="9755058"/>
            <a:ext cx="34518703" cy="1569660"/>
          </a:xfrm>
          <a:prstGeom prst="rect">
            <a:avLst/>
          </a:prstGeom>
          <a:noFill/>
        </p:spPr>
        <p:txBody>
          <a:bodyPr wrap="square">
            <a:spAutoFit/>
          </a:bodyPr>
          <a:lstStyle/>
          <a:p>
            <a:r>
              <a:rPr lang="en-US" sz="9600" b="1" dirty="0">
                <a:solidFill>
                  <a:srgbClr val="1884C7"/>
                </a:solidFill>
                <a:latin typeface="Arial" panose="020B0604020202020204" pitchFamily="34" charset="0"/>
                <a:cs typeface="Arial" panose="020B0604020202020204" pitchFamily="34" charset="0"/>
              </a:rPr>
              <a:t>There are a lot of factors to consider when using Wi-Fi</a:t>
            </a:r>
          </a:p>
        </p:txBody>
      </p:sp>
      <p:sp>
        <p:nvSpPr>
          <p:cNvPr id="15" name="7_Point 6">
            <a:extLst>
              <a:ext uri="{FF2B5EF4-FFF2-40B4-BE49-F238E27FC236}">
                <a16:creationId xmlns:a16="http://schemas.microsoft.com/office/drawing/2014/main" id="{93BDC196-68A7-4B13-AEC2-DA960367EDBF}"/>
              </a:ext>
            </a:extLst>
          </p:cNvPr>
          <p:cNvSpPr txBox="1"/>
          <p:nvPr/>
        </p:nvSpPr>
        <p:spPr>
          <a:xfrm>
            <a:off x="854963" y="11498194"/>
            <a:ext cx="3451870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Hopefully, your access point does a good job of managing them</a:t>
            </a:r>
          </a:p>
        </p:txBody>
      </p:sp>
      <p:sp>
        <p:nvSpPr>
          <p:cNvPr id="2" name="8_Demo01_V Demo01 01-17_F 100">
            <a:extLst>
              <a:ext uri="{FF2B5EF4-FFF2-40B4-BE49-F238E27FC236}">
                <a16:creationId xmlns:a16="http://schemas.microsoft.com/office/drawing/2014/main" id="{E7F46E56-ED6D-AF1C-D138-BF629AA4DB30}"/>
              </a:ext>
            </a:extLst>
          </p:cNvPr>
          <p:cNvSpPr/>
          <p:nvPr/>
        </p:nvSpPr>
        <p:spPr>
          <a:xfrm>
            <a:off x="0" y="0"/>
            <a:ext cx="36576000" cy="20575588"/>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21" name="0_Copyright">
            <a:extLst>
              <a:ext uri="{FF2B5EF4-FFF2-40B4-BE49-F238E27FC236}">
                <a16:creationId xmlns:a16="http://schemas.microsoft.com/office/drawing/2014/main" id="{DD884720-5B77-4B39-ADFE-1B999168559C}"/>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AC8D8712-DBC2-444D-9F04-03AD501BCC26}"/>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3375444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https://ITFreeTraining.com/ap11/4d05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_Background 1">
            <a:extLst>
              <a:ext uri="{FF2B5EF4-FFF2-40B4-BE49-F238E27FC236}">
                <a16:creationId xmlns:a16="http://schemas.microsoft.com/office/drawing/2014/main" id="{5C6A4029-69CC-F9D5-025E-3539EDBB6E3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0"/>
            <a:ext cx="36576000" cy="20575587"/>
          </a:xfrm>
          <a:prstGeom prst="rect">
            <a:avLst/>
          </a:prstGeom>
        </p:spPr>
      </p:pic>
      <p:pic>
        <p:nvPicPr>
          <p:cNvPr id="3" name="1_Background 2">
            <a:extLst>
              <a:ext uri="{FF2B5EF4-FFF2-40B4-BE49-F238E27FC236}">
                <a16:creationId xmlns:a16="http://schemas.microsoft.com/office/drawing/2014/main" id="{0483A0B8-45C5-EFA5-583C-DEB4316B403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20577175"/>
          </a:xfrm>
          <a:prstGeom prst="rect">
            <a:avLst/>
          </a:prstGeom>
        </p:spPr>
      </p:pic>
      <p:pic>
        <p:nvPicPr>
          <p:cNvPr id="5" name="2_Background 3">
            <a:extLst>
              <a:ext uri="{FF2B5EF4-FFF2-40B4-BE49-F238E27FC236}">
                <a16:creationId xmlns:a16="http://schemas.microsoft.com/office/drawing/2014/main" id="{5F1DF3FA-A55D-C332-1A29-DB4581603B48}"/>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0" y="0"/>
            <a:ext cx="36576000" cy="20577175"/>
          </a:xfrm>
          <a:prstGeom prst="rect">
            <a:avLst/>
          </a:prstGeo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2927200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EBC296B9-C8FE-D2EA-44A3-20CEFD875E94}"/>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890B0230-377D-E4B6-259E-3D77B39050A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D80BFFAC-1DF8-C490-FC7E-12186E0F8CEA}"/>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42779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Wi-Fi Standards</a:t>
              </a:r>
            </a:p>
          </p:txBody>
        </p:sp>
      </p:grpSp>
      <p:graphicFrame>
        <p:nvGraphicFramePr>
          <p:cNvPr id="2" name="0_Table">
            <a:extLst>
              <a:ext uri="{FF2B5EF4-FFF2-40B4-BE49-F238E27FC236}">
                <a16:creationId xmlns:a16="http://schemas.microsoft.com/office/drawing/2014/main" id="{0D5E375D-DEBA-775B-0E19-FF0425256BCA}"/>
              </a:ext>
            </a:extLst>
          </p:cNvPr>
          <p:cNvGraphicFramePr>
            <a:graphicFrameLocks noGrp="1"/>
          </p:cNvGraphicFramePr>
          <p:nvPr>
            <p:extLst>
              <p:ext uri="{D42A27DB-BD31-4B8C-83A1-F6EECF244321}">
                <p14:modId xmlns:p14="http://schemas.microsoft.com/office/powerpoint/2010/main" val="670971645"/>
              </p:ext>
            </p:extLst>
          </p:nvPr>
        </p:nvGraphicFramePr>
        <p:xfrm>
          <a:off x="1014290" y="7727770"/>
          <a:ext cx="32589910" cy="8046720"/>
        </p:xfrm>
        <a:graphic>
          <a:graphicData uri="http://schemas.openxmlformats.org/drawingml/2006/table">
            <a:tbl>
              <a:tblPr firstRow="1" bandRow="1">
                <a:tableStyleId>{93296810-A885-4BE3-A3E7-6D5BEEA58F35}</a:tableStyleId>
              </a:tblPr>
              <a:tblGrid>
                <a:gridCol w="6517982">
                  <a:extLst>
                    <a:ext uri="{9D8B030D-6E8A-4147-A177-3AD203B41FA5}">
                      <a16:colId xmlns:a16="http://schemas.microsoft.com/office/drawing/2014/main" val="2558937611"/>
                    </a:ext>
                  </a:extLst>
                </a:gridCol>
                <a:gridCol w="6517982">
                  <a:extLst>
                    <a:ext uri="{9D8B030D-6E8A-4147-A177-3AD203B41FA5}">
                      <a16:colId xmlns:a16="http://schemas.microsoft.com/office/drawing/2014/main" val="1289592248"/>
                    </a:ext>
                  </a:extLst>
                </a:gridCol>
                <a:gridCol w="6517982">
                  <a:extLst>
                    <a:ext uri="{9D8B030D-6E8A-4147-A177-3AD203B41FA5}">
                      <a16:colId xmlns:a16="http://schemas.microsoft.com/office/drawing/2014/main" val="1864209567"/>
                    </a:ext>
                  </a:extLst>
                </a:gridCol>
                <a:gridCol w="6517982">
                  <a:extLst>
                    <a:ext uri="{9D8B030D-6E8A-4147-A177-3AD203B41FA5}">
                      <a16:colId xmlns:a16="http://schemas.microsoft.com/office/drawing/2014/main" val="2381726667"/>
                    </a:ext>
                  </a:extLst>
                </a:gridCol>
                <a:gridCol w="6517982">
                  <a:extLst>
                    <a:ext uri="{9D8B030D-6E8A-4147-A177-3AD203B41FA5}">
                      <a16:colId xmlns:a16="http://schemas.microsoft.com/office/drawing/2014/main" val="405574949"/>
                    </a:ext>
                  </a:extLst>
                </a:gridCol>
              </a:tblGrid>
              <a:tr h="370840">
                <a:tc>
                  <a:txBody>
                    <a:bodyPr/>
                    <a:lstStyle/>
                    <a:p>
                      <a:r>
                        <a:rPr lang="en-AU" sz="6000" dirty="0">
                          <a:latin typeface="Arial" panose="020B0604020202020204" pitchFamily="34" charset="0"/>
                          <a:cs typeface="Arial" panose="020B0604020202020204" pitchFamily="34" charset="0"/>
                        </a:rPr>
                        <a:t>Generation</a:t>
                      </a:r>
                    </a:p>
                  </a:txBody>
                  <a:tcPr/>
                </a:tc>
                <a:tc>
                  <a:txBody>
                    <a:bodyPr/>
                    <a:lstStyle/>
                    <a:p>
                      <a:r>
                        <a:rPr lang="en-AU" sz="6000" dirty="0">
                          <a:latin typeface="Arial" panose="020B0604020202020204" pitchFamily="34" charset="0"/>
                          <a:cs typeface="Arial" panose="020B0604020202020204" pitchFamily="34" charset="0"/>
                        </a:rPr>
                        <a:t>IEEE Standard</a:t>
                      </a:r>
                    </a:p>
                  </a:txBody>
                  <a:tcPr/>
                </a:tc>
                <a:tc>
                  <a:txBody>
                    <a:bodyPr/>
                    <a:lstStyle/>
                    <a:p>
                      <a:r>
                        <a:rPr lang="en-AU" sz="6000" dirty="0">
                          <a:latin typeface="Arial" panose="020B0604020202020204" pitchFamily="34" charset="0"/>
                          <a:cs typeface="Arial" panose="020B0604020202020204" pitchFamily="34" charset="0"/>
                        </a:rPr>
                        <a:t>Maximum Speed</a:t>
                      </a:r>
                    </a:p>
                  </a:txBody>
                  <a:tcPr/>
                </a:tc>
                <a:tc>
                  <a:txBody>
                    <a:bodyPr/>
                    <a:lstStyle/>
                    <a:p>
                      <a:r>
                        <a:rPr lang="en-AU" sz="6000" dirty="0">
                          <a:latin typeface="Arial" panose="020B0604020202020204" pitchFamily="34" charset="0"/>
                          <a:cs typeface="Arial" panose="020B0604020202020204" pitchFamily="34" charset="0"/>
                        </a:rPr>
                        <a:t>Frequency</a:t>
                      </a:r>
                    </a:p>
                  </a:txBody>
                  <a:tcPr/>
                </a:tc>
                <a:tc>
                  <a:txBody>
                    <a:bodyPr/>
                    <a:lstStyle/>
                    <a:p>
                      <a:r>
                        <a:rPr lang="en-AU" sz="6000" dirty="0">
                          <a:latin typeface="Arial" panose="020B0604020202020204" pitchFamily="34" charset="0"/>
                          <a:cs typeface="Arial" panose="020B0604020202020204" pitchFamily="34" charset="0"/>
                        </a:rPr>
                        <a:t>Year</a:t>
                      </a:r>
                    </a:p>
                  </a:txBody>
                  <a:tcPr/>
                </a:tc>
                <a:extLst>
                  <a:ext uri="{0D108BD9-81ED-4DB2-BD59-A6C34878D82A}">
                    <a16:rowId xmlns:a16="http://schemas.microsoft.com/office/drawing/2014/main" val="1292068684"/>
                  </a:ext>
                </a:extLst>
              </a:tr>
              <a:tr h="727566">
                <a:tc>
                  <a:txBody>
                    <a:bodyPr/>
                    <a:lstStyle/>
                    <a:p>
                      <a:r>
                        <a:rPr lang="en-AU" sz="6000" dirty="0">
                          <a:latin typeface="Arial" panose="020B0604020202020204" pitchFamily="34" charset="0"/>
                          <a:cs typeface="Arial" panose="020B0604020202020204" pitchFamily="34" charset="0"/>
                        </a:rPr>
                        <a:t>* Wi-Fi 7</a:t>
                      </a:r>
                    </a:p>
                  </a:txBody>
                  <a:tcPr>
                    <a:solidFill>
                      <a:schemeClr val="accent2">
                        <a:lumMod val="60000"/>
                        <a:lumOff val="40000"/>
                      </a:schemeClr>
                    </a:solidFill>
                  </a:tcPr>
                </a:tc>
                <a:tc>
                  <a:txBody>
                    <a:bodyPr/>
                    <a:lstStyle/>
                    <a:p>
                      <a:r>
                        <a:rPr lang="en-AU" sz="6000" dirty="0">
                          <a:latin typeface="Arial" panose="020B0604020202020204" pitchFamily="34" charset="0"/>
                          <a:cs typeface="Arial" panose="020B0604020202020204" pitchFamily="34" charset="0"/>
                        </a:rPr>
                        <a:t>802.11be</a:t>
                      </a:r>
                    </a:p>
                  </a:txBody>
                  <a:tcPr>
                    <a:solidFill>
                      <a:schemeClr val="accent2">
                        <a:lumMod val="60000"/>
                        <a:lumOff val="40000"/>
                      </a:schemeClr>
                    </a:solidFill>
                  </a:tcPr>
                </a:tc>
                <a:tc>
                  <a:txBody>
                    <a:bodyPr/>
                    <a:lstStyle/>
                    <a:p>
                      <a:r>
                        <a:rPr lang="en-AU" sz="6000" dirty="0">
                          <a:latin typeface="Arial" panose="020B0604020202020204" pitchFamily="34" charset="0"/>
                          <a:cs typeface="Arial" panose="020B0604020202020204" pitchFamily="34" charset="0"/>
                        </a:rPr>
                        <a:t>46Gbps</a:t>
                      </a:r>
                    </a:p>
                  </a:txBody>
                  <a:tcPr>
                    <a:solidFill>
                      <a:schemeClr val="accent2">
                        <a:lumMod val="60000"/>
                        <a:lumOff val="40000"/>
                      </a:schemeClr>
                    </a:solidFill>
                  </a:tcPr>
                </a:tc>
                <a:tc>
                  <a:txBody>
                    <a:bodyPr/>
                    <a:lstStyle/>
                    <a:p>
                      <a:r>
                        <a:rPr lang="en-AU" sz="6000" dirty="0">
                          <a:latin typeface="Arial" panose="020B0604020202020204" pitchFamily="34" charset="0"/>
                          <a:cs typeface="Arial" panose="020B0604020202020204" pitchFamily="34" charset="0"/>
                        </a:rPr>
                        <a:t>2.4, 5, 6 GHz</a:t>
                      </a:r>
                    </a:p>
                  </a:txBody>
                  <a:tcPr>
                    <a:solidFill>
                      <a:schemeClr val="accent2">
                        <a:lumMod val="60000"/>
                        <a:lumOff val="40000"/>
                      </a:schemeClr>
                    </a:solidFill>
                  </a:tcPr>
                </a:tc>
                <a:tc>
                  <a:txBody>
                    <a:bodyPr/>
                    <a:lstStyle/>
                    <a:p>
                      <a:r>
                        <a:rPr lang="en-AU" sz="6000" dirty="0">
                          <a:latin typeface="Arial" panose="020B0604020202020204" pitchFamily="34" charset="0"/>
                          <a:cs typeface="Arial" panose="020B0604020202020204" pitchFamily="34" charset="0"/>
                        </a:rPr>
                        <a:t>2024</a:t>
                      </a:r>
                    </a:p>
                  </a:txBody>
                  <a:tcPr>
                    <a:solidFill>
                      <a:schemeClr val="accent2">
                        <a:lumMod val="60000"/>
                        <a:lumOff val="40000"/>
                      </a:schemeClr>
                    </a:solidFill>
                  </a:tcPr>
                </a:tc>
                <a:extLst>
                  <a:ext uri="{0D108BD9-81ED-4DB2-BD59-A6C34878D82A}">
                    <a16:rowId xmlns:a16="http://schemas.microsoft.com/office/drawing/2014/main" val="1388129486"/>
                  </a:ext>
                </a:extLst>
              </a:tr>
              <a:tr h="370840">
                <a:tc>
                  <a:txBody>
                    <a:bodyPr/>
                    <a:lstStyle/>
                    <a:p>
                      <a:r>
                        <a:rPr lang="en-AU" sz="6000" dirty="0">
                          <a:latin typeface="Arial" panose="020B0604020202020204" pitchFamily="34" charset="0"/>
                          <a:cs typeface="Arial" panose="020B0604020202020204" pitchFamily="34" charset="0"/>
                        </a:rPr>
                        <a:t>Wi-Fi 6</a:t>
                      </a:r>
                    </a:p>
                  </a:txBody>
                  <a:tcPr/>
                </a:tc>
                <a:tc>
                  <a:txBody>
                    <a:bodyPr/>
                    <a:lstStyle/>
                    <a:p>
                      <a:r>
                        <a:rPr lang="en-AU" sz="6000" dirty="0">
                          <a:latin typeface="Arial" panose="020B0604020202020204" pitchFamily="34" charset="0"/>
                          <a:cs typeface="Arial" panose="020B0604020202020204" pitchFamily="34" charset="0"/>
                        </a:rPr>
                        <a:t>802.11ax</a:t>
                      </a:r>
                    </a:p>
                  </a:txBody>
                  <a:tcPr/>
                </a:tc>
                <a:tc>
                  <a:txBody>
                    <a:bodyPr/>
                    <a:lstStyle/>
                    <a:p>
                      <a:r>
                        <a:rPr lang="en-AU" sz="6000" dirty="0">
                          <a:latin typeface="Arial" panose="020B0604020202020204" pitchFamily="34" charset="0"/>
                          <a:cs typeface="Arial" panose="020B0604020202020204" pitchFamily="34" charset="0"/>
                        </a:rPr>
                        <a:t>9Gbps</a:t>
                      </a:r>
                    </a:p>
                  </a:txBody>
                  <a:tcPr>
                    <a:solidFill>
                      <a:schemeClr val="accent2">
                        <a:lumMod val="20000"/>
                        <a:lumOff val="80000"/>
                      </a:schemeClr>
                    </a:solidFill>
                  </a:tcPr>
                </a:tc>
                <a:tc>
                  <a:txBody>
                    <a:bodyPr/>
                    <a:lstStyle/>
                    <a:p>
                      <a:r>
                        <a:rPr lang="en-AU" sz="6000" dirty="0">
                          <a:latin typeface="Arial" panose="020B0604020202020204" pitchFamily="34" charset="0"/>
                          <a:cs typeface="Arial" panose="020B0604020202020204" pitchFamily="34" charset="0"/>
                        </a:rPr>
                        <a:t>2.4, 5, 6 GHz</a:t>
                      </a:r>
                    </a:p>
                  </a:txBody>
                  <a:tcPr/>
                </a:tc>
                <a:tc>
                  <a:txBody>
                    <a:bodyPr/>
                    <a:lstStyle/>
                    <a:p>
                      <a:r>
                        <a:rPr lang="en-AU" sz="6000" dirty="0">
                          <a:latin typeface="Arial" panose="020B0604020202020204" pitchFamily="34" charset="0"/>
                          <a:cs typeface="Arial" panose="020B0604020202020204" pitchFamily="34" charset="0"/>
                        </a:rPr>
                        <a:t>2019/2020</a:t>
                      </a:r>
                    </a:p>
                  </a:txBody>
                  <a:tcPr/>
                </a:tc>
                <a:extLst>
                  <a:ext uri="{0D108BD9-81ED-4DB2-BD59-A6C34878D82A}">
                    <a16:rowId xmlns:a16="http://schemas.microsoft.com/office/drawing/2014/main" val="3031127897"/>
                  </a:ext>
                </a:extLst>
              </a:tr>
              <a:tr h="370840">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AU" sz="6000" dirty="0">
                          <a:latin typeface="Arial" panose="020B0604020202020204" pitchFamily="34" charset="0"/>
                          <a:cs typeface="Arial" panose="020B0604020202020204" pitchFamily="34" charset="0"/>
                        </a:rPr>
                        <a:t>Wi-Fi 5</a:t>
                      </a:r>
                    </a:p>
                  </a:txBody>
                  <a:tcPr/>
                </a:tc>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AU" sz="6000" dirty="0">
                          <a:latin typeface="Arial" panose="020B0604020202020204" pitchFamily="34" charset="0"/>
                          <a:cs typeface="Arial" panose="020B0604020202020204" pitchFamily="34" charset="0"/>
                        </a:rPr>
                        <a:t>802.11ac</a:t>
                      </a:r>
                    </a:p>
                  </a:txBody>
                  <a:tcPr/>
                </a:tc>
                <a:tc>
                  <a:txBody>
                    <a:bodyPr/>
                    <a:lstStyle/>
                    <a:p>
                      <a:r>
                        <a:rPr lang="en-AU" sz="6000" dirty="0">
                          <a:latin typeface="Arial" panose="020B0604020202020204" pitchFamily="34" charset="0"/>
                          <a:cs typeface="Arial" panose="020B0604020202020204" pitchFamily="34" charset="0"/>
                        </a:rPr>
                        <a:t>6Gbps</a:t>
                      </a:r>
                    </a:p>
                  </a:txBody>
                  <a:tcPr>
                    <a:solidFill>
                      <a:schemeClr val="accent2">
                        <a:lumMod val="60000"/>
                        <a:lumOff val="40000"/>
                      </a:schemeClr>
                    </a:solidFill>
                  </a:tcPr>
                </a:tc>
                <a:tc>
                  <a:txBody>
                    <a:bodyPr/>
                    <a:lstStyle/>
                    <a:p>
                      <a:r>
                        <a:rPr lang="en-AU" sz="6000" dirty="0">
                          <a:latin typeface="Arial" panose="020B0604020202020204" pitchFamily="34" charset="0"/>
                          <a:cs typeface="Arial" panose="020B0604020202020204" pitchFamily="34" charset="0"/>
                        </a:rPr>
                        <a:t>5 GHz</a:t>
                      </a:r>
                    </a:p>
                  </a:txBody>
                  <a:tcPr/>
                </a:tc>
                <a:tc>
                  <a:txBody>
                    <a:bodyPr/>
                    <a:lstStyle/>
                    <a:p>
                      <a:r>
                        <a:rPr lang="en-AU" sz="6000" dirty="0">
                          <a:latin typeface="Arial" panose="020B0604020202020204" pitchFamily="34" charset="0"/>
                          <a:cs typeface="Arial" panose="020B0604020202020204" pitchFamily="34" charset="0"/>
                        </a:rPr>
                        <a:t>2014</a:t>
                      </a:r>
                    </a:p>
                  </a:txBody>
                  <a:tcPr/>
                </a:tc>
                <a:extLst>
                  <a:ext uri="{0D108BD9-81ED-4DB2-BD59-A6C34878D82A}">
                    <a16:rowId xmlns:a16="http://schemas.microsoft.com/office/drawing/2014/main" val="2176312486"/>
                  </a:ext>
                </a:extLst>
              </a:tr>
              <a:tr h="370840">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AU" sz="6000" dirty="0">
                          <a:solidFill>
                            <a:schemeClr val="tx1"/>
                          </a:solidFill>
                          <a:latin typeface="Arial" panose="020B0604020202020204" pitchFamily="34" charset="0"/>
                          <a:cs typeface="Arial" panose="020B0604020202020204" pitchFamily="34" charset="0"/>
                        </a:rPr>
                        <a:t>Wi-Fi 4</a:t>
                      </a:r>
                    </a:p>
                  </a:txBody>
                  <a:tcPr/>
                </a:tc>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AU" sz="6000" dirty="0">
                          <a:latin typeface="Arial" panose="020B0604020202020204" pitchFamily="34" charset="0"/>
                          <a:cs typeface="Arial" panose="020B0604020202020204" pitchFamily="34" charset="0"/>
                        </a:rPr>
                        <a:t>802.11n</a:t>
                      </a:r>
                    </a:p>
                  </a:txBody>
                  <a:tcPr/>
                </a:tc>
                <a:tc>
                  <a:txBody>
                    <a:bodyPr/>
                    <a:lstStyle/>
                    <a:p>
                      <a:r>
                        <a:rPr lang="en-AU" sz="6000" dirty="0">
                          <a:latin typeface="Arial" panose="020B0604020202020204" pitchFamily="34" charset="0"/>
                          <a:cs typeface="Arial" panose="020B0604020202020204" pitchFamily="34" charset="0"/>
                        </a:rPr>
                        <a:t>600Mbps</a:t>
                      </a:r>
                    </a:p>
                  </a:txBody>
                  <a:tcPr>
                    <a:solidFill>
                      <a:schemeClr val="accent2">
                        <a:lumMod val="20000"/>
                        <a:lumOff val="80000"/>
                      </a:schemeClr>
                    </a:solidFill>
                  </a:tcPr>
                </a:tc>
                <a:tc>
                  <a:txBody>
                    <a:bodyPr/>
                    <a:lstStyle/>
                    <a:p>
                      <a:r>
                        <a:rPr lang="en-AU" sz="6000" dirty="0">
                          <a:latin typeface="Arial" panose="020B0604020202020204" pitchFamily="34" charset="0"/>
                          <a:cs typeface="Arial" panose="020B0604020202020204" pitchFamily="34" charset="0"/>
                        </a:rPr>
                        <a:t>2.4, 5 GHz</a:t>
                      </a:r>
                    </a:p>
                  </a:txBody>
                  <a:tcPr/>
                </a:tc>
                <a:tc>
                  <a:txBody>
                    <a:bodyPr/>
                    <a:lstStyle/>
                    <a:p>
                      <a:r>
                        <a:rPr lang="en-AU" sz="6000" dirty="0">
                          <a:latin typeface="Arial" panose="020B0604020202020204" pitchFamily="34" charset="0"/>
                          <a:cs typeface="Arial" panose="020B0604020202020204" pitchFamily="34" charset="0"/>
                        </a:rPr>
                        <a:t>2008</a:t>
                      </a:r>
                    </a:p>
                  </a:txBody>
                  <a:tcPr/>
                </a:tc>
                <a:extLst>
                  <a:ext uri="{0D108BD9-81ED-4DB2-BD59-A6C34878D82A}">
                    <a16:rowId xmlns:a16="http://schemas.microsoft.com/office/drawing/2014/main" val="4132035363"/>
                  </a:ext>
                </a:extLst>
              </a:tr>
              <a:tr h="370840">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AU" sz="6000" dirty="0">
                          <a:solidFill>
                            <a:schemeClr val="bg2">
                              <a:lumMod val="50000"/>
                            </a:schemeClr>
                          </a:solidFill>
                          <a:latin typeface="Arial" panose="020B0604020202020204" pitchFamily="34" charset="0"/>
                          <a:cs typeface="Arial" panose="020B0604020202020204" pitchFamily="34" charset="0"/>
                        </a:rPr>
                        <a:t>** Wi-Fi 3</a:t>
                      </a:r>
                    </a:p>
                  </a:txBody>
                  <a:tcPr/>
                </a:tc>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AU" sz="6000" dirty="0">
                          <a:latin typeface="Arial" panose="020B0604020202020204" pitchFamily="34" charset="0"/>
                          <a:cs typeface="Arial" panose="020B0604020202020204" pitchFamily="34" charset="0"/>
                        </a:rPr>
                        <a:t>802.11g</a:t>
                      </a:r>
                    </a:p>
                  </a:txBody>
                  <a:tcPr/>
                </a:tc>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AU" sz="6000" dirty="0">
                          <a:latin typeface="Arial" panose="020B0604020202020204" pitchFamily="34" charset="0"/>
                          <a:cs typeface="Arial" panose="020B0604020202020204" pitchFamily="34" charset="0"/>
                        </a:rPr>
                        <a:t>54Mbps</a:t>
                      </a:r>
                    </a:p>
                  </a:txBody>
                  <a:tcPr>
                    <a:solidFill>
                      <a:schemeClr val="accent2">
                        <a:lumMod val="60000"/>
                        <a:lumOff val="40000"/>
                      </a:schemeClr>
                    </a:solidFill>
                  </a:tcPr>
                </a:tc>
                <a:tc>
                  <a:txBody>
                    <a:bodyPr/>
                    <a:lstStyle/>
                    <a:p>
                      <a:r>
                        <a:rPr lang="en-AU" sz="6000" dirty="0">
                          <a:latin typeface="Arial" panose="020B0604020202020204" pitchFamily="34" charset="0"/>
                          <a:cs typeface="Arial" panose="020B0604020202020204" pitchFamily="34" charset="0"/>
                        </a:rPr>
                        <a:t>2.4 GHz</a:t>
                      </a:r>
                    </a:p>
                  </a:txBody>
                  <a:tcPr/>
                </a:tc>
                <a:tc>
                  <a:txBody>
                    <a:bodyPr/>
                    <a:lstStyle/>
                    <a:p>
                      <a:r>
                        <a:rPr lang="en-AU" sz="6000" dirty="0">
                          <a:latin typeface="Arial" panose="020B0604020202020204" pitchFamily="34" charset="0"/>
                          <a:cs typeface="Arial" panose="020B0604020202020204" pitchFamily="34" charset="0"/>
                        </a:rPr>
                        <a:t>2003</a:t>
                      </a:r>
                    </a:p>
                  </a:txBody>
                  <a:tcPr/>
                </a:tc>
                <a:extLst>
                  <a:ext uri="{0D108BD9-81ED-4DB2-BD59-A6C34878D82A}">
                    <a16:rowId xmlns:a16="http://schemas.microsoft.com/office/drawing/2014/main" val="2280186225"/>
                  </a:ext>
                </a:extLst>
              </a:tr>
              <a:tr h="370840">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AU" sz="6000" dirty="0">
                          <a:solidFill>
                            <a:schemeClr val="bg2">
                              <a:lumMod val="50000"/>
                            </a:schemeClr>
                          </a:solidFill>
                          <a:latin typeface="Arial" panose="020B0604020202020204" pitchFamily="34" charset="0"/>
                          <a:cs typeface="Arial" panose="020B0604020202020204" pitchFamily="34" charset="0"/>
                        </a:rPr>
                        <a:t>** Wi-Fi 2</a:t>
                      </a:r>
                    </a:p>
                  </a:txBody>
                  <a:tcPr/>
                </a:tc>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AU" sz="6000" dirty="0">
                          <a:latin typeface="Arial" panose="020B0604020202020204" pitchFamily="34" charset="0"/>
                          <a:cs typeface="Arial" panose="020B0604020202020204" pitchFamily="34" charset="0"/>
                        </a:rPr>
                        <a:t>802.11a</a:t>
                      </a:r>
                    </a:p>
                  </a:txBody>
                  <a:tcPr/>
                </a:tc>
                <a:tc>
                  <a:txBody>
                    <a:bodyPr/>
                    <a:lstStyle/>
                    <a:p>
                      <a:r>
                        <a:rPr lang="en-AU" sz="6000" dirty="0">
                          <a:latin typeface="Arial" panose="020B0604020202020204" pitchFamily="34" charset="0"/>
                          <a:cs typeface="Arial" panose="020B0604020202020204" pitchFamily="34" charset="0"/>
                        </a:rPr>
                        <a:t>54Mbps</a:t>
                      </a:r>
                    </a:p>
                  </a:txBody>
                  <a:tcPr>
                    <a:solidFill>
                      <a:schemeClr val="accent2">
                        <a:lumMod val="20000"/>
                        <a:lumOff val="80000"/>
                      </a:schemeClr>
                    </a:solidFill>
                  </a:tcPr>
                </a:tc>
                <a:tc>
                  <a:txBody>
                    <a:bodyPr/>
                    <a:lstStyle/>
                    <a:p>
                      <a:r>
                        <a:rPr lang="en-AU" sz="6000" dirty="0">
                          <a:latin typeface="Arial" panose="020B0604020202020204" pitchFamily="34" charset="0"/>
                          <a:cs typeface="Arial" panose="020B0604020202020204" pitchFamily="34" charset="0"/>
                        </a:rPr>
                        <a:t>5 GHz</a:t>
                      </a:r>
                    </a:p>
                  </a:txBody>
                  <a:tcPr/>
                </a:tc>
                <a:tc>
                  <a:txBody>
                    <a:bodyPr/>
                    <a:lstStyle/>
                    <a:p>
                      <a:r>
                        <a:rPr lang="en-AU" sz="6000" dirty="0">
                          <a:latin typeface="Arial" panose="020B0604020202020204" pitchFamily="34" charset="0"/>
                          <a:cs typeface="Arial" panose="020B0604020202020204" pitchFamily="34" charset="0"/>
                        </a:rPr>
                        <a:t>1999</a:t>
                      </a:r>
                    </a:p>
                  </a:txBody>
                  <a:tcPr/>
                </a:tc>
                <a:extLst>
                  <a:ext uri="{0D108BD9-81ED-4DB2-BD59-A6C34878D82A}">
                    <a16:rowId xmlns:a16="http://schemas.microsoft.com/office/drawing/2014/main" val="3740068748"/>
                  </a:ext>
                </a:extLst>
              </a:tr>
              <a:tr h="0">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AU" sz="6000" dirty="0">
                          <a:solidFill>
                            <a:schemeClr val="bg2">
                              <a:lumMod val="50000"/>
                            </a:schemeClr>
                          </a:solidFill>
                          <a:latin typeface="Arial" panose="020B0604020202020204" pitchFamily="34" charset="0"/>
                          <a:cs typeface="Arial" panose="020B0604020202020204" pitchFamily="34" charset="0"/>
                        </a:rPr>
                        <a:t>** Wi-Fi 1</a:t>
                      </a:r>
                    </a:p>
                  </a:txBody>
                  <a:tcPr/>
                </a:tc>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AU" sz="6000" dirty="0">
                          <a:latin typeface="Arial" panose="020B0604020202020204" pitchFamily="34" charset="0"/>
                          <a:cs typeface="Arial" panose="020B0604020202020204" pitchFamily="34" charset="0"/>
                        </a:rPr>
                        <a:t>802.11b</a:t>
                      </a:r>
                    </a:p>
                  </a:txBody>
                  <a:tcPr/>
                </a:tc>
                <a:tc>
                  <a:txBody>
                    <a:bodyPr/>
                    <a:lstStyle/>
                    <a:p>
                      <a:r>
                        <a:rPr lang="en-AU" sz="6000" dirty="0">
                          <a:latin typeface="Arial" panose="020B0604020202020204" pitchFamily="34" charset="0"/>
                          <a:cs typeface="Arial" panose="020B0604020202020204" pitchFamily="34" charset="0"/>
                        </a:rPr>
                        <a:t>11Mbps</a:t>
                      </a:r>
                    </a:p>
                  </a:txBody>
                  <a:tcPr>
                    <a:solidFill>
                      <a:schemeClr val="accent2">
                        <a:lumMod val="60000"/>
                        <a:lumOff val="40000"/>
                      </a:schemeClr>
                    </a:solidFill>
                  </a:tcPr>
                </a:tc>
                <a:tc>
                  <a:txBody>
                    <a:bodyPr/>
                    <a:lstStyle/>
                    <a:p>
                      <a:r>
                        <a:rPr lang="en-AU" sz="6000" dirty="0">
                          <a:latin typeface="Arial" panose="020B0604020202020204" pitchFamily="34" charset="0"/>
                          <a:cs typeface="Arial" panose="020B0604020202020204" pitchFamily="34" charset="0"/>
                        </a:rPr>
                        <a:t>2.4 GHz</a:t>
                      </a:r>
                    </a:p>
                  </a:txBody>
                  <a:tcPr/>
                </a:tc>
                <a:tc>
                  <a:txBody>
                    <a:bodyPr/>
                    <a:lstStyle/>
                    <a:p>
                      <a:r>
                        <a:rPr lang="en-AU" sz="6000" dirty="0">
                          <a:latin typeface="Arial" panose="020B0604020202020204" pitchFamily="34" charset="0"/>
                          <a:cs typeface="Arial" panose="020B0604020202020204" pitchFamily="34" charset="0"/>
                        </a:rPr>
                        <a:t>1999</a:t>
                      </a:r>
                    </a:p>
                  </a:txBody>
                  <a:tcPr/>
                </a:tc>
                <a:extLst>
                  <a:ext uri="{0D108BD9-81ED-4DB2-BD59-A6C34878D82A}">
                    <a16:rowId xmlns:a16="http://schemas.microsoft.com/office/drawing/2014/main" val="2663947209"/>
                  </a:ext>
                </a:extLst>
              </a:tr>
            </a:tbl>
          </a:graphicData>
        </a:graphic>
      </p:graphicFrame>
      <p:sp>
        <p:nvSpPr>
          <p:cNvPr id="9" name="1_Point 1">
            <a:extLst>
              <a:ext uri="{FF2B5EF4-FFF2-40B4-BE49-F238E27FC236}">
                <a16:creationId xmlns:a16="http://schemas.microsoft.com/office/drawing/2014/main" id="{9AB0CD40-3F8C-4AD7-ABD2-0365709E7B83}"/>
              </a:ext>
            </a:extLst>
          </p:cNvPr>
          <p:cNvSpPr txBox="1"/>
          <p:nvPr/>
        </p:nvSpPr>
        <p:spPr>
          <a:xfrm>
            <a:off x="854964" y="3435867"/>
            <a:ext cx="35004343" cy="1708066"/>
          </a:xfrm>
          <a:prstGeom prst="rect">
            <a:avLst/>
          </a:prstGeom>
          <a:noFill/>
        </p:spPr>
        <p:txBody>
          <a:bodyPr wrap="square">
            <a:spAutoFit/>
          </a:bodyPr>
          <a:lstStyle/>
          <a:p>
            <a:r>
              <a:rPr lang="en-US" sz="10500" b="1" dirty="0">
                <a:solidFill>
                  <a:srgbClr val="269D47"/>
                </a:solidFill>
                <a:latin typeface="Arial" panose="020B0604020202020204" pitchFamily="34" charset="0"/>
                <a:cs typeface="Arial" panose="020B0604020202020204" pitchFamily="34" charset="0"/>
              </a:rPr>
              <a:t>Know a little about the major standards in Wi-Fi</a:t>
            </a:r>
          </a:p>
        </p:txBody>
      </p:sp>
      <p:sp>
        <p:nvSpPr>
          <p:cNvPr id="10" name="2_Point 2">
            <a:extLst>
              <a:ext uri="{FF2B5EF4-FFF2-40B4-BE49-F238E27FC236}">
                <a16:creationId xmlns:a16="http://schemas.microsoft.com/office/drawing/2014/main" id="{8E634013-5B33-E2F8-FDEF-4248F8886159}"/>
              </a:ext>
            </a:extLst>
          </p:cNvPr>
          <p:cNvSpPr txBox="1"/>
          <p:nvPr/>
        </p:nvSpPr>
        <p:spPr>
          <a:xfrm>
            <a:off x="854963" y="5200841"/>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Know the letters at the end: b, a, g, n, ac, ax, be</a:t>
            </a:r>
          </a:p>
        </p:txBody>
      </p:sp>
      <p:sp>
        <p:nvSpPr>
          <p:cNvPr id="11" name="3_Point 3">
            <a:extLst>
              <a:ext uri="{FF2B5EF4-FFF2-40B4-BE49-F238E27FC236}">
                <a16:creationId xmlns:a16="http://schemas.microsoft.com/office/drawing/2014/main" id="{05F8A7ED-87DF-28AE-B8F2-BBC3FB16F027}"/>
              </a:ext>
            </a:extLst>
          </p:cNvPr>
          <p:cNvSpPr txBox="1"/>
          <p:nvPr/>
        </p:nvSpPr>
        <p:spPr>
          <a:xfrm>
            <a:off x="854963" y="6504211"/>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Good to know the frequencies</a:t>
            </a:r>
          </a:p>
        </p:txBody>
      </p:sp>
      <p:sp>
        <p:nvSpPr>
          <p:cNvPr id="5" name="4_Point bot 1">
            <a:extLst>
              <a:ext uri="{FF2B5EF4-FFF2-40B4-BE49-F238E27FC236}">
                <a16:creationId xmlns:a16="http://schemas.microsoft.com/office/drawing/2014/main" id="{19574EF7-0990-938B-4FB1-62FCAAA496A7}"/>
              </a:ext>
            </a:extLst>
          </p:cNvPr>
          <p:cNvSpPr txBox="1"/>
          <p:nvPr/>
        </p:nvSpPr>
        <p:spPr>
          <a:xfrm>
            <a:off x="938091" y="15984141"/>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 Wi-Fi 7 not an exam objective</a:t>
            </a:r>
          </a:p>
        </p:txBody>
      </p:sp>
      <p:sp>
        <p:nvSpPr>
          <p:cNvPr id="8" name="5_Point bot 2">
            <a:extLst>
              <a:ext uri="{FF2B5EF4-FFF2-40B4-BE49-F238E27FC236}">
                <a16:creationId xmlns:a16="http://schemas.microsoft.com/office/drawing/2014/main" id="{199FEE34-84C2-2485-880F-3B585B75D3F2}"/>
              </a:ext>
            </a:extLst>
          </p:cNvPr>
          <p:cNvSpPr txBox="1"/>
          <p:nvPr/>
        </p:nvSpPr>
        <p:spPr>
          <a:xfrm>
            <a:off x="938091" y="17376380"/>
            <a:ext cx="34435933"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 Wi‑Fi 1, 2, and 3 are named retrospectively</a:t>
            </a:r>
            <a:endParaRPr lang="en-US" sz="7500" dirty="0">
              <a:latin typeface="Arial" panose="020B0604020202020204" pitchFamily="34" charset="0"/>
              <a:cs typeface="Arial" panose="020B0604020202020204" pitchFamily="34" charset="0"/>
            </a:endParaRP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653867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9BAF0FDC-349E-0763-F14E-590F86CAB12E}"/>
              </a:ext>
            </a:extLst>
          </p:cNvPr>
          <p:cNvGrpSpPr/>
          <p:nvPr/>
        </p:nvGrpSpPr>
        <p:grpSpPr>
          <a:xfrm>
            <a:off x="0" y="-9677"/>
            <a:ext cx="36576000" cy="20574000"/>
            <a:chOff x="0" y="-967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FEBC8D21-6662-D605-80EC-E7A22BB347C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677"/>
              <a:ext cx="36576000" cy="20574000"/>
            </a:xfrm>
            <a:prstGeom prst="rect">
              <a:avLst/>
            </a:prstGeom>
          </p:spPr>
        </p:pic>
        <p:pic>
          <p:nvPicPr>
            <p:cNvPr id="4" name="0_Header">
              <a:extLst>
                <a:ext uri="{FF2B5EF4-FFF2-40B4-BE49-F238E27FC236}">
                  <a16:creationId xmlns:a16="http://schemas.microsoft.com/office/drawing/2014/main" id="{9F82378D-F452-E2D3-C9E3-03C5409B34B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802.11a (Wi-Fi 2)</a:t>
              </a:r>
            </a:p>
          </p:txBody>
        </p:sp>
      </p:gr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708663"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Technically the first Wi-Fi</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4" y="5467572"/>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But was slow to take off compared with 802.11b</a:t>
            </a:r>
          </a:p>
        </p:txBody>
      </p:sp>
      <p:sp>
        <p:nvSpPr>
          <p:cNvPr id="58" name="2_Speed text">
            <a:extLst>
              <a:ext uri="{FF2B5EF4-FFF2-40B4-BE49-F238E27FC236}">
                <a16:creationId xmlns:a16="http://schemas.microsoft.com/office/drawing/2014/main" id="{05D1167A-86F8-A7AB-4DE9-83BA82C421F6}"/>
              </a:ext>
            </a:extLst>
          </p:cNvPr>
          <p:cNvSpPr txBox="1"/>
          <p:nvPr/>
        </p:nvSpPr>
        <p:spPr>
          <a:xfrm>
            <a:off x="30232121" y="7592098"/>
            <a:ext cx="5165247" cy="2400657"/>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Indoor 30m</a:t>
            </a:r>
          </a:p>
          <a:p>
            <a:pPr algn="ctr"/>
            <a:r>
              <a:rPr lang="en-US" sz="7500" dirty="0">
                <a:latin typeface="Arial" panose="020B0604020202020204" pitchFamily="34" charset="0"/>
                <a:cs typeface="Arial" panose="020B0604020202020204" pitchFamily="34" charset="0"/>
              </a:rPr>
              <a:t>(100 feet)</a:t>
            </a:r>
          </a:p>
        </p:txBody>
      </p:sp>
      <p:grpSp>
        <p:nvGrpSpPr>
          <p:cNvPr id="55" name="3_Channels">
            <a:extLst>
              <a:ext uri="{FF2B5EF4-FFF2-40B4-BE49-F238E27FC236}">
                <a16:creationId xmlns:a16="http://schemas.microsoft.com/office/drawing/2014/main" id="{3B9AF274-9BE1-2A34-5D3F-5D57C2C97BC8}"/>
              </a:ext>
            </a:extLst>
          </p:cNvPr>
          <p:cNvGrpSpPr/>
          <p:nvPr/>
        </p:nvGrpSpPr>
        <p:grpSpPr>
          <a:xfrm>
            <a:off x="3690259" y="10134144"/>
            <a:ext cx="30670470" cy="3099211"/>
            <a:chOff x="3886201" y="10149213"/>
            <a:chExt cx="30670470" cy="3099211"/>
          </a:xfrm>
        </p:grpSpPr>
        <p:sp>
          <p:nvSpPr>
            <p:cNvPr id="25" name="Rectangle 24">
              <a:extLst>
                <a:ext uri="{FF2B5EF4-FFF2-40B4-BE49-F238E27FC236}">
                  <a16:creationId xmlns:a16="http://schemas.microsoft.com/office/drawing/2014/main" id="{3CB3036E-F162-CABE-C6B8-65648EF6695B}"/>
                </a:ext>
              </a:extLst>
            </p:cNvPr>
            <p:cNvSpPr/>
            <p:nvPr/>
          </p:nvSpPr>
          <p:spPr>
            <a:xfrm>
              <a:off x="3886201" y="10149213"/>
              <a:ext cx="5178861" cy="177557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AU" sz="6000" b="1" dirty="0">
                  <a:latin typeface="Arial" panose="020B0604020202020204" pitchFamily="34" charset="0"/>
                  <a:cs typeface="Arial" panose="020B0604020202020204" pitchFamily="34" charset="0"/>
                </a:rPr>
                <a:t>U-NII-1</a:t>
              </a:r>
            </a:p>
          </p:txBody>
        </p:sp>
        <p:sp>
          <p:nvSpPr>
            <p:cNvPr id="26" name="Rectangle 25">
              <a:extLst>
                <a:ext uri="{FF2B5EF4-FFF2-40B4-BE49-F238E27FC236}">
                  <a16:creationId xmlns:a16="http://schemas.microsoft.com/office/drawing/2014/main" id="{13BC6F51-AFFA-C4E9-6C05-924B73613841}"/>
                </a:ext>
              </a:extLst>
            </p:cNvPr>
            <p:cNvSpPr/>
            <p:nvPr/>
          </p:nvSpPr>
          <p:spPr>
            <a:xfrm>
              <a:off x="9111349" y="10149213"/>
              <a:ext cx="5178862" cy="177557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AU" sz="6000" b="1" dirty="0">
                  <a:latin typeface="Arial" panose="020B0604020202020204" pitchFamily="34" charset="0"/>
                  <a:cs typeface="Arial" panose="020B0604020202020204" pitchFamily="34" charset="0"/>
                </a:rPr>
                <a:t>U-NII-2</a:t>
              </a:r>
            </a:p>
          </p:txBody>
        </p:sp>
        <p:sp>
          <p:nvSpPr>
            <p:cNvPr id="27" name="Rectangle 26">
              <a:extLst>
                <a:ext uri="{FF2B5EF4-FFF2-40B4-BE49-F238E27FC236}">
                  <a16:creationId xmlns:a16="http://schemas.microsoft.com/office/drawing/2014/main" id="{21E64711-F2A3-ABEA-1D9D-D078B9828825}"/>
                </a:ext>
              </a:extLst>
            </p:cNvPr>
            <p:cNvSpPr/>
            <p:nvPr/>
          </p:nvSpPr>
          <p:spPr>
            <a:xfrm>
              <a:off x="14913435" y="10149213"/>
              <a:ext cx="14126909" cy="177557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AU" sz="6000" b="1" dirty="0">
                  <a:latin typeface="Arial" panose="020B0604020202020204" pitchFamily="34" charset="0"/>
                  <a:cs typeface="Arial" panose="020B0604020202020204" pitchFamily="34" charset="0"/>
                </a:rPr>
                <a:t>U-NII-2 Extended</a:t>
              </a:r>
            </a:p>
          </p:txBody>
        </p:sp>
        <p:sp>
          <p:nvSpPr>
            <p:cNvPr id="28" name="Rectangle 27">
              <a:extLst>
                <a:ext uri="{FF2B5EF4-FFF2-40B4-BE49-F238E27FC236}">
                  <a16:creationId xmlns:a16="http://schemas.microsoft.com/office/drawing/2014/main" id="{85910CBB-2C0C-9996-E8EE-6ECA1E0F8C65}"/>
                </a:ext>
              </a:extLst>
            </p:cNvPr>
            <p:cNvSpPr/>
            <p:nvPr/>
          </p:nvSpPr>
          <p:spPr>
            <a:xfrm>
              <a:off x="29391424" y="10149213"/>
              <a:ext cx="5165247" cy="177557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AU" sz="6000" b="1" dirty="0">
                  <a:latin typeface="Arial" panose="020B0604020202020204" pitchFamily="34" charset="0"/>
                  <a:cs typeface="Arial" panose="020B0604020202020204" pitchFamily="34" charset="0"/>
                </a:rPr>
                <a:t>U-NII-3</a:t>
              </a:r>
            </a:p>
          </p:txBody>
        </p:sp>
        <p:sp>
          <p:nvSpPr>
            <p:cNvPr id="31" name="Rectangle 30">
              <a:extLst>
                <a:ext uri="{FF2B5EF4-FFF2-40B4-BE49-F238E27FC236}">
                  <a16:creationId xmlns:a16="http://schemas.microsoft.com/office/drawing/2014/main" id="{4113AD39-87B9-D33C-5DC2-69EF5095595D}"/>
                </a:ext>
              </a:extLst>
            </p:cNvPr>
            <p:cNvSpPr/>
            <p:nvPr/>
          </p:nvSpPr>
          <p:spPr>
            <a:xfrm>
              <a:off x="3886202" y="11988424"/>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36</a:t>
              </a:r>
            </a:p>
          </p:txBody>
        </p:sp>
        <p:sp>
          <p:nvSpPr>
            <p:cNvPr id="32" name="Rectangle 31">
              <a:extLst>
                <a:ext uri="{FF2B5EF4-FFF2-40B4-BE49-F238E27FC236}">
                  <a16:creationId xmlns:a16="http://schemas.microsoft.com/office/drawing/2014/main" id="{6B04F2C9-78A5-637E-78CB-B5DCE95EA94F}"/>
                </a:ext>
              </a:extLst>
            </p:cNvPr>
            <p:cNvSpPr/>
            <p:nvPr/>
          </p:nvSpPr>
          <p:spPr>
            <a:xfrm>
              <a:off x="5192489"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40</a:t>
              </a:r>
            </a:p>
          </p:txBody>
        </p:sp>
        <p:sp>
          <p:nvSpPr>
            <p:cNvPr id="33" name="Rectangle 32">
              <a:extLst>
                <a:ext uri="{FF2B5EF4-FFF2-40B4-BE49-F238E27FC236}">
                  <a16:creationId xmlns:a16="http://schemas.microsoft.com/office/drawing/2014/main" id="{D57D12CF-DFBA-6CC6-6560-A69F572142CE}"/>
                </a:ext>
              </a:extLst>
            </p:cNvPr>
            <p:cNvSpPr/>
            <p:nvPr/>
          </p:nvSpPr>
          <p:spPr>
            <a:xfrm>
              <a:off x="6498776"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44</a:t>
              </a:r>
            </a:p>
          </p:txBody>
        </p:sp>
        <p:sp>
          <p:nvSpPr>
            <p:cNvPr id="34" name="Rectangle 33">
              <a:extLst>
                <a:ext uri="{FF2B5EF4-FFF2-40B4-BE49-F238E27FC236}">
                  <a16:creationId xmlns:a16="http://schemas.microsoft.com/office/drawing/2014/main" id="{980B0C41-B7C0-95EA-EDB9-65DB10106E1A}"/>
                </a:ext>
              </a:extLst>
            </p:cNvPr>
            <p:cNvSpPr/>
            <p:nvPr/>
          </p:nvSpPr>
          <p:spPr>
            <a:xfrm>
              <a:off x="7805062"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48</a:t>
              </a:r>
            </a:p>
          </p:txBody>
        </p:sp>
        <p:sp>
          <p:nvSpPr>
            <p:cNvPr id="35" name="Rectangle 34">
              <a:extLst>
                <a:ext uri="{FF2B5EF4-FFF2-40B4-BE49-F238E27FC236}">
                  <a16:creationId xmlns:a16="http://schemas.microsoft.com/office/drawing/2014/main" id="{11FD92D6-15FA-F5A0-D48F-94AE8CEA99B1}"/>
                </a:ext>
              </a:extLst>
            </p:cNvPr>
            <p:cNvSpPr/>
            <p:nvPr/>
          </p:nvSpPr>
          <p:spPr>
            <a:xfrm>
              <a:off x="9111348"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36</a:t>
              </a:r>
            </a:p>
          </p:txBody>
        </p:sp>
        <p:sp>
          <p:nvSpPr>
            <p:cNvPr id="36" name="Rectangle 35">
              <a:extLst>
                <a:ext uri="{FF2B5EF4-FFF2-40B4-BE49-F238E27FC236}">
                  <a16:creationId xmlns:a16="http://schemas.microsoft.com/office/drawing/2014/main" id="{B0923F5F-0A8A-B1B6-EA38-41A7B3D773AE}"/>
                </a:ext>
              </a:extLst>
            </p:cNvPr>
            <p:cNvSpPr/>
            <p:nvPr/>
          </p:nvSpPr>
          <p:spPr>
            <a:xfrm>
              <a:off x="10406749"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40</a:t>
              </a:r>
            </a:p>
          </p:txBody>
        </p:sp>
        <p:sp>
          <p:nvSpPr>
            <p:cNvPr id="37" name="Rectangle 36">
              <a:extLst>
                <a:ext uri="{FF2B5EF4-FFF2-40B4-BE49-F238E27FC236}">
                  <a16:creationId xmlns:a16="http://schemas.microsoft.com/office/drawing/2014/main" id="{479C2B6B-DAB6-B249-BA17-87073CCEFFD6}"/>
                </a:ext>
              </a:extLst>
            </p:cNvPr>
            <p:cNvSpPr/>
            <p:nvPr/>
          </p:nvSpPr>
          <p:spPr>
            <a:xfrm>
              <a:off x="11702150"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44</a:t>
              </a:r>
            </a:p>
          </p:txBody>
        </p:sp>
        <p:sp>
          <p:nvSpPr>
            <p:cNvPr id="38" name="Rectangle 37">
              <a:extLst>
                <a:ext uri="{FF2B5EF4-FFF2-40B4-BE49-F238E27FC236}">
                  <a16:creationId xmlns:a16="http://schemas.microsoft.com/office/drawing/2014/main" id="{E725F3B2-3C24-D336-682B-F9B667610189}"/>
                </a:ext>
              </a:extLst>
            </p:cNvPr>
            <p:cNvSpPr/>
            <p:nvPr/>
          </p:nvSpPr>
          <p:spPr>
            <a:xfrm>
              <a:off x="12997552"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48</a:t>
              </a:r>
            </a:p>
          </p:txBody>
        </p:sp>
        <p:sp>
          <p:nvSpPr>
            <p:cNvPr id="39" name="Rectangle 38">
              <a:extLst>
                <a:ext uri="{FF2B5EF4-FFF2-40B4-BE49-F238E27FC236}">
                  <a16:creationId xmlns:a16="http://schemas.microsoft.com/office/drawing/2014/main" id="{D6F105CC-D5DB-CD4B-D01F-E701055657B8}"/>
                </a:ext>
              </a:extLst>
            </p:cNvPr>
            <p:cNvSpPr/>
            <p:nvPr/>
          </p:nvSpPr>
          <p:spPr>
            <a:xfrm>
              <a:off x="14924312"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100</a:t>
              </a:r>
            </a:p>
          </p:txBody>
        </p:sp>
        <p:sp>
          <p:nvSpPr>
            <p:cNvPr id="40" name="Rectangle 39">
              <a:extLst>
                <a:ext uri="{FF2B5EF4-FFF2-40B4-BE49-F238E27FC236}">
                  <a16:creationId xmlns:a16="http://schemas.microsoft.com/office/drawing/2014/main" id="{152CE1E9-1106-7D63-07C0-7FDDA01B315B}"/>
                </a:ext>
              </a:extLst>
            </p:cNvPr>
            <p:cNvSpPr/>
            <p:nvPr/>
          </p:nvSpPr>
          <p:spPr>
            <a:xfrm>
              <a:off x="16206649"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104</a:t>
              </a:r>
            </a:p>
          </p:txBody>
        </p:sp>
        <p:sp>
          <p:nvSpPr>
            <p:cNvPr id="41" name="Rectangle 40">
              <a:extLst>
                <a:ext uri="{FF2B5EF4-FFF2-40B4-BE49-F238E27FC236}">
                  <a16:creationId xmlns:a16="http://schemas.microsoft.com/office/drawing/2014/main" id="{4DEDF5D2-4FC3-D6F4-D6C8-C3CB3D474E5E}"/>
                </a:ext>
              </a:extLst>
            </p:cNvPr>
            <p:cNvSpPr/>
            <p:nvPr/>
          </p:nvSpPr>
          <p:spPr>
            <a:xfrm>
              <a:off x="17488986"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108</a:t>
              </a:r>
            </a:p>
          </p:txBody>
        </p:sp>
        <p:sp>
          <p:nvSpPr>
            <p:cNvPr id="42" name="Rectangle 41">
              <a:extLst>
                <a:ext uri="{FF2B5EF4-FFF2-40B4-BE49-F238E27FC236}">
                  <a16:creationId xmlns:a16="http://schemas.microsoft.com/office/drawing/2014/main" id="{E7398405-B1F7-26E8-4169-827FF9529F3F}"/>
                </a:ext>
              </a:extLst>
            </p:cNvPr>
            <p:cNvSpPr/>
            <p:nvPr/>
          </p:nvSpPr>
          <p:spPr>
            <a:xfrm>
              <a:off x="18771323"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112</a:t>
              </a:r>
            </a:p>
          </p:txBody>
        </p:sp>
        <p:sp>
          <p:nvSpPr>
            <p:cNvPr id="43" name="Rectangle 42">
              <a:extLst>
                <a:ext uri="{FF2B5EF4-FFF2-40B4-BE49-F238E27FC236}">
                  <a16:creationId xmlns:a16="http://schemas.microsoft.com/office/drawing/2014/main" id="{C3E47BBA-8A88-A922-50B1-C864B641D40A}"/>
                </a:ext>
              </a:extLst>
            </p:cNvPr>
            <p:cNvSpPr/>
            <p:nvPr/>
          </p:nvSpPr>
          <p:spPr>
            <a:xfrm>
              <a:off x="20053660"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116</a:t>
              </a:r>
            </a:p>
          </p:txBody>
        </p:sp>
        <p:sp>
          <p:nvSpPr>
            <p:cNvPr id="44" name="Rectangle 43">
              <a:extLst>
                <a:ext uri="{FF2B5EF4-FFF2-40B4-BE49-F238E27FC236}">
                  <a16:creationId xmlns:a16="http://schemas.microsoft.com/office/drawing/2014/main" id="{9C127AD0-970C-147C-DEF0-398765877208}"/>
                </a:ext>
              </a:extLst>
            </p:cNvPr>
            <p:cNvSpPr/>
            <p:nvPr/>
          </p:nvSpPr>
          <p:spPr>
            <a:xfrm>
              <a:off x="21335997"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120</a:t>
              </a:r>
            </a:p>
          </p:txBody>
        </p:sp>
        <p:sp>
          <p:nvSpPr>
            <p:cNvPr id="45" name="Rectangle 44">
              <a:extLst>
                <a:ext uri="{FF2B5EF4-FFF2-40B4-BE49-F238E27FC236}">
                  <a16:creationId xmlns:a16="http://schemas.microsoft.com/office/drawing/2014/main" id="{A8959F44-8DD1-7282-1DD5-C58C75A92521}"/>
                </a:ext>
              </a:extLst>
            </p:cNvPr>
            <p:cNvSpPr/>
            <p:nvPr/>
          </p:nvSpPr>
          <p:spPr>
            <a:xfrm>
              <a:off x="22618334"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124</a:t>
              </a:r>
            </a:p>
          </p:txBody>
        </p:sp>
        <p:sp>
          <p:nvSpPr>
            <p:cNvPr id="46" name="Rectangle 45">
              <a:extLst>
                <a:ext uri="{FF2B5EF4-FFF2-40B4-BE49-F238E27FC236}">
                  <a16:creationId xmlns:a16="http://schemas.microsoft.com/office/drawing/2014/main" id="{86CA9224-08C3-B3D4-1DD8-72A22BA7E850}"/>
                </a:ext>
              </a:extLst>
            </p:cNvPr>
            <p:cNvSpPr/>
            <p:nvPr/>
          </p:nvSpPr>
          <p:spPr>
            <a:xfrm>
              <a:off x="23900671"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128</a:t>
              </a:r>
            </a:p>
          </p:txBody>
        </p:sp>
        <p:sp>
          <p:nvSpPr>
            <p:cNvPr id="47" name="Rectangle 46">
              <a:extLst>
                <a:ext uri="{FF2B5EF4-FFF2-40B4-BE49-F238E27FC236}">
                  <a16:creationId xmlns:a16="http://schemas.microsoft.com/office/drawing/2014/main" id="{07C91BA2-DE2C-8133-2982-C7EC9E1CE357}"/>
                </a:ext>
              </a:extLst>
            </p:cNvPr>
            <p:cNvSpPr/>
            <p:nvPr/>
          </p:nvSpPr>
          <p:spPr>
            <a:xfrm>
              <a:off x="25183008"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132</a:t>
              </a:r>
            </a:p>
          </p:txBody>
        </p:sp>
        <p:sp>
          <p:nvSpPr>
            <p:cNvPr id="48" name="Rectangle 47">
              <a:extLst>
                <a:ext uri="{FF2B5EF4-FFF2-40B4-BE49-F238E27FC236}">
                  <a16:creationId xmlns:a16="http://schemas.microsoft.com/office/drawing/2014/main" id="{7DB6FAC5-B938-C1F2-C0BA-01BE8F947A04}"/>
                </a:ext>
              </a:extLst>
            </p:cNvPr>
            <p:cNvSpPr/>
            <p:nvPr/>
          </p:nvSpPr>
          <p:spPr>
            <a:xfrm>
              <a:off x="26465345"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136</a:t>
              </a:r>
            </a:p>
          </p:txBody>
        </p:sp>
        <p:sp>
          <p:nvSpPr>
            <p:cNvPr id="49" name="Rectangle 48">
              <a:extLst>
                <a:ext uri="{FF2B5EF4-FFF2-40B4-BE49-F238E27FC236}">
                  <a16:creationId xmlns:a16="http://schemas.microsoft.com/office/drawing/2014/main" id="{D5D2B82C-7400-3939-07DF-7DA19618F908}"/>
                </a:ext>
              </a:extLst>
            </p:cNvPr>
            <p:cNvSpPr/>
            <p:nvPr/>
          </p:nvSpPr>
          <p:spPr>
            <a:xfrm>
              <a:off x="27747687"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140</a:t>
              </a:r>
            </a:p>
          </p:txBody>
        </p:sp>
        <p:sp>
          <p:nvSpPr>
            <p:cNvPr id="51" name="Rectangle 50">
              <a:extLst>
                <a:ext uri="{FF2B5EF4-FFF2-40B4-BE49-F238E27FC236}">
                  <a16:creationId xmlns:a16="http://schemas.microsoft.com/office/drawing/2014/main" id="{DC3FEC0D-8651-D099-165C-C9EE8B89D609}"/>
                </a:ext>
              </a:extLst>
            </p:cNvPr>
            <p:cNvSpPr/>
            <p:nvPr/>
          </p:nvSpPr>
          <p:spPr>
            <a:xfrm>
              <a:off x="29377811"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149</a:t>
              </a:r>
            </a:p>
          </p:txBody>
        </p:sp>
        <p:sp>
          <p:nvSpPr>
            <p:cNvPr id="52" name="Rectangle 51">
              <a:extLst>
                <a:ext uri="{FF2B5EF4-FFF2-40B4-BE49-F238E27FC236}">
                  <a16:creationId xmlns:a16="http://schemas.microsoft.com/office/drawing/2014/main" id="{B0F735C8-3A10-1E22-CCFB-7992FB9720E6}"/>
                </a:ext>
              </a:extLst>
            </p:cNvPr>
            <p:cNvSpPr/>
            <p:nvPr/>
          </p:nvSpPr>
          <p:spPr>
            <a:xfrm>
              <a:off x="30684098"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153</a:t>
              </a:r>
            </a:p>
          </p:txBody>
        </p:sp>
        <p:sp>
          <p:nvSpPr>
            <p:cNvPr id="53" name="Rectangle 52">
              <a:extLst>
                <a:ext uri="{FF2B5EF4-FFF2-40B4-BE49-F238E27FC236}">
                  <a16:creationId xmlns:a16="http://schemas.microsoft.com/office/drawing/2014/main" id="{155A846F-8BE7-5E3E-EC72-4B661A0556A4}"/>
                </a:ext>
              </a:extLst>
            </p:cNvPr>
            <p:cNvSpPr/>
            <p:nvPr/>
          </p:nvSpPr>
          <p:spPr>
            <a:xfrm>
              <a:off x="31990385"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157</a:t>
              </a:r>
            </a:p>
          </p:txBody>
        </p:sp>
        <p:sp>
          <p:nvSpPr>
            <p:cNvPr id="54" name="Rectangle 53">
              <a:extLst>
                <a:ext uri="{FF2B5EF4-FFF2-40B4-BE49-F238E27FC236}">
                  <a16:creationId xmlns:a16="http://schemas.microsoft.com/office/drawing/2014/main" id="{CF27AEFB-9EBA-0CF8-94F8-C8C551BCE7B2}"/>
                </a:ext>
              </a:extLst>
            </p:cNvPr>
            <p:cNvSpPr/>
            <p:nvPr/>
          </p:nvSpPr>
          <p:spPr>
            <a:xfrm>
              <a:off x="33296671"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161</a:t>
              </a:r>
            </a:p>
          </p:txBody>
        </p:sp>
      </p:grpSp>
      <p:sp>
        <p:nvSpPr>
          <p:cNvPr id="56" name="4_DFS">
            <a:extLst>
              <a:ext uri="{FF2B5EF4-FFF2-40B4-BE49-F238E27FC236}">
                <a16:creationId xmlns:a16="http://schemas.microsoft.com/office/drawing/2014/main" id="{AF75195F-16CF-7DB3-80A9-5D4564C91D61}"/>
              </a:ext>
            </a:extLst>
          </p:cNvPr>
          <p:cNvSpPr/>
          <p:nvPr/>
        </p:nvSpPr>
        <p:spPr>
          <a:xfrm>
            <a:off x="8915405" y="13800620"/>
            <a:ext cx="19896339" cy="1775570"/>
          </a:xfrm>
          <a:prstGeom prst="rect">
            <a:avLst/>
          </a:prstGeom>
          <a:noFill/>
          <a:ln>
            <a:prstDash val="dash"/>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AU" sz="6000" dirty="0">
                <a:solidFill>
                  <a:schemeClr val="tx1"/>
                </a:solidFill>
                <a:latin typeface="Arial" panose="020B0604020202020204" pitchFamily="34" charset="0"/>
                <a:cs typeface="Arial" panose="020B0604020202020204" pitchFamily="34" charset="0"/>
              </a:rPr>
              <a:t>Dynamic Frequency Selection (DFS) Range</a:t>
            </a:r>
          </a:p>
        </p:txBody>
      </p:sp>
      <p:sp>
        <p:nvSpPr>
          <p:cNvPr id="57" name="5_Bot point 1">
            <a:extLst>
              <a:ext uri="{FF2B5EF4-FFF2-40B4-BE49-F238E27FC236}">
                <a16:creationId xmlns:a16="http://schemas.microsoft.com/office/drawing/2014/main" id="{DC007B62-D02F-E02D-043B-D512E285BE0B}"/>
              </a:ext>
            </a:extLst>
          </p:cNvPr>
          <p:cNvSpPr txBox="1"/>
          <p:nvPr/>
        </p:nvSpPr>
        <p:spPr>
          <a:xfrm>
            <a:off x="854964" y="16223442"/>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Channels in DFS range will be disabled if radar is detected in that range</a:t>
            </a:r>
          </a:p>
        </p:txBody>
      </p:sp>
      <p:sp>
        <p:nvSpPr>
          <p:cNvPr id="11" name="6_Point 3">
            <a:extLst>
              <a:ext uri="{FF2B5EF4-FFF2-40B4-BE49-F238E27FC236}">
                <a16:creationId xmlns:a16="http://schemas.microsoft.com/office/drawing/2014/main" id="{E64035EB-538E-4765-9879-52C9E87B8C6B}"/>
              </a:ext>
            </a:extLst>
          </p:cNvPr>
          <p:cNvSpPr txBox="1"/>
          <p:nvPr/>
        </p:nvSpPr>
        <p:spPr>
          <a:xfrm>
            <a:off x="854964" y="6859811"/>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Max speed 54Mbps</a:t>
            </a:r>
          </a:p>
        </p:txBody>
      </p:sp>
      <p:sp>
        <p:nvSpPr>
          <p:cNvPr id="20" name="7_Bot point 2">
            <a:extLst>
              <a:ext uri="{FF2B5EF4-FFF2-40B4-BE49-F238E27FC236}">
                <a16:creationId xmlns:a16="http://schemas.microsoft.com/office/drawing/2014/main" id="{42E6DBAE-25E9-4610-9149-430A69C02AA8}"/>
              </a:ext>
            </a:extLst>
          </p:cNvPr>
          <p:cNvSpPr txBox="1"/>
          <p:nvPr/>
        </p:nvSpPr>
        <p:spPr>
          <a:xfrm>
            <a:off x="854964" y="17799557"/>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Unlikely to come across as nowadays, as it was released in 1999</a:t>
            </a:r>
          </a:p>
        </p:txBody>
      </p:sp>
      <p:grpSp>
        <p:nvGrpSpPr>
          <p:cNvPr id="24" name="0_Graphic">
            <a:extLst>
              <a:ext uri="{FF2B5EF4-FFF2-40B4-BE49-F238E27FC236}">
                <a16:creationId xmlns:a16="http://schemas.microsoft.com/office/drawing/2014/main" id="{94D5BC48-872F-ED1E-223A-0CBF658306B1}"/>
              </a:ext>
            </a:extLst>
          </p:cNvPr>
          <p:cNvGrpSpPr/>
          <p:nvPr/>
        </p:nvGrpSpPr>
        <p:grpSpPr>
          <a:xfrm>
            <a:off x="29722181" y="222969"/>
            <a:ext cx="6492648" cy="7313356"/>
            <a:chOff x="14603769" y="16136579"/>
            <a:chExt cx="6492648" cy="7313356"/>
          </a:xfrm>
        </p:grpSpPr>
        <p:sp>
          <p:nvSpPr>
            <p:cNvPr id="17" name="Rectangle: Rounded Corners 16">
              <a:extLst>
                <a:ext uri="{FF2B5EF4-FFF2-40B4-BE49-F238E27FC236}">
                  <a16:creationId xmlns:a16="http://schemas.microsoft.com/office/drawing/2014/main" id="{E64B23E0-78EA-4E69-E5D0-0E85A0914860}"/>
                </a:ext>
              </a:extLst>
            </p:cNvPr>
            <p:cNvSpPr/>
            <p:nvPr/>
          </p:nvSpPr>
          <p:spPr>
            <a:xfrm>
              <a:off x="14603769" y="16136579"/>
              <a:ext cx="6492648" cy="7313356"/>
            </a:xfrm>
            <a:prstGeom prst="roundRect">
              <a:avLst/>
            </a:prstGeom>
            <a:ln w="254000"/>
          </p:spPr>
          <p:style>
            <a:lnRef idx="2">
              <a:schemeClr val="dk1"/>
            </a:lnRef>
            <a:fillRef idx="1">
              <a:schemeClr val="lt1"/>
            </a:fillRef>
            <a:effectRef idx="0">
              <a:schemeClr val="dk1"/>
            </a:effectRef>
            <a:fontRef idx="minor">
              <a:schemeClr val="dk1"/>
            </a:fontRef>
          </p:style>
          <p:txBody>
            <a:bodyPr rtlCol="0" anchor="ctr"/>
            <a:lstStyle/>
            <a:p>
              <a:pPr algn="ctr"/>
              <a:endParaRPr lang="en-AU" dirty="0"/>
            </a:p>
          </p:txBody>
        </p:sp>
        <p:pic>
          <p:nvPicPr>
            <p:cNvPr id="8" name="Picture 7" descr="A wifi symbol with a keyhole&#10;&#10;Description automatically generated">
              <a:extLst>
                <a:ext uri="{FF2B5EF4-FFF2-40B4-BE49-F238E27FC236}">
                  <a16:creationId xmlns:a16="http://schemas.microsoft.com/office/drawing/2014/main" id="{B1B296CD-0C7C-D310-DE40-DAEE9DFBB5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217663" y="16705791"/>
              <a:ext cx="5264859" cy="3816684"/>
            </a:xfrm>
            <a:prstGeom prst="rect">
              <a:avLst/>
            </a:prstGeom>
          </p:spPr>
        </p:pic>
        <p:sp>
          <p:nvSpPr>
            <p:cNvPr id="23" name="_Point 2">
              <a:extLst>
                <a:ext uri="{FF2B5EF4-FFF2-40B4-BE49-F238E27FC236}">
                  <a16:creationId xmlns:a16="http://schemas.microsoft.com/office/drawing/2014/main" id="{913E91DA-87C9-03A2-D7C4-2D570E3DAC29}"/>
                </a:ext>
              </a:extLst>
            </p:cNvPr>
            <p:cNvSpPr txBox="1"/>
            <p:nvPr/>
          </p:nvSpPr>
          <p:spPr>
            <a:xfrm>
              <a:off x="15217663" y="20721674"/>
              <a:ext cx="5216455" cy="2400657"/>
            </a:xfrm>
            <a:prstGeom prst="rect">
              <a:avLst/>
            </a:prstGeom>
            <a:noFill/>
          </p:spPr>
          <p:txBody>
            <a:bodyPr wrap="square">
              <a:spAutoFit/>
            </a:bodyPr>
            <a:lstStyle/>
            <a:p>
              <a:pPr algn="ctr"/>
              <a:r>
                <a:rPr lang="en-US" sz="7500" b="1" dirty="0">
                  <a:latin typeface="Arial" panose="020B0604020202020204" pitchFamily="34" charset="0"/>
                  <a:cs typeface="Arial" panose="020B0604020202020204" pitchFamily="34" charset="0"/>
                </a:rPr>
                <a:t>5 GHz</a:t>
              </a:r>
              <a:br>
                <a:rPr lang="en-US" sz="7500" b="1" dirty="0">
                  <a:latin typeface="Arial" panose="020B0604020202020204" pitchFamily="34" charset="0"/>
                  <a:cs typeface="Arial" panose="020B0604020202020204" pitchFamily="34" charset="0"/>
                </a:rPr>
              </a:br>
              <a:r>
                <a:rPr lang="en-US" sz="7500" b="1" dirty="0">
                  <a:latin typeface="Arial" panose="020B0604020202020204" pitchFamily="34" charset="0"/>
                  <a:cs typeface="Arial" panose="020B0604020202020204" pitchFamily="34" charset="0"/>
                </a:rPr>
                <a:t>Band</a:t>
              </a:r>
            </a:p>
          </p:txBody>
        </p:sp>
      </p:gr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2627897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DD1ED47C-6656-5ACE-E67C-E1FB94C88850}"/>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DD2DE5F8-79BD-4900-ED57-739E2E3DCAA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0282D7EB-634C-C5FB-E4F0-CF7D81EE4D7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440854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802.11b (Wi-Fi 1)</a:t>
              </a:r>
            </a:p>
          </p:txBody>
        </p:sp>
      </p:grpSp>
      <p:grpSp>
        <p:nvGrpSpPr>
          <p:cNvPr id="16" name="0_Graphic">
            <a:extLst>
              <a:ext uri="{FF2B5EF4-FFF2-40B4-BE49-F238E27FC236}">
                <a16:creationId xmlns:a16="http://schemas.microsoft.com/office/drawing/2014/main" id="{4A836423-9E29-F605-E8CB-C0C755FBA4E5}"/>
              </a:ext>
            </a:extLst>
          </p:cNvPr>
          <p:cNvGrpSpPr/>
          <p:nvPr/>
        </p:nvGrpSpPr>
        <p:grpSpPr>
          <a:xfrm>
            <a:off x="29721600" y="223200"/>
            <a:ext cx="6492648" cy="7313356"/>
            <a:chOff x="14603769" y="16136579"/>
            <a:chExt cx="6492648" cy="7313356"/>
          </a:xfrm>
        </p:grpSpPr>
        <p:sp>
          <p:nvSpPr>
            <p:cNvPr id="17" name="Rectangle: Rounded Corners 16">
              <a:extLst>
                <a:ext uri="{FF2B5EF4-FFF2-40B4-BE49-F238E27FC236}">
                  <a16:creationId xmlns:a16="http://schemas.microsoft.com/office/drawing/2014/main" id="{8AE74A4F-75DE-24C1-2839-188B22264069}"/>
                </a:ext>
              </a:extLst>
            </p:cNvPr>
            <p:cNvSpPr/>
            <p:nvPr/>
          </p:nvSpPr>
          <p:spPr>
            <a:xfrm>
              <a:off x="14603769" y="16136579"/>
              <a:ext cx="6492648" cy="7313356"/>
            </a:xfrm>
            <a:prstGeom prst="roundRect">
              <a:avLst/>
            </a:prstGeom>
            <a:solidFill>
              <a:schemeClr val="accent5">
                <a:lumMod val="20000"/>
                <a:lumOff val="80000"/>
              </a:schemeClr>
            </a:solidFill>
            <a:ln w="254000"/>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23" name="Picture 22" descr="A wifi symbol with a keyhole&#10;&#10;Description automatically generated">
              <a:extLst>
                <a:ext uri="{FF2B5EF4-FFF2-40B4-BE49-F238E27FC236}">
                  <a16:creationId xmlns:a16="http://schemas.microsoft.com/office/drawing/2014/main" id="{1F310808-B166-65BA-7AA9-0E77ACB6146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217663" y="16705791"/>
              <a:ext cx="5264859" cy="3816684"/>
            </a:xfrm>
            <a:prstGeom prst="rect">
              <a:avLst/>
            </a:prstGeom>
          </p:spPr>
        </p:pic>
        <p:sp>
          <p:nvSpPr>
            <p:cNvPr id="24" name="_Point 2">
              <a:extLst>
                <a:ext uri="{FF2B5EF4-FFF2-40B4-BE49-F238E27FC236}">
                  <a16:creationId xmlns:a16="http://schemas.microsoft.com/office/drawing/2014/main" id="{CE825DF7-05EA-CAEC-BF29-57BC897059B8}"/>
                </a:ext>
              </a:extLst>
            </p:cNvPr>
            <p:cNvSpPr txBox="1"/>
            <p:nvPr/>
          </p:nvSpPr>
          <p:spPr>
            <a:xfrm>
              <a:off x="15217663" y="20721674"/>
              <a:ext cx="5216455" cy="2400657"/>
            </a:xfrm>
            <a:prstGeom prst="rect">
              <a:avLst/>
            </a:prstGeom>
            <a:noFill/>
          </p:spPr>
          <p:txBody>
            <a:bodyPr wrap="square">
              <a:spAutoFit/>
            </a:bodyPr>
            <a:lstStyle/>
            <a:p>
              <a:pPr algn="ctr"/>
              <a:r>
                <a:rPr lang="en-US" sz="7500" b="1" dirty="0">
                  <a:latin typeface="Arial" panose="020B0604020202020204" pitchFamily="34" charset="0"/>
                  <a:cs typeface="Arial" panose="020B0604020202020204" pitchFamily="34" charset="0"/>
                </a:rPr>
                <a:t>2.4 GHz</a:t>
              </a:r>
              <a:br>
                <a:rPr lang="en-US" sz="7500" b="1" dirty="0">
                  <a:latin typeface="Arial" panose="020B0604020202020204" pitchFamily="34" charset="0"/>
                  <a:cs typeface="Arial" panose="020B0604020202020204" pitchFamily="34" charset="0"/>
                </a:rPr>
              </a:br>
              <a:r>
                <a:rPr lang="en-US" sz="7500" b="1" dirty="0">
                  <a:latin typeface="Arial" panose="020B0604020202020204" pitchFamily="34" charset="0"/>
                  <a:cs typeface="Arial" panose="020B0604020202020204" pitchFamily="34" charset="0"/>
                </a:rPr>
                <a:t>Band</a:t>
              </a:r>
            </a:p>
          </p:txBody>
        </p:sp>
      </p:grpSp>
      <p:sp>
        <p:nvSpPr>
          <p:cNvPr id="69" name="0_Point 1">
            <a:extLst>
              <a:ext uri="{FF2B5EF4-FFF2-40B4-BE49-F238E27FC236}">
                <a16:creationId xmlns:a16="http://schemas.microsoft.com/office/drawing/2014/main" id="{1EEF26FD-4BF4-345C-41BA-7A20F18A069B}"/>
              </a:ext>
            </a:extLst>
          </p:cNvPr>
          <p:cNvSpPr txBox="1"/>
          <p:nvPr/>
        </p:nvSpPr>
        <p:spPr>
          <a:xfrm>
            <a:off x="854965" y="3613667"/>
            <a:ext cx="28474404"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Used poor encoding methods (11 Mbps)</a:t>
            </a:r>
          </a:p>
        </p:txBody>
      </p:sp>
      <p:sp>
        <p:nvSpPr>
          <p:cNvPr id="66" name="1_Bot point 2">
            <a:extLst>
              <a:ext uri="{FF2B5EF4-FFF2-40B4-BE49-F238E27FC236}">
                <a16:creationId xmlns:a16="http://schemas.microsoft.com/office/drawing/2014/main" id="{04A2A6AB-6761-AB5F-8873-545D79209173}"/>
              </a:ext>
            </a:extLst>
          </p:cNvPr>
          <p:cNvSpPr txBox="1"/>
          <p:nvPr/>
        </p:nvSpPr>
        <p:spPr>
          <a:xfrm>
            <a:off x="854964" y="17407668"/>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Unlikely to come across it nowadays, as it was released in 1999</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4" y="5467572"/>
            <a:ext cx="34913334"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Took off as cheaper and more compatible with older technology</a:t>
            </a:r>
          </a:p>
        </p:txBody>
      </p:sp>
      <p:sp>
        <p:nvSpPr>
          <p:cNvPr id="68" name="3_Distance">
            <a:extLst>
              <a:ext uri="{FF2B5EF4-FFF2-40B4-BE49-F238E27FC236}">
                <a16:creationId xmlns:a16="http://schemas.microsoft.com/office/drawing/2014/main" id="{A527790F-AB13-ECE4-7C21-777324C7A551}"/>
              </a:ext>
            </a:extLst>
          </p:cNvPr>
          <p:cNvSpPr txBox="1"/>
          <p:nvPr/>
        </p:nvSpPr>
        <p:spPr>
          <a:xfrm>
            <a:off x="30232121" y="7657412"/>
            <a:ext cx="5165247" cy="2400657"/>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Indoor 45m</a:t>
            </a:r>
          </a:p>
          <a:p>
            <a:pPr algn="ctr"/>
            <a:r>
              <a:rPr lang="en-US" sz="7500" dirty="0">
                <a:latin typeface="Arial" panose="020B0604020202020204" pitchFamily="34" charset="0"/>
                <a:cs typeface="Arial" panose="020B0604020202020204" pitchFamily="34" charset="0"/>
              </a:rPr>
              <a:t>(150 feet)</a:t>
            </a:r>
          </a:p>
        </p:txBody>
      </p:sp>
      <p:grpSp>
        <p:nvGrpSpPr>
          <p:cNvPr id="25" name="4_Channel graphic">
            <a:extLst>
              <a:ext uri="{FF2B5EF4-FFF2-40B4-BE49-F238E27FC236}">
                <a16:creationId xmlns:a16="http://schemas.microsoft.com/office/drawing/2014/main" id="{92696BDF-4A00-A5A7-9F4A-291D3FDB1BC4}"/>
              </a:ext>
            </a:extLst>
          </p:cNvPr>
          <p:cNvGrpSpPr/>
          <p:nvPr/>
        </p:nvGrpSpPr>
        <p:grpSpPr>
          <a:xfrm>
            <a:off x="3478604" y="8035310"/>
            <a:ext cx="26841650" cy="7591015"/>
            <a:chOff x="4319329" y="9854931"/>
            <a:chExt cx="26841650" cy="7591015"/>
          </a:xfrm>
        </p:grpSpPr>
        <p:grpSp>
          <p:nvGrpSpPr>
            <p:cNvPr id="26" name="Group 25">
              <a:extLst>
                <a:ext uri="{FF2B5EF4-FFF2-40B4-BE49-F238E27FC236}">
                  <a16:creationId xmlns:a16="http://schemas.microsoft.com/office/drawing/2014/main" id="{14B8E827-6E7F-EFF0-49A3-81404D44B2BC}"/>
                </a:ext>
              </a:extLst>
            </p:cNvPr>
            <p:cNvGrpSpPr/>
            <p:nvPr/>
          </p:nvGrpSpPr>
          <p:grpSpPr>
            <a:xfrm>
              <a:off x="4319329" y="15814730"/>
              <a:ext cx="26841650" cy="1631216"/>
              <a:chOff x="4319329" y="15741578"/>
              <a:chExt cx="26841650" cy="1631216"/>
            </a:xfrm>
          </p:grpSpPr>
          <p:sp>
            <p:nvSpPr>
              <p:cNvPr id="55" name="TextBox 54">
                <a:extLst>
                  <a:ext uri="{FF2B5EF4-FFF2-40B4-BE49-F238E27FC236}">
                    <a16:creationId xmlns:a16="http://schemas.microsoft.com/office/drawing/2014/main" id="{E76FC81C-D42E-CE58-80E1-E9AD172748E8}"/>
                  </a:ext>
                </a:extLst>
              </p:cNvPr>
              <p:cNvSpPr txBox="1"/>
              <p:nvPr/>
            </p:nvSpPr>
            <p:spPr>
              <a:xfrm>
                <a:off x="4319329" y="15741578"/>
                <a:ext cx="1786065" cy="1631216"/>
              </a:xfrm>
              <a:prstGeom prst="rect">
                <a:avLst/>
              </a:prstGeom>
              <a:noFill/>
            </p:spPr>
            <p:txBody>
              <a:bodyPr wrap="none" rtlCol="0">
                <a:spAutoFit/>
              </a:bodyPr>
              <a:lstStyle/>
              <a:p>
                <a:pPr algn="ctr"/>
                <a:r>
                  <a:rPr lang="en-AU" sz="5000" b="1" dirty="0">
                    <a:latin typeface="Arial" panose="020B0604020202020204" pitchFamily="34" charset="0"/>
                    <a:cs typeface="Arial" panose="020B0604020202020204" pitchFamily="34" charset="0"/>
                  </a:rPr>
                  <a:t>2.400</a:t>
                </a:r>
              </a:p>
              <a:p>
                <a:pPr algn="ctr"/>
                <a:r>
                  <a:rPr lang="en-AU" sz="5000" b="1" dirty="0">
                    <a:latin typeface="Arial" panose="020B0604020202020204" pitchFamily="34" charset="0"/>
                    <a:cs typeface="Arial" panose="020B0604020202020204" pitchFamily="34" charset="0"/>
                  </a:rPr>
                  <a:t>GHz</a:t>
                </a:r>
              </a:p>
            </p:txBody>
          </p:sp>
          <p:sp>
            <p:nvSpPr>
              <p:cNvPr id="56" name="TextBox 55">
                <a:extLst>
                  <a:ext uri="{FF2B5EF4-FFF2-40B4-BE49-F238E27FC236}">
                    <a16:creationId xmlns:a16="http://schemas.microsoft.com/office/drawing/2014/main" id="{42618D80-EA03-802B-0591-D32BAF099210}"/>
                  </a:ext>
                </a:extLst>
              </p:cNvPr>
              <p:cNvSpPr txBox="1"/>
              <p:nvPr/>
            </p:nvSpPr>
            <p:spPr>
              <a:xfrm>
                <a:off x="6824887" y="15741578"/>
                <a:ext cx="1786066" cy="1631216"/>
              </a:xfrm>
              <a:prstGeom prst="rect">
                <a:avLst/>
              </a:prstGeom>
              <a:noFill/>
            </p:spPr>
            <p:txBody>
              <a:bodyPr wrap="none" rtlCol="0">
                <a:spAutoFit/>
              </a:bodyPr>
              <a:lstStyle/>
              <a:p>
                <a:pPr algn="ctr"/>
                <a:r>
                  <a:rPr lang="en-AU" sz="5000" b="1" dirty="0">
                    <a:latin typeface="Arial" panose="020B0604020202020204" pitchFamily="34" charset="0"/>
                    <a:cs typeface="Arial" panose="020B0604020202020204" pitchFamily="34" charset="0"/>
                  </a:rPr>
                  <a:t>2.410</a:t>
                </a:r>
              </a:p>
              <a:p>
                <a:pPr algn="ctr"/>
                <a:r>
                  <a:rPr lang="en-AU" sz="5000" b="1" dirty="0">
                    <a:latin typeface="Arial" panose="020B0604020202020204" pitchFamily="34" charset="0"/>
                    <a:cs typeface="Arial" panose="020B0604020202020204" pitchFamily="34" charset="0"/>
                  </a:rPr>
                  <a:t>GHz</a:t>
                </a:r>
              </a:p>
            </p:txBody>
          </p:sp>
          <p:sp>
            <p:nvSpPr>
              <p:cNvPr id="57" name="TextBox 56">
                <a:extLst>
                  <a:ext uri="{FF2B5EF4-FFF2-40B4-BE49-F238E27FC236}">
                    <a16:creationId xmlns:a16="http://schemas.microsoft.com/office/drawing/2014/main" id="{970420B6-E16D-F8D3-DACA-423D743E7D63}"/>
                  </a:ext>
                </a:extLst>
              </p:cNvPr>
              <p:cNvSpPr txBox="1"/>
              <p:nvPr/>
            </p:nvSpPr>
            <p:spPr>
              <a:xfrm>
                <a:off x="9330446" y="15741578"/>
                <a:ext cx="1786066" cy="1631216"/>
              </a:xfrm>
              <a:prstGeom prst="rect">
                <a:avLst/>
              </a:prstGeom>
              <a:noFill/>
            </p:spPr>
            <p:txBody>
              <a:bodyPr wrap="none" rtlCol="0">
                <a:spAutoFit/>
              </a:bodyPr>
              <a:lstStyle/>
              <a:p>
                <a:pPr algn="ctr"/>
                <a:r>
                  <a:rPr lang="en-AU" sz="5000" b="1" dirty="0">
                    <a:latin typeface="Arial" panose="020B0604020202020204" pitchFamily="34" charset="0"/>
                    <a:cs typeface="Arial" panose="020B0604020202020204" pitchFamily="34" charset="0"/>
                  </a:rPr>
                  <a:t>2.420</a:t>
                </a:r>
              </a:p>
              <a:p>
                <a:pPr algn="ctr"/>
                <a:r>
                  <a:rPr lang="en-AU" sz="5000" b="1" dirty="0">
                    <a:latin typeface="Arial" panose="020B0604020202020204" pitchFamily="34" charset="0"/>
                    <a:cs typeface="Arial" panose="020B0604020202020204" pitchFamily="34" charset="0"/>
                  </a:rPr>
                  <a:t>GHz</a:t>
                </a:r>
              </a:p>
            </p:txBody>
          </p:sp>
          <p:sp>
            <p:nvSpPr>
              <p:cNvPr id="58" name="TextBox 57">
                <a:extLst>
                  <a:ext uri="{FF2B5EF4-FFF2-40B4-BE49-F238E27FC236}">
                    <a16:creationId xmlns:a16="http://schemas.microsoft.com/office/drawing/2014/main" id="{221520ED-F753-7BE2-13E3-16E2B1BD58C1}"/>
                  </a:ext>
                </a:extLst>
              </p:cNvPr>
              <p:cNvSpPr txBox="1"/>
              <p:nvPr/>
            </p:nvSpPr>
            <p:spPr>
              <a:xfrm>
                <a:off x="11836005" y="15741578"/>
                <a:ext cx="1786066" cy="1631216"/>
              </a:xfrm>
              <a:prstGeom prst="rect">
                <a:avLst/>
              </a:prstGeom>
              <a:noFill/>
            </p:spPr>
            <p:txBody>
              <a:bodyPr wrap="none" rtlCol="0">
                <a:spAutoFit/>
              </a:bodyPr>
              <a:lstStyle/>
              <a:p>
                <a:pPr algn="ctr"/>
                <a:r>
                  <a:rPr lang="en-AU" sz="5000" b="1" dirty="0">
                    <a:latin typeface="Arial" panose="020B0604020202020204" pitchFamily="34" charset="0"/>
                    <a:cs typeface="Arial" panose="020B0604020202020204" pitchFamily="34" charset="0"/>
                  </a:rPr>
                  <a:t>2.430</a:t>
                </a:r>
              </a:p>
              <a:p>
                <a:pPr algn="ctr"/>
                <a:r>
                  <a:rPr lang="en-AU" sz="5000" b="1" dirty="0">
                    <a:latin typeface="Arial" panose="020B0604020202020204" pitchFamily="34" charset="0"/>
                    <a:cs typeface="Arial" panose="020B0604020202020204" pitchFamily="34" charset="0"/>
                  </a:rPr>
                  <a:t>GHz</a:t>
                </a:r>
              </a:p>
            </p:txBody>
          </p:sp>
          <p:sp>
            <p:nvSpPr>
              <p:cNvPr id="59" name="TextBox 58">
                <a:extLst>
                  <a:ext uri="{FF2B5EF4-FFF2-40B4-BE49-F238E27FC236}">
                    <a16:creationId xmlns:a16="http://schemas.microsoft.com/office/drawing/2014/main" id="{D7C6BB43-3B99-0E74-CABB-1A29AE69E9DC}"/>
                  </a:ext>
                </a:extLst>
              </p:cNvPr>
              <p:cNvSpPr txBox="1"/>
              <p:nvPr/>
            </p:nvSpPr>
            <p:spPr>
              <a:xfrm>
                <a:off x="14341564" y="15741578"/>
                <a:ext cx="1786066" cy="1631216"/>
              </a:xfrm>
              <a:prstGeom prst="rect">
                <a:avLst/>
              </a:prstGeom>
              <a:noFill/>
            </p:spPr>
            <p:txBody>
              <a:bodyPr wrap="none" rtlCol="0">
                <a:spAutoFit/>
              </a:bodyPr>
              <a:lstStyle/>
              <a:p>
                <a:pPr algn="ctr"/>
                <a:r>
                  <a:rPr lang="en-AU" sz="5000" b="1" dirty="0">
                    <a:latin typeface="Arial" panose="020B0604020202020204" pitchFamily="34" charset="0"/>
                    <a:cs typeface="Arial" panose="020B0604020202020204" pitchFamily="34" charset="0"/>
                  </a:rPr>
                  <a:t>2.440</a:t>
                </a:r>
              </a:p>
              <a:p>
                <a:pPr algn="ctr"/>
                <a:r>
                  <a:rPr lang="en-AU" sz="5000" b="1" dirty="0">
                    <a:latin typeface="Arial" panose="020B0604020202020204" pitchFamily="34" charset="0"/>
                    <a:cs typeface="Arial" panose="020B0604020202020204" pitchFamily="34" charset="0"/>
                  </a:rPr>
                  <a:t>GHz</a:t>
                </a:r>
              </a:p>
            </p:txBody>
          </p:sp>
          <p:sp>
            <p:nvSpPr>
              <p:cNvPr id="60" name="TextBox 59">
                <a:extLst>
                  <a:ext uri="{FF2B5EF4-FFF2-40B4-BE49-F238E27FC236}">
                    <a16:creationId xmlns:a16="http://schemas.microsoft.com/office/drawing/2014/main" id="{F7C02FF8-ACBB-AD03-A9C5-1EC928D8E487}"/>
                  </a:ext>
                </a:extLst>
              </p:cNvPr>
              <p:cNvSpPr txBox="1"/>
              <p:nvPr/>
            </p:nvSpPr>
            <p:spPr>
              <a:xfrm>
                <a:off x="16847123" y="15741578"/>
                <a:ext cx="1786066" cy="1631216"/>
              </a:xfrm>
              <a:prstGeom prst="rect">
                <a:avLst/>
              </a:prstGeom>
              <a:noFill/>
            </p:spPr>
            <p:txBody>
              <a:bodyPr wrap="none" rtlCol="0">
                <a:spAutoFit/>
              </a:bodyPr>
              <a:lstStyle/>
              <a:p>
                <a:pPr algn="ctr"/>
                <a:r>
                  <a:rPr lang="en-AU" sz="5000" b="1" dirty="0">
                    <a:latin typeface="Arial" panose="020B0604020202020204" pitchFamily="34" charset="0"/>
                    <a:cs typeface="Arial" panose="020B0604020202020204" pitchFamily="34" charset="0"/>
                  </a:rPr>
                  <a:t>2.450</a:t>
                </a:r>
              </a:p>
              <a:p>
                <a:pPr algn="ctr"/>
                <a:r>
                  <a:rPr lang="en-AU" sz="5000" b="1" dirty="0">
                    <a:latin typeface="Arial" panose="020B0604020202020204" pitchFamily="34" charset="0"/>
                    <a:cs typeface="Arial" panose="020B0604020202020204" pitchFamily="34" charset="0"/>
                  </a:rPr>
                  <a:t>GHz</a:t>
                </a:r>
              </a:p>
            </p:txBody>
          </p:sp>
          <p:sp>
            <p:nvSpPr>
              <p:cNvPr id="61" name="TextBox 60">
                <a:extLst>
                  <a:ext uri="{FF2B5EF4-FFF2-40B4-BE49-F238E27FC236}">
                    <a16:creationId xmlns:a16="http://schemas.microsoft.com/office/drawing/2014/main" id="{850B198A-FA36-663C-078D-ADAB6FE533DF}"/>
                  </a:ext>
                </a:extLst>
              </p:cNvPr>
              <p:cNvSpPr txBox="1"/>
              <p:nvPr/>
            </p:nvSpPr>
            <p:spPr>
              <a:xfrm>
                <a:off x="19352682" y="15741578"/>
                <a:ext cx="1786066" cy="1631216"/>
              </a:xfrm>
              <a:prstGeom prst="rect">
                <a:avLst/>
              </a:prstGeom>
              <a:noFill/>
            </p:spPr>
            <p:txBody>
              <a:bodyPr wrap="none" rtlCol="0">
                <a:spAutoFit/>
              </a:bodyPr>
              <a:lstStyle/>
              <a:p>
                <a:pPr algn="ctr"/>
                <a:r>
                  <a:rPr lang="en-AU" sz="5000" b="1" dirty="0">
                    <a:latin typeface="Arial" panose="020B0604020202020204" pitchFamily="34" charset="0"/>
                    <a:cs typeface="Arial" panose="020B0604020202020204" pitchFamily="34" charset="0"/>
                  </a:rPr>
                  <a:t>2.460</a:t>
                </a:r>
              </a:p>
              <a:p>
                <a:pPr algn="ctr"/>
                <a:r>
                  <a:rPr lang="en-AU" sz="5000" b="1" dirty="0">
                    <a:latin typeface="Arial" panose="020B0604020202020204" pitchFamily="34" charset="0"/>
                    <a:cs typeface="Arial" panose="020B0604020202020204" pitchFamily="34" charset="0"/>
                  </a:rPr>
                  <a:t>GHz</a:t>
                </a:r>
              </a:p>
            </p:txBody>
          </p:sp>
          <p:sp>
            <p:nvSpPr>
              <p:cNvPr id="62" name="TextBox 61">
                <a:extLst>
                  <a:ext uri="{FF2B5EF4-FFF2-40B4-BE49-F238E27FC236}">
                    <a16:creationId xmlns:a16="http://schemas.microsoft.com/office/drawing/2014/main" id="{AFE89078-0F8E-3035-430D-294542870F93}"/>
                  </a:ext>
                </a:extLst>
              </p:cNvPr>
              <p:cNvSpPr txBox="1"/>
              <p:nvPr/>
            </p:nvSpPr>
            <p:spPr>
              <a:xfrm>
                <a:off x="21858241" y="15741578"/>
                <a:ext cx="1786066" cy="1631216"/>
              </a:xfrm>
              <a:prstGeom prst="rect">
                <a:avLst/>
              </a:prstGeom>
              <a:noFill/>
            </p:spPr>
            <p:txBody>
              <a:bodyPr wrap="none" rtlCol="0">
                <a:spAutoFit/>
              </a:bodyPr>
              <a:lstStyle/>
              <a:p>
                <a:pPr algn="ctr"/>
                <a:r>
                  <a:rPr lang="en-AU" sz="5000" b="1" dirty="0">
                    <a:latin typeface="Arial" panose="020B0604020202020204" pitchFamily="34" charset="0"/>
                    <a:cs typeface="Arial" panose="020B0604020202020204" pitchFamily="34" charset="0"/>
                  </a:rPr>
                  <a:t>2.470</a:t>
                </a:r>
              </a:p>
              <a:p>
                <a:pPr algn="ctr"/>
                <a:r>
                  <a:rPr lang="en-AU" sz="5000" b="1" dirty="0">
                    <a:latin typeface="Arial" panose="020B0604020202020204" pitchFamily="34" charset="0"/>
                    <a:cs typeface="Arial" panose="020B0604020202020204" pitchFamily="34" charset="0"/>
                  </a:rPr>
                  <a:t>GHz</a:t>
                </a:r>
              </a:p>
            </p:txBody>
          </p:sp>
          <p:sp>
            <p:nvSpPr>
              <p:cNvPr id="63" name="TextBox 62">
                <a:extLst>
                  <a:ext uri="{FF2B5EF4-FFF2-40B4-BE49-F238E27FC236}">
                    <a16:creationId xmlns:a16="http://schemas.microsoft.com/office/drawing/2014/main" id="{7442F80D-A4ED-8FE5-2C29-968D95BC51A0}"/>
                  </a:ext>
                </a:extLst>
              </p:cNvPr>
              <p:cNvSpPr txBox="1"/>
              <p:nvPr/>
            </p:nvSpPr>
            <p:spPr>
              <a:xfrm>
                <a:off x="24363800" y="15741578"/>
                <a:ext cx="1786066" cy="1631216"/>
              </a:xfrm>
              <a:prstGeom prst="rect">
                <a:avLst/>
              </a:prstGeom>
              <a:noFill/>
            </p:spPr>
            <p:txBody>
              <a:bodyPr wrap="none" rtlCol="0">
                <a:spAutoFit/>
              </a:bodyPr>
              <a:lstStyle/>
              <a:p>
                <a:pPr algn="ctr"/>
                <a:r>
                  <a:rPr lang="en-AU" sz="5000" b="1" dirty="0">
                    <a:latin typeface="Arial" panose="020B0604020202020204" pitchFamily="34" charset="0"/>
                    <a:cs typeface="Arial" panose="020B0604020202020204" pitchFamily="34" charset="0"/>
                  </a:rPr>
                  <a:t>2.480</a:t>
                </a:r>
              </a:p>
              <a:p>
                <a:pPr algn="ctr"/>
                <a:r>
                  <a:rPr lang="en-AU" sz="5000" b="1" dirty="0">
                    <a:latin typeface="Arial" panose="020B0604020202020204" pitchFamily="34" charset="0"/>
                    <a:cs typeface="Arial" panose="020B0604020202020204" pitchFamily="34" charset="0"/>
                  </a:rPr>
                  <a:t>GHz</a:t>
                </a:r>
              </a:p>
            </p:txBody>
          </p:sp>
          <p:sp>
            <p:nvSpPr>
              <p:cNvPr id="64" name="TextBox 63">
                <a:extLst>
                  <a:ext uri="{FF2B5EF4-FFF2-40B4-BE49-F238E27FC236}">
                    <a16:creationId xmlns:a16="http://schemas.microsoft.com/office/drawing/2014/main" id="{CE23AEDA-AEBD-4C18-CCE7-77E94F884075}"/>
                  </a:ext>
                </a:extLst>
              </p:cNvPr>
              <p:cNvSpPr txBox="1"/>
              <p:nvPr/>
            </p:nvSpPr>
            <p:spPr>
              <a:xfrm>
                <a:off x="26869359" y="15741578"/>
                <a:ext cx="1786066" cy="1631216"/>
              </a:xfrm>
              <a:prstGeom prst="rect">
                <a:avLst/>
              </a:prstGeom>
              <a:noFill/>
            </p:spPr>
            <p:txBody>
              <a:bodyPr wrap="none" rtlCol="0">
                <a:spAutoFit/>
              </a:bodyPr>
              <a:lstStyle/>
              <a:p>
                <a:pPr algn="ctr"/>
                <a:r>
                  <a:rPr lang="en-AU" sz="5000" b="1" dirty="0">
                    <a:latin typeface="Arial" panose="020B0604020202020204" pitchFamily="34" charset="0"/>
                    <a:cs typeface="Arial" panose="020B0604020202020204" pitchFamily="34" charset="0"/>
                  </a:rPr>
                  <a:t>2.490</a:t>
                </a:r>
              </a:p>
              <a:p>
                <a:pPr algn="ctr"/>
                <a:r>
                  <a:rPr lang="en-AU" sz="5000" b="1" dirty="0">
                    <a:latin typeface="Arial" panose="020B0604020202020204" pitchFamily="34" charset="0"/>
                    <a:cs typeface="Arial" panose="020B0604020202020204" pitchFamily="34" charset="0"/>
                  </a:rPr>
                  <a:t>GHz</a:t>
                </a:r>
              </a:p>
            </p:txBody>
          </p:sp>
          <p:sp>
            <p:nvSpPr>
              <p:cNvPr id="65" name="TextBox 64">
                <a:extLst>
                  <a:ext uri="{FF2B5EF4-FFF2-40B4-BE49-F238E27FC236}">
                    <a16:creationId xmlns:a16="http://schemas.microsoft.com/office/drawing/2014/main" id="{1EF04EDD-BB26-963D-C35F-2BC67D488FBB}"/>
                  </a:ext>
                </a:extLst>
              </p:cNvPr>
              <p:cNvSpPr txBox="1"/>
              <p:nvPr/>
            </p:nvSpPr>
            <p:spPr>
              <a:xfrm>
                <a:off x="29374913" y="15741578"/>
                <a:ext cx="1786066" cy="1631216"/>
              </a:xfrm>
              <a:prstGeom prst="rect">
                <a:avLst/>
              </a:prstGeom>
              <a:noFill/>
            </p:spPr>
            <p:txBody>
              <a:bodyPr wrap="none" rtlCol="0">
                <a:spAutoFit/>
              </a:bodyPr>
              <a:lstStyle/>
              <a:p>
                <a:pPr algn="ctr"/>
                <a:r>
                  <a:rPr lang="en-AU" sz="5000" b="1" dirty="0">
                    <a:latin typeface="Arial" panose="020B0604020202020204" pitchFamily="34" charset="0"/>
                    <a:cs typeface="Arial" panose="020B0604020202020204" pitchFamily="34" charset="0"/>
                  </a:rPr>
                  <a:t>2.500</a:t>
                </a:r>
              </a:p>
              <a:p>
                <a:pPr algn="ctr"/>
                <a:r>
                  <a:rPr lang="en-AU" sz="5000" b="1" dirty="0">
                    <a:latin typeface="Arial" panose="020B0604020202020204" pitchFamily="34" charset="0"/>
                    <a:cs typeface="Arial" panose="020B0604020202020204" pitchFamily="34" charset="0"/>
                  </a:rPr>
                  <a:t>GHz</a:t>
                </a:r>
              </a:p>
            </p:txBody>
          </p:sp>
        </p:grpSp>
        <p:grpSp>
          <p:nvGrpSpPr>
            <p:cNvPr id="27" name="Group 26">
              <a:extLst>
                <a:ext uri="{FF2B5EF4-FFF2-40B4-BE49-F238E27FC236}">
                  <a16:creationId xmlns:a16="http://schemas.microsoft.com/office/drawing/2014/main" id="{90D487F2-4624-F7F0-B03E-5B0B1CC1FF30}"/>
                </a:ext>
              </a:extLst>
            </p:cNvPr>
            <p:cNvGrpSpPr/>
            <p:nvPr/>
          </p:nvGrpSpPr>
          <p:grpSpPr>
            <a:xfrm>
              <a:off x="5413248" y="11103226"/>
              <a:ext cx="23808899" cy="3103169"/>
              <a:chOff x="5413248" y="11103226"/>
              <a:chExt cx="23808899" cy="3103169"/>
            </a:xfrm>
          </p:grpSpPr>
          <p:sp>
            <p:nvSpPr>
              <p:cNvPr id="41" name="Freeform: Shape 40">
                <a:extLst>
                  <a:ext uri="{FF2B5EF4-FFF2-40B4-BE49-F238E27FC236}">
                    <a16:creationId xmlns:a16="http://schemas.microsoft.com/office/drawing/2014/main" id="{AD01D610-0552-DD05-7F9E-27D0E7BC67DD}"/>
                  </a:ext>
                </a:extLst>
              </p:cNvPr>
              <p:cNvSpPr/>
              <p:nvPr/>
            </p:nvSpPr>
            <p:spPr>
              <a:xfrm>
                <a:off x="6644640" y="11194666"/>
                <a:ext cx="5577840" cy="2999537"/>
              </a:xfrm>
              <a:custGeom>
                <a:avLst/>
                <a:gdLst>
                  <a:gd name="connsiteX0" fmla="*/ 0 w 5577840"/>
                  <a:gd name="connsiteY0" fmla="*/ 2999537 h 2999537"/>
                  <a:gd name="connsiteX1" fmla="*/ 2779776 w 5577840"/>
                  <a:gd name="connsiteY1" fmla="*/ 305 h 2999537"/>
                  <a:gd name="connsiteX2" fmla="*/ 5577840 w 5577840"/>
                  <a:gd name="connsiteY2" fmla="*/ 2853233 h 2999537"/>
                </a:gdLst>
                <a:ahLst/>
                <a:cxnLst>
                  <a:cxn ang="0">
                    <a:pos x="connsiteX0" y="connsiteY0"/>
                  </a:cxn>
                  <a:cxn ang="0">
                    <a:pos x="connsiteX1" y="connsiteY1"/>
                  </a:cxn>
                  <a:cxn ang="0">
                    <a:pos x="connsiteX2" y="connsiteY2"/>
                  </a:cxn>
                </a:cxnLst>
                <a:rect l="l" t="t" r="r" b="b"/>
                <a:pathLst>
                  <a:path w="5577840" h="2999537">
                    <a:moveTo>
                      <a:pt x="0" y="2999537"/>
                    </a:moveTo>
                    <a:cubicBezTo>
                      <a:pt x="925068" y="1512113"/>
                      <a:pt x="1850136" y="24689"/>
                      <a:pt x="2779776" y="305"/>
                    </a:cubicBezTo>
                    <a:cubicBezTo>
                      <a:pt x="3709416" y="-24079"/>
                      <a:pt x="4643628" y="1414577"/>
                      <a:pt x="5577840" y="2853233"/>
                    </a:cubicBezTo>
                  </a:path>
                </a:pathLst>
              </a:custGeom>
              <a:noFill/>
              <a:ln w="127000" cmpd="sng">
                <a:solidFill>
                  <a:srgbClr val="AFDDFF"/>
                </a:solidFill>
                <a:prstDash val="sysDot"/>
                <a:extLst>
                  <a:ext uri="{C807C97D-BFC1-408E-A445-0C87EB9F89A2}">
                    <ask:lineSketchStyleProps xmlns:ask="http://schemas.microsoft.com/office/drawing/2018/sketchyshapes" sd="1219033472">
                      <a:custGeom>
                        <a:avLst/>
                        <a:gdLst>
                          <a:gd name="connsiteX0" fmla="*/ 0 w 5577840"/>
                          <a:gd name="connsiteY0" fmla="*/ 2999537 h 2999537"/>
                          <a:gd name="connsiteX1" fmla="*/ 2779776 w 5577840"/>
                          <a:gd name="connsiteY1" fmla="*/ 305 h 2999537"/>
                          <a:gd name="connsiteX2" fmla="*/ 5577840 w 5577840"/>
                          <a:gd name="connsiteY2" fmla="*/ 2853233 h 2999537"/>
                        </a:gdLst>
                        <a:ahLst/>
                        <a:cxnLst>
                          <a:cxn ang="0">
                            <a:pos x="connsiteX0" y="connsiteY0"/>
                          </a:cxn>
                          <a:cxn ang="0">
                            <a:pos x="connsiteX1" y="connsiteY1"/>
                          </a:cxn>
                          <a:cxn ang="0">
                            <a:pos x="connsiteX2" y="connsiteY2"/>
                          </a:cxn>
                        </a:cxnLst>
                        <a:rect l="l" t="t" r="r" b="b"/>
                        <a:pathLst>
                          <a:path w="5577840" h="2999537" extrusionOk="0">
                            <a:moveTo>
                              <a:pt x="0" y="2999537"/>
                            </a:moveTo>
                            <a:cubicBezTo>
                              <a:pt x="766543" y="1414331"/>
                              <a:pt x="1814063" y="38228"/>
                              <a:pt x="2779776" y="305"/>
                            </a:cubicBezTo>
                            <a:cubicBezTo>
                              <a:pt x="4057173" y="49132"/>
                              <a:pt x="4546199" y="1417675"/>
                              <a:pt x="5577840" y="2853233"/>
                            </a:cubicBezTo>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Freeform: Shape 41">
                <a:extLst>
                  <a:ext uri="{FF2B5EF4-FFF2-40B4-BE49-F238E27FC236}">
                    <a16:creationId xmlns:a16="http://schemas.microsoft.com/office/drawing/2014/main" id="{2632FEF7-AE69-1FB3-925D-91ADDBB35832}"/>
                  </a:ext>
                </a:extLst>
              </p:cNvPr>
              <p:cNvSpPr/>
              <p:nvPr/>
            </p:nvSpPr>
            <p:spPr>
              <a:xfrm>
                <a:off x="12721660" y="11194666"/>
                <a:ext cx="5577840" cy="2999537"/>
              </a:xfrm>
              <a:custGeom>
                <a:avLst/>
                <a:gdLst>
                  <a:gd name="connsiteX0" fmla="*/ 0 w 5577840"/>
                  <a:gd name="connsiteY0" fmla="*/ 2999537 h 2999537"/>
                  <a:gd name="connsiteX1" fmla="*/ 2779776 w 5577840"/>
                  <a:gd name="connsiteY1" fmla="*/ 305 h 2999537"/>
                  <a:gd name="connsiteX2" fmla="*/ 5577840 w 5577840"/>
                  <a:gd name="connsiteY2" fmla="*/ 2853233 h 2999537"/>
                </a:gdLst>
                <a:ahLst/>
                <a:cxnLst>
                  <a:cxn ang="0">
                    <a:pos x="connsiteX0" y="connsiteY0"/>
                  </a:cxn>
                  <a:cxn ang="0">
                    <a:pos x="connsiteX1" y="connsiteY1"/>
                  </a:cxn>
                  <a:cxn ang="0">
                    <a:pos x="connsiteX2" y="connsiteY2"/>
                  </a:cxn>
                </a:cxnLst>
                <a:rect l="l" t="t" r="r" b="b"/>
                <a:pathLst>
                  <a:path w="5577840" h="2999537">
                    <a:moveTo>
                      <a:pt x="0" y="2999537"/>
                    </a:moveTo>
                    <a:cubicBezTo>
                      <a:pt x="925068" y="1512113"/>
                      <a:pt x="1850136" y="24689"/>
                      <a:pt x="2779776" y="305"/>
                    </a:cubicBezTo>
                    <a:cubicBezTo>
                      <a:pt x="3709416" y="-24079"/>
                      <a:pt x="4643628" y="1414577"/>
                      <a:pt x="5577840" y="2853233"/>
                    </a:cubicBezTo>
                  </a:path>
                </a:pathLst>
              </a:custGeom>
              <a:noFill/>
              <a:ln w="127000" cmpd="sng">
                <a:solidFill>
                  <a:srgbClr val="AFDDFF"/>
                </a:solidFill>
                <a:prstDash val="sysDot"/>
                <a:extLst>
                  <a:ext uri="{C807C97D-BFC1-408E-A445-0C87EB9F89A2}">
                    <ask:lineSketchStyleProps xmlns:ask="http://schemas.microsoft.com/office/drawing/2018/sketchyshapes" sd="2116632749">
                      <a:custGeom>
                        <a:avLst/>
                        <a:gdLst>
                          <a:gd name="connsiteX0" fmla="*/ 0 w 5577840"/>
                          <a:gd name="connsiteY0" fmla="*/ 2999537 h 2999537"/>
                          <a:gd name="connsiteX1" fmla="*/ 2779776 w 5577840"/>
                          <a:gd name="connsiteY1" fmla="*/ 305 h 2999537"/>
                          <a:gd name="connsiteX2" fmla="*/ 5577840 w 5577840"/>
                          <a:gd name="connsiteY2" fmla="*/ 2853233 h 2999537"/>
                        </a:gdLst>
                        <a:ahLst/>
                        <a:cxnLst>
                          <a:cxn ang="0">
                            <a:pos x="connsiteX0" y="connsiteY0"/>
                          </a:cxn>
                          <a:cxn ang="0">
                            <a:pos x="connsiteX1" y="connsiteY1"/>
                          </a:cxn>
                          <a:cxn ang="0">
                            <a:pos x="connsiteX2" y="connsiteY2"/>
                          </a:cxn>
                        </a:cxnLst>
                        <a:rect l="l" t="t" r="r" b="b"/>
                        <a:pathLst>
                          <a:path w="5577840" h="2999537" extrusionOk="0">
                            <a:moveTo>
                              <a:pt x="0" y="2999537"/>
                            </a:moveTo>
                            <a:cubicBezTo>
                              <a:pt x="901965" y="1510254"/>
                              <a:pt x="1770000" y="77089"/>
                              <a:pt x="2779776" y="305"/>
                            </a:cubicBezTo>
                            <a:cubicBezTo>
                              <a:pt x="3642410" y="-280448"/>
                              <a:pt x="4694129" y="1274809"/>
                              <a:pt x="5577840" y="2853233"/>
                            </a:cubicBezTo>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Freeform: Shape 42">
                <a:extLst>
                  <a:ext uri="{FF2B5EF4-FFF2-40B4-BE49-F238E27FC236}">
                    <a16:creationId xmlns:a16="http://schemas.microsoft.com/office/drawing/2014/main" id="{A884AD3D-F18C-7FF7-4677-94E98074A73A}"/>
                  </a:ext>
                </a:extLst>
              </p:cNvPr>
              <p:cNvSpPr/>
              <p:nvPr/>
            </p:nvSpPr>
            <p:spPr>
              <a:xfrm>
                <a:off x="18798680" y="11194666"/>
                <a:ext cx="5577840" cy="2999537"/>
              </a:xfrm>
              <a:custGeom>
                <a:avLst/>
                <a:gdLst>
                  <a:gd name="connsiteX0" fmla="*/ 0 w 5577840"/>
                  <a:gd name="connsiteY0" fmla="*/ 2999537 h 2999537"/>
                  <a:gd name="connsiteX1" fmla="*/ 2779776 w 5577840"/>
                  <a:gd name="connsiteY1" fmla="*/ 305 h 2999537"/>
                  <a:gd name="connsiteX2" fmla="*/ 5577840 w 5577840"/>
                  <a:gd name="connsiteY2" fmla="*/ 2853233 h 2999537"/>
                </a:gdLst>
                <a:ahLst/>
                <a:cxnLst>
                  <a:cxn ang="0">
                    <a:pos x="connsiteX0" y="connsiteY0"/>
                  </a:cxn>
                  <a:cxn ang="0">
                    <a:pos x="connsiteX1" y="connsiteY1"/>
                  </a:cxn>
                  <a:cxn ang="0">
                    <a:pos x="connsiteX2" y="connsiteY2"/>
                  </a:cxn>
                </a:cxnLst>
                <a:rect l="l" t="t" r="r" b="b"/>
                <a:pathLst>
                  <a:path w="5577840" h="2999537">
                    <a:moveTo>
                      <a:pt x="0" y="2999537"/>
                    </a:moveTo>
                    <a:cubicBezTo>
                      <a:pt x="925068" y="1512113"/>
                      <a:pt x="1850136" y="24689"/>
                      <a:pt x="2779776" y="305"/>
                    </a:cubicBezTo>
                    <a:cubicBezTo>
                      <a:pt x="3709416" y="-24079"/>
                      <a:pt x="4643628" y="1414577"/>
                      <a:pt x="5577840" y="2853233"/>
                    </a:cubicBezTo>
                  </a:path>
                </a:pathLst>
              </a:custGeom>
              <a:noFill/>
              <a:ln w="127000" cmpd="sng">
                <a:solidFill>
                  <a:srgbClr val="AFDDFF"/>
                </a:solidFill>
                <a:prstDash val="sysDot"/>
                <a:extLst>
                  <a:ext uri="{C807C97D-BFC1-408E-A445-0C87EB9F89A2}">
                    <ask:lineSketchStyleProps xmlns:ask="http://schemas.microsoft.com/office/drawing/2018/sketchyshapes" sd="697022472">
                      <a:custGeom>
                        <a:avLst/>
                        <a:gdLst>
                          <a:gd name="connsiteX0" fmla="*/ 0 w 5577840"/>
                          <a:gd name="connsiteY0" fmla="*/ 2999537 h 2999537"/>
                          <a:gd name="connsiteX1" fmla="*/ 2779776 w 5577840"/>
                          <a:gd name="connsiteY1" fmla="*/ 305 h 2999537"/>
                          <a:gd name="connsiteX2" fmla="*/ 5577840 w 5577840"/>
                          <a:gd name="connsiteY2" fmla="*/ 2853233 h 2999537"/>
                        </a:gdLst>
                        <a:ahLst/>
                        <a:cxnLst>
                          <a:cxn ang="0">
                            <a:pos x="connsiteX0" y="connsiteY0"/>
                          </a:cxn>
                          <a:cxn ang="0">
                            <a:pos x="connsiteX1" y="connsiteY1"/>
                          </a:cxn>
                          <a:cxn ang="0">
                            <a:pos x="connsiteX2" y="connsiteY2"/>
                          </a:cxn>
                        </a:cxnLst>
                        <a:rect l="l" t="t" r="r" b="b"/>
                        <a:pathLst>
                          <a:path w="5577840" h="2999537" extrusionOk="0">
                            <a:moveTo>
                              <a:pt x="0" y="2999537"/>
                            </a:moveTo>
                            <a:cubicBezTo>
                              <a:pt x="970893" y="1570292"/>
                              <a:pt x="1885584" y="131468"/>
                              <a:pt x="2779776" y="305"/>
                            </a:cubicBezTo>
                            <a:cubicBezTo>
                              <a:pt x="3418168" y="-292714"/>
                              <a:pt x="4729601" y="1413102"/>
                              <a:pt x="5577840" y="2853233"/>
                            </a:cubicBezTo>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Freeform: Shape 43">
                <a:extLst>
                  <a:ext uri="{FF2B5EF4-FFF2-40B4-BE49-F238E27FC236}">
                    <a16:creationId xmlns:a16="http://schemas.microsoft.com/office/drawing/2014/main" id="{D7B2F73F-A383-638B-5FD7-FACB21799521}"/>
                  </a:ext>
                </a:extLst>
              </p:cNvPr>
              <p:cNvSpPr/>
              <p:nvPr/>
            </p:nvSpPr>
            <p:spPr>
              <a:xfrm>
                <a:off x="8150352" y="11200762"/>
                <a:ext cx="5577840" cy="2999537"/>
              </a:xfrm>
              <a:custGeom>
                <a:avLst/>
                <a:gdLst>
                  <a:gd name="connsiteX0" fmla="*/ 0 w 5577840"/>
                  <a:gd name="connsiteY0" fmla="*/ 2999537 h 2999537"/>
                  <a:gd name="connsiteX1" fmla="*/ 2779776 w 5577840"/>
                  <a:gd name="connsiteY1" fmla="*/ 305 h 2999537"/>
                  <a:gd name="connsiteX2" fmla="*/ 5577840 w 5577840"/>
                  <a:gd name="connsiteY2" fmla="*/ 2853233 h 2999537"/>
                </a:gdLst>
                <a:ahLst/>
                <a:cxnLst>
                  <a:cxn ang="0">
                    <a:pos x="connsiteX0" y="connsiteY0"/>
                  </a:cxn>
                  <a:cxn ang="0">
                    <a:pos x="connsiteX1" y="connsiteY1"/>
                  </a:cxn>
                  <a:cxn ang="0">
                    <a:pos x="connsiteX2" y="connsiteY2"/>
                  </a:cxn>
                </a:cxnLst>
                <a:rect l="l" t="t" r="r" b="b"/>
                <a:pathLst>
                  <a:path w="5577840" h="2999537">
                    <a:moveTo>
                      <a:pt x="0" y="2999537"/>
                    </a:moveTo>
                    <a:cubicBezTo>
                      <a:pt x="925068" y="1512113"/>
                      <a:pt x="1850136" y="24689"/>
                      <a:pt x="2779776" y="305"/>
                    </a:cubicBezTo>
                    <a:cubicBezTo>
                      <a:pt x="3709416" y="-24079"/>
                      <a:pt x="4643628" y="1414577"/>
                      <a:pt x="5577840" y="2853233"/>
                    </a:cubicBezTo>
                  </a:path>
                </a:pathLst>
              </a:custGeom>
              <a:noFill/>
              <a:ln w="127000" cmpd="sng">
                <a:solidFill>
                  <a:srgbClr val="AFDDFF"/>
                </a:solidFill>
                <a:prstDash val="sysDot"/>
                <a:extLst>
                  <a:ext uri="{C807C97D-BFC1-408E-A445-0C87EB9F89A2}">
                    <ask:lineSketchStyleProps xmlns:ask="http://schemas.microsoft.com/office/drawing/2018/sketchyshapes" sd="1219033472">
                      <a:custGeom>
                        <a:avLst/>
                        <a:gdLst>
                          <a:gd name="connsiteX0" fmla="*/ 0 w 5577840"/>
                          <a:gd name="connsiteY0" fmla="*/ 2999537 h 2999537"/>
                          <a:gd name="connsiteX1" fmla="*/ 2779776 w 5577840"/>
                          <a:gd name="connsiteY1" fmla="*/ 305 h 2999537"/>
                          <a:gd name="connsiteX2" fmla="*/ 5577840 w 5577840"/>
                          <a:gd name="connsiteY2" fmla="*/ 2853233 h 2999537"/>
                        </a:gdLst>
                        <a:ahLst/>
                        <a:cxnLst>
                          <a:cxn ang="0">
                            <a:pos x="connsiteX0" y="connsiteY0"/>
                          </a:cxn>
                          <a:cxn ang="0">
                            <a:pos x="connsiteX1" y="connsiteY1"/>
                          </a:cxn>
                          <a:cxn ang="0">
                            <a:pos x="connsiteX2" y="connsiteY2"/>
                          </a:cxn>
                        </a:cxnLst>
                        <a:rect l="l" t="t" r="r" b="b"/>
                        <a:pathLst>
                          <a:path w="5577840" h="2999537" extrusionOk="0">
                            <a:moveTo>
                              <a:pt x="0" y="2999537"/>
                            </a:moveTo>
                            <a:cubicBezTo>
                              <a:pt x="766543" y="1414331"/>
                              <a:pt x="1814063" y="38228"/>
                              <a:pt x="2779776" y="305"/>
                            </a:cubicBezTo>
                            <a:cubicBezTo>
                              <a:pt x="4057173" y="49132"/>
                              <a:pt x="4546199" y="1417675"/>
                              <a:pt x="5577840" y="2853233"/>
                            </a:cubicBezTo>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Freeform: Shape 44">
                <a:extLst>
                  <a:ext uri="{FF2B5EF4-FFF2-40B4-BE49-F238E27FC236}">
                    <a16:creationId xmlns:a16="http://schemas.microsoft.com/office/drawing/2014/main" id="{301F2A71-2F4B-0454-3A43-2A8E38E500F3}"/>
                  </a:ext>
                </a:extLst>
              </p:cNvPr>
              <p:cNvSpPr/>
              <p:nvPr/>
            </p:nvSpPr>
            <p:spPr>
              <a:xfrm>
                <a:off x="14227372" y="11200762"/>
                <a:ext cx="5577840" cy="2999537"/>
              </a:xfrm>
              <a:custGeom>
                <a:avLst/>
                <a:gdLst>
                  <a:gd name="connsiteX0" fmla="*/ 0 w 5577840"/>
                  <a:gd name="connsiteY0" fmla="*/ 2999537 h 2999537"/>
                  <a:gd name="connsiteX1" fmla="*/ 2779776 w 5577840"/>
                  <a:gd name="connsiteY1" fmla="*/ 305 h 2999537"/>
                  <a:gd name="connsiteX2" fmla="*/ 5577840 w 5577840"/>
                  <a:gd name="connsiteY2" fmla="*/ 2853233 h 2999537"/>
                </a:gdLst>
                <a:ahLst/>
                <a:cxnLst>
                  <a:cxn ang="0">
                    <a:pos x="connsiteX0" y="connsiteY0"/>
                  </a:cxn>
                  <a:cxn ang="0">
                    <a:pos x="connsiteX1" y="connsiteY1"/>
                  </a:cxn>
                  <a:cxn ang="0">
                    <a:pos x="connsiteX2" y="connsiteY2"/>
                  </a:cxn>
                </a:cxnLst>
                <a:rect l="l" t="t" r="r" b="b"/>
                <a:pathLst>
                  <a:path w="5577840" h="2999537">
                    <a:moveTo>
                      <a:pt x="0" y="2999537"/>
                    </a:moveTo>
                    <a:cubicBezTo>
                      <a:pt x="925068" y="1512113"/>
                      <a:pt x="1850136" y="24689"/>
                      <a:pt x="2779776" y="305"/>
                    </a:cubicBezTo>
                    <a:cubicBezTo>
                      <a:pt x="3709416" y="-24079"/>
                      <a:pt x="4643628" y="1414577"/>
                      <a:pt x="5577840" y="2853233"/>
                    </a:cubicBezTo>
                  </a:path>
                </a:pathLst>
              </a:custGeom>
              <a:noFill/>
              <a:ln w="127000" cmpd="sng">
                <a:solidFill>
                  <a:srgbClr val="AFDDFF"/>
                </a:solidFill>
                <a:prstDash val="sysDot"/>
                <a:extLst>
                  <a:ext uri="{C807C97D-BFC1-408E-A445-0C87EB9F89A2}">
                    <ask:lineSketchStyleProps xmlns:ask="http://schemas.microsoft.com/office/drawing/2018/sketchyshapes" sd="2116632749">
                      <a:custGeom>
                        <a:avLst/>
                        <a:gdLst>
                          <a:gd name="connsiteX0" fmla="*/ 0 w 5577840"/>
                          <a:gd name="connsiteY0" fmla="*/ 2999537 h 2999537"/>
                          <a:gd name="connsiteX1" fmla="*/ 2779776 w 5577840"/>
                          <a:gd name="connsiteY1" fmla="*/ 305 h 2999537"/>
                          <a:gd name="connsiteX2" fmla="*/ 5577840 w 5577840"/>
                          <a:gd name="connsiteY2" fmla="*/ 2853233 h 2999537"/>
                        </a:gdLst>
                        <a:ahLst/>
                        <a:cxnLst>
                          <a:cxn ang="0">
                            <a:pos x="connsiteX0" y="connsiteY0"/>
                          </a:cxn>
                          <a:cxn ang="0">
                            <a:pos x="connsiteX1" y="connsiteY1"/>
                          </a:cxn>
                          <a:cxn ang="0">
                            <a:pos x="connsiteX2" y="connsiteY2"/>
                          </a:cxn>
                        </a:cxnLst>
                        <a:rect l="l" t="t" r="r" b="b"/>
                        <a:pathLst>
                          <a:path w="5577840" h="2999537" extrusionOk="0">
                            <a:moveTo>
                              <a:pt x="0" y="2999537"/>
                            </a:moveTo>
                            <a:cubicBezTo>
                              <a:pt x="901965" y="1510254"/>
                              <a:pt x="1770000" y="77089"/>
                              <a:pt x="2779776" y="305"/>
                            </a:cubicBezTo>
                            <a:cubicBezTo>
                              <a:pt x="3642410" y="-280448"/>
                              <a:pt x="4694129" y="1274809"/>
                              <a:pt x="5577840" y="2853233"/>
                            </a:cubicBezTo>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Freeform: Shape 45">
                <a:extLst>
                  <a:ext uri="{FF2B5EF4-FFF2-40B4-BE49-F238E27FC236}">
                    <a16:creationId xmlns:a16="http://schemas.microsoft.com/office/drawing/2014/main" id="{AE7CE145-D35D-F8FE-D155-7749F9D193E5}"/>
                  </a:ext>
                </a:extLst>
              </p:cNvPr>
              <p:cNvSpPr/>
              <p:nvPr/>
            </p:nvSpPr>
            <p:spPr>
              <a:xfrm>
                <a:off x="20304392" y="11200762"/>
                <a:ext cx="5577840" cy="2999537"/>
              </a:xfrm>
              <a:custGeom>
                <a:avLst/>
                <a:gdLst>
                  <a:gd name="connsiteX0" fmla="*/ 0 w 5577840"/>
                  <a:gd name="connsiteY0" fmla="*/ 2999537 h 2999537"/>
                  <a:gd name="connsiteX1" fmla="*/ 2779776 w 5577840"/>
                  <a:gd name="connsiteY1" fmla="*/ 305 h 2999537"/>
                  <a:gd name="connsiteX2" fmla="*/ 5577840 w 5577840"/>
                  <a:gd name="connsiteY2" fmla="*/ 2853233 h 2999537"/>
                </a:gdLst>
                <a:ahLst/>
                <a:cxnLst>
                  <a:cxn ang="0">
                    <a:pos x="connsiteX0" y="connsiteY0"/>
                  </a:cxn>
                  <a:cxn ang="0">
                    <a:pos x="connsiteX1" y="connsiteY1"/>
                  </a:cxn>
                  <a:cxn ang="0">
                    <a:pos x="connsiteX2" y="connsiteY2"/>
                  </a:cxn>
                </a:cxnLst>
                <a:rect l="l" t="t" r="r" b="b"/>
                <a:pathLst>
                  <a:path w="5577840" h="2999537">
                    <a:moveTo>
                      <a:pt x="0" y="2999537"/>
                    </a:moveTo>
                    <a:cubicBezTo>
                      <a:pt x="925068" y="1512113"/>
                      <a:pt x="1850136" y="24689"/>
                      <a:pt x="2779776" y="305"/>
                    </a:cubicBezTo>
                    <a:cubicBezTo>
                      <a:pt x="3709416" y="-24079"/>
                      <a:pt x="4643628" y="1414577"/>
                      <a:pt x="5577840" y="2853233"/>
                    </a:cubicBezTo>
                  </a:path>
                </a:pathLst>
              </a:custGeom>
              <a:noFill/>
              <a:ln w="127000" cmpd="sng">
                <a:solidFill>
                  <a:srgbClr val="AFDDFF"/>
                </a:solidFill>
                <a:prstDash val="sysDot"/>
                <a:extLst>
                  <a:ext uri="{C807C97D-BFC1-408E-A445-0C87EB9F89A2}">
                    <ask:lineSketchStyleProps xmlns:ask="http://schemas.microsoft.com/office/drawing/2018/sketchyshapes" sd="697022472">
                      <a:custGeom>
                        <a:avLst/>
                        <a:gdLst>
                          <a:gd name="connsiteX0" fmla="*/ 0 w 5577840"/>
                          <a:gd name="connsiteY0" fmla="*/ 2999537 h 2999537"/>
                          <a:gd name="connsiteX1" fmla="*/ 2779776 w 5577840"/>
                          <a:gd name="connsiteY1" fmla="*/ 305 h 2999537"/>
                          <a:gd name="connsiteX2" fmla="*/ 5577840 w 5577840"/>
                          <a:gd name="connsiteY2" fmla="*/ 2853233 h 2999537"/>
                        </a:gdLst>
                        <a:ahLst/>
                        <a:cxnLst>
                          <a:cxn ang="0">
                            <a:pos x="connsiteX0" y="connsiteY0"/>
                          </a:cxn>
                          <a:cxn ang="0">
                            <a:pos x="connsiteX1" y="connsiteY1"/>
                          </a:cxn>
                          <a:cxn ang="0">
                            <a:pos x="connsiteX2" y="connsiteY2"/>
                          </a:cxn>
                        </a:cxnLst>
                        <a:rect l="l" t="t" r="r" b="b"/>
                        <a:pathLst>
                          <a:path w="5577840" h="2999537" extrusionOk="0">
                            <a:moveTo>
                              <a:pt x="0" y="2999537"/>
                            </a:moveTo>
                            <a:cubicBezTo>
                              <a:pt x="970893" y="1570292"/>
                              <a:pt x="1885584" y="131468"/>
                              <a:pt x="2779776" y="305"/>
                            </a:cubicBezTo>
                            <a:cubicBezTo>
                              <a:pt x="3418168" y="-292714"/>
                              <a:pt x="4729601" y="1413102"/>
                              <a:pt x="5577840" y="2853233"/>
                            </a:cubicBezTo>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Freeform: Shape 46">
                <a:extLst>
                  <a:ext uri="{FF2B5EF4-FFF2-40B4-BE49-F238E27FC236}">
                    <a16:creationId xmlns:a16="http://schemas.microsoft.com/office/drawing/2014/main" id="{DD00AD06-B279-C029-9B58-5260A5C216C1}"/>
                  </a:ext>
                </a:extLst>
              </p:cNvPr>
              <p:cNvSpPr/>
              <p:nvPr/>
            </p:nvSpPr>
            <p:spPr>
              <a:xfrm>
                <a:off x="9125712" y="11170282"/>
                <a:ext cx="5577840" cy="2999537"/>
              </a:xfrm>
              <a:custGeom>
                <a:avLst/>
                <a:gdLst>
                  <a:gd name="connsiteX0" fmla="*/ 0 w 5577840"/>
                  <a:gd name="connsiteY0" fmla="*/ 2999537 h 2999537"/>
                  <a:gd name="connsiteX1" fmla="*/ 2779776 w 5577840"/>
                  <a:gd name="connsiteY1" fmla="*/ 305 h 2999537"/>
                  <a:gd name="connsiteX2" fmla="*/ 5577840 w 5577840"/>
                  <a:gd name="connsiteY2" fmla="*/ 2853233 h 2999537"/>
                </a:gdLst>
                <a:ahLst/>
                <a:cxnLst>
                  <a:cxn ang="0">
                    <a:pos x="connsiteX0" y="connsiteY0"/>
                  </a:cxn>
                  <a:cxn ang="0">
                    <a:pos x="connsiteX1" y="connsiteY1"/>
                  </a:cxn>
                  <a:cxn ang="0">
                    <a:pos x="connsiteX2" y="connsiteY2"/>
                  </a:cxn>
                </a:cxnLst>
                <a:rect l="l" t="t" r="r" b="b"/>
                <a:pathLst>
                  <a:path w="5577840" h="2999537">
                    <a:moveTo>
                      <a:pt x="0" y="2999537"/>
                    </a:moveTo>
                    <a:cubicBezTo>
                      <a:pt x="925068" y="1512113"/>
                      <a:pt x="1850136" y="24689"/>
                      <a:pt x="2779776" y="305"/>
                    </a:cubicBezTo>
                    <a:cubicBezTo>
                      <a:pt x="3709416" y="-24079"/>
                      <a:pt x="4643628" y="1414577"/>
                      <a:pt x="5577840" y="2853233"/>
                    </a:cubicBezTo>
                  </a:path>
                </a:pathLst>
              </a:custGeom>
              <a:noFill/>
              <a:ln w="127000" cmpd="sng">
                <a:solidFill>
                  <a:srgbClr val="AFDDFF"/>
                </a:solidFill>
                <a:prstDash val="sysDot"/>
                <a:extLst>
                  <a:ext uri="{C807C97D-BFC1-408E-A445-0C87EB9F89A2}">
                    <ask:lineSketchStyleProps xmlns:ask="http://schemas.microsoft.com/office/drawing/2018/sketchyshapes" sd="1219033472">
                      <a:custGeom>
                        <a:avLst/>
                        <a:gdLst>
                          <a:gd name="connsiteX0" fmla="*/ 0 w 5577840"/>
                          <a:gd name="connsiteY0" fmla="*/ 2999537 h 2999537"/>
                          <a:gd name="connsiteX1" fmla="*/ 2779776 w 5577840"/>
                          <a:gd name="connsiteY1" fmla="*/ 305 h 2999537"/>
                          <a:gd name="connsiteX2" fmla="*/ 5577840 w 5577840"/>
                          <a:gd name="connsiteY2" fmla="*/ 2853233 h 2999537"/>
                        </a:gdLst>
                        <a:ahLst/>
                        <a:cxnLst>
                          <a:cxn ang="0">
                            <a:pos x="connsiteX0" y="connsiteY0"/>
                          </a:cxn>
                          <a:cxn ang="0">
                            <a:pos x="connsiteX1" y="connsiteY1"/>
                          </a:cxn>
                          <a:cxn ang="0">
                            <a:pos x="connsiteX2" y="connsiteY2"/>
                          </a:cxn>
                        </a:cxnLst>
                        <a:rect l="l" t="t" r="r" b="b"/>
                        <a:pathLst>
                          <a:path w="5577840" h="2999537" extrusionOk="0">
                            <a:moveTo>
                              <a:pt x="0" y="2999537"/>
                            </a:moveTo>
                            <a:cubicBezTo>
                              <a:pt x="766543" y="1414331"/>
                              <a:pt x="1814063" y="38228"/>
                              <a:pt x="2779776" y="305"/>
                            </a:cubicBezTo>
                            <a:cubicBezTo>
                              <a:pt x="4057173" y="49132"/>
                              <a:pt x="4546199" y="1417675"/>
                              <a:pt x="5577840" y="2853233"/>
                            </a:cubicBezTo>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Freeform: Shape 47">
                <a:extLst>
                  <a:ext uri="{FF2B5EF4-FFF2-40B4-BE49-F238E27FC236}">
                    <a16:creationId xmlns:a16="http://schemas.microsoft.com/office/drawing/2014/main" id="{FB92E2B8-9AF7-37CD-778E-38A9E2660425}"/>
                  </a:ext>
                </a:extLst>
              </p:cNvPr>
              <p:cNvSpPr/>
              <p:nvPr/>
            </p:nvSpPr>
            <p:spPr>
              <a:xfrm>
                <a:off x="15202732" y="11170282"/>
                <a:ext cx="5577840" cy="2999537"/>
              </a:xfrm>
              <a:custGeom>
                <a:avLst/>
                <a:gdLst>
                  <a:gd name="connsiteX0" fmla="*/ 0 w 5577840"/>
                  <a:gd name="connsiteY0" fmla="*/ 2999537 h 2999537"/>
                  <a:gd name="connsiteX1" fmla="*/ 2779776 w 5577840"/>
                  <a:gd name="connsiteY1" fmla="*/ 305 h 2999537"/>
                  <a:gd name="connsiteX2" fmla="*/ 5577840 w 5577840"/>
                  <a:gd name="connsiteY2" fmla="*/ 2853233 h 2999537"/>
                </a:gdLst>
                <a:ahLst/>
                <a:cxnLst>
                  <a:cxn ang="0">
                    <a:pos x="connsiteX0" y="connsiteY0"/>
                  </a:cxn>
                  <a:cxn ang="0">
                    <a:pos x="connsiteX1" y="connsiteY1"/>
                  </a:cxn>
                  <a:cxn ang="0">
                    <a:pos x="connsiteX2" y="connsiteY2"/>
                  </a:cxn>
                </a:cxnLst>
                <a:rect l="l" t="t" r="r" b="b"/>
                <a:pathLst>
                  <a:path w="5577840" h="2999537">
                    <a:moveTo>
                      <a:pt x="0" y="2999537"/>
                    </a:moveTo>
                    <a:cubicBezTo>
                      <a:pt x="925068" y="1512113"/>
                      <a:pt x="1850136" y="24689"/>
                      <a:pt x="2779776" y="305"/>
                    </a:cubicBezTo>
                    <a:cubicBezTo>
                      <a:pt x="3709416" y="-24079"/>
                      <a:pt x="4643628" y="1414577"/>
                      <a:pt x="5577840" y="2853233"/>
                    </a:cubicBezTo>
                  </a:path>
                </a:pathLst>
              </a:custGeom>
              <a:noFill/>
              <a:ln w="127000" cmpd="sng">
                <a:solidFill>
                  <a:srgbClr val="AFDDFF"/>
                </a:solidFill>
                <a:prstDash val="sysDot"/>
                <a:extLst>
                  <a:ext uri="{C807C97D-BFC1-408E-A445-0C87EB9F89A2}">
                    <ask:lineSketchStyleProps xmlns:ask="http://schemas.microsoft.com/office/drawing/2018/sketchyshapes" sd="2116632749">
                      <a:custGeom>
                        <a:avLst/>
                        <a:gdLst>
                          <a:gd name="connsiteX0" fmla="*/ 0 w 5577840"/>
                          <a:gd name="connsiteY0" fmla="*/ 2999537 h 2999537"/>
                          <a:gd name="connsiteX1" fmla="*/ 2779776 w 5577840"/>
                          <a:gd name="connsiteY1" fmla="*/ 305 h 2999537"/>
                          <a:gd name="connsiteX2" fmla="*/ 5577840 w 5577840"/>
                          <a:gd name="connsiteY2" fmla="*/ 2853233 h 2999537"/>
                        </a:gdLst>
                        <a:ahLst/>
                        <a:cxnLst>
                          <a:cxn ang="0">
                            <a:pos x="connsiteX0" y="connsiteY0"/>
                          </a:cxn>
                          <a:cxn ang="0">
                            <a:pos x="connsiteX1" y="connsiteY1"/>
                          </a:cxn>
                          <a:cxn ang="0">
                            <a:pos x="connsiteX2" y="connsiteY2"/>
                          </a:cxn>
                        </a:cxnLst>
                        <a:rect l="l" t="t" r="r" b="b"/>
                        <a:pathLst>
                          <a:path w="5577840" h="2999537" extrusionOk="0">
                            <a:moveTo>
                              <a:pt x="0" y="2999537"/>
                            </a:moveTo>
                            <a:cubicBezTo>
                              <a:pt x="901965" y="1510254"/>
                              <a:pt x="1770000" y="77089"/>
                              <a:pt x="2779776" y="305"/>
                            </a:cubicBezTo>
                            <a:cubicBezTo>
                              <a:pt x="3642410" y="-280448"/>
                              <a:pt x="4694129" y="1274809"/>
                              <a:pt x="5577840" y="2853233"/>
                            </a:cubicBezTo>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Freeform: Shape 48">
                <a:extLst>
                  <a:ext uri="{FF2B5EF4-FFF2-40B4-BE49-F238E27FC236}">
                    <a16:creationId xmlns:a16="http://schemas.microsoft.com/office/drawing/2014/main" id="{4EB9E14F-0C0C-6672-28F6-1394E87E9132}"/>
                  </a:ext>
                </a:extLst>
              </p:cNvPr>
              <p:cNvSpPr/>
              <p:nvPr/>
            </p:nvSpPr>
            <p:spPr>
              <a:xfrm>
                <a:off x="10503408" y="11103226"/>
                <a:ext cx="5577840" cy="2999537"/>
              </a:xfrm>
              <a:custGeom>
                <a:avLst/>
                <a:gdLst>
                  <a:gd name="connsiteX0" fmla="*/ 0 w 5577840"/>
                  <a:gd name="connsiteY0" fmla="*/ 2999537 h 2999537"/>
                  <a:gd name="connsiteX1" fmla="*/ 2779776 w 5577840"/>
                  <a:gd name="connsiteY1" fmla="*/ 305 h 2999537"/>
                  <a:gd name="connsiteX2" fmla="*/ 5577840 w 5577840"/>
                  <a:gd name="connsiteY2" fmla="*/ 2853233 h 2999537"/>
                </a:gdLst>
                <a:ahLst/>
                <a:cxnLst>
                  <a:cxn ang="0">
                    <a:pos x="connsiteX0" y="connsiteY0"/>
                  </a:cxn>
                  <a:cxn ang="0">
                    <a:pos x="connsiteX1" y="connsiteY1"/>
                  </a:cxn>
                  <a:cxn ang="0">
                    <a:pos x="connsiteX2" y="connsiteY2"/>
                  </a:cxn>
                </a:cxnLst>
                <a:rect l="l" t="t" r="r" b="b"/>
                <a:pathLst>
                  <a:path w="5577840" h="2999537">
                    <a:moveTo>
                      <a:pt x="0" y="2999537"/>
                    </a:moveTo>
                    <a:cubicBezTo>
                      <a:pt x="925068" y="1512113"/>
                      <a:pt x="1850136" y="24689"/>
                      <a:pt x="2779776" y="305"/>
                    </a:cubicBezTo>
                    <a:cubicBezTo>
                      <a:pt x="3709416" y="-24079"/>
                      <a:pt x="4643628" y="1414577"/>
                      <a:pt x="5577840" y="2853233"/>
                    </a:cubicBezTo>
                  </a:path>
                </a:pathLst>
              </a:custGeom>
              <a:noFill/>
              <a:ln w="127000" cmpd="sng">
                <a:solidFill>
                  <a:srgbClr val="AFDDFF"/>
                </a:solidFill>
                <a:prstDash val="sysDot"/>
                <a:extLst>
                  <a:ext uri="{C807C97D-BFC1-408E-A445-0C87EB9F89A2}">
                    <ask:lineSketchStyleProps xmlns:ask="http://schemas.microsoft.com/office/drawing/2018/sketchyshapes" sd="1219033472">
                      <a:custGeom>
                        <a:avLst/>
                        <a:gdLst>
                          <a:gd name="connsiteX0" fmla="*/ 0 w 5577840"/>
                          <a:gd name="connsiteY0" fmla="*/ 2999537 h 2999537"/>
                          <a:gd name="connsiteX1" fmla="*/ 2779776 w 5577840"/>
                          <a:gd name="connsiteY1" fmla="*/ 305 h 2999537"/>
                          <a:gd name="connsiteX2" fmla="*/ 5577840 w 5577840"/>
                          <a:gd name="connsiteY2" fmla="*/ 2853233 h 2999537"/>
                        </a:gdLst>
                        <a:ahLst/>
                        <a:cxnLst>
                          <a:cxn ang="0">
                            <a:pos x="connsiteX0" y="connsiteY0"/>
                          </a:cxn>
                          <a:cxn ang="0">
                            <a:pos x="connsiteX1" y="connsiteY1"/>
                          </a:cxn>
                          <a:cxn ang="0">
                            <a:pos x="connsiteX2" y="connsiteY2"/>
                          </a:cxn>
                        </a:cxnLst>
                        <a:rect l="l" t="t" r="r" b="b"/>
                        <a:pathLst>
                          <a:path w="5577840" h="2999537" extrusionOk="0">
                            <a:moveTo>
                              <a:pt x="0" y="2999537"/>
                            </a:moveTo>
                            <a:cubicBezTo>
                              <a:pt x="766543" y="1414331"/>
                              <a:pt x="1814063" y="38228"/>
                              <a:pt x="2779776" y="305"/>
                            </a:cubicBezTo>
                            <a:cubicBezTo>
                              <a:pt x="4057173" y="49132"/>
                              <a:pt x="4546199" y="1417675"/>
                              <a:pt x="5577840" y="2853233"/>
                            </a:cubicBezTo>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Freeform: Shape 49">
                <a:extLst>
                  <a:ext uri="{FF2B5EF4-FFF2-40B4-BE49-F238E27FC236}">
                    <a16:creationId xmlns:a16="http://schemas.microsoft.com/office/drawing/2014/main" id="{AAE6EABA-3351-4DA1-3B0E-BE3B84E273C8}"/>
                  </a:ext>
                </a:extLst>
              </p:cNvPr>
              <p:cNvSpPr/>
              <p:nvPr/>
            </p:nvSpPr>
            <p:spPr>
              <a:xfrm>
                <a:off x="16580428" y="11103226"/>
                <a:ext cx="5577840" cy="2999537"/>
              </a:xfrm>
              <a:custGeom>
                <a:avLst/>
                <a:gdLst>
                  <a:gd name="connsiteX0" fmla="*/ 0 w 5577840"/>
                  <a:gd name="connsiteY0" fmla="*/ 2999537 h 2999537"/>
                  <a:gd name="connsiteX1" fmla="*/ 2779776 w 5577840"/>
                  <a:gd name="connsiteY1" fmla="*/ 305 h 2999537"/>
                  <a:gd name="connsiteX2" fmla="*/ 5577840 w 5577840"/>
                  <a:gd name="connsiteY2" fmla="*/ 2853233 h 2999537"/>
                </a:gdLst>
                <a:ahLst/>
                <a:cxnLst>
                  <a:cxn ang="0">
                    <a:pos x="connsiteX0" y="connsiteY0"/>
                  </a:cxn>
                  <a:cxn ang="0">
                    <a:pos x="connsiteX1" y="connsiteY1"/>
                  </a:cxn>
                  <a:cxn ang="0">
                    <a:pos x="connsiteX2" y="connsiteY2"/>
                  </a:cxn>
                </a:cxnLst>
                <a:rect l="l" t="t" r="r" b="b"/>
                <a:pathLst>
                  <a:path w="5577840" h="2999537">
                    <a:moveTo>
                      <a:pt x="0" y="2999537"/>
                    </a:moveTo>
                    <a:cubicBezTo>
                      <a:pt x="925068" y="1512113"/>
                      <a:pt x="1850136" y="24689"/>
                      <a:pt x="2779776" y="305"/>
                    </a:cubicBezTo>
                    <a:cubicBezTo>
                      <a:pt x="3709416" y="-24079"/>
                      <a:pt x="4643628" y="1414577"/>
                      <a:pt x="5577840" y="2853233"/>
                    </a:cubicBezTo>
                  </a:path>
                </a:pathLst>
              </a:custGeom>
              <a:noFill/>
              <a:ln w="127000" cmpd="sng">
                <a:solidFill>
                  <a:srgbClr val="AFDDFF"/>
                </a:solidFill>
                <a:prstDash val="sysDot"/>
                <a:extLst>
                  <a:ext uri="{C807C97D-BFC1-408E-A445-0C87EB9F89A2}">
                    <ask:lineSketchStyleProps xmlns:ask="http://schemas.microsoft.com/office/drawing/2018/sketchyshapes" sd="2116632749">
                      <a:custGeom>
                        <a:avLst/>
                        <a:gdLst>
                          <a:gd name="connsiteX0" fmla="*/ 0 w 5577840"/>
                          <a:gd name="connsiteY0" fmla="*/ 2999537 h 2999537"/>
                          <a:gd name="connsiteX1" fmla="*/ 2779776 w 5577840"/>
                          <a:gd name="connsiteY1" fmla="*/ 305 h 2999537"/>
                          <a:gd name="connsiteX2" fmla="*/ 5577840 w 5577840"/>
                          <a:gd name="connsiteY2" fmla="*/ 2853233 h 2999537"/>
                        </a:gdLst>
                        <a:ahLst/>
                        <a:cxnLst>
                          <a:cxn ang="0">
                            <a:pos x="connsiteX0" y="connsiteY0"/>
                          </a:cxn>
                          <a:cxn ang="0">
                            <a:pos x="connsiteX1" y="connsiteY1"/>
                          </a:cxn>
                          <a:cxn ang="0">
                            <a:pos x="connsiteX2" y="connsiteY2"/>
                          </a:cxn>
                        </a:cxnLst>
                        <a:rect l="l" t="t" r="r" b="b"/>
                        <a:pathLst>
                          <a:path w="5577840" h="2999537" extrusionOk="0">
                            <a:moveTo>
                              <a:pt x="0" y="2999537"/>
                            </a:moveTo>
                            <a:cubicBezTo>
                              <a:pt x="901965" y="1510254"/>
                              <a:pt x="1770000" y="77089"/>
                              <a:pt x="2779776" y="305"/>
                            </a:cubicBezTo>
                            <a:cubicBezTo>
                              <a:pt x="3642410" y="-280448"/>
                              <a:pt x="4694129" y="1274809"/>
                              <a:pt x="5577840" y="2853233"/>
                            </a:cubicBezTo>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Freeform: Shape 50">
                <a:extLst>
                  <a:ext uri="{FF2B5EF4-FFF2-40B4-BE49-F238E27FC236}">
                    <a16:creationId xmlns:a16="http://schemas.microsoft.com/office/drawing/2014/main" id="{2FDBDCD8-B23F-1B93-9547-70A2210E4A96}"/>
                  </a:ext>
                </a:extLst>
              </p:cNvPr>
              <p:cNvSpPr/>
              <p:nvPr/>
            </p:nvSpPr>
            <p:spPr>
              <a:xfrm>
                <a:off x="5413248" y="11206858"/>
                <a:ext cx="5577840" cy="2999537"/>
              </a:xfrm>
              <a:custGeom>
                <a:avLst/>
                <a:gdLst>
                  <a:gd name="connsiteX0" fmla="*/ 0 w 5577840"/>
                  <a:gd name="connsiteY0" fmla="*/ 2999537 h 2999537"/>
                  <a:gd name="connsiteX1" fmla="*/ 2779776 w 5577840"/>
                  <a:gd name="connsiteY1" fmla="*/ 305 h 2999537"/>
                  <a:gd name="connsiteX2" fmla="*/ 5577840 w 5577840"/>
                  <a:gd name="connsiteY2" fmla="*/ 2853233 h 2999537"/>
                </a:gdLst>
                <a:ahLst/>
                <a:cxnLst>
                  <a:cxn ang="0">
                    <a:pos x="connsiteX0" y="connsiteY0"/>
                  </a:cxn>
                  <a:cxn ang="0">
                    <a:pos x="connsiteX1" y="connsiteY1"/>
                  </a:cxn>
                  <a:cxn ang="0">
                    <a:pos x="connsiteX2" y="connsiteY2"/>
                  </a:cxn>
                </a:cxnLst>
                <a:rect l="l" t="t" r="r" b="b"/>
                <a:pathLst>
                  <a:path w="5577840" h="2999537">
                    <a:moveTo>
                      <a:pt x="0" y="2999537"/>
                    </a:moveTo>
                    <a:cubicBezTo>
                      <a:pt x="925068" y="1512113"/>
                      <a:pt x="1850136" y="24689"/>
                      <a:pt x="2779776" y="305"/>
                    </a:cubicBezTo>
                    <a:cubicBezTo>
                      <a:pt x="3709416" y="-24079"/>
                      <a:pt x="4643628" y="1414577"/>
                      <a:pt x="5577840" y="2853233"/>
                    </a:cubicBezTo>
                  </a:path>
                </a:pathLst>
              </a:custGeom>
              <a:noFill/>
              <a:ln w="1270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Freeform: Shape 51">
                <a:extLst>
                  <a:ext uri="{FF2B5EF4-FFF2-40B4-BE49-F238E27FC236}">
                    <a16:creationId xmlns:a16="http://schemas.microsoft.com/office/drawing/2014/main" id="{0C8461BA-D47E-93ED-91AC-41ECC50CD92E}"/>
                  </a:ext>
                </a:extLst>
              </p:cNvPr>
              <p:cNvSpPr/>
              <p:nvPr/>
            </p:nvSpPr>
            <p:spPr>
              <a:xfrm>
                <a:off x="11490268" y="11206858"/>
                <a:ext cx="5577840" cy="2999537"/>
              </a:xfrm>
              <a:custGeom>
                <a:avLst/>
                <a:gdLst>
                  <a:gd name="connsiteX0" fmla="*/ 0 w 5577840"/>
                  <a:gd name="connsiteY0" fmla="*/ 2999537 h 2999537"/>
                  <a:gd name="connsiteX1" fmla="*/ 2779776 w 5577840"/>
                  <a:gd name="connsiteY1" fmla="*/ 305 h 2999537"/>
                  <a:gd name="connsiteX2" fmla="*/ 5577840 w 5577840"/>
                  <a:gd name="connsiteY2" fmla="*/ 2853233 h 2999537"/>
                </a:gdLst>
                <a:ahLst/>
                <a:cxnLst>
                  <a:cxn ang="0">
                    <a:pos x="connsiteX0" y="connsiteY0"/>
                  </a:cxn>
                  <a:cxn ang="0">
                    <a:pos x="connsiteX1" y="connsiteY1"/>
                  </a:cxn>
                  <a:cxn ang="0">
                    <a:pos x="connsiteX2" y="connsiteY2"/>
                  </a:cxn>
                </a:cxnLst>
                <a:rect l="l" t="t" r="r" b="b"/>
                <a:pathLst>
                  <a:path w="5577840" h="2999537">
                    <a:moveTo>
                      <a:pt x="0" y="2999537"/>
                    </a:moveTo>
                    <a:cubicBezTo>
                      <a:pt x="925068" y="1512113"/>
                      <a:pt x="1850136" y="24689"/>
                      <a:pt x="2779776" y="305"/>
                    </a:cubicBezTo>
                    <a:cubicBezTo>
                      <a:pt x="3709416" y="-24079"/>
                      <a:pt x="4643628" y="1414577"/>
                      <a:pt x="5577840" y="2853233"/>
                    </a:cubicBezTo>
                  </a:path>
                </a:pathLst>
              </a:custGeom>
              <a:noFill/>
              <a:ln w="1270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Freeform: Shape 52">
                <a:extLst>
                  <a:ext uri="{FF2B5EF4-FFF2-40B4-BE49-F238E27FC236}">
                    <a16:creationId xmlns:a16="http://schemas.microsoft.com/office/drawing/2014/main" id="{40EDFBCC-AC50-1A40-E8E6-9303783EC868}"/>
                  </a:ext>
                </a:extLst>
              </p:cNvPr>
              <p:cNvSpPr/>
              <p:nvPr/>
            </p:nvSpPr>
            <p:spPr>
              <a:xfrm>
                <a:off x="17567288" y="11206858"/>
                <a:ext cx="5577840" cy="2999537"/>
              </a:xfrm>
              <a:custGeom>
                <a:avLst/>
                <a:gdLst>
                  <a:gd name="connsiteX0" fmla="*/ 0 w 5577840"/>
                  <a:gd name="connsiteY0" fmla="*/ 2999537 h 2999537"/>
                  <a:gd name="connsiteX1" fmla="*/ 2779776 w 5577840"/>
                  <a:gd name="connsiteY1" fmla="*/ 305 h 2999537"/>
                  <a:gd name="connsiteX2" fmla="*/ 5577840 w 5577840"/>
                  <a:gd name="connsiteY2" fmla="*/ 2853233 h 2999537"/>
                </a:gdLst>
                <a:ahLst/>
                <a:cxnLst>
                  <a:cxn ang="0">
                    <a:pos x="connsiteX0" y="connsiteY0"/>
                  </a:cxn>
                  <a:cxn ang="0">
                    <a:pos x="connsiteX1" y="connsiteY1"/>
                  </a:cxn>
                  <a:cxn ang="0">
                    <a:pos x="connsiteX2" y="connsiteY2"/>
                  </a:cxn>
                </a:cxnLst>
                <a:rect l="l" t="t" r="r" b="b"/>
                <a:pathLst>
                  <a:path w="5577840" h="2999537">
                    <a:moveTo>
                      <a:pt x="0" y="2999537"/>
                    </a:moveTo>
                    <a:cubicBezTo>
                      <a:pt x="925068" y="1512113"/>
                      <a:pt x="1850136" y="24689"/>
                      <a:pt x="2779776" y="305"/>
                    </a:cubicBezTo>
                    <a:cubicBezTo>
                      <a:pt x="3709416" y="-24079"/>
                      <a:pt x="4643628" y="1414577"/>
                      <a:pt x="5577840" y="2853233"/>
                    </a:cubicBezTo>
                  </a:path>
                </a:pathLst>
              </a:custGeom>
              <a:noFill/>
              <a:ln w="1270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Freeform: Shape 53">
                <a:extLst>
                  <a:ext uri="{FF2B5EF4-FFF2-40B4-BE49-F238E27FC236}">
                    <a16:creationId xmlns:a16="http://schemas.microsoft.com/office/drawing/2014/main" id="{998E03B8-9960-209D-0EE3-C9869C38CB46}"/>
                  </a:ext>
                </a:extLst>
              </p:cNvPr>
              <p:cNvSpPr/>
              <p:nvPr/>
            </p:nvSpPr>
            <p:spPr>
              <a:xfrm>
                <a:off x="23644307" y="11206858"/>
                <a:ext cx="5577840" cy="2999537"/>
              </a:xfrm>
              <a:custGeom>
                <a:avLst/>
                <a:gdLst>
                  <a:gd name="connsiteX0" fmla="*/ 0 w 5577840"/>
                  <a:gd name="connsiteY0" fmla="*/ 2999537 h 2999537"/>
                  <a:gd name="connsiteX1" fmla="*/ 2779776 w 5577840"/>
                  <a:gd name="connsiteY1" fmla="*/ 305 h 2999537"/>
                  <a:gd name="connsiteX2" fmla="*/ 5577840 w 5577840"/>
                  <a:gd name="connsiteY2" fmla="*/ 2853233 h 2999537"/>
                </a:gdLst>
                <a:ahLst/>
                <a:cxnLst>
                  <a:cxn ang="0">
                    <a:pos x="connsiteX0" y="connsiteY0"/>
                  </a:cxn>
                  <a:cxn ang="0">
                    <a:pos x="connsiteX1" y="connsiteY1"/>
                  </a:cxn>
                  <a:cxn ang="0">
                    <a:pos x="connsiteX2" y="connsiteY2"/>
                  </a:cxn>
                </a:cxnLst>
                <a:rect l="l" t="t" r="r" b="b"/>
                <a:pathLst>
                  <a:path w="5577840" h="2999537">
                    <a:moveTo>
                      <a:pt x="0" y="2999537"/>
                    </a:moveTo>
                    <a:cubicBezTo>
                      <a:pt x="925068" y="1512113"/>
                      <a:pt x="1850136" y="24689"/>
                      <a:pt x="2779776" y="305"/>
                    </a:cubicBezTo>
                    <a:cubicBezTo>
                      <a:pt x="3709416" y="-24079"/>
                      <a:pt x="4643628" y="1414577"/>
                      <a:pt x="5577840" y="2853233"/>
                    </a:cubicBezTo>
                  </a:path>
                </a:pathLst>
              </a:custGeom>
              <a:noFill/>
              <a:ln w="1270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8" name="TextBox 27">
              <a:extLst>
                <a:ext uri="{FF2B5EF4-FFF2-40B4-BE49-F238E27FC236}">
                  <a16:creationId xmlns:a16="http://schemas.microsoft.com/office/drawing/2014/main" id="{F866DBFE-4D50-327F-F0B9-7449FFDB94E5}"/>
                </a:ext>
              </a:extLst>
            </p:cNvPr>
            <p:cNvSpPr txBox="1"/>
            <p:nvPr/>
          </p:nvSpPr>
          <p:spPr>
            <a:xfrm>
              <a:off x="7453742" y="9854931"/>
              <a:ext cx="19722226" cy="1015663"/>
            </a:xfrm>
            <a:prstGeom prst="rect">
              <a:avLst/>
            </a:prstGeom>
            <a:noFill/>
          </p:spPr>
          <p:txBody>
            <a:bodyPr wrap="square" rtlCol="0">
              <a:spAutoFit/>
            </a:bodyPr>
            <a:lstStyle/>
            <a:p>
              <a:pPr algn="ctr"/>
              <a:r>
                <a:rPr lang="en-AU" sz="6000" b="1" dirty="0">
                  <a:latin typeface="Arial" panose="020B0604020202020204" pitchFamily="34" charset="0"/>
                  <a:cs typeface="Arial" panose="020B0604020202020204" pitchFamily="34" charset="0"/>
                </a:rPr>
                <a:t>1   </a:t>
              </a:r>
              <a:r>
                <a:rPr lang="en-AU" sz="6000" b="1" dirty="0">
                  <a:solidFill>
                    <a:schemeClr val="bg2">
                      <a:lumMod val="75000"/>
                    </a:schemeClr>
                  </a:solidFill>
                  <a:latin typeface="Arial" panose="020B0604020202020204" pitchFamily="34" charset="0"/>
                  <a:cs typeface="Arial" panose="020B0604020202020204" pitchFamily="34" charset="0"/>
                </a:rPr>
                <a:t>2     3   4    5</a:t>
              </a:r>
              <a:r>
                <a:rPr lang="en-AU" sz="6000" b="1" dirty="0">
                  <a:latin typeface="Arial" panose="020B0604020202020204" pitchFamily="34" charset="0"/>
                  <a:cs typeface="Arial" panose="020B0604020202020204" pitchFamily="34" charset="0"/>
                </a:rPr>
                <a:t>     6   </a:t>
              </a:r>
              <a:r>
                <a:rPr lang="en-AU" sz="6000" b="1" dirty="0">
                  <a:solidFill>
                    <a:schemeClr val="bg2">
                      <a:lumMod val="75000"/>
                    </a:schemeClr>
                  </a:solidFill>
                  <a:latin typeface="Arial" panose="020B0604020202020204" pitchFamily="34" charset="0"/>
                  <a:cs typeface="Arial" panose="020B0604020202020204" pitchFamily="34" charset="0"/>
                </a:rPr>
                <a:t>7    8    9   10</a:t>
              </a:r>
              <a:r>
                <a:rPr lang="en-AU" sz="6000" b="1" dirty="0">
                  <a:latin typeface="Arial" panose="020B0604020202020204" pitchFamily="34" charset="0"/>
                  <a:cs typeface="Arial" panose="020B0604020202020204" pitchFamily="34" charset="0"/>
                </a:rPr>
                <a:t>  11  </a:t>
              </a:r>
              <a:r>
                <a:rPr lang="en-AU" sz="6000" b="1" dirty="0">
                  <a:solidFill>
                    <a:schemeClr val="bg2">
                      <a:lumMod val="75000"/>
                    </a:schemeClr>
                  </a:solidFill>
                  <a:latin typeface="Arial" panose="020B0604020202020204" pitchFamily="34" charset="0"/>
                  <a:cs typeface="Arial" panose="020B0604020202020204" pitchFamily="34" charset="0"/>
                </a:rPr>
                <a:t>12  13</a:t>
              </a:r>
              <a:r>
                <a:rPr lang="en-AU" sz="6000" b="1" dirty="0">
                  <a:latin typeface="Arial" panose="020B0604020202020204" pitchFamily="34" charset="0"/>
                  <a:cs typeface="Arial" panose="020B0604020202020204" pitchFamily="34" charset="0"/>
                </a:rPr>
                <a:t>           14</a:t>
              </a:r>
            </a:p>
          </p:txBody>
        </p:sp>
        <p:cxnSp>
          <p:nvCxnSpPr>
            <p:cNvPr id="29" name="Straight Connector 28">
              <a:extLst>
                <a:ext uri="{FF2B5EF4-FFF2-40B4-BE49-F238E27FC236}">
                  <a16:creationId xmlns:a16="http://schemas.microsoft.com/office/drawing/2014/main" id="{1B920C44-33CF-BC35-51C1-4D5E1AB59E3D}"/>
                </a:ext>
              </a:extLst>
            </p:cNvPr>
            <p:cNvCxnSpPr>
              <a:cxnSpLocks/>
            </p:cNvCxnSpPr>
            <p:nvPr/>
          </p:nvCxnSpPr>
          <p:spPr>
            <a:xfrm flipV="1">
              <a:off x="5088042" y="14157627"/>
              <a:ext cx="25251750" cy="30480"/>
            </a:xfrm>
            <a:prstGeom prst="line">
              <a:avLst/>
            </a:prstGeom>
            <a:ln w="63500"/>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B1CEF3FD-4D6B-5CDB-1F95-16CE0D71783E}"/>
                </a:ext>
              </a:extLst>
            </p:cNvPr>
            <p:cNvCxnSpPr>
              <a:cxnSpLocks/>
            </p:cNvCxnSpPr>
            <p:nvPr/>
          </p:nvCxnSpPr>
          <p:spPr>
            <a:xfrm>
              <a:off x="5088042" y="14157627"/>
              <a:ext cx="0" cy="1478613"/>
            </a:xfrm>
            <a:prstGeom prst="line">
              <a:avLst/>
            </a:prstGeom>
            <a:ln w="63500"/>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DCDA10D1-63FE-3E18-4ABB-B4939E743184}"/>
                </a:ext>
              </a:extLst>
            </p:cNvPr>
            <p:cNvCxnSpPr>
              <a:cxnSpLocks/>
            </p:cNvCxnSpPr>
            <p:nvPr/>
          </p:nvCxnSpPr>
          <p:spPr>
            <a:xfrm>
              <a:off x="7606032" y="14157627"/>
              <a:ext cx="0" cy="1478613"/>
            </a:xfrm>
            <a:prstGeom prst="line">
              <a:avLst/>
            </a:prstGeom>
            <a:ln w="63500"/>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A6F97459-C803-BCA3-1A68-3684A402381B}"/>
                </a:ext>
              </a:extLst>
            </p:cNvPr>
            <p:cNvCxnSpPr>
              <a:cxnSpLocks/>
            </p:cNvCxnSpPr>
            <p:nvPr/>
          </p:nvCxnSpPr>
          <p:spPr>
            <a:xfrm>
              <a:off x="10124022" y="14157627"/>
              <a:ext cx="0" cy="1478613"/>
            </a:xfrm>
            <a:prstGeom prst="line">
              <a:avLst/>
            </a:prstGeom>
            <a:ln w="63500"/>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E20F9BD7-7776-F747-C2C2-FA08D5834415}"/>
                </a:ext>
              </a:extLst>
            </p:cNvPr>
            <p:cNvCxnSpPr>
              <a:cxnSpLocks/>
            </p:cNvCxnSpPr>
            <p:nvPr/>
          </p:nvCxnSpPr>
          <p:spPr>
            <a:xfrm>
              <a:off x="12642012" y="14157627"/>
              <a:ext cx="0" cy="1478613"/>
            </a:xfrm>
            <a:prstGeom prst="line">
              <a:avLst/>
            </a:prstGeom>
            <a:ln w="63500"/>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22E88029-C803-FE5A-A5A3-F9D40DF48059}"/>
                </a:ext>
              </a:extLst>
            </p:cNvPr>
            <p:cNvCxnSpPr>
              <a:cxnSpLocks/>
            </p:cNvCxnSpPr>
            <p:nvPr/>
          </p:nvCxnSpPr>
          <p:spPr>
            <a:xfrm>
              <a:off x="15160002" y="14157627"/>
              <a:ext cx="0" cy="1478613"/>
            </a:xfrm>
            <a:prstGeom prst="line">
              <a:avLst/>
            </a:prstGeom>
            <a:ln w="63500"/>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3A6F9F87-4930-F4BE-384F-8E35284689C4}"/>
                </a:ext>
              </a:extLst>
            </p:cNvPr>
            <p:cNvCxnSpPr>
              <a:cxnSpLocks/>
            </p:cNvCxnSpPr>
            <p:nvPr/>
          </p:nvCxnSpPr>
          <p:spPr>
            <a:xfrm>
              <a:off x="17677992" y="14157627"/>
              <a:ext cx="0" cy="1478613"/>
            </a:xfrm>
            <a:prstGeom prst="line">
              <a:avLst/>
            </a:prstGeom>
            <a:ln w="63500"/>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E4F078D6-67DF-F29B-8FC8-1E80A12CC8FE}"/>
                </a:ext>
              </a:extLst>
            </p:cNvPr>
            <p:cNvCxnSpPr>
              <a:cxnSpLocks/>
            </p:cNvCxnSpPr>
            <p:nvPr/>
          </p:nvCxnSpPr>
          <p:spPr>
            <a:xfrm>
              <a:off x="20195982" y="14157627"/>
              <a:ext cx="0" cy="1478613"/>
            </a:xfrm>
            <a:prstGeom prst="line">
              <a:avLst/>
            </a:prstGeom>
            <a:ln w="63500"/>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AFF21B22-93DA-FA7F-CD51-C808439681AC}"/>
                </a:ext>
              </a:extLst>
            </p:cNvPr>
            <p:cNvCxnSpPr>
              <a:cxnSpLocks/>
            </p:cNvCxnSpPr>
            <p:nvPr/>
          </p:nvCxnSpPr>
          <p:spPr>
            <a:xfrm>
              <a:off x="22713972" y="14157627"/>
              <a:ext cx="0" cy="1478613"/>
            </a:xfrm>
            <a:prstGeom prst="line">
              <a:avLst/>
            </a:prstGeom>
            <a:ln w="63500"/>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4B361A1A-A499-822D-CC2D-E16B23C45A6C}"/>
                </a:ext>
              </a:extLst>
            </p:cNvPr>
            <p:cNvCxnSpPr>
              <a:cxnSpLocks/>
            </p:cNvCxnSpPr>
            <p:nvPr/>
          </p:nvCxnSpPr>
          <p:spPr>
            <a:xfrm>
              <a:off x="25231962" y="14157627"/>
              <a:ext cx="0" cy="1478613"/>
            </a:xfrm>
            <a:prstGeom prst="line">
              <a:avLst/>
            </a:prstGeom>
            <a:ln w="63500"/>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75E2B678-F352-FFA1-7CA6-F4EC7092ED19}"/>
                </a:ext>
              </a:extLst>
            </p:cNvPr>
            <p:cNvCxnSpPr>
              <a:cxnSpLocks/>
            </p:cNvCxnSpPr>
            <p:nvPr/>
          </p:nvCxnSpPr>
          <p:spPr>
            <a:xfrm>
              <a:off x="27749952" y="14157627"/>
              <a:ext cx="0" cy="1478613"/>
            </a:xfrm>
            <a:prstGeom prst="line">
              <a:avLst/>
            </a:prstGeom>
            <a:ln w="63500"/>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BDBDB869-14B3-27CC-78AA-0836275C17DB}"/>
                </a:ext>
              </a:extLst>
            </p:cNvPr>
            <p:cNvCxnSpPr>
              <a:cxnSpLocks/>
            </p:cNvCxnSpPr>
            <p:nvPr/>
          </p:nvCxnSpPr>
          <p:spPr>
            <a:xfrm>
              <a:off x="30267946" y="14157627"/>
              <a:ext cx="0" cy="1478613"/>
            </a:xfrm>
            <a:prstGeom prst="line">
              <a:avLst/>
            </a:prstGeom>
            <a:ln w="63500"/>
          </p:spPr>
          <p:style>
            <a:lnRef idx="1">
              <a:schemeClr val="dk1"/>
            </a:lnRef>
            <a:fillRef idx="0">
              <a:schemeClr val="dk1"/>
            </a:fillRef>
            <a:effectRef idx="0">
              <a:schemeClr val="dk1"/>
            </a:effectRef>
            <a:fontRef idx="minor">
              <a:schemeClr val="tx1"/>
            </a:fontRef>
          </p:style>
        </p:cxnSp>
      </p:grpSp>
      <p:sp>
        <p:nvSpPr>
          <p:cNvPr id="70" name="5_Bot point 1">
            <a:extLst>
              <a:ext uri="{FF2B5EF4-FFF2-40B4-BE49-F238E27FC236}">
                <a16:creationId xmlns:a16="http://schemas.microsoft.com/office/drawing/2014/main" id="{CFAFE210-8DBA-EE42-84FA-BCFA93EF7B0B}"/>
              </a:ext>
            </a:extLst>
          </p:cNvPr>
          <p:cNvSpPr txBox="1"/>
          <p:nvPr/>
        </p:nvSpPr>
        <p:spPr>
          <a:xfrm>
            <a:off x="854964" y="16092814"/>
            <a:ext cx="33369722"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Channels overlap, adjacent channels can cause interference with each other</a:t>
            </a:r>
            <a:endParaRPr lang="en-US" sz="7500" dirty="0">
              <a:latin typeface="Arial" panose="020B0604020202020204" pitchFamily="34" charset="0"/>
              <a:cs typeface="Arial" panose="020B0604020202020204" pitchFamily="34" charset="0"/>
            </a:endParaRP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083863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9BAF0FDC-349E-0763-F14E-590F86CAB12E}"/>
              </a:ext>
            </a:extLst>
          </p:cNvPr>
          <p:cNvGrpSpPr/>
          <p:nvPr/>
        </p:nvGrpSpPr>
        <p:grpSpPr>
          <a:xfrm>
            <a:off x="0" y="-126432"/>
            <a:ext cx="37016872" cy="20574000"/>
            <a:chOff x="-440872" y="-9677"/>
            <a:chExt cx="37016872" cy="20574000"/>
          </a:xfrm>
        </p:grpSpPr>
        <p:pic>
          <p:nvPicPr>
            <p:cNvPr id="3" name="0_Background" descr="A picture containing white, design&#10;&#10;Description automatically generated">
              <a:extLst>
                <a:ext uri="{FF2B5EF4-FFF2-40B4-BE49-F238E27FC236}">
                  <a16:creationId xmlns:a16="http://schemas.microsoft.com/office/drawing/2014/main" id="{FEBC8D21-6662-D605-80EC-E7A22BB347C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677"/>
              <a:ext cx="36576000" cy="20574000"/>
            </a:xfrm>
            <a:prstGeom prst="rect">
              <a:avLst/>
            </a:prstGeom>
          </p:spPr>
        </p:pic>
        <p:pic>
          <p:nvPicPr>
            <p:cNvPr id="4" name="0_Header">
              <a:extLst>
                <a:ext uri="{FF2B5EF4-FFF2-40B4-BE49-F238E27FC236}">
                  <a16:creationId xmlns:a16="http://schemas.microsoft.com/office/drawing/2014/main" id="{9F82378D-F452-E2D3-C9E3-03C5409B34B4}"/>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40872" y="56772"/>
              <a:ext cx="37016872"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4212602"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802.11g (Wi-Fi 3)</a:t>
              </a:r>
            </a:p>
          </p:txBody>
        </p:sp>
      </p:grpSp>
      <p:grpSp>
        <p:nvGrpSpPr>
          <p:cNvPr id="36" name="0_Graphic">
            <a:extLst>
              <a:ext uri="{FF2B5EF4-FFF2-40B4-BE49-F238E27FC236}">
                <a16:creationId xmlns:a16="http://schemas.microsoft.com/office/drawing/2014/main" id="{E38A655D-F978-F3D3-02F4-A88C9685E905}"/>
              </a:ext>
            </a:extLst>
          </p:cNvPr>
          <p:cNvGrpSpPr/>
          <p:nvPr/>
        </p:nvGrpSpPr>
        <p:grpSpPr>
          <a:xfrm>
            <a:off x="29721600" y="257947"/>
            <a:ext cx="6492648" cy="7313356"/>
            <a:chOff x="14603769" y="16136579"/>
            <a:chExt cx="6492648" cy="7313356"/>
          </a:xfrm>
        </p:grpSpPr>
        <p:sp>
          <p:nvSpPr>
            <p:cNvPr id="37" name="Rectangle: Rounded Corners 36">
              <a:extLst>
                <a:ext uri="{FF2B5EF4-FFF2-40B4-BE49-F238E27FC236}">
                  <a16:creationId xmlns:a16="http://schemas.microsoft.com/office/drawing/2014/main" id="{9C6652DF-7ECA-0D5A-FF3C-76F45E2C5B46}"/>
                </a:ext>
              </a:extLst>
            </p:cNvPr>
            <p:cNvSpPr/>
            <p:nvPr/>
          </p:nvSpPr>
          <p:spPr>
            <a:xfrm>
              <a:off x="14603769" y="16136579"/>
              <a:ext cx="6492648" cy="7313356"/>
            </a:xfrm>
            <a:prstGeom prst="roundRect">
              <a:avLst/>
            </a:prstGeom>
            <a:solidFill>
              <a:schemeClr val="accent5">
                <a:lumMod val="20000"/>
                <a:lumOff val="80000"/>
              </a:schemeClr>
            </a:solidFill>
            <a:ln w="254000"/>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38" name="Picture 37" descr="A wifi symbol with a keyhole&#10;&#10;Description automatically generated">
              <a:extLst>
                <a:ext uri="{FF2B5EF4-FFF2-40B4-BE49-F238E27FC236}">
                  <a16:creationId xmlns:a16="http://schemas.microsoft.com/office/drawing/2014/main" id="{19AC18A7-6324-DD4F-B139-5D3316DE035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217663" y="16705791"/>
              <a:ext cx="5264859" cy="3816684"/>
            </a:xfrm>
            <a:prstGeom prst="rect">
              <a:avLst/>
            </a:prstGeom>
          </p:spPr>
        </p:pic>
        <p:sp>
          <p:nvSpPr>
            <p:cNvPr id="39" name="_Point 2">
              <a:extLst>
                <a:ext uri="{FF2B5EF4-FFF2-40B4-BE49-F238E27FC236}">
                  <a16:creationId xmlns:a16="http://schemas.microsoft.com/office/drawing/2014/main" id="{E5BE1AD0-4515-6294-19A8-78B522EF80F4}"/>
                </a:ext>
              </a:extLst>
            </p:cNvPr>
            <p:cNvSpPr txBox="1"/>
            <p:nvPr/>
          </p:nvSpPr>
          <p:spPr>
            <a:xfrm>
              <a:off x="15217663" y="20721674"/>
              <a:ext cx="5216455" cy="2400657"/>
            </a:xfrm>
            <a:prstGeom prst="rect">
              <a:avLst/>
            </a:prstGeom>
            <a:noFill/>
          </p:spPr>
          <p:txBody>
            <a:bodyPr wrap="square">
              <a:spAutoFit/>
            </a:bodyPr>
            <a:lstStyle/>
            <a:p>
              <a:pPr algn="ctr"/>
              <a:r>
                <a:rPr lang="en-US" sz="7500" b="1" dirty="0">
                  <a:latin typeface="Arial" panose="020B0604020202020204" pitchFamily="34" charset="0"/>
                  <a:cs typeface="Arial" panose="020B0604020202020204" pitchFamily="34" charset="0"/>
                </a:rPr>
                <a:t>2.4 GHz</a:t>
              </a:r>
              <a:br>
                <a:rPr lang="en-US" sz="7500" b="1" dirty="0">
                  <a:latin typeface="Arial" panose="020B0604020202020204" pitchFamily="34" charset="0"/>
                  <a:cs typeface="Arial" panose="020B0604020202020204" pitchFamily="34" charset="0"/>
                </a:rPr>
              </a:br>
              <a:r>
                <a:rPr lang="en-US" sz="7500" b="1" dirty="0">
                  <a:latin typeface="Arial" panose="020B0604020202020204" pitchFamily="34" charset="0"/>
                  <a:cs typeface="Arial" panose="020B0604020202020204" pitchFamily="34" charset="0"/>
                </a:rPr>
                <a:t>Band</a:t>
              </a:r>
            </a:p>
          </p:txBody>
        </p:sp>
      </p:gr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22531509"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Uses 802.11a encoding (54 Mbps)</a:t>
            </a:r>
          </a:p>
        </p:txBody>
      </p:sp>
      <p:pic>
        <p:nvPicPr>
          <p:cNvPr id="35" name="1_Wi Fi" descr="A blue and silver router&#10;&#10;Description automatically generated">
            <a:extLst>
              <a:ext uri="{FF2B5EF4-FFF2-40B4-BE49-F238E27FC236}">
                <a16:creationId xmlns:a16="http://schemas.microsoft.com/office/drawing/2014/main" id="{F325EFB4-D4AF-F46D-261C-1E4069DA628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039802" y="6904475"/>
            <a:ext cx="6173387" cy="4588032"/>
          </a:xfrm>
          <a:prstGeom prst="rect">
            <a:avLst/>
          </a:prstGeom>
        </p:spPr>
      </p:pic>
      <p:pic>
        <p:nvPicPr>
          <p:cNvPr id="23" name="2_802 encode" descr="A cat with letters on it&#10;&#10;Description automatically generated">
            <a:extLst>
              <a:ext uri="{FF2B5EF4-FFF2-40B4-BE49-F238E27FC236}">
                <a16:creationId xmlns:a16="http://schemas.microsoft.com/office/drawing/2014/main" id="{3DABD81C-8A1B-7A53-5AEE-37D1525B94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29294" y="12285350"/>
            <a:ext cx="3207511" cy="3520911"/>
          </a:xfrm>
          <a:prstGeom prst="rect">
            <a:avLst/>
          </a:prstGeom>
        </p:spPr>
      </p:pic>
      <p:sp>
        <p:nvSpPr>
          <p:cNvPr id="24" name="2_802 encode text">
            <a:extLst>
              <a:ext uri="{FF2B5EF4-FFF2-40B4-BE49-F238E27FC236}">
                <a16:creationId xmlns:a16="http://schemas.microsoft.com/office/drawing/2014/main" id="{B5A549A4-0A0F-8994-2D8D-3BCFD9B05276}"/>
              </a:ext>
            </a:extLst>
          </p:cNvPr>
          <p:cNvSpPr txBox="1"/>
          <p:nvPr/>
        </p:nvSpPr>
        <p:spPr>
          <a:xfrm>
            <a:off x="157785" y="14816569"/>
            <a:ext cx="7230263" cy="2400657"/>
          </a:xfrm>
          <a:prstGeom prst="rect">
            <a:avLst/>
          </a:prstGeom>
          <a:solidFill>
            <a:srgbClr val="FFFFFF">
              <a:alpha val="60000"/>
            </a:srgbClr>
          </a:solidFill>
        </p:spPr>
        <p:txBody>
          <a:bodyPr wrap="square">
            <a:spAutoFit/>
          </a:bodyPr>
          <a:lstStyle/>
          <a:p>
            <a:pPr algn="ctr"/>
            <a:r>
              <a:rPr lang="en-US" sz="7500" b="1" dirty="0">
                <a:latin typeface="Arial" panose="020B0604020202020204" pitchFamily="34" charset="0"/>
                <a:cs typeface="Arial" panose="020B0604020202020204" pitchFamily="34" charset="0"/>
              </a:rPr>
              <a:t>802.11b</a:t>
            </a:r>
          </a:p>
          <a:p>
            <a:pPr algn="ctr"/>
            <a:r>
              <a:rPr lang="en-US" sz="7500" b="1" dirty="0">
                <a:latin typeface="Arial" panose="020B0604020202020204" pitchFamily="34" charset="0"/>
                <a:cs typeface="Arial" panose="020B0604020202020204" pitchFamily="34" charset="0"/>
              </a:rPr>
              <a:t>poor encoding</a:t>
            </a:r>
          </a:p>
        </p:txBody>
      </p:sp>
      <p:pic>
        <p:nvPicPr>
          <p:cNvPr id="33" name="3_802b" descr="A cat made out of paper&#10;&#10;Description automatically generated">
            <a:extLst>
              <a:ext uri="{FF2B5EF4-FFF2-40B4-BE49-F238E27FC236}">
                <a16:creationId xmlns:a16="http://schemas.microsoft.com/office/drawing/2014/main" id="{9CE62AB2-8C58-368B-5CF2-D836DA9ADA4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29773316" y="11222220"/>
            <a:ext cx="5062498" cy="4718111"/>
          </a:xfrm>
          <a:prstGeom prst="rect">
            <a:avLst/>
          </a:prstGeom>
        </p:spPr>
      </p:pic>
      <p:sp>
        <p:nvSpPr>
          <p:cNvPr id="26" name="3_802b text">
            <a:extLst>
              <a:ext uri="{FF2B5EF4-FFF2-40B4-BE49-F238E27FC236}">
                <a16:creationId xmlns:a16="http://schemas.microsoft.com/office/drawing/2014/main" id="{F4FF22E3-98B7-E3B0-2609-435496E30FEC}"/>
              </a:ext>
            </a:extLst>
          </p:cNvPr>
          <p:cNvSpPr txBox="1"/>
          <p:nvPr/>
        </p:nvSpPr>
        <p:spPr>
          <a:xfrm>
            <a:off x="27596995" y="14816569"/>
            <a:ext cx="7990326" cy="2400657"/>
          </a:xfrm>
          <a:prstGeom prst="rect">
            <a:avLst/>
          </a:prstGeom>
          <a:solidFill>
            <a:srgbClr val="FFFFFF">
              <a:alpha val="60000"/>
            </a:srgbClr>
          </a:solidFill>
        </p:spPr>
        <p:txBody>
          <a:bodyPr wrap="square">
            <a:spAutoFit/>
          </a:bodyPr>
          <a:lstStyle/>
          <a:p>
            <a:pPr algn="ctr"/>
            <a:r>
              <a:rPr lang="en-US" sz="7500" b="1" dirty="0">
                <a:latin typeface="Arial" panose="020B0604020202020204" pitchFamily="34" charset="0"/>
                <a:cs typeface="Arial" panose="020B0604020202020204" pitchFamily="34" charset="0"/>
              </a:rPr>
              <a:t>802.11a</a:t>
            </a:r>
          </a:p>
          <a:p>
            <a:pPr algn="ctr"/>
            <a:r>
              <a:rPr lang="en-US" sz="7500" b="1" dirty="0">
                <a:latin typeface="Arial" panose="020B0604020202020204" pitchFamily="34" charset="0"/>
                <a:cs typeface="Arial" panose="020B0604020202020204" pitchFamily="34" charset="0"/>
              </a:rPr>
              <a:t>good encoding</a:t>
            </a:r>
          </a:p>
        </p:txBody>
      </p:sp>
      <p:pic>
        <p:nvPicPr>
          <p:cNvPr id="32" name="4_802g" descr="A cat made out of paper&#10;&#10;Description automatically generated">
            <a:extLst>
              <a:ext uri="{FF2B5EF4-FFF2-40B4-BE49-F238E27FC236}">
                <a16:creationId xmlns:a16="http://schemas.microsoft.com/office/drawing/2014/main" id="{678363D8-E963-FF02-4155-9B22B0AC627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587181" y="11566749"/>
            <a:ext cx="4773335" cy="4448619"/>
          </a:xfrm>
          <a:prstGeom prst="rect">
            <a:avLst/>
          </a:prstGeom>
        </p:spPr>
      </p:pic>
      <p:sp>
        <p:nvSpPr>
          <p:cNvPr id="27" name="4_802g text">
            <a:extLst>
              <a:ext uri="{FF2B5EF4-FFF2-40B4-BE49-F238E27FC236}">
                <a16:creationId xmlns:a16="http://schemas.microsoft.com/office/drawing/2014/main" id="{77A63E17-20EB-1852-480A-A402E5B23102}"/>
              </a:ext>
            </a:extLst>
          </p:cNvPr>
          <p:cNvSpPr txBox="1"/>
          <p:nvPr/>
        </p:nvSpPr>
        <p:spPr>
          <a:xfrm>
            <a:off x="14809664" y="14816569"/>
            <a:ext cx="8017982" cy="1246495"/>
          </a:xfrm>
          <a:prstGeom prst="rect">
            <a:avLst/>
          </a:prstGeom>
          <a:solidFill>
            <a:srgbClr val="FFFFFF">
              <a:alpha val="60000"/>
            </a:srgbClr>
          </a:solidFill>
        </p:spPr>
        <p:txBody>
          <a:bodyPr wrap="square">
            <a:spAutoFit/>
          </a:bodyPr>
          <a:lstStyle/>
          <a:p>
            <a:pPr algn="ctr"/>
            <a:r>
              <a:rPr lang="en-US" sz="7500" b="1" dirty="0">
                <a:latin typeface="Arial" panose="020B0604020202020204" pitchFamily="34" charset="0"/>
                <a:cs typeface="Arial" panose="020B0604020202020204" pitchFamily="34" charset="0"/>
              </a:rPr>
              <a:t>802.11g</a:t>
            </a:r>
          </a:p>
        </p:txBody>
      </p:sp>
      <p:sp>
        <p:nvSpPr>
          <p:cNvPr id="25" name="4_Arrow left">
            <a:extLst>
              <a:ext uri="{FF2B5EF4-FFF2-40B4-BE49-F238E27FC236}">
                <a16:creationId xmlns:a16="http://schemas.microsoft.com/office/drawing/2014/main" id="{D95639AF-1431-05C4-EC32-4016D979C9C1}"/>
              </a:ext>
            </a:extLst>
          </p:cNvPr>
          <p:cNvSpPr/>
          <p:nvPr/>
        </p:nvSpPr>
        <p:spPr>
          <a:xfrm>
            <a:off x="5958044" y="11884158"/>
            <a:ext cx="8004143" cy="2908217"/>
          </a:xfrm>
          <a:prstGeom prst="rightArrow">
            <a:avLst/>
          </a:prstGeom>
          <a:ln>
            <a:noFill/>
          </a:ln>
          <a:effectLst/>
          <a:scene3d>
            <a:camera prst="orthographicFront">
              <a:rot lat="0" lon="0" rev="0"/>
            </a:camera>
            <a:lightRig rig="chilly" dir="t">
              <a:rot lat="0" lon="0" rev="18480000"/>
            </a:lightRig>
          </a:scene3d>
          <a:sp3d prstMaterial="clear">
            <a:bevelT h="635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en-AU" sz="6000" b="1" dirty="0">
                <a:solidFill>
                  <a:schemeClr val="tx1"/>
                </a:solidFill>
                <a:latin typeface="Arial" panose="020B0604020202020204" pitchFamily="34" charset="0"/>
                <a:cs typeface="Arial" panose="020B0604020202020204" pitchFamily="34" charset="0"/>
              </a:rPr>
              <a:t>Upgrade encoding</a:t>
            </a:r>
          </a:p>
        </p:txBody>
      </p:sp>
      <p:sp>
        <p:nvSpPr>
          <p:cNvPr id="14" name="5_Point 2">
            <a:extLst>
              <a:ext uri="{FF2B5EF4-FFF2-40B4-BE49-F238E27FC236}">
                <a16:creationId xmlns:a16="http://schemas.microsoft.com/office/drawing/2014/main" id="{F7302874-6FF6-4F12-9408-F903772FAD68}"/>
              </a:ext>
            </a:extLst>
          </p:cNvPr>
          <p:cNvSpPr txBox="1"/>
          <p:nvPr/>
        </p:nvSpPr>
        <p:spPr>
          <a:xfrm>
            <a:off x="854964" y="5467572"/>
            <a:ext cx="2546867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Made it easy for Wi-Fi devices to support 802.11b as well</a:t>
            </a:r>
          </a:p>
        </p:txBody>
      </p:sp>
      <p:sp>
        <p:nvSpPr>
          <p:cNvPr id="40" name="5_Arrow right text">
            <a:extLst>
              <a:ext uri="{FF2B5EF4-FFF2-40B4-BE49-F238E27FC236}">
                <a16:creationId xmlns:a16="http://schemas.microsoft.com/office/drawing/2014/main" id="{00D6322A-B83C-67D4-9798-E8B183312EFF}"/>
              </a:ext>
            </a:extLst>
          </p:cNvPr>
          <p:cNvSpPr txBox="1"/>
          <p:nvPr/>
        </p:nvSpPr>
        <p:spPr>
          <a:xfrm>
            <a:off x="15117504" y="16000753"/>
            <a:ext cx="8017982" cy="1246495"/>
          </a:xfrm>
          <a:prstGeom prst="rect">
            <a:avLst/>
          </a:prstGeom>
          <a:solidFill>
            <a:srgbClr val="FFFFFF">
              <a:alpha val="60000"/>
            </a:srgbClr>
          </a:solidFill>
        </p:spPr>
        <p:txBody>
          <a:bodyPr wrap="square">
            <a:spAutoFit/>
          </a:bodyPr>
          <a:lstStyle/>
          <a:p>
            <a:pPr algn="ctr"/>
            <a:r>
              <a:rPr lang="en-US" sz="7500" b="1" dirty="0">
                <a:latin typeface="Arial" panose="020B0604020202020204" pitchFamily="34" charset="0"/>
                <a:cs typeface="Arial" panose="020B0604020202020204" pitchFamily="34" charset="0"/>
              </a:rPr>
              <a:t>Added 802.11b</a:t>
            </a:r>
          </a:p>
        </p:txBody>
      </p:sp>
      <p:grpSp>
        <p:nvGrpSpPr>
          <p:cNvPr id="30" name="5_Arrow right">
            <a:extLst>
              <a:ext uri="{FF2B5EF4-FFF2-40B4-BE49-F238E27FC236}">
                <a16:creationId xmlns:a16="http://schemas.microsoft.com/office/drawing/2014/main" id="{4B692003-E467-EED3-8F23-67CF226B0425}"/>
              </a:ext>
            </a:extLst>
          </p:cNvPr>
          <p:cNvGrpSpPr/>
          <p:nvPr/>
        </p:nvGrpSpPr>
        <p:grpSpPr>
          <a:xfrm>
            <a:off x="22213189" y="11884158"/>
            <a:ext cx="5735212" cy="2908217"/>
            <a:chOff x="23349857" y="10925567"/>
            <a:chExt cx="5735212" cy="2908217"/>
          </a:xfrm>
        </p:grpSpPr>
        <p:sp>
          <p:nvSpPr>
            <p:cNvPr id="28" name="Arrow: Right 27">
              <a:extLst>
                <a:ext uri="{FF2B5EF4-FFF2-40B4-BE49-F238E27FC236}">
                  <a16:creationId xmlns:a16="http://schemas.microsoft.com/office/drawing/2014/main" id="{FD120086-ED4F-9619-EAEB-402DF3DF0E95}"/>
                </a:ext>
              </a:extLst>
            </p:cNvPr>
            <p:cNvSpPr/>
            <p:nvPr/>
          </p:nvSpPr>
          <p:spPr>
            <a:xfrm rot="10800000">
              <a:off x="23349857" y="10925567"/>
              <a:ext cx="5735212" cy="2908217"/>
            </a:xfrm>
            <a:prstGeom prst="rightArrow">
              <a:avLst/>
            </a:prstGeom>
            <a:gradFill>
              <a:gsLst>
                <a:gs pos="0">
                  <a:schemeClr val="accent6">
                    <a:satMod val="103000"/>
                    <a:tint val="94000"/>
                    <a:lumMod val="99000"/>
                  </a:schemeClr>
                </a:gs>
                <a:gs pos="50000">
                  <a:schemeClr val="accent6">
                    <a:satMod val="110000"/>
                    <a:lumMod val="100000"/>
                    <a:shade val="100000"/>
                  </a:schemeClr>
                </a:gs>
                <a:gs pos="100000">
                  <a:schemeClr val="accent6">
                    <a:lumMod val="99000"/>
                    <a:satMod val="120000"/>
                    <a:shade val="78000"/>
                  </a:schemeClr>
                </a:gs>
              </a:gsLst>
            </a:gradFill>
            <a:ln>
              <a:noFill/>
            </a:ln>
            <a:effectLst/>
            <a:scene3d>
              <a:camera prst="orthographicFront">
                <a:rot lat="0" lon="0" rev="0"/>
              </a:camera>
              <a:lightRig rig="chilly" dir="t">
                <a:rot lat="0" lon="0" rev="18480000"/>
              </a:lightRig>
            </a:scene3d>
            <a:sp3d prstMaterial="clear">
              <a:bevelT h="63500"/>
            </a:sp3d>
          </p:spPr>
          <p:style>
            <a:lnRef idx="1">
              <a:schemeClr val="accent6"/>
            </a:lnRef>
            <a:fillRef idx="3">
              <a:schemeClr val="accent6"/>
            </a:fillRef>
            <a:effectRef idx="2">
              <a:schemeClr val="accent6"/>
            </a:effectRef>
            <a:fontRef idx="minor">
              <a:schemeClr val="lt1"/>
            </a:fontRef>
          </p:style>
          <p:txBody>
            <a:bodyPr vert="horz" rtlCol="0" anchor="ctr"/>
            <a:lstStyle/>
            <a:p>
              <a:pPr algn="ctr"/>
              <a:endParaRPr lang="en-AU" sz="6000" b="1" dirty="0">
                <a:solidFill>
                  <a:schemeClr val="tx1"/>
                </a:solidFill>
                <a:latin typeface="Arial" panose="020B0604020202020204" pitchFamily="34" charset="0"/>
                <a:cs typeface="Arial" panose="020B0604020202020204" pitchFamily="34" charset="0"/>
              </a:endParaRPr>
            </a:p>
          </p:txBody>
        </p:sp>
        <p:sp>
          <p:nvSpPr>
            <p:cNvPr id="29" name="1_Bot point 2">
              <a:extLst>
                <a:ext uri="{FF2B5EF4-FFF2-40B4-BE49-F238E27FC236}">
                  <a16:creationId xmlns:a16="http://schemas.microsoft.com/office/drawing/2014/main" id="{19655A67-55BE-F84B-79C6-8EA0A24AD062}"/>
                </a:ext>
              </a:extLst>
            </p:cNvPr>
            <p:cNvSpPr txBox="1"/>
            <p:nvPr/>
          </p:nvSpPr>
          <p:spPr>
            <a:xfrm>
              <a:off x="25174773" y="11849146"/>
              <a:ext cx="3910296" cy="1015663"/>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Add 5Ghz</a:t>
              </a:r>
            </a:p>
          </p:txBody>
        </p:sp>
      </p:grpSp>
      <p:sp>
        <p:nvSpPr>
          <p:cNvPr id="16" name="6_Bot point 1">
            <a:extLst>
              <a:ext uri="{FF2B5EF4-FFF2-40B4-BE49-F238E27FC236}">
                <a16:creationId xmlns:a16="http://schemas.microsoft.com/office/drawing/2014/main" id="{C6CE53C2-DCC7-E645-8548-038EC767A4AA}"/>
              </a:ext>
            </a:extLst>
          </p:cNvPr>
          <p:cNvSpPr txBox="1"/>
          <p:nvPr/>
        </p:nvSpPr>
        <p:spPr>
          <a:xfrm>
            <a:off x="854964" y="17407668"/>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Unlikely to come across it nowadays, as it was released in 2003</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2761455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DD1ED47C-6656-5ACE-E67C-E1FB94C88850}"/>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DD2DE5F8-79BD-4900-ED57-739E2E3DCAA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0282D7EB-634C-C5FB-E4F0-CF7D81EE4D7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4408546"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802.11n (Wi-Fi 4)</a:t>
              </a:r>
            </a:p>
          </p:txBody>
        </p:sp>
      </p:grpSp>
      <p:grpSp>
        <p:nvGrpSpPr>
          <p:cNvPr id="66" name="0_Graphic">
            <a:extLst>
              <a:ext uri="{FF2B5EF4-FFF2-40B4-BE49-F238E27FC236}">
                <a16:creationId xmlns:a16="http://schemas.microsoft.com/office/drawing/2014/main" id="{BAC71081-A15B-97AA-EBED-CDF60ABBA290}"/>
              </a:ext>
            </a:extLst>
          </p:cNvPr>
          <p:cNvGrpSpPr/>
          <p:nvPr/>
        </p:nvGrpSpPr>
        <p:grpSpPr>
          <a:xfrm>
            <a:off x="29721600" y="223200"/>
            <a:ext cx="6492648" cy="7313356"/>
            <a:chOff x="14603769" y="16136579"/>
            <a:chExt cx="6492648" cy="7313356"/>
          </a:xfrm>
        </p:grpSpPr>
        <p:sp>
          <p:nvSpPr>
            <p:cNvPr id="67" name="Rectangle: Rounded Corners 66">
              <a:extLst>
                <a:ext uri="{FF2B5EF4-FFF2-40B4-BE49-F238E27FC236}">
                  <a16:creationId xmlns:a16="http://schemas.microsoft.com/office/drawing/2014/main" id="{61B50898-EF48-7DF1-E49E-2581FFD3A87E}"/>
                </a:ext>
              </a:extLst>
            </p:cNvPr>
            <p:cNvSpPr/>
            <p:nvPr/>
          </p:nvSpPr>
          <p:spPr>
            <a:xfrm>
              <a:off x="14603769" y="16136579"/>
              <a:ext cx="6492648" cy="7313356"/>
            </a:xfrm>
            <a:prstGeom prst="roundRect">
              <a:avLst/>
            </a:prstGeom>
            <a:solidFill>
              <a:schemeClr val="accent6">
                <a:lumMod val="40000"/>
                <a:lumOff val="60000"/>
              </a:schemeClr>
            </a:solidFill>
            <a:ln w="254000"/>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68" name="Picture 67" descr="A wifi symbol with a keyhole&#10;&#10;Description automatically generated">
              <a:extLst>
                <a:ext uri="{FF2B5EF4-FFF2-40B4-BE49-F238E27FC236}">
                  <a16:creationId xmlns:a16="http://schemas.microsoft.com/office/drawing/2014/main" id="{598AF1E3-6E86-436F-2C75-EFE47FA2877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217663" y="16705791"/>
              <a:ext cx="5264859" cy="3816684"/>
            </a:xfrm>
            <a:prstGeom prst="rect">
              <a:avLst/>
            </a:prstGeom>
          </p:spPr>
        </p:pic>
        <p:sp>
          <p:nvSpPr>
            <p:cNvPr id="69" name="_Point 2">
              <a:extLst>
                <a:ext uri="{FF2B5EF4-FFF2-40B4-BE49-F238E27FC236}">
                  <a16:creationId xmlns:a16="http://schemas.microsoft.com/office/drawing/2014/main" id="{C64824B1-07C4-CC4A-777F-825FC5895D79}"/>
                </a:ext>
              </a:extLst>
            </p:cNvPr>
            <p:cNvSpPr txBox="1"/>
            <p:nvPr/>
          </p:nvSpPr>
          <p:spPr>
            <a:xfrm>
              <a:off x="15217663" y="20721674"/>
              <a:ext cx="5216455" cy="2400657"/>
            </a:xfrm>
            <a:prstGeom prst="rect">
              <a:avLst/>
            </a:prstGeom>
            <a:noFill/>
          </p:spPr>
          <p:txBody>
            <a:bodyPr wrap="square">
              <a:spAutoFit/>
            </a:bodyPr>
            <a:lstStyle/>
            <a:p>
              <a:pPr algn="ctr"/>
              <a:r>
                <a:rPr lang="en-US" sz="7500" b="1" dirty="0">
                  <a:latin typeface="Arial" panose="020B0604020202020204" pitchFamily="34" charset="0"/>
                  <a:cs typeface="Arial" panose="020B0604020202020204" pitchFamily="34" charset="0"/>
                </a:rPr>
                <a:t>2.4/5 GHz</a:t>
              </a:r>
              <a:br>
                <a:rPr lang="en-US" sz="7500" b="1" dirty="0">
                  <a:latin typeface="Arial" panose="020B0604020202020204" pitchFamily="34" charset="0"/>
                  <a:cs typeface="Arial" panose="020B0604020202020204" pitchFamily="34" charset="0"/>
                </a:rPr>
              </a:br>
              <a:r>
                <a:rPr lang="en-US" sz="7500" b="1" dirty="0">
                  <a:latin typeface="Arial" panose="020B0604020202020204" pitchFamily="34" charset="0"/>
                  <a:cs typeface="Arial" panose="020B0604020202020204" pitchFamily="34" charset="0"/>
                </a:rPr>
                <a:t>Bands</a:t>
              </a:r>
            </a:p>
          </p:txBody>
        </p:sp>
      </p:grpSp>
      <p:sp>
        <p:nvSpPr>
          <p:cNvPr id="9" name="0_Point 1">
            <a:extLst>
              <a:ext uri="{FF2B5EF4-FFF2-40B4-BE49-F238E27FC236}">
                <a16:creationId xmlns:a16="http://schemas.microsoft.com/office/drawing/2014/main" id="{9AB0CD40-3F8C-4AD7-ABD2-0365709E7B83}"/>
              </a:ext>
            </a:extLst>
          </p:cNvPr>
          <p:cNvSpPr txBox="1"/>
          <p:nvPr/>
        </p:nvSpPr>
        <p:spPr>
          <a:xfrm>
            <a:off x="975647" y="3713475"/>
            <a:ext cx="34904606"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Maximum speed 600Mbps</a:t>
            </a:r>
          </a:p>
        </p:txBody>
      </p:sp>
      <p:sp>
        <p:nvSpPr>
          <p:cNvPr id="81" name="1_Stream 4">
            <a:extLst>
              <a:ext uri="{FF2B5EF4-FFF2-40B4-BE49-F238E27FC236}">
                <a16:creationId xmlns:a16="http://schemas.microsoft.com/office/drawing/2014/main" id="{56971A1F-403B-A92E-8562-51A33C9BD2C4}"/>
              </a:ext>
            </a:extLst>
          </p:cNvPr>
          <p:cNvSpPr/>
          <p:nvPr/>
        </p:nvSpPr>
        <p:spPr>
          <a:xfrm>
            <a:off x="12316690" y="14160160"/>
            <a:ext cx="11000509" cy="1495052"/>
          </a:xfrm>
          <a:prstGeom prst="rect">
            <a:avLst/>
          </a:prstGeom>
          <a:ln>
            <a:noFill/>
          </a:ln>
          <a:effectLst/>
          <a:scene3d>
            <a:camera prst="orthographicFront">
              <a:rot lat="0" lon="0" rev="0"/>
            </a:camera>
            <a:lightRig rig="chilly" dir="t">
              <a:rot lat="0" lon="0" rev="18480000"/>
            </a:lightRig>
          </a:scene3d>
          <a:sp3d prstMaterial="clear">
            <a:bevelT h="63500"/>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n-AU" sz="10000" b="1" dirty="0">
                <a:solidFill>
                  <a:schemeClr val="tx1"/>
                </a:solidFill>
                <a:latin typeface="Arial" panose="020B0604020202020204" pitchFamily="34" charset="0"/>
                <a:cs typeface="Arial" panose="020B0604020202020204" pitchFamily="34" charset="0"/>
              </a:rPr>
              <a:t>Stream 4</a:t>
            </a:r>
          </a:p>
        </p:txBody>
      </p:sp>
      <p:sp>
        <p:nvSpPr>
          <p:cNvPr id="80" name="1_Stream 3">
            <a:extLst>
              <a:ext uri="{FF2B5EF4-FFF2-40B4-BE49-F238E27FC236}">
                <a16:creationId xmlns:a16="http://schemas.microsoft.com/office/drawing/2014/main" id="{57DC7071-FD6D-0B01-6794-0B1F1D8603C0}"/>
              </a:ext>
            </a:extLst>
          </p:cNvPr>
          <p:cNvSpPr/>
          <p:nvPr/>
        </p:nvSpPr>
        <p:spPr>
          <a:xfrm>
            <a:off x="12316690" y="12453518"/>
            <a:ext cx="11000509" cy="1495052"/>
          </a:xfrm>
          <a:prstGeom prst="rect">
            <a:avLst/>
          </a:prstGeom>
          <a:ln>
            <a:noFill/>
          </a:ln>
          <a:effectLst/>
          <a:scene3d>
            <a:camera prst="orthographicFront">
              <a:rot lat="0" lon="0" rev="0"/>
            </a:camera>
            <a:lightRig rig="chilly" dir="t">
              <a:rot lat="0" lon="0" rev="18480000"/>
            </a:lightRig>
          </a:scene3d>
          <a:sp3d prstMaterial="clear">
            <a:bevelT h="63500"/>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n-AU" sz="10000" b="1" dirty="0">
                <a:solidFill>
                  <a:schemeClr val="tx1"/>
                </a:solidFill>
                <a:latin typeface="Arial" panose="020B0604020202020204" pitchFamily="34" charset="0"/>
                <a:cs typeface="Arial" panose="020B0604020202020204" pitchFamily="34" charset="0"/>
              </a:rPr>
              <a:t>Stream 3</a:t>
            </a:r>
          </a:p>
        </p:txBody>
      </p:sp>
      <p:sp>
        <p:nvSpPr>
          <p:cNvPr id="79" name="1_Stream 2">
            <a:extLst>
              <a:ext uri="{FF2B5EF4-FFF2-40B4-BE49-F238E27FC236}">
                <a16:creationId xmlns:a16="http://schemas.microsoft.com/office/drawing/2014/main" id="{4679AF78-892B-ED7D-0421-9EA34971BA20}"/>
              </a:ext>
            </a:extLst>
          </p:cNvPr>
          <p:cNvSpPr/>
          <p:nvPr/>
        </p:nvSpPr>
        <p:spPr>
          <a:xfrm>
            <a:off x="12316690" y="10746877"/>
            <a:ext cx="11000509" cy="1495052"/>
          </a:xfrm>
          <a:prstGeom prst="rect">
            <a:avLst/>
          </a:prstGeom>
          <a:ln>
            <a:noFill/>
          </a:ln>
          <a:effectLst/>
          <a:scene3d>
            <a:camera prst="orthographicFront">
              <a:rot lat="0" lon="0" rev="0"/>
            </a:camera>
            <a:lightRig rig="chilly" dir="t">
              <a:rot lat="0" lon="0" rev="18480000"/>
            </a:lightRig>
          </a:scene3d>
          <a:sp3d prstMaterial="clear">
            <a:bevelT h="63500"/>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n-AU" sz="10000" b="1" dirty="0">
                <a:solidFill>
                  <a:schemeClr val="tx1"/>
                </a:solidFill>
                <a:latin typeface="Arial" panose="020B0604020202020204" pitchFamily="34" charset="0"/>
                <a:cs typeface="Arial" panose="020B0604020202020204" pitchFamily="34" charset="0"/>
              </a:rPr>
              <a:t>Stream 2</a:t>
            </a:r>
          </a:p>
        </p:txBody>
      </p:sp>
      <p:sp>
        <p:nvSpPr>
          <p:cNvPr id="73" name="1_Stream 1">
            <a:extLst>
              <a:ext uri="{FF2B5EF4-FFF2-40B4-BE49-F238E27FC236}">
                <a16:creationId xmlns:a16="http://schemas.microsoft.com/office/drawing/2014/main" id="{7F7805C3-6A7C-8D41-B24B-5DA4D5D5C6E7}"/>
              </a:ext>
            </a:extLst>
          </p:cNvPr>
          <p:cNvSpPr/>
          <p:nvPr/>
        </p:nvSpPr>
        <p:spPr>
          <a:xfrm>
            <a:off x="12316690" y="9040236"/>
            <a:ext cx="11000509" cy="1495052"/>
          </a:xfrm>
          <a:prstGeom prst="rect">
            <a:avLst/>
          </a:prstGeom>
          <a:ln>
            <a:noFill/>
          </a:ln>
          <a:effectLst/>
          <a:scene3d>
            <a:camera prst="orthographicFront">
              <a:rot lat="0" lon="0" rev="0"/>
            </a:camera>
            <a:lightRig rig="chilly" dir="t">
              <a:rot lat="0" lon="0" rev="18480000"/>
            </a:lightRig>
          </a:scene3d>
          <a:sp3d prstMaterial="clear">
            <a:bevelT h="63500"/>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n-AU" sz="10000" b="1" dirty="0">
                <a:solidFill>
                  <a:schemeClr val="tx1"/>
                </a:solidFill>
                <a:latin typeface="Arial" panose="020B0604020202020204" pitchFamily="34" charset="0"/>
                <a:cs typeface="Arial" panose="020B0604020202020204" pitchFamily="34" charset="0"/>
              </a:rPr>
              <a:t>Stream 1</a:t>
            </a:r>
          </a:p>
        </p:txBody>
      </p:sp>
      <p:sp>
        <p:nvSpPr>
          <p:cNvPr id="75" name="1_Arrow right">
            <a:extLst>
              <a:ext uri="{FF2B5EF4-FFF2-40B4-BE49-F238E27FC236}">
                <a16:creationId xmlns:a16="http://schemas.microsoft.com/office/drawing/2014/main" id="{A0E165A8-D462-0B11-C659-E9F9C17C90C6}"/>
              </a:ext>
            </a:extLst>
          </p:cNvPr>
          <p:cNvSpPr/>
          <p:nvPr/>
        </p:nvSpPr>
        <p:spPr>
          <a:xfrm>
            <a:off x="24079199" y="9693622"/>
            <a:ext cx="3851564" cy="3208337"/>
          </a:xfrm>
          <a:prstGeom prst="rightArrow">
            <a:avLst/>
          </a:prstGeom>
          <a:ln>
            <a:noFill/>
          </a:ln>
          <a:effectLst/>
          <a:scene3d>
            <a:camera prst="orthographicFront">
              <a:rot lat="0" lon="0" rev="0"/>
            </a:camera>
            <a:lightRig rig="chilly" dir="t">
              <a:rot lat="0" lon="0" rev="18480000"/>
            </a:lightRig>
          </a:scene3d>
          <a:sp3d prstMaterial="clear">
            <a:bevelT h="63500"/>
          </a:sp3d>
        </p:spPr>
        <p:style>
          <a:lnRef idx="1">
            <a:schemeClr val="dk1"/>
          </a:lnRef>
          <a:fillRef idx="3">
            <a:schemeClr val="dk1"/>
          </a:fillRef>
          <a:effectRef idx="2">
            <a:schemeClr val="dk1"/>
          </a:effectRef>
          <a:fontRef idx="minor">
            <a:schemeClr val="lt1"/>
          </a:fontRef>
        </p:style>
        <p:txBody>
          <a:bodyPr rtlCol="0" anchor="ctr"/>
          <a:lstStyle/>
          <a:p>
            <a:pPr algn="ctr"/>
            <a:endParaRPr lang="en-AU"/>
          </a:p>
        </p:txBody>
      </p:sp>
      <p:sp>
        <p:nvSpPr>
          <p:cNvPr id="74" name="1_Arrow left">
            <a:extLst>
              <a:ext uri="{FF2B5EF4-FFF2-40B4-BE49-F238E27FC236}">
                <a16:creationId xmlns:a16="http://schemas.microsoft.com/office/drawing/2014/main" id="{496DDE62-203A-E1FA-DF80-9A6C2EB96D91}"/>
              </a:ext>
            </a:extLst>
          </p:cNvPr>
          <p:cNvSpPr/>
          <p:nvPr/>
        </p:nvSpPr>
        <p:spPr>
          <a:xfrm>
            <a:off x="7841672" y="10288587"/>
            <a:ext cx="3851564" cy="3208337"/>
          </a:xfrm>
          <a:prstGeom prst="rightArrow">
            <a:avLst/>
          </a:prstGeom>
          <a:ln>
            <a:noFill/>
          </a:ln>
          <a:effectLst/>
          <a:scene3d>
            <a:camera prst="orthographicFront">
              <a:rot lat="0" lon="0" rev="0"/>
            </a:camera>
            <a:lightRig rig="chilly" dir="t">
              <a:rot lat="0" lon="0" rev="18480000"/>
            </a:lightRig>
          </a:scene3d>
          <a:sp3d prstMaterial="clear">
            <a:bevelT h="63500"/>
          </a:sp3d>
        </p:spPr>
        <p:style>
          <a:lnRef idx="1">
            <a:schemeClr val="dk1"/>
          </a:lnRef>
          <a:fillRef idx="3">
            <a:schemeClr val="dk1"/>
          </a:fillRef>
          <a:effectRef idx="2">
            <a:schemeClr val="dk1"/>
          </a:effectRef>
          <a:fontRef idx="minor">
            <a:schemeClr val="lt1"/>
          </a:fontRef>
        </p:style>
        <p:txBody>
          <a:bodyPr rtlCol="0" anchor="ctr"/>
          <a:lstStyle/>
          <a:p>
            <a:pPr algn="ctr"/>
            <a:endParaRPr lang="en-AU"/>
          </a:p>
        </p:txBody>
      </p:sp>
      <p:pic>
        <p:nvPicPr>
          <p:cNvPr id="77" name="1_Laptop" descr="A computer with a wifi symbol on the screen&#10;&#10;Description automatically generated">
            <a:extLst>
              <a:ext uri="{FF2B5EF4-FFF2-40B4-BE49-F238E27FC236}">
                <a16:creationId xmlns:a16="http://schemas.microsoft.com/office/drawing/2014/main" id="{57EBE932-F6B2-BB7A-4C96-261D92A069C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543059" y="8449476"/>
            <a:ext cx="7423339" cy="7104767"/>
          </a:xfrm>
          <a:prstGeom prst="rect">
            <a:avLst/>
          </a:prstGeom>
        </p:spPr>
      </p:pic>
      <p:pic>
        <p:nvPicPr>
          <p:cNvPr id="72" name="1_Wi Fi">
            <a:extLst>
              <a:ext uri="{FF2B5EF4-FFF2-40B4-BE49-F238E27FC236}">
                <a16:creationId xmlns:a16="http://schemas.microsoft.com/office/drawing/2014/main" id="{EB9A4BA4-2E91-BA5D-30A1-96CD9B6D10CA}"/>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1033946" y="9674880"/>
            <a:ext cx="6173386" cy="4588032"/>
          </a:xfrm>
          <a:prstGeom prst="rect">
            <a:avLst/>
          </a:prstGeom>
        </p:spPr>
      </p:pic>
      <p:sp>
        <p:nvSpPr>
          <p:cNvPr id="14" name="1_Point 2">
            <a:extLst>
              <a:ext uri="{FF2B5EF4-FFF2-40B4-BE49-F238E27FC236}">
                <a16:creationId xmlns:a16="http://schemas.microsoft.com/office/drawing/2014/main" id="{F7302874-6FF6-4F12-9408-F903772FAD68}"/>
              </a:ext>
            </a:extLst>
          </p:cNvPr>
          <p:cNvSpPr txBox="1"/>
          <p:nvPr/>
        </p:nvSpPr>
        <p:spPr>
          <a:xfrm>
            <a:off x="854964" y="5467573"/>
            <a:ext cx="2519158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Introduced Multiple Input Multiple Output (MIMO)</a:t>
            </a:r>
          </a:p>
        </p:txBody>
      </p:sp>
      <p:sp>
        <p:nvSpPr>
          <p:cNvPr id="11" name="2_Point 3">
            <a:extLst>
              <a:ext uri="{FF2B5EF4-FFF2-40B4-BE49-F238E27FC236}">
                <a16:creationId xmlns:a16="http://schemas.microsoft.com/office/drawing/2014/main" id="{E64035EB-538E-4765-9879-52C9E87B8C6B}"/>
              </a:ext>
            </a:extLst>
          </p:cNvPr>
          <p:cNvSpPr txBox="1"/>
          <p:nvPr/>
        </p:nvSpPr>
        <p:spPr>
          <a:xfrm>
            <a:off x="854964" y="6859811"/>
            <a:ext cx="34913334"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Up to 4 data streams can be combined into 1</a:t>
            </a:r>
          </a:p>
        </p:txBody>
      </p:sp>
      <p:sp>
        <p:nvSpPr>
          <p:cNvPr id="82" name="6_Bot point 1">
            <a:extLst>
              <a:ext uri="{FF2B5EF4-FFF2-40B4-BE49-F238E27FC236}">
                <a16:creationId xmlns:a16="http://schemas.microsoft.com/office/drawing/2014/main" id="{312516DB-A114-C2C7-D776-6A484CE9C217}"/>
              </a:ext>
            </a:extLst>
          </p:cNvPr>
          <p:cNvSpPr txBox="1"/>
          <p:nvPr/>
        </p:nvSpPr>
        <p:spPr>
          <a:xfrm>
            <a:off x="854964" y="17255053"/>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Each stream requires separate antenna</a:t>
            </a:r>
          </a:p>
        </p:txBody>
      </p:sp>
      <p:sp>
        <p:nvSpPr>
          <p:cNvPr id="70" name="7_Bot point 2">
            <a:extLst>
              <a:ext uri="{FF2B5EF4-FFF2-40B4-BE49-F238E27FC236}">
                <a16:creationId xmlns:a16="http://schemas.microsoft.com/office/drawing/2014/main" id="{419C16DB-2489-E750-F8D7-006CF7C880DF}"/>
              </a:ext>
            </a:extLst>
          </p:cNvPr>
          <p:cNvSpPr txBox="1"/>
          <p:nvPr/>
        </p:nvSpPr>
        <p:spPr>
          <a:xfrm>
            <a:off x="854964" y="15883673"/>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Number of streams is limited by the Wi-Fi router and the device</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99873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DD1ED47C-6656-5ACE-E67C-E1FB94C88850}"/>
              </a:ext>
            </a:extLst>
          </p:cNvPr>
          <p:cNvGrpSpPr/>
          <p:nvPr/>
        </p:nvGrpSpPr>
        <p:grpSpPr>
          <a:xfrm>
            <a:off x="27709"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DD2DE5F8-79BD-4900-ED57-739E2E3DCAA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0282D7EB-634C-C5FB-E4F0-CF7D81EE4D7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4408546"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802.11n (Wi-Fi 4)</a:t>
              </a:r>
            </a:p>
          </p:txBody>
        </p:sp>
      </p:grpSp>
      <p:grpSp>
        <p:nvGrpSpPr>
          <p:cNvPr id="66" name="0_Graphic">
            <a:extLst>
              <a:ext uri="{FF2B5EF4-FFF2-40B4-BE49-F238E27FC236}">
                <a16:creationId xmlns:a16="http://schemas.microsoft.com/office/drawing/2014/main" id="{BAC71081-A15B-97AA-EBED-CDF60ABBA290}"/>
              </a:ext>
            </a:extLst>
          </p:cNvPr>
          <p:cNvGrpSpPr/>
          <p:nvPr/>
        </p:nvGrpSpPr>
        <p:grpSpPr>
          <a:xfrm>
            <a:off x="29721600" y="223200"/>
            <a:ext cx="6492648" cy="7313356"/>
            <a:chOff x="14603769" y="16136579"/>
            <a:chExt cx="6492648" cy="7313356"/>
          </a:xfrm>
        </p:grpSpPr>
        <p:sp>
          <p:nvSpPr>
            <p:cNvPr id="67" name="Rectangle: Rounded Corners 66">
              <a:extLst>
                <a:ext uri="{FF2B5EF4-FFF2-40B4-BE49-F238E27FC236}">
                  <a16:creationId xmlns:a16="http://schemas.microsoft.com/office/drawing/2014/main" id="{61B50898-EF48-7DF1-E49E-2581FFD3A87E}"/>
                </a:ext>
              </a:extLst>
            </p:cNvPr>
            <p:cNvSpPr/>
            <p:nvPr/>
          </p:nvSpPr>
          <p:spPr>
            <a:xfrm>
              <a:off x="14603769" y="16136579"/>
              <a:ext cx="6492648" cy="7313356"/>
            </a:xfrm>
            <a:prstGeom prst="roundRect">
              <a:avLst/>
            </a:prstGeom>
            <a:solidFill>
              <a:schemeClr val="accent6">
                <a:lumMod val="40000"/>
                <a:lumOff val="60000"/>
              </a:schemeClr>
            </a:solidFill>
            <a:ln w="254000"/>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68" name="Picture 67" descr="A wifi symbol with a keyhole&#10;&#10;Description automatically generated">
              <a:extLst>
                <a:ext uri="{FF2B5EF4-FFF2-40B4-BE49-F238E27FC236}">
                  <a16:creationId xmlns:a16="http://schemas.microsoft.com/office/drawing/2014/main" id="{598AF1E3-6E86-436F-2C75-EFE47FA2877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217663" y="16705791"/>
              <a:ext cx="5264859" cy="3816684"/>
            </a:xfrm>
            <a:prstGeom prst="rect">
              <a:avLst/>
            </a:prstGeom>
          </p:spPr>
        </p:pic>
        <p:sp>
          <p:nvSpPr>
            <p:cNvPr id="69" name="_Point 2">
              <a:extLst>
                <a:ext uri="{FF2B5EF4-FFF2-40B4-BE49-F238E27FC236}">
                  <a16:creationId xmlns:a16="http://schemas.microsoft.com/office/drawing/2014/main" id="{C64824B1-07C4-CC4A-777F-825FC5895D79}"/>
                </a:ext>
              </a:extLst>
            </p:cNvPr>
            <p:cNvSpPr txBox="1"/>
            <p:nvPr/>
          </p:nvSpPr>
          <p:spPr>
            <a:xfrm>
              <a:off x="15217663" y="20721674"/>
              <a:ext cx="5216455" cy="2400657"/>
            </a:xfrm>
            <a:prstGeom prst="rect">
              <a:avLst/>
            </a:prstGeom>
            <a:noFill/>
          </p:spPr>
          <p:txBody>
            <a:bodyPr wrap="square">
              <a:spAutoFit/>
            </a:bodyPr>
            <a:lstStyle/>
            <a:p>
              <a:pPr algn="ctr"/>
              <a:r>
                <a:rPr lang="en-US" sz="7500" b="1" dirty="0">
                  <a:latin typeface="Arial" panose="020B0604020202020204" pitchFamily="34" charset="0"/>
                  <a:cs typeface="Arial" panose="020B0604020202020204" pitchFamily="34" charset="0"/>
                </a:rPr>
                <a:t>2.4/5 GHz</a:t>
              </a:r>
              <a:br>
                <a:rPr lang="en-US" sz="7500" b="1" dirty="0">
                  <a:latin typeface="Arial" panose="020B0604020202020204" pitchFamily="34" charset="0"/>
                  <a:cs typeface="Arial" panose="020B0604020202020204" pitchFamily="34" charset="0"/>
                </a:rPr>
              </a:br>
              <a:r>
                <a:rPr lang="en-US" sz="7500" b="1" dirty="0">
                  <a:latin typeface="Arial" panose="020B0604020202020204" pitchFamily="34" charset="0"/>
                  <a:cs typeface="Arial" panose="020B0604020202020204" pitchFamily="34" charset="0"/>
                </a:rPr>
                <a:t>Bands</a:t>
              </a:r>
            </a:p>
          </p:txBody>
        </p:sp>
      </p:gr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904606"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Maximum speed 600Mbps</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4" y="5539268"/>
            <a:ext cx="34913334"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Introduced channel bonding</a:t>
            </a:r>
          </a:p>
        </p:txBody>
      </p:sp>
      <p:sp>
        <p:nvSpPr>
          <p:cNvPr id="13" name="2_Point 3">
            <a:extLst>
              <a:ext uri="{FF2B5EF4-FFF2-40B4-BE49-F238E27FC236}">
                <a16:creationId xmlns:a16="http://schemas.microsoft.com/office/drawing/2014/main" id="{F5715640-910A-FADB-1358-E72C3A0E27AE}"/>
              </a:ext>
            </a:extLst>
          </p:cNvPr>
          <p:cNvSpPr txBox="1"/>
          <p:nvPr/>
        </p:nvSpPr>
        <p:spPr>
          <a:xfrm>
            <a:off x="854964" y="7003264"/>
            <a:ext cx="34913334"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2 channels can be combined to increase bandwidth (5 GHz only)</a:t>
            </a:r>
          </a:p>
        </p:txBody>
      </p:sp>
      <p:sp>
        <p:nvSpPr>
          <p:cNvPr id="46" name="3_20Mhz text">
            <a:extLst>
              <a:ext uri="{FF2B5EF4-FFF2-40B4-BE49-F238E27FC236}">
                <a16:creationId xmlns:a16="http://schemas.microsoft.com/office/drawing/2014/main" id="{5A84BFCA-11A7-CAF8-310C-BF4F47BB918D}"/>
              </a:ext>
            </a:extLst>
          </p:cNvPr>
          <p:cNvSpPr txBox="1"/>
          <p:nvPr/>
        </p:nvSpPr>
        <p:spPr>
          <a:xfrm>
            <a:off x="1241538" y="12461627"/>
            <a:ext cx="3232697" cy="1015663"/>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20 MHz</a:t>
            </a:r>
          </a:p>
        </p:txBody>
      </p:sp>
      <p:grpSp>
        <p:nvGrpSpPr>
          <p:cNvPr id="2" name="3_Channels">
            <a:extLst>
              <a:ext uri="{FF2B5EF4-FFF2-40B4-BE49-F238E27FC236}">
                <a16:creationId xmlns:a16="http://schemas.microsoft.com/office/drawing/2014/main" id="{6907253F-EFA2-398C-87CF-BF28D418716C}"/>
              </a:ext>
            </a:extLst>
          </p:cNvPr>
          <p:cNvGrpSpPr/>
          <p:nvPr/>
        </p:nvGrpSpPr>
        <p:grpSpPr>
          <a:xfrm>
            <a:off x="4338215" y="10545684"/>
            <a:ext cx="30670470" cy="3099211"/>
            <a:chOff x="3886201" y="10149213"/>
            <a:chExt cx="30670470" cy="3099211"/>
          </a:xfrm>
        </p:grpSpPr>
        <p:sp>
          <p:nvSpPr>
            <p:cNvPr id="5" name="Rectangle 4">
              <a:extLst>
                <a:ext uri="{FF2B5EF4-FFF2-40B4-BE49-F238E27FC236}">
                  <a16:creationId xmlns:a16="http://schemas.microsoft.com/office/drawing/2014/main" id="{6CF85A7D-9734-8DB9-0E79-9161724116CA}"/>
                </a:ext>
              </a:extLst>
            </p:cNvPr>
            <p:cNvSpPr/>
            <p:nvPr/>
          </p:nvSpPr>
          <p:spPr>
            <a:xfrm>
              <a:off x="3886201" y="10149213"/>
              <a:ext cx="5178861" cy="177557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AU" sz="6000" b="1" dirty="0">
                  <a:latin typeface="Arial" panose="020B0604020202020204" pitchFamily="34" charset="0"/>
                  <a:cs typeface="Arial" panose="020B0604020202020204" pitchFamily="34" charset="0"/>
                </a:rPr>
                <a:t>U-NII-1</a:t>
              </a:r>
            </a:p>
          </p:txBody>
        </p:sp>
        <p:sp>
          <p:nvSpPr>
            <p:cNvPr id="8" name="Rectangle 7">
              <a:extLst>
                <a:ext uri="{FF2B5EF4-FFF2-40B4-BE49-F238E27FC236}">
                  <a16:creationId xmlns:a16="http://schemas.microsoft.com/office/drawing/2014/main" id="{A5FE96A4-FF2C-E429-4420-3A4ABBDF3617}"/>
                </a:ext>
              </a:extLst>
            </p:cNvPr>
            <p:cNvSpPr/>
            <p:nvPr/>
          </p:nvSpPr>
          <p:spPr>
            <a:xfrm>
              <a:off x="9111349" y="10149213"/>
              <a:ext cx="5178862" cy="177557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AU" sz="6000" b="1" dirty="0">
                  <a:latin typeface="Arial" panose="020B0604020202020204" pitchFamily="34" charset="0"/>
                  <a:cs typeface="Arial" panose="020B0604020202020204" pitchFamily="34" charset="0"/>
                </a:rPr>
                <a:t>U-NII-2</a:t>
              </a:r>
            </a:p>
          </p:txBody>
        </p:sp>
        <p:sp>
          <p:nvSpPr>
            <p:cNvPr id="10" name="Rectangle 9">
              <a:extLst>
                <a:ext uri="{FF2B5EF4-FFF2-40B4-BE49-F238E27FC236}">
                  <a16:creationId xmlns:a16="http://schemas.microsoft.com/office/drawing/2014/main" id="{368DF052-F852-0B75-7D3B-F25F831EFFD4}"/>
                </a:ext>
              </a:extLst>
            </p:cNvPr>
            <p:cNvSpPr/>
            <p:nvPr/>
          </p:nvSpPr>
          <p:spPr>
            <a:xfrm>
              <a:off x="14913435" y="10149213"/>
              <a:ext cx="14126909" cy="177557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AU" sz="6000" b="1" dirty="0">
                  <a:latin typeface="Arial" panose="020B0604020202020204" pitchFamily="34" charset="0"/>
                  <a:cs typeface="Arial" panose="020B0604020202020204" pitchFamily="34" charset="0"/>
                </a:rPr>
                <a:t>U-NII-2 Extended</a:t>
              </a:r>
            </a:p>
          </p:txBody>
        </p:sp>
        <p:sp>
          <p:nvSpPr>
            <p:cNvPr id="16" name="Rectangle 15">
              <a:extLst>
                <a:ext uri="{FF2B5EF4-FFF2-40B4-BE49-F238E27FC236}">
                  <a16:creationId xmlns:a16="http://schemas.microsoft.com/office/drawing/2014/main" id="{54F8CF77-9A27-BC5F-DD2E-12F0CFA1AA5C}"/>
                </a:ext>
              </a:extLst>
            </p:cNvPr>
            <p:cNvSpPr/>
            <p:nvPr/>
          </p:nvSpPr>
          <p:spPr>
            <a:xfrm>
              <a:off x="29391424" y="10149213"/>
              <a:ext cx="5165247" cy="177557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AU" sz="6000" b="1" dirty="0">
                  <a:latin typeface="Arial" panose="020B0604020202020204" pitchFamily="34" charset="0"/>
                  <a:cs typeface="Arial" panose="020B0604020202020204" pitchFamily="34" charset="0"/>
                </a:rPr>
                <a:t>U-NII-3</a:t>
              </a:r>
            </a:p>
          </p:txBody>
        </p:sp>
        <p:sp>
          <p:nvSpPr>
            <p:cNvPr id="17" name="Rectangle 16">
              <a:extLst>
                <a:ext uri="{FF2B5EF4-FFF2-40B4-BE49-F238E27FC236}">
                  <a16:creationId xmlns:a16="http://schemas.microsoft.com/office/drawing/2014/main" id="{3AA5E772-7E7E-9A56-845E-B072A97E752D}"/>
                </a:ext>
              </a:extLst>
            </p:cNvPr>
            <p:cNvSpPr/>
            <p:nvPr/>
          </p:nvSpPr>
          <p:spPr>
            <a:xfrm>
              <a:off x="3886202" y="11988424"/>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36</a:t>
              </a:r>
            </a:p>
          </p:txBody>
        </p:sp>
        <p:sp>
          <p:nvSpPr>
            <p:cNvPr id="23" name="Rectangle 22">
              <a:extLst>
                <a:ext uri="{FF2B5EF4-FFF2-40B4-BE49-F238E27FC236}">
                  <a16:creationId xmlns:a16="http://schemas.microsoft.com/office/drawing/2014/main" id="{1EAA7F82-13FA-CE10-FB93-4B0DE55F0DCF}"/>
                </a:ext>
              </a:extLst>
            </p:cNvPr>
            <p:cNvSpPr/>
            <p:nvPr/>
          </p:nvSpPr>
          <p:spPr>
            <a:xfrm>
              <a:off x="5192489"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40</a:t>
              </a:r>
            </a:p>
          </p:txBody>
        </p:sp>
        <p:sp>
          <p:nvSpPr>
            <p:cNvPr id="24" name="Rectangle 23">
              <a:extLst>
                <a:ext uri="{FF2B5EF4-FFF2-40B4-BE49-F238E27FC236}">
                  <a16:creationId xmlns:a16="http://schemas.microsoft.com/office/drawing/2014/main" id="{3CB33333-DD21-DC1F-527E-3F609C8A2873}"/>
                </a:ext>
              </a:extLst>
            </p:cNvPr>
            <p:cNvSpPr/>
            <p:nvPr/>
          </p:nvSpPr>
          <p:spPr>
            <a:xfrm>
              <a:off x="6498776"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44</a:t>
              </a:r>
            </a:p>
          </p:txBody>
        </p:sp>
        <p:sp>
          <p:nvSpPr>
            <p:cNvPr id="25" name="Rectangle 24">
              <a:extLst>
                <a:ext uri="{FF2B5EF4-FFF2-40B4-BE49-F238E27FC236}">
                  <a16:creationId xmlns:a16="http://schemas.microsoft.com/office/drawing/2014/main" id="{250EB252-DC33-8D7B-0191-7E20A867EC66}"/>
                </a:ext>
              </a:extLst>
            </p:cNvPr>
            <p:cNvSpPr/>
            <p:nvPr/>
          </p:nvSpPr>
          <p:spPr>
            <a:xfrm>
              <a:off x="7805062"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48</a:t>
              </a:r>
            </a:p>
          </p:txBody>
        </p:sp>
        <p:sp>
          <p:nvSpPr>
            <p:cNvPr id="26" name="Rectangle 25">
              <a:extLst>
                <a:ext uri="{FF2B5EF4-FFF2-40B4-BE49-F238E27FC236}">
                  <a16:creationId xmlns:a16="http://schemas.microsoft.com/office/drawing/2014/main" id="{5A52FA84-2E34-5CE7-37F6-6ABB5CA79429}"/>
                </a:ext>
              </a:extLst>
            </p:cNvPr>
            <p:cNvSpPr/>
            <p:nvPr/>
          </p:nvSpPr>
          <p:spPr>
            <a:xfrm>
              <a:off x="9111348"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36</a:t>
              </a:r>
            </a:p>
          </p:txBody>
        </p:sp>
        <p:sp>
          <p:nvSpPr>
            <p:cNvPr id="27" name="Rectangle 26">
              <a:extLst>
                <a:ext uri="{FF2B5EF4-FFF2-40B4-BE49-F238E27FC236}">
                  <a16:creationId xmlns:a16="http://schemas.microsoft.com/office/drawing/2014/main" id="{41E13D92-A487-961B-66C8-4FDD16F7CC79}"/>
                </a:ext>
              </a:extLst>
            </p:cNvPr>
            <p:cNvSpPr/>
            <p:nvPr/>
          </p:nvSpPr>
          <p:spPr>
            <a:xfrm>
              <a:off x="10406749"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40</a:t>
              </a:r>
            </a:p>
          </p:txBody>
        </p:sp>
        <p:sp>
          <p:nvSpPr>
            <p:cNvPr id="28" name="Rectangle 27">
              <a:extLst>
                <a:ext uri="{FF2B5EF4-FFF2-40B4-BE49-F238E27FC236}">
                  <a16:creationId xmlns:a16="http://schemas.microsoft.com/office/drawing/2014/main" id="{99C9DB8E-CE2D-5E19-7BE9-0697F81D4632}"/>
                </a:ext>
              </a:extLst>
            </p:cNvPr>
            <p:cNvSpPr/>
            <p:nvPr/>
          </p:nvSpPr>
          <p:spPr>
            <a:xfrm>
              <a:off x="11702150"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44</a:t>
              </a:r>
            </a:p>
          </p:txBody>
        </p:sp>
        <p:sp>
          <p:nvSpPr>
            <p:cNvPr id="29" name="Rectangle 28">
              <a:extLst>
                <a:ext uri="{FF2B5EF4-FFF2-40B4-BE49-F238E27FC236}">
                  <a16:creationId xmlns:a16="http://schemas.microsoft.com/office/drawing/2014/main" id="{8C9BC151-DBD6-C66F-2384-326ACA2792A8}"/>
                </a:ext>
              </a:extLst>
            </p:cNvPr>
            <p:cNvSpPr/>
            <p:nvPr/>
          </p:nvSpPr>
          <p:spPr>
            <a:xfrm>
              <a:off x="12997552"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48</a:t>
              </a:r>
            </a:p>
          </p:txBody>
        </p:sp>
        <p:sp>
          <p:nvSpPr>
            <p:cNvPr id="30" name="Rectangle 29">
              <a:extLst>
                <a:ext uri="{FF2B5EF4-FFF2-40B4-BE49-F238E27FC236}">
                  <a16:creationId xmlns:a16="http://schemas.microsoft.com/office/drawing/2014/main" id="{1BB7FB0F-8055-D462-01D5-73188C4540F2}"/>
                </a:ext>
              </a:extLst>
            </p:cNvPr>
            <p:cNvSpPr/>
            <p:nvPr/>
          </p:nvSpPr>
          <p:spPr>
            <a:xfrm>
              <a:off x="14924312"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100</a:t>
              </a:r>
            </a:p>
          </p:txBody>
        </p:sp>
        <p:sp>
          <p:nvSpPr>
            <p:cNvPr id="31" name="Rectangle 30">
              <a:extLst>
                <a:ext uri="{FF2B5EF4-FFF2-40B4-BE49-F238E27FC236}">
                  <a16:creationId xmlns:a16="http://schemas.microsoft.com/office/drawing/2014/main" id="{21FCC286-90BB-89A2-B0ED-A6E81F1C6D94}"/>
                </a:ext>
              </a:extLst>
            </p:cNvPr>
            <p:cNvSpPr/>
            <p:nvPr/>
          </p:nvSpPr>
          <p:spPr>
            <a:xfrm>
              <a:off x="16206649"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104</a:t>
              </a:r>
            </a:p>
          </p:txBody>
        </p:sp>
        <p:sp>
          <p:nvSpPr>
            <p:cNvPr id="32" name="Rectangle 31">
              <a:extLst>
                <a:ext uri="{FF2B5EF4-FFF2-40B4-BE49-F238E27FC236}">
                  <a16:creationId xmlns:a16="http://schemas.microsoft.com/office/drawing/2014/main" id="{94DFE4F2-CAF1-C81E-9317-94391F19B70C}"/>
                </a:ext>
              </a:extLst>
            </p:cNvPr>
            <p:cNvSpPr/>
            <p:nvPr/>
          </p:nvSpPr>
          <p:spPr>
            <a:xfrm>
              <a:off x="17488986"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108</a:t>
              </a:r>
            </a:p>
          </p:txBody>
        </p:sp>
        <p:sp>
          <p:nvSpPr>
            <p:cNvPr id="33" name="Rectangle 32">
              <a:extLst>
                <a:ext uri="{FF2B5EF4-FFF2-40B4-BE49-F238E27FC236}">
                  <a16:creationId xmlns:a16="http://schemas.microsoft.com/office/drawing/2014/main" id="{650E0BF3-F3CB-0C53-5AED-7E8A4A5A4CC5}"/>
                </a:ext>
              </a:extLst>
            </p:cNvPr>
            <p:cNvSpPr/>
            <p:nvPr/>
          </p:nvSpPr>
          <p:spPr>
            <a:xfrm>
              <a:off x="18771323"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112</a:t>
              </a:r>
            </a:p>
          </p:txBody>
        </p:sp>
        <p:sp>
          <p:nvSpPr>
            <p:cNvPr id="34" name="Rectangle 33">
              <a:extLst>
                <a:ext uri="{FF2B5EF4-FFF2-40B4-BE49-F238E27FC236}">
                  <a16:creationId xmlns:a16="http://schemas.microsoft.com/office/drawing/2014/main" id="{54B71AFA-5355-AD79-CEE4-F0D69B73E46F}"/>
                </a:ext>
              </a:extLst>
            </p:cNvPr>
            <p:cNvSpPr/>
            <p:nvPr/>
          </p:nvSpPr>
          <p:spPr>
            <a:xfrm>
              <a:off x="20053660"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116</a:t>
              </a:r>
            </a:p>
          </p:txBody>
        </p:sp>
        <p:sp>
          <p:nvSpPr>
            <p:cNvPr id="35" name="Rectangle 34">
              <a:extLst>
                <a:ext uri="{FF2B5EF4-FFF2-40B4-BE49-F238E27FC236}">
                  <a16:creationId xmlns:a16="http://schemas.microsoft.com/office/drawing/2014/main" id="{3036C507-015D-648D-5B5D-784E358C68AC}"/>
                </a:ext>
              </a:extLst>
            </p:cNvPr>
            <p:cNvSpPr/>
            <p:nvPr/>
          </p:nvSpPr>
          <p:spPr>
            <a:xfrm>
              <a:off x="21335997"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120</a:t>
              </a:r>
            </a:p>
          </p:txBody>
        </p:sp>
        <p:sp>
          <p:nvSpPr>
            <p:cNvPr id="36" name="Rectangle 35">
              <a:extLst>
                <a:ext uri="{FF2B5EF4-FFF2-40B4-BE49-F238E27FC236}">
                  <a16:creationId xmlns:a16="http://schemas.microsoft.com/office/drawing/2014/main" id="{1ED85257-C719-18AE-3A06-6FAA35CA6AF7}"/>
                </a:ext>
              </a:extLst>
            </p:cNvPr>
            <p:cNvSpPr/>
            <p:nvPr/>
          </p:nvSpPr>
          <p:spPr>
            <a:xfrm>
              <a:off x="22618334"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124</a:t>
              </a:r>
            </a:p>
          </p:txBody>
        </p:sp>
        <p:sp>
          <p:nvSpPr>
            <p:cNvPr id="37" name="Rectangle 36">
              <a:extLst>
                <a:ext uri="{FF2B5EF4-FFF2-40B4-BE49-F238E27FC236}">
                  <a16:creationId xmlns:a16="http://schemas.microsoft.com/office/drawing/2014/main" id="{AAA0D0D7-70EB-D452-EED0-8140A21C88E9}"/>
                </a:ext>
              </a:extLst>
            </p:cNvPr>
            <p:cNvSpPr/>
            <p:nvPr/>
          </p:nvSpPr>
          <p:spPr>
            <a:xfrm>
              <a:off x="23900671"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128</a:t>
              </a:r>
            </a:p>
          </p:txBody>
        </p:sp>
        <p:sp>
          <p:nvSpPr>
            <p:cNvPr id="38" name="Rectangle 37">
              <a:extLst>
                <a:ext uri="{FF2B5EF4-FFF2-40B4-BE49-F238E27FC236}">
                  <a16:creationId xmlns:a16="http://schemas.microsoft.com/office/drawing/2014/main" id="{375C6D82-EB4A-B8F2-4C97-707B9696C997}"/>
                </a:ext>
              </a:extLst>
            </p:cNvPr>
            <p:cNvSpPr/>
            <p:nvPr/>
          </p:nvSpPr>
          <p:spPr>
            <a:xfrm>
              <a:off x="25183008"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132</a:t>
              </a:r>
            </a:p>
          </p:txBody>
        </p:sp>
        <p:sp>
          <p:nvSpPr>
            <p:cNvPr id="39" name="Rectangle 38">
              <a:extLst>
                <a:ext uri="{FF2B5EF4-FFF2-40B4-BE49-F238E27FC236}">
                  <a16:creationId xmlns:a16="http://schemas.microsoft.com/office/drawing/2014/main" id="{D35FC3B7-25CD-60C2-5375-65BD37D0A361}"/>
                </a:ext>
              </a:extLst>
            </p:cNvPr>
            <p:cNvSpPr/>
            <p:nvPr/>
          </p:nvSpPr>
          <p:spPr>
            <a:xfrm>
              <a:off x="26465345"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136</a:t>
              </a:r>
            </a:p>
          </p:txBody>
        </p:sp>
        <p:sp>
          <p:nvSpPr>
            <p:cNvPr id="40" name="Rectangle 39">
              <a:extLst>
                <a:ext uri="{FF2B5EF4-FFF2-40B4-BE49-F238E27FC236}">
                  <a16:creationId xmlns:a16="http://schemas.microsoft.com/office/drawing/2014/main" id="{D9D8F048-74E6-9F46-DE42-CD1748FF1989}"/>
                </a:ext>
              </a:extLst>
            </p:cNvPr>
            <p:cNvSpPr/>
            <p:nvPr/>
          </p:nvSpPr>
          <p:spPr>
            <a:xfrm>
              <a:off x="27747687"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140</a:t>
              </a:r>
            </a:p>
          </p:txBody>
        </p:sp>
        <p:sp>
          <p:nvSpPr>
            <p:cNvPr id="41" name="Rectangle 40">
              <a:extLst>
                <a:ext uri="{FF2B5EF4-FFF2-40B4-BE49-F238E27FC236}">
                  <a16:creationId xmlns:a16="http://schemas.microsoft.com/office/drawing/2014/main" id="{93A486AC-B0AD-0964-CC35-FA0BD6F936B3}"/>
                </a:ext>
              </a:extLst>
            </p:cNvPr>
            <p:cNvSpPr/>
            <p:nvPr/>
          </p:nvSpPr>
          <p:spPr>
            <a:xfrm>
              <a:off x="29377811"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149</a:t>
              </a:r>
            </a:p>
          </p:txBody>
        </p:sp>
        <p:sp>
          <p:nvSpPr>
            <p:cNvPr id="42" name="Rectangle 41">
              <a:extLst>
                <a:ext uri="{FF2B5EF4-FFF2-40B4-BE49-F238E27FC236}">
                  <a16:creationId xmlns:a16="http://schemas.microsoft.com/office/drawing/2014/main" id="{7B23F228-1330-0D86-5E17-23486C925CA0}"/>
                </a:ext>
              </a:extLst>
            </p:cNvPr>
            <p:cNvSpPr/>
            <p:nvPr/>
          </p:nvSpPr>
          <p:spPr>
            <a:xfrm>
              <a:off x="30684098"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153</a:t>
              </a:r>
            </a:p>
          </p:txBody>
        </p:sp>
        <p:sp>
          <p:nvSpPr>
            <p:cNvPr id="43" name="Rectangle 42">
              <a:extLst>
                <a:ext uri="{FF2B5EF4-FFF2-40B4-BE49-F238E27FC236}">
                  <a16:creationId xmlns:a16="http://schemas.microsoft.com/office/drawing/2014/main" id="{199676B7-FDE9-2AB6-7BB6-9DFA93B4430F}"/>
                </a:ext>
              </a:extLst>
            </p:cNvPr>
            <p:cNvSpPr/>
            <p:nvPr/>
          </p:nvSpPr>
          <p:spPr>
            <a:xfrm>
              <a:off x="31990385"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157</a:t>
              </a:r>
            </a:p>
          </p:txBody>
        </p:sp>
        <p:sp>
          <p:nvSpPr>
            <p:cNvPr id="44" name="Rectangle 43">
              <a:extLst>
                <a:ext uri="{FF2B5EF4-FFF2-40B4-BE49-F238E27FC236}">
                  <a16:creationId xmlns:a16="http://schemas.microsoft.com/office/drawing/2014/main" id="{A967F6C4-D27D-35FE-17D1-7CA6BA50D91E}"/>
                </a:ext>
              </a:extLst>
            </p:cNvPr>
            <p:cNvSpPr/>
            <p:nvPr/>
          </p:nvSpPr>
          <p:spPr>
            <a:xfrm>
              <a:off x="33296671"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161</a:t>
              </a:r>
            </a:p>
          </p:txBody>
        </p:sp>
      </p:grpSp>
      <p:sp>
        <p:nvSpPr>
          <p:cNvPr id="51" name="4_40Mhz text">
            <a:extLst>
              <a:ext uri="{FF2B5EF4-FFF2-40B4-BE49-F238E27FC236}">
                <a16:creationId xmlns:a16="http://schemas.microsoft.com/office/drawing/2014/main" id="{1D12C32C-C671-5211-0A9C-6A746642BB88}"/>
              </a:ext>
            </a:extLst>
          </p:cNvPr>
          <p:cNvSpPr txBox="1"/>
          <p:nvPr/>
        </p:nvSpPr>
        <p:spPr>
          <a:xfrm>
            <a:off x="1255783" y="13663572"/>
            <a:ext cx="3232697" cy="1015663"/>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40 MHz</a:t>
            </a:r>
          </a:p>
        </p:txBody>
      </p:sp>
      <p:grpSp>
        <p:nvGrpSpPr>
          <p:cNvPr id="15" name="4_Extra channels">
            <a:extLst>
              <a:ext uri="{FF2B5EF4-FFF2-40B4-BE49-F238E27FC236}">
                <a16:creationId xmlns:a16="http://schemas.microsoft.com/office/drawing/2014/main" id="{4EC04076-2F4F-4348-857F-CFA1721BC78A}"/>
              </a:ext>
            </a:extLst>
          </p:cNvPr>
          <p:cNvGrpSpPr/>
          <p:nvPr/>
        </p:nvGrpSpPr>
        <p:grpSpPr>
          <a:xfrm>
            <a:off x="4351679" y="13631904"/>
            <a:ext cx="30670978" cy="1225645"/>
            <a:chOff x="4351679" y="13631904"/>
            <a:chExt cx="30670978" cy="1225645"/>
          </a:xfrm>
        </p:grpSpPr>
        <p:sp>
          <p:nvSpPr>
            <p:cNvPr id="52" name="Rectangle 51">
              <a:extLst>
                <a:ext uri="{FF2B5EF4-FFF2-40B4-BE49-F238E27FC236}">
                  <a16:creationId xmlns:a16="http://schemas.microsoft.com/office/drawing/2014/main" id="{695B2375-C28C-5358-5610-BB883AD6CB45}"/>
                </a:ext>
              </a:extLst>
            </p:cNvPr>
            <p:cNvSpPr/>
            <p:nvPr/>
          </p:nvSpPr>
          <p:spPr>
            <a:xfrm>
              <a:off x="4351679" y="13631904"/>
              <a:ext cx="2634226" cy="12126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38</a:t>
              </a:r>
            </a:p>
          </p:txBody>
        </p:sp>
        <p:sp>
          <p:nvSpPr>
            <p:cNvPr id="56" name="Rectangle 55">
              <a:extLst>
                <a:ext uri="{FF2B5EF4-FFF2-40B4-BE49-F238E27FC236}">
                  <a16:creationId xmlns:a16="http://schemas.microsoft.com/office/drawing/2014/main" id="{AD7E2DE3-778E-456D-EAAD-C67E3D6C711F}"/>
                </a:ext>
              </a:extLst>
            </p:cNvPr>
            <p:cNvSpPr/>
            <p:nvPr/>
          </p:nvSpPr>
          <p:spPr>
            <a:xfrm>
              <a:off x="6926233" y="13631904"/>
              <a:ext cx="2634226" cy="12126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46</a:t>
              </a:r>
            </a:p>
          </p:txBody>
        </p:sp>
        <p:sp>
          <p:nvSpPr>
            <p:cNvPr id="57" name="Rectangle 56">
              <a:extLst>
                <a:ext uri="{FF2B5EF4-FFF2-40B4-BE49-F238E27FC236}">
                  <a16:creationId xmlns:a16="http://schemas.microsoft.com/office/drawing/2014/main" id="{2E95D60E-3673-8B1F-5361-FDC9AD0120D1}"/>
                </a:ext>
              </a:extLst>
            </p:cNvPr>
            <p:cNvSpPr/>
            <p:nvPr/>
          </p:nvSpPr>
          <p:spPr>
            <a:xfrm>
              <a:off x="9500787" y="13631904"/>
              <a:ext cx="2634226" cy="12126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54</a:t>
              </a:r>
            </a:p>
          </p:txBody>
        </p:sp>
        <p:sp>
          <p:nvSpPr>
            <p:cNvPr id="58" name="Rectangle 57">
              <a:extLst>
                <a:ext uri="{FF2B5EF4-FFF2-40B4-BE49-F238E27FC236}">
                  <a16:creationId xmlns:a16="http://schemas.microsoft.com/office/drawing/2014/main" id="{5F9623A3-E624-989E-E731-1C9C6FE621A7}"/>
                </a:ext>
              </a:extLst>
            </p:cNvPr>
            <p:cNvSpPr/>
            <p:nvPr/>
          </p:nvSpPr>
          <p:spPr>
            <a:xfrm>
              <a:off x="12075340" y="13631904"/>
              <a:ext cx="2634226" cy="12126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62</a:t>
              </a:r>
            </a:p>
          </p:txBody>
        </p:sp>
        <p:sp>
          <p:nvSpPr>
            <p:cNvPr id="59" name="Rectangle 58">
              <a:extLst>
                <a:ext uri="{FF2B5EF4-FFF2-40B4-BE49-F238E27FC236}">
                  <a16:creationId xmlns:a16="http://schemas.microsoft.com/office/drawing/2014/main" id="{5F1588D8-6298-717B-CE07-9FB3C07CCAF2}"/>
                </a:ext>
              </a:extLst>
            </p:cNvPr>
            <p:cNvSpPr/>
            <p:nvPr/>
          </p:nvSpPr>
          <p:spPr>
            <a:xfrm>
              <a:off x="15341550" y="13644894"/>
              <a:ext cx="2634226" cy="12126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102</a:t>
              </a:r>
            </a:p>
          </p:txBody>
        </p:sp>
        <p:sp>
          <p:nvSpPr>
            <p:cNvPr id="60" name="Rectangle 59">
              <a:extLst>
                <a:ext uri="{FF2B5EF4-FFF2-40B4-BE49-F238E27FC236}">
                  <a16:creationId xmlns:a16="http://schemas.microsoft.com/office/drawing/2014/main" id="{BCDBAC7B-9D66-5789-9254-B786D431EFC6}"/>
                </a:ext>
              </a:extLst>
            </p:cNvPr>
            <p:cNvSpPr/>
            <p:nvPr/>
          </p:nvSpPr>
          <p:spPr>
            <a:xfrm>
              <a:off x="17916104" y="13644894"/>
              <a:ext cx="2634226" cy="12126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110</a:t>
              </a:r>
            </a:p>
          </p:txBody>
        </p:sp>
        <p:sp>
          <p:nvSpPr>
            <p:cNvPr id="61" name="Rectangle 60">
              <a:extLst>
                <a:ext uri="{FF2B5EF4-FFF2-40B4-BE49-F238E27FC236}">
                  <a16:creationId xmlns:a16="http://schemas.microsoft.com/office/drawing/2014/main" id="{16B32382-BFCD-7F61-B365-8CAF4BAD45D6}"/>
                </a:ext>
              </a:extLst>
            </p:cNvPr>
            <p:cNvSpPr/>
            <p:nvPr/>
          </p:nvSpPr>
          <p:spPr>
            <a:xfrm>
              <a:off x="20490658" y="13644894"/>
              <a:ext cx="2634226" cy="12126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118</a:t>
              </a:r>
            </a:p>
          </p:txBody>
        </p:sp>
        <p:sp>
          <p:nvSpPr>
            <p:cNvPr id="62" name="Rectangle 61">
              <a:extLst>
                <a:ext uri="{FF2B5EF4-FFF2-40B4-BE49-F238E27FC236}">
                  <a16:creationId xmlns:a16="http://schemas.microsoft.com/office/drawing/2014/main" id="{53B53079-1BA2-F0F2-36EC-830D24F0F610}"/>
                </a:ext>
              </a:extLst>
            </p:cNvPr>
            <p:cNvSpPr/>
            <p:nvPr/>
          </p:nvSpPr>
          <p:spPr>
            <a:xfrm>
              <a:off x="23065211" y="13644894"/>
              <a:ext cx="2634226" cy="12126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126</a:t>
              </a:r>
            </a:p>
          </p:txBody>
        </p:sp>
        <p:sp>
          <p:nvSpPr>
            <p:cNvPr id="63" name="Rectangle 62">
              <a:extLst>
                <a:ext uri="{FF2B5EF4-FFF2-40B4-BE49-F238E27FC236}">
                  <a16:creationId xmlns:a16="http://schemas.microsoft.com/office/drawing/2014/main" id="{4B91D19F-89DB-3E10-59F1-9D6F6F0B5376}"/>
                </a:ext>
              </a:extLst>
            </p:cNvPr>
            <p:cNvSpPr/>
            <p:nvPr/>
          </p:nvSpPr>
          <p:spPr>
            <a:xfrm>
              <a:off x="25570842" y="13644894"/>
              <a:ext cx="2634226" cy="12126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134</a:t>
              </a:r>
            </a:p>
          </p:txBody>
        </p:sp>
        <p:sp>
          <p:nvSpPr>
            <p:cNvPr id="64" name="Rectangle 63">
              <a:extLst>
                <a:ext uri="{FF2B5EF4-FFF2-40B4-BE49-F238E27FC236}">
                  <a16:creationId xmlns:a16="http://schemas.microsoft.com/office/drawing/2014/main" id="{1E8AF79F-FF1C-13B8-6A11-B47DE2339EC5}"/>
                </a:ext>
              </a:extLst>
            </p:cNvPr>
            <p:cNvSpPr/>
            <p:nvPr/>
          </p:nvSpPr>
          <p:spPr>
            <a:xfrm>
              <a:off x="29813877" y="13644894"/>
              <a:ext cx="2634226" cy="12126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151</a:t>
              </a:r>
            </a:p>
          </p:txBody>
        </p:sp>
        <p:sp>
          <p:nvSpPr>
            <p:cNvPr id="65" name="Rectangle 64">
              <a:extLst>
                <a:ext uri="{FF2B5EF4-FFF2-40B4-BE49-F238E27FC236}">
                  <a16:creationId xmlns:a16="http://schemas.microsoft.com/office/drawing/2014/main" id="{8477C8FF-F6F7-DE32-36D0-7BC7FD8C836B}"/>
                </a:ext>
              </a:extLst>
            </p:cNvPr>
            <p:cNvSpPr/>
            <p:nvPr/>
          </p:nvSpPr>
          <p:spPr>
            <a:xfrm>
              <a:off x="32388431" y="13644894"/>
              <a:ext cx="2634226" cy="12126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159</a:t>
              </a:r>
            </a:p>
          </p:txBody>
        </p:sp>
      </p:grpSp>
      <p:sp>
        <p:nvSpPr>
          <p:cNvPr id="45" name="5_DFS">
            <a:extLst>
              <a:ext uri="{FF2B5EF4-FFF2-40B4-BE49-F238E27FC236}">
                <a16:creationId xmlns:a16="http://schemas.microsoft.com/office/drawing/2014/main" id="{64256A85-CBA0-BACD-CD14-D669D045E753}"/>
              </a:ext>
            </a:extLst>
          </p:cNvPr>
          <p:cNvSpPr/>
          <p:nvPr/>
        </p:nvSpPr>
        <p:spPr>
          <a:xfrm>
            <a:off x="9563362" y="15098896"/>
            <a:ext cx="19896339" cy="1775570"/>
          </a:xfrm>
          <a:prstGeom prst="rect">
            <a:avLst/>
          </a:prstGeom>
          <a:noFill/>
          <a:ln>
            <a:prstDash val="dash"/>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AU" sz="6000" dirty="0">
                <a:solidFill>
                  <a:schemeClr val="tx1"/>
                </a:solidFill>
                <a:latin typeface="Arial" panose="020B0604020202020204" pitchFamily="34" charset="0"/>
                <a:cs typeface="Arial" panose="020B0604020202020204" pitchFamily="34" charset="0"/>
              </a:rPr>
              <a:t>Dynamic Frequency Selection (DFS) Range</a:t>
            </a:r>
          </a:p>
        </p:txBody>
      </p:sp>
      <p:sp>
        <p:nvSpPr>
          <p:cNvPr id="11" name="6_Point 3">
            <a:extLst>
              <a:ext uri="{FF2B5EF4-FFF2-40B4-BE49-F238E27FC236}">
                <a16:creationId xmlns:a16="http://schemas.microsoft.com/office/drawing/2014/main" id="{E64035EB-538E-4765-9879-52C9E87B8C6B}"/>
              </a:ext>
            </a:extLst>
          </p:cNvPr>
          <p:cNvSpPr txBox="1"/>
          <p:nvPr/>
        </p:nvSpPr>
        <p:spPr>
          <a:xfrm>
            <a:off x="854964" y="8467261"/>
            <a:ext cx="34913334"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MIMO can be used with channel bonding</a:t>
            </a:r>
          </a:p>
        </p:txBody>
      </p:sp>
      <p:sp>
        <p:nvSpPr>
          <p:cNvPr id="70" name="7_Bot point 1">
            <a:extLst>
              <a:ext uri="{FF2B5EF4-FFF2-40B4-BE49-F238E27FC236}">
                <a16:creationId xmlns:a16="http://schemas.microsoft.com/office/drawing/2014/main" id="{419C16DB-2489-E750-F8D7-006CF7C880DF}"/>
              </a:ext>
            </a:extLst>
          </p:cNvPr>
          <p:cNvSpPr txBox="1"/>
          <p:nvPr/>
        </p:nvSpPr>
        <p:spPr>
          <a:xfrm>
            <a:off x="854964" y="17047451"/>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4 channels at 40MHz are required to get maximum speed</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3130270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9BAF0FDC-349E-0763-F14E-590F86CAB12E}"/>
              </a:ext>
            </a:extLst>
          </p:cNvPr>
          <p:cNvGrpSpPr/>
          <p:nvPr/>
        </p:nvGrpSpPr>
        <p:grpSpPr>
          <a:xfrm>
            <a:off x="0" y="-9677"/>
            <a:ext cx="36576000" cy="20574000"/>
            <a:chOff x="0" y="-967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FEBC8D21-6662-D605-80EC-E7A22BB347C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677"/>
              <a:ext cx="36576000" cy="20574000"/>
            </a:xfrm>
            <a:prstGeom prst="rect">
              <a:avLst/>
            </a:prstGeom>
          </p:spPr>
        </p:pic>
        <p:pic>
          <p:nvPicPr>
            <p:cNvPr id="4" name="0_Header">
              <a:extLst>
                <a:ext uri="{FF2B5EF4-FFF2-40B4-BE49-F238E27FC236}">
                  <a16:creationId xmlns:a16="http://schemas.microsoft.com/office/drawing/2014/main" id="{9F82378D-F452-E2D3-C9E3-03C5409B34B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802.11ac (Wi-Fi 5)</a:t>
              </a:r>
            </a:p>
          </p:txBody>
        </p:sp>
      </p:grpSp>
      <p:grpSp>
        <p:nvGrpSpPr>
          <p:cNvPr id="16" name="0_Graphic">
            <a:extLst>
              <a:ext uri="{FF2B5EF4-FFF2-40B4-BE49-F238E27FC236}">
                <a16:creationId xmlns:a16="http://schemas.microsoft.com/office/drawing/2014/main" id="{720E427F-E34E-A8DC-C7EF-2BD543950879}"/>
              </a:ext>
            </a:extLst>
          </p:cNvPr>
          <p:cNvGrpSpPr/>
          <p:nvPr/>
        </p:nvGrpSpPr>
        <p:grpSpPr>
          <a:xfrm>
            <a:off x="29722181" y="222969"/>
            <a:ext cx="6492648" cy="7313356"/>
            <a:chOff x="14603769" y="16136579"/>
            <a:chExt cx="6492648" cy="7313356"/>
          </a:xfrm>
        </p:grpSpPr>
        <p:sp>
          <p:nvSpPr>
            <p:cNvPr id="17" name="Rectangle: Rounded Corners 16">
              <a:extLst>
                <a:ext uri="{FF2B5EF4-FFF2-40B4-BE49-F238E27FC236}">
                  <a16:creationId xmlns:a16="http://schemas.microsoft.com/office/drawing/2014/main" id="{BBF8228B-6791-0225-FCEB-C3BB6D50AC93}"/>
                </a:ext>
              </a:extLst>
            </p:cNvPr>
            <p:cNvSpPr/>
            <p:nvPr/>
          </p:nvSpPr>
          <p:spPr>
            <a:xfrm>
              <a:off x="14603769" y="16136579"/>
              <a:ext cx="6492648" cy="7313356"/>
            </a:xfrm>
            <a:prstGeom prst="roundRect">
              <a:avLst/>
            </a:prstGeom>
            <a:ln w="254000"/>
          </p:spPr>
          <p:style>
            <a:lnRef idx="2">
              <a:schemeClr val="dk1"/>
            </a:lnRef>
            <a:fillRef idx="1">
              <a:schemeClr val="lt1"/>
            </a:fillRef>
            <a:effectRef idx="0">
              <a:schemeClr val="dk1"/>
            </a:effectRef>
            <a:fontRef idx="minor">
              <a:schemeClr val="dk1"/>
            </a:fontRef>
          </p:style>
          <p:txBody>
            <a:bodyPr rtlCol="0" anchor="ctr"/>
            <a:lstStyle/>
            <a:p>
              <a:pPr algn="ctr"/>
              <a:endParaRPr lang="en-AU" dirty="0"/>
            </a:p>
          </p:txBody>
        </p:sp>
        <p:pic>
          <p:nvPicPr>
            <p:cNvPr id="23" name="Picture 22" descr="A wifi symbol with a keyhole&#10;&#10;Description automatically generated">
              <a:extLst>
                <a:ext uri="{FF2B5EF4-FFF2-40B4-BE49-F238E27FC236}">
                  <a16:creationId xmlns:a16="http://schemas.microsoft.com/office/drawing/2014/main" id="{CD9963A1-E955-8DCF-77F6-417EC5D46A3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217663" y="16705791"/>
              <a:ext cx="5264859" cy="3816684"/>
            </a:xfrm>
            <a:prstGeom prst="rect">
              <a:avLst/>
            </a:prstGeom>
          </p:spPr>
        </p:pic>
        <p:sp>
          <p:nvSpPr>
            <p:cNvPr id="24" name="_Point 2">
              <a:extLst>
                <a:ext uri="{FF2B5EF4-FFF2-40B4-BE49-F238E27FC236}">
                  <a16:creationId xmlns:a16="http://schemas.microsoft.com/office/drawing/2014/main" id="{A988E28C-626C-D837-A4B2-4B19446C6D75}"/>
                </a:ext>
              </a:extLst>
            </p:cNvPr>
            <p:cNvSpPr txBox="1"/>
            <p:nvPr/>
          </p:nvSpPr>
          <p:spPr>
            <a:xfrm>
              <a:off x="15217663" y="20721674"/>
              <a:ext cx="5216455" cy="2400657"/>
            </a:xfrm>
            <a:prstGeom prst="rect">
              <a:avLst/>
            </a:prstGeom>
            <a:noFill/>
          </p:spPr>
          <p:txBody>
            <a:bodyPr wrap="square">
              <a:spAutoFit/>
            </a:bodyPr>
            <a:lstStyle/>
            <a:p>
              <a:pPr algn="ctr"/>
              <a:r>
                <a:rPr lang="en-US" sz="7500" b="1" dirty="0">
                  <a:latin typeface="Arial" panose="020B0604020202020204" pitchFamily="34" charset="0"/>
                  <a:cs typeface="Arial" panose="020B0604020202020204" pitchFamily="34" charset="0"/>
                </a:rPr>
                <a:t>5 GHz</a:t>
              </a:r>
              <a:br>
                <a:rPr lang="en-US" sz="7500" b="1" dirty="0">
                  <a:latin typeface="Arial" panose="020B0604020202020204" pitchFamily="34" charset="0"/>
                  <a:cs typeface="Arial" panose="020B0604020202020204" pitchFamily="34" charset="0"/>
                </a:rPr>
              </a:br>
              <a:r>
                <a:rPr lang="en-US" sz="7500" b="1" dirty="0">
                  <a:latin typeface="Arial" panose="020B0604020202020204" pitchFamily="34" charset="0"/>
                  <a:cs typeface="Arial" panose="020B0604020202020204" pitchFamily="34" charset="0"/>
                </a:rPr>
                <a:t>Band</a:t>
              </a:r>
            </a:p>
          </p:txBody>
        </p:sp>
      </p:gr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708663"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Maximum speed 6Gbps</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4" y="5467572"/>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Up to 8 data streams and wider frequencies</a:t>
            </a:r>
          </a:p>
        </p:txBody>
      </p:sp>
      <p:sp>
        <p:nvSpPr>
          <p:cNvPr id="11" name="2_Point 3">
            <a:extLst>
              <a:ext uri="{FF2B5EF4-FFF2-40B4-BE49-F238E27FC236}">
                <a16:creationId xmlns:a16="http://schemas.microsoft.com/office/drawing/2014/main" id="{E64035EB-538E-4765-9879-52C9E87B8C6B}"/>
              </a:ext>
            </a:extLst>
          </p:cNvPr>
          <p:cNvSpPr txBox="1"/>
          <p:nvPr/>
        </p:nvSpPr>
        <p:spPr>
          <a:xfrm>
            <a:off x="854964" y="6859811"/>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Most access points won’t support more than 4</a:t>
            </a:r>
          </a:p>
        </p:txBody>
      </p:sp>
      <p:sp>
        <p:nvSpPr>
          <p:cNvPr id="25" name="3_20Mhz text">
            <a:extLst>
              <a:ext uri="{FF2B5EF4-FFF2-40B4-BE49-F238E27FC236}">
                <a16:creationId xmlns:a16="http://schemas.microsoft.com/office/drawing/2014/main" id="{A550C8E2-A46D-D8BA-5928-BDAC00BF6683}"/>
              </a:ext>
            </a:extLst>
          </p:cNvPr>
          <p:cNvSpPr txBox="1"/>
          <p:nvPr/>
        </p:nvSpPr>
        <p:spPr>
          <a:xfrm>
            <a:off x="1212481" y="10143947"/>
            <a:ext cx="3232697" cy="1015663"/>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20 MHz</a:t>
            </a:r>
          </a:p>
        </p:txBody>
      </p:sp>
      <p:grpSp>
        <p:nvGrpSpPr>
          <p:cNvPr id="26" name="3_Channels">
            <a:extLst>
              <a:ext uri="{FF2B5EF4-FFF2-40B4-BE49-F238E27FC236}">
                <a16:creationId xmlns:a16="http://schemas.microsoft.com/office/drawing/2014/main" id="{9078B6E3-747F-E007-0766-AC14457EBBD0}"/>
              </a:ext>
            </a:extLst>
          </p:cNvPr>
          <p:cNvGrpSpPr/>
          <p:nvPr/>
        </p:nvGrpSpPr>
        <p:grpSpPr>
          <a:xfrm>
            <a:off x="4447703" y="8283422"/>
            <a:ext cx="30670470" cy="3099211"/>
            <a:chOff x="3886201" y="10149213"/>
            <a:chExt cx="30670470" cy="3099211"/>
          </a:xfrm>
        </p:grpSpPr>
        <p:sp>
          <p:nvSpPr>
            <p:cNvPr id="27" name="Rectangle 26">
              <a:extLst>
                <a:ext uri="{FF2B5EF4-FFF2-40B4-BE49-F238E27FC236}">
                  <a16:creationId xmlns:a16="http://schemas.microsoft.com/office/drawing/2014/main" id="{588661CB-7E72-9D9F-0FBD-74B9C9E23177}"/>
                </a:ext>
              </a:extLst>
            </p:cNvPr>
            <p:cNvSpPr/>
            <p:nvPr/>
          </p:nvSpPr>
          <p:spPr>
            <a:xfrm>
              <a:off x="3886201" y="10149213"/>
              <a:ext cx="5178861" cy="177557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AU" sz="6000" b="1" dirty="0">
                  <a:latin typeface="Arial" panose="020B0604020202020204" pitchFamily="34" charset="0"/>
                  <a:cs typeface="Arial" panose="020B0604020202020204" pitchFamily="34" charset="0"/>
                </a:rPr>
                <a:t>U-NII-1</a:t>
              </a:r>
            </a:p>
          </p:txBody>
        </p:sp>
        <p:sp>
          <p:nvSpPr>
            <p:cNvPr id="28" name="Rectangle 27">
              <a:extLst>
                <a:ext uri="{FF2B5EF4-FFF2-40B4-BE49-F238E27FC236}">
                  <a16:creationId xmlns:a16="http://schemas.microsoft.com/office/drawing/2014/main" id="{FCEBD81B-E3E5-A5AE-2FAC-7D6F5B2E154A}"/>
                </a:ext>
              </a:extLst>
            </p:cNvPr>
            <p:cNvSpPr/>
            <p:nvPr/>
          </p:nvSpPr>
          <p:spPr>
            <a:xfrm>
              <a:off x="9111349" y="10149213"/>
              <a:ext cx="5178862" cy="177557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AU" sz="6000" b="1" dirty="0">
                  <a:latin typeface="Arial" panose="020B0604020202020204" pitchFamily="34" charset="0"/>
                  <a:cs typeface="Arial" panose="020B0604020202020204" pitchFamily="34" charset="0"/>
                </a:rPr>
                <a:t>U-NII-2</a:t>
              </a:r>
            </a:p>
          </p:txBody>
        </p:sp>
        <p:sp>
          <p:nvSpPr>
            <p:cNvPr id="29" name="Rectangle 28">
              <a:extLst>
                <a:ext uri="{FF2B5EF4-FFF2-40B4-BE49-F238E27FC236}">
                  <a16:creationId xmlns:a16="http://schemas.microsoft.com/office/drawing/2014/main" id="{776E09A2-2573-AC03-574B-6E58194F9A88}"/>
                </a:ext>
              </a:extLst>
            </p:cNvPr>
            <p:cNvSpPr/>
            <p:nvPr/>
          </p:nvSpPr>
          <p:spPr>
            <a:xfrm>
              <a:off x="14913435" y="10149213"/>
              <a:ext cx="14126909" cy="177557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AU" sz="6000" b="1" dirty="0">
                  <a:latin typeface="Arial" panose="020B0604020202020204" pitchFamily="34" charset="0"/>
                  <a:cs typeface="Arial" panose="020B0604020202020204" pitchFamily="34" charset="0"/>
                </a:rPr>
                <a:t>U-NII-2 Extended</a:t>
              </a:r>
            </a:p>
          </p:txBody>
        </p:sp>
        <p:sp>
          <p:nvSpPr>
            <p:cNvPr id="30" name="Rectangle 29">
              <a:extLst>
                <a:ext uri="{FF2B5EF4-FFF2-40B4-BE49-F238E27FC236}">
                  <a16:creationId xmlns:a16="http://schemas.microsoft.com/office/drawing/2014/main" id="{A4F2FBDE-B2BB-479A-F9EF-96198841CF6F}"/>
                </a:ext>
              </a:extLst>
            </p:cNvPr>
            <p:cNvSpPr/>
            <p:nvPr/>
          </p:nvSpPr>
          <p:spPr>
            <a:xfrm>
              <a:off x="29391424" y="10149213"/>
              <a:ext cx="5165247" cy="177557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AU" sz="6000" b="1" dirty="0">
                  <a:latin typeface="Arial" panose="020B0604020202020204" pitchFamily="34" charset="0"/>
                  <a:cs typeface="Arial" panose="020B0604020202020204" pitchFamily="34" charset="0"/>
                </a:rPr>
                <a:t>U-NII-3</a:t>
              </a:r>
            </a:p>
          </p:txBody>
        </p:sp>
        <p:sp>
          <p:nvSpPr>
            <p:cNvPr id="31" name="Rectangle 30">
              <a:extLst>
                <a:ext uri="{FF2B5EF4-FFF2-40B4-BE49-F238E27FC236}">
                  <a16:creationId xmlns:a16="http://schemas.microsoft.com/office/drawing/2014/main" id="{F1AB8C1C-8B42-069A-4FF7-A0E1A89E16B3}"/>
                </a:ext>
              </a:extLst>
            </p:cNvPr>
            <p:cNvSpPr/>
            <p:nvPr/>
          </p:nvSpPr>
          <p:spPr>
            <a:xfrm>
              <a:off x="3886202" y="11988424"/>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36</a:t>
              </a:r>
            </a:p>
          </p:txBody>
        </p:sp>
        <p:sp>
          <p:nvSpPr>
            <p:cNvPr id="32" name="Rectangle 31">
              <a:extLst>
                <a:ext uri="{FF2B5EF4-FFF2-40B4-BE49-F238E27FC236}">
                  <a16:creationId xmlns:a16="http://schemas.microsoft.com/office/drawing/2014/main" id="{D259FEFA-1D7F-0035-1272-D790582ADF30}"/>
                </a:ext>
              </a:extLst>
            </p:cNvPr>
            <p:cNvSpPr/>
            <p:nvPr/>
          </p:nvSpPr>
          <p:spPr>
            <a:xfrm>
              <a:off x="5192489"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40</a:t>
              </a:r>
            </a:p>
          </p:txBody>
        </p:sp>
        <p:sp>
          <p:nvSpPr>
            <p:cNvPr id="33" name="Rectangle 32">
              <a:extLst>
                <a:ext uri="{FF2B5EF4-FFF2-40B4-BE49-F238E27FC236}">
                  <a16:creationId xmlns:a16="http://schemas.microsoft.com/office/drawing/2014/main" id="{92CE9A25-356C-AF71-5DB2-54B414EE79F0}"/>
                </a:ext>
              </a:extLst>
            </p:cNvPr>
            <p:cNvSpPr/>
            <p:nvPr/>
          </p:nvSpPr>
          <p:spPr>
            <a:xfrm>
              <a:off x="6498776"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44</a:t>
              </a:r>
            </a:p>
          </p:txBody>
        </p:sp>
        <p:sp>
          <p:nvSpPr>
            <p:cNvPr id="34" name="Rectangle 33">
              <a:extLst>
                <a:ext uri="{FF2B5EF4-FFF2-40B4-BE49-F238E27FC236}">
                  <a16:creationId xmlns:a16="http://schemas.microsoft.com/office/drawing/2014/main" id="{2334319D-255A-4D6C-08EC-59DDDF70FD87}"/>
                </a:ext>
              </a:extLst>
            </p:cNvPr>
            <p:cNvSpPr/>
            <p:nvPr/>
          </p:nvSpPr>
          <p:spPr>
            <a:xfrm>
              <a:off x="7805062"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48</a:t>
              </a:r>
            </a:p>
          </p:txBody>
        </p:sp>
        <p:sp>
          <p:nvSpPr>
            <p:cNvPr id="35" name="Rectangle 34">
              <a:extLst>
                <a:ext uri="{FF2B5EF4-FFF2-40B4-BE49-F238E27FC236}">
                  <a16:creationId xmlns:a16="http://schemas.microsoft.com/office/drawing/2014/main" id="{A7FEB607-ADD2-65BE-C99C-05D43A1CA3B3}"/>
                </a:ext>
              </a:extLst>
            </p:cNvPr>
            <p:cNvSpPr/>
            <p:nvPr/>
          </p:nvSpPr>
          <p:spPr>
            <a:xfrm>
              <a:off x="9111348"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36</a:t>
              </a:r>
            </a:p>
          </p:txBody>
        </p:sp>
        <p:sp>
          <p:nvSpPr>
            <p:cNvPr id="36" name="Rectangle 35">
              <a:extLst>
                <a:ext uri="{FF2B5EF4-FFF2-40B4-BE49-F238E27FC236}">
                  <a16:creationId xmlns:a16="http://schemas.microsoft.com/office/drawing/2014/main" id="{931CDD4A-2528-3D1A-6D2C-D8438FB3A99F}"/>
                </a:ext>
              </a:extLst>
            </p:cNvPr>
            <p:cNvSpPr/>
            <p:nvPr/>
          </p:nvSpPr>
          <p:spPr>
            <a:xfrm>
              <a:off x="10406749"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40</a:t>
              </a:r>
            </a:p>
          </p:txBody>
        </p:sp>
        <p:sp>
          <p:nvSpPr>
            <p:cNvPr id="37" name="Rectangle 36">
              <a:extLst>
                <a:ext uri="{FF2B5EF4-FFF2-40B4-BE49-F238E27FC236}">
                  <a16:creationId xmlns:a16="http://schemas.microsoft.com/office/drawing/2014/main" id="{7ABA2E1A-10F5-3F63-50DF-415252D3DEFE}"/>
                </a:ext>
              </a:extLst>
            </p:cNvPr>
            <p:cNvSpPr/>
            <p:nvPr/>
          </p:nvSpPr>
          <p:spPr>
            <a:xfrm>
              <a:off x="11702150"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44</a:t>
              </a:r>
            </a:p>
          </p:txBody>
        </p:sp>
        <p:sp>
          <p:nvSpPr>
            <p:cNvPr id="38" name="Rectangle 37">
              <a:extLst>
                <a:ext uri="{FF2B5EF4-FFF2-40B4-BE49-F238E27FC236}">
                  <a16:creationId xmlns:a16="http://schemas.microsoft.com/office/drawing/2014/main" id="{731B78FE-9A46-B87F-1A4C-CCBAE779C4EF}"/>
                </a:ext>
              </a:extLst>
            </p:cNvPr>
            <p:cNvSpPr/>
            <p:nvPr/>
          </p:nvSpPr>
          <p:spPr>
            <a:xfrm>
              <a:off x="12997552"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48</a:t>
              </a:r>
            </a:p>
          </p:txBody>
        </p:sp>
        <p:sp>
          <p:nvSpPr>
            <p:cNvPr id="39" name="Rectangle 38">
              <a:extLst>
                <a:ext uri="{FF2B5EF4-FFF2-40B4-BE49-F238E27FC236}">
                  <a16:creationId xmlns:a16="http://schemas.microsoft.com/office/drawing/2014/main" id="{198FF954-BACF-5D31-BAE9-8DC5904D0198}"/>
                </a:ext>
              </a:extLst>
            </p:cNvPr>
            <p:cNvSpPr/>
            <p:nvPr/>
          </p:nvSpPr>
          <p:spPr>
            <a:xfrm>
              <a:off x="14924312"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100</a:t>
              </a:r>
            </a:p>
          </p:txBody>
        </p:sp>
        <p:sp>
          <p:nvSpPr>
            <p:cNvPr id="40" name="Rectangle 39">
              <a:extLst>
                <a:ext uri="{FF2B5EF4-FFF2-40B4-BE49-F238E27FC236}">
                  <a16:creationId xmlns:a16="http://schemas.microsoft.com/office/drawing/2014/main" id="{3E7BD7CC-9A71-E393-01B1-6FE8C46918C4}"/>
                </a:ext>
              </a:extLst>
            </p:cNvPr>
            <p:cNvSpPr/>
            <p:nvPr/>
          </p:nvSpPr>
          <p:spPr>
            <a:xfrm>
              <a:off x="16206649"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104</a:t>
              </a:r>
            </a:p>
          </p:txBody>
        </p:sp>
        <p:sp>
          <p:nvSpPr>
            <p:cNvPr id="41" name="Rectangle 40">
              <a:extLst>
                <a:ext uri="{FF2B5EF4-FFF2-40B4-BE49-F238E27FC236}">
                  <a16:creationId xmlns:a16="http://schemas.microsoft.com/office/drawing/2014/main" id="{74CDE0E9-00AE-F431-2FF7-451EA88E8EBB}"/>
                </a:ext>
              </a:extLst>
            </p:cNvPr>
            <p:cNvSpPr/>
            <p:nvPr/>
          </p:nvSpPr>
          <p:spPr>
            <a:xfrm>
              <a:off x="17488986"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108</a:t>
              </a:r>
            </a:p>
          </p:txBody>
        </p:sp>
        <p:sp>
          <p:nvSpPr>
            <p:cNvPr id="42" name="Rectangle 41">
              <a:extLst>
                <a:ext uri="{FF2B5EF4-FFF2-40B4-BE49-F238E27FC236}">
                  <a16:creationId xmlns:a16="http://schemas.microsoft.com/office/drawing/2014/main" id="{C511D942-F012-5224-0FA9-3305B5289B1C}"/>
                </a:ext>
              </a:extLst>
            </p:cNvPr>
            <p:cNvSpPr/>
            <p:nvPr/>
          </p:nvSpPr>
          <p:spPr>
            <a:xfrm>
              <a:off x="18771323"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112</a:t>
              </a:r>
            </a:p>
          </p:txBody>
        </p:sp>
        <p:sp>
          <p:nvSpPr>
            <p:cNvPr id="43" name="Rectangle 42">
              <a:extLst>
                <a:ext uri="{FF2B5EF4-FFF2-40B4-BE49-F238E27FC236}">
                  <a16:creationId xmlns:a16="http://schemas.microsoft.com/office/drawing/2014/main" id="{E8DA8FF3-CADB-2179-E339-9519399391ED}"/>
                </a:ext>
              </a:extLst>
            </p:cNvPr>
            <p:cNvSpPr/>
            <p:nvPr/>
          </p:nvSpPr>
          <p:spPr>
            <a:xfrm>
              <a:off x="20053660"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116</a:t>
              </a:r>
            </a:p>
          </p:txBody>
        </p:sp>
        <p:sp>
          <p:nvSpPr>
            <p:cNvPr id="44" name="Rectangle 43">
              <a:extLst>
                <a:ext uri="{FF2B5EF4-FFF2-40B4-BE49-F238E27FC236}">
                  <a16:creationId xmlns:a16="http://schemas.microsoft.com/office/drawing/2014/main" id="{5155A320-609F-2AF2-680E-B511EED001CA}"/>
                </a:ext>
              </a:extLst>
            </p:cNvPr>
            <p:cNvSpPr/>
            <p:nvPr/>
          </p:nvSpPr>
          <p:spPr>
            <a:xfrm>
              <a:off x="21335997"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120</a:t>
              </a:r>
            </a:p>
          </p:txBody>
        </p:sp>
        <p:sp>
          <p:nvSpPr>
            <p:cNvPr id="45" name="Rectangle 44">
              <a:extLst>
                <a:ext uri="{FF2B5EF4-FFF2-40B4-BE49-F238E27FC236}">
                  <a16:creationId xmlns:a16="http://schemas.microsoft.com/office/drawing/2014/main" id="{D427C3F3-A5BE-9764-EA00-2D2E82E3BCDD}"/>
                </a:ext>
              </a:extLst>
            </p:cNvPr>
            <p:cNvSpPr/>
            <p:nvPr/>
          </p:nvSpPr>
          <p:spPr>
            <a:xfrm>
              <a:off x="22618334"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124</a:t>
              </a:r>
            </a:p>
          </p:txBody>
        </p:sp>
        <p:sp>
          <p:nvSpPr>
            <p:cNvPr id="46" name="Rectangle 45">
              <a:extLst>
                <a:ext uri="{FF2B5EF4-FFF2-40B4-BE49-F238E27FC236}">
                  <a16:creationId xmlns:a16="http://schemas.microsoft.com/office/drawing/2014/main" id="{53DF2126-BFFC-5CD7-5B70-63AC73EF0647}"/>
                </a:ext>
              </a:extLst>
            </p:cNvPr>
            <p:cNvSpPr/>
            <p:nvPr/>
          </p:nvSpPr>
          <p:spPr>
            <a:xfrm>
              <a:off x="23900671"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128</a:t>
              </a:r>
            </a:p>
          </p:txBody>
        </p:sp>
        <p:sp>
          <p:nvSpPr>
            <p:cNvPr id="47" name="Rectangle 46">
              <a:extLst>
                <a:ext uri="{FF2B5EF4-FFF2-40B4-BE49-F238E27FC236}">
                  <a16:creationId xmlns:a16="http://schemas.microsoft.com/office/drawing/2014/main" id="{3A110A29-FBBA-8B3D-2845-6302443AA423}"/>
                </a:ext>
              </a:extLst>
            </p:cNvPr>
            <p:cNvSpPr/>
            <p:nvPr/>
          </p:nvSpPr>
          <p:spPr>
            <a:xfrm>
              <a:off x="25183008"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132</a:t>
              </a:r>
            </a:p>
          </p:txBody>
        </p:sp>
        <p:sp>
          <p:nvSpPr>
            <p:cNvPr id="48" name="Rectangle 47">
              <a:extLst>
                <a:ext uri="{FF2B5EF4-FFF2-40B4-BE49-F238E27FC236}">
                  <a16:creationId xmlns:a16="http://schemas.microsoft.com/office/drawing/2014/main" id="{B43A649A-EBB2-ECF9-C6CE-94A49D0E1D70}"/>
                </a:ext>
              </a:extLst>
            </p:cNvPr>
            <p:cNvSpPr/>
            <p:nvPr/>
          </p:nvSpPr>
          <p:spPr>
            <a:xfrm>
              <a:off x="26465345"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136</a:t>
              </a:r>
            </a:p>
          </p:txBody>
        </p:sp>
        <p:sp>
          <p:nvSpPr>
            <p:cNvPr id="49" name="Rectangle 48">
              <a:extLst>
                <a:ext uri="{FF2B5EF4-FFF2-40B4-BE49-F238E27FC236}">
                  <a16:creationId xmlns:a16="http://schemas.microsoft.com/office/drawing/2014/main" id="{C118A8EB-FEB2-9945-8BF7-98093467AC59}"/>
                </a:ext>
              </a:extLst>
            </p:cNvPr>
            <p:cNvSpPr/>
            <p:nvPr/>
          </p:nvSpPr>
          <p:spPr>
            <a:xfrm>
              <a:off x="27747687"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140</a:t>
              </a:r>
            </a:p>
          </p:txBody>
        </p:sp>
        <p:sp>
          <p:nvSpPr>
            <p:cNvPr id="50" name="Rectangle 49">
              <a:extLst>
                <a:ext uri="{FF2B5EF4-FFF2-40B4-BE49-F238E27FC236}">
                  <a16:creationId xmlns:a16="http://schemas.microsoft.com/office/drawing/2014/main" id="{AC9A73CD-2F6B-31B6-53A7-D62D50C2AE0B}"/>
                </a:ext>
              </a:extLst>
            </p:cNvPr>
            <p:cNvSpPr/>
            <p:nvPr/>
          </p:nvSpPr>
          <p:spPr>
            <a:xfrm>
              <a:off x="29377811"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149</a:t>
              </a:r>
            </a:p>
          </p:txBody>
        </p:sp>
        <p:sp>
          <p:nvSpPr>
            <p:cNvPr id="51" name="Rectangle 50">
              <a:extLst>
                <a:ext uri="{FF2B5EF4-FFF2-40B4-BE49-F238E27FC236}">
                  <a16:creationId xmlns:a16="http://schemas.microsoft.com/office/drawing/2014/main" id="{127CBCEB-4633-4E30-9550-1BF981E076EB}"/>
                </a:ext>
              </a:extLst>
            </p:cNvPr>
            <p:cNvSpPr/>
            <p:nvPr/>
          </p:nvSpPr>
          <p:spPr>
            <a:xfrm>
              <a:off x="30684098"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153</a:t>
              </a:r>
            </a:p>
          </p:txBody>
        </p:sp>
        <p:sp>
          <p:nvSpPr>
            <p:cNvPr id="52" name="Rectangle 51">
              <a:extLst>
                <a:ext uri="{FF2B5EF4-FFF2-40B4-BE49-F238E27FC236}">
                  <a16:creationId xmlns:a16="http://schemas.microsoft.com/office/drawing/2014/main" id="{A1D9EB87-A52B-B8D6-0F3C-63978C125B06}"/>
                </a:ext>
              </a:extLst>
            </p:cNvPr>
            <p:cNvSpPr/>
            <p:nvPr/>
          </p:nvSpPr>
          <p:spPr>
            <a:xfrm>
              <a:off x="31990385"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157</a:t>
              </a:r>
            </a:p>
          </p:txBody>
        </p:sp>
        <p:sp>
          <p:nvSpPr>
            <p:cNvPr id="53" name="Rectangle 52">
              <a:extLst>
                <a:ext uri="{FF2B5EF4-FFF2-40B4-BE49-F238E27FC236}">
                  <a16:creationId xmlns:a16="http://schemas.microsoft.com/office/drawing/2014/main" id="{060B970B-2CAF-1AFE-3D8A-1891B7BE7BE5}"/>
                </a:ext>
              </a:extLst>
            </p:cNvPr>
            <p:cNvSpPr/>
            <p:nvPr/>
          </p:nvSpPr>
          <p:spPr>
            <a:xfrm>
              <a:off x="33296671" y="11988423"/>
              <a:ext cx="1260000" cy="12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161</a:t>
              </a:r>
            </a:p>
          </p:txBody>
        </p:sp>
      </p:grpSp>
      <p:sp>
        <p:nvSpPr>
          <p:cNvPr id="54" name="4_40Mhz text">
            <a:extLst>
              <a:ext uri="{FF2B5EF4-FFF2-40B4-BE49-F238E27FC236}">
                <a16:creationId xmlns:a16="http://schemas.microsoft.com/office/drawing/2014/main" id="{21B47458-2346-019A-D6DE-88C3F590F326}"/>
              </a:ext>
            </a:extLst>
          </p:cNvPr>
          <p:cNvSpPr txBox="1"/>
          <p:nvPr/>
        </p:nvSpPr>
        <p:spPr>
          <a:xfrm>
            <a:off x="1212481" y="11401310"/>
            <a:ext cx="3232697" cy="1015663"/>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40 MHz</a:t>
            </a:r>
          </a:p>
        </p:txBody>
      </p:sp>
      <p:grpSp>
        <p:nvGrpSpPr>
          <p:cNvPr id="55" name="4_Extra channels">
            <a:extLst>
              <a:ext uri="{FF2B5EF4-FFF2-40B4-BE49-F238E27FC236}">
                <a16:creationId xmlns:a16="http://schemas.microsoft.com/office/drawing/2014/main" id="{2AC73B34-9CB1-C721-1FEF-0D7C7F608040}"/>
              </a:ext>
            </a:extLst>
          </p:cNvPr>
          <p:cNvGrpSpPr/>
          <p:nvPr/>
        </p:nvGrpSpPr>
        <p:grpSpPr>
          <a:xfrm>
            <a:off x="4461167" y="11369642"/>
            <a:ext cx="30670978" cy="1225645"/>
            <a:chOff x="4351679" y="13631904"/>
            <a:chExt cx="30670978" cy="1225645"/>
          </a:xfrm>
        </p:grpSpPr>
        <p:sp>
          <p:nvSpPr>
            <p:cNvPr id="56" name="Rectangle 55">
              <a:extLst>
                <a:ext uri="{FF2B5EF4-FFF2-40B4-BE49-F238E27FC236}">
                  <a16:creationId xmlns:a16="http://schemas.microsoft.com/office/drawing/2014/main" id="{DA78A907-9222-E660-E5AA-AA6C8D13093F}"/>
                </a:ext>
              </a:extLst>
            </p:cNvPr>
            <p:cNvSpPr/>
            <p:nvPr/>
          </p:nvSpPr>
          <p:spPr>
            <a:xfrm>
              <a:off x="4351679" y="13631904"/>
              <a:ext cx="2634226" cy="12126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38</a:t>
              </a:r>
            </a:p>
          </p:txBody>
        </p:sp>
        <p:sp>
          <p:nvSpPr>
            <p:cNvPr id="57" name="Rectangle 56">
              <a:extLst>
                <a:ext uri="{FF2B5EF4-FFF2-40B4-BE49-F238E27FC236}">
                  <a16:creationId xmlns:a16="http://schemas.microsoft.com/office/drawing/2014/main" id="{13F4366D-84A8-2FBD-60B9-81BC0C4F0D3A}"/>
                </a:ext>
              </a:extLst>
            </p:cNvPr>
            <p:cNvSpPr/>
            <p:nvPr/>
          </p:nvSpPr>
          <p:spPr>
            <a:xfrm>
              <a:off x="6926233" y="13631904"/>
              <a:ext cx="2634226" cy="12126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46</a:t>
              </a:r>
            </a:p>
          </p:txBody>
        </p:sp>
        <p:sp>
          <p:nvSpPr>
            <p:cNvPr id="58" name="Rectangle 57">
              <a:extLst>
                <a:ext uri="{FF2B5EF4-FFF2-40B4-BE49-F238E27FC236}">
                  <a16:creationId xmlns:a16="http://schemas.microsoft.com/office/drawing/2014/main" id="{EE107413-F92B-B0DA-BBC3-D14D838A41F5}"/>
                </a:ext>
              </a:extLst>
            </p:cNvPr>
            <p:cNvSpPr/>
            <p:nvPr/>
          </p:nvSpPr>
          <p:spPr>
            <a:xfrm>
              <a:off x="9500787" y="13631904"/>
              <a:ext cx="2634226" cy="12126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54</a:t>
              </a:r>
            </a:p>
          </p:txBody>
        </p:sp>
        <p:sp>
          <p:nvSpPr>
            <p:cNvPr id="59" name="Rectangle 58">
              <a:extLst>
                <a:ext uri="{FF2B5EF4-FFF2-40B4-BE49-F238E27FC236}">
                  <a16:creationId xmlns:a16="http://schemas.microsoft.com/office/drawing/2014/main" id="{1B8578B0-BBEA-F5E5-22D1-4CBB0B49F41D}"/>
                </a:ext>
              </a:extLst>
            </p:cNvPr>
            <p:cNvSpPr/>
            <p:nvPr/>
          </p:nvSpPr>
          <p:spPr>
            <a:xfrm>
              <a:off x="12075340" y="13631904"/>
              <a:ext cx="2634226" cy="12126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62</a:t>
              </a:r>
            </a:p>
          </p:txBody>
        </p:sp>
        <p:sp>
          <p:nvSpPr>
            <p:cNvPr id="60" name="Rectangle 59">
              <a:extLst>
                <a:ext uri="{FF2B5EF4-FFF2-40B4-BE49-F238E27FC236}">
                  <a16:creationId xmlns:a16="http://schemas.microsoft.com/office/drawing/2014/main" id="{51A44B3D-B0F4-9362-4ABB-3C0C0314A758}"/>
                </a:ext>
              </a:extLst>
            </p:cNvPr>
            <p:cNvSpPr/>
            <p:nvPr/>
          </p:nvSpPr>
          <p:spPr>
            <a:xfrm>
              <a:off x="15341550" y="13644894"/>
              <a:ext cx="2634226" cy="12126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102</a:t>
              </a:r>
            </a:p>
          </p:txBody>
        </p:sp>
        <p:sp>
          <p:nvSpPr>
            <p:cNvPr id="61" name="Rectangle 60">
              <a:extLst>
                <a:ext uri="{FF2B5EF4-FFF2-40B4-BE49-F238E27FC236}">
                  <a16:creationId xmlns:a16="http://schemas.microsoft.com/office/drawing/2014/main" id="{022FD28E-469E-5F5B-C198-C9DD67D6AF5B}"/>
                </a:ext>
              </a:extLst>
            </p:cNvPr>
            <p:cNvSpPr/>
            <p:nvPr/>
          </p:nvSpPr>
          <p:spPr>
            <a:xfrm>
              <a:off x="17916104" y="13644894"/>
              <a:ext cx="2634226" cy="12126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110</a:t>
              </a:r>
            </a:p>
          </p:txBody>
        </p:sp>
        <p:sp>
          <p:nvSpPr>
            <p:cNvPr id="62" name="Rectangle 61">
              <a:extLst>
                <a:ext uri="{FF2B5EF4-FFF2-40B4-BE49-F238E27FC236}">
                  <a16:creationId xmlns:a16="http://schemas.microsoft.com/office/drawing/2014/main" id="{F3FE1094-19FF-8298-A360-23C195947DE5}"/>
                </a:ext>
              </a:extLst>
            </p:cNvPr>
            <p:cNvSpPr/>
            <p:nvPr/>
          </p:nvSpPr>
          <p:spPr>
            <a:xfrm>
              <a:off x="20490658" y="13644894"/>
              <a:ext cx="2634226" cy="12126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118</a:t>
              </a:r>
            </a:p>
          </p:txBody>
        </p:sp>
        <p:sp>
          <p:nvSpPr>
            <p:cNvPr id="63" name="Rectangle 62">
              <a:extLst>
                <a:ext uri="{FF2B5EF4-FFF2-40B4-BE49-F238E27FC236}">
                  <a16:creationId xmlns:a16="http://schemas.microsoft.com/office/drawing/2014/main" id="{39F00029-6AC0-FC3D-4F88-33735933669A}"/>
                </a:ext>
              </a:extLst>
            </p:cNvPr>
            <p:cNvSpPr/>
            <p:nvPr/>
          </p:nvSpPr>
          <p:spPr>
            <a:xfrm>
              <a:off x="23065211" y="13644894"/>
              <a:ext cx="2634226" cy="12126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126</a:t>
              </a:r>
            </a:p>
          </p:txBody>
        </p:sp>
        <p:sp>
          <p:nvSpPr>
            <p:cNvPr id="64" name="Rectangle 63">
              <a:extLst>
                <a:ext uri="{FF2B5EF4-FFF2-40B4-BE49-F238E27FC236}">
                  <a16:creationId xmlns:a16="http://schemas.microsoft.com/office/drawing/2014/main" id="{F98A050F-66C2-4806-C5C3-D1B2910ED52E}"/>
                </a:ext>
              </a:extLst>
            </p:cNvPr>
            <p:cNvSpPr/>
            <p:nvPr/>
          </p:nvSpPr>
          <p:spPr>
            <a:xfrm>
              <a:off x="25626260" y="13644894"/>
              <a:ext cx="2634226" cy="12126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134</a:t>
              </a:r>
            </a:p>
          </p:txBody>
        </p:sp>
        <p:sp>
          <p:nvSpPr>
            <p:cNvPr id="65" name="Rectangle 64">
              <a:extLst>
                <a:ext uri="{FF2B5EF4-FFF2-40B4-BE49-F238E27FC236}">
                  <a16:creationId xmlns:a16="http://schemas.microsoft.com/office/drawing/2014/main" id="{3BB816C8-2A0A-FD2E-39F3-36F9679CA777}"/>
                </a:ext>
              </a:extLst>
            </p:cNvPr>
            <p:cNvSpPr/>
            <p:nvPr/>
          </p:nvSpPr>
          <p:spPr>
            <a:xfrm>
              <a:off x="29813877" y="13644894"/>
              <a:ext cx="2634226" cy="12126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151</a:t>
              </a:r>
            </a:p>
          </p:txBody>
        </p:sp>
        <p:sp>
          <p:nvSpPr>
            <p:cNvPr id="66" name="Rectangle 65">
              <a:extLst>
                <a:ext uri="{FF2B5EF4-FFF2-40B4-BE49-F238E27FC236}">
                  <a16:creationId xmlns:a16="http://schemas.microsoft.com/office/drawing/2014/main" id="{3163DA0B-BEE9-6FCF-B8C4-B78301DAAD07}"/>
                </a:ext>
              </a:extLst>
            </p:cNvPr>
            <p:cNvSpPr/>
            <p:nvPr/>
          </p:nvSpPr>
          <p:spPr>
            <a:xfrm>
              <a:off x="32388431" y="13644894"/>
              <a:ext cx="2634226" cy="12126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159</a:t>
              </a:r>
            </a:p>
          </p:txBody>
        </p:sp>
      </p:grpSp>
      <p:sp>
        <p:nvSpPr>
          <p:cNvPr id="69" name="5_Extra channels 2 text">
            <a:extLst>
              <a:ext uri="{FF2B5EF4-FFF2-40B4-BE49-F238E27FC236}">
                <a16:creationId xmlns:a16="http://schemas.microsoft.com/office/drawing/2014/main" id="{CB5DC493-D432-D10C-13FE-C2D01174242C}"/>
              </a:ext>
            </a:extLst>
          </p:cNvPr>
          <p:cNvSpPr txBox="1"/>
          <p:nvPr/>
        </p:nvSpPr>
        <p:spPr>
          <a:xfrm>
            <a:off x="1212481" y="12716049"/>
            <a:ext cx="3232697" cy="1015663"/>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80 MHz</a:t>
            </a:r>
          </a:p>
        </p:txBody>
      </p:sp>
      <p:grpSp>
        <p:nvGrpSpPr>
          <p:cNvPr id="77" name="5_Extra channels 2">
            <a:extLst>
              <a:ext uri="{FF2B5EF4-FFF2-40B4-BE49-F238E27FC236}">
                <a16:creationId xmlns:a16="http://schemas.microsoft.com/office/drawing/2014/main" id="{3D972D6C-2E0C-8D1B-8DED-9FCD43E67630}"/>
              </a:ext>
            </a:extLst>
          </p:cNvPr>
          <p:cNvGrpSpPr/>
          <p:nvPr/>
        </p:nvGrpSpPr>
        <p:grpSpPr>
          <a:xfrm>
            <a:off x="4449569" y="12598805"/>
            <a:ext cx="30628703" cy="1320122"/>
            <a:chOff x="4449569" y="13457784"/>
            <a:chExt cx="30628703" cy="1320122"/>
          </a:xfrm>
        </p:grpSpPr>
        <p:sp>
          <p:nvSpPr>
            <p:cNvPr id="68" name="Rectangle 67">
              <a:extLst>
                <a:ext uri="{FF2B5EF4-FFF2-40B4-BE49-F238E27FC236}">
                  <a16:creationId xmlns:a16="http://schemas.microsoft.com/office/drawing/2014/main" id="{D991AD7A-B02D-F5C3-77FD-8EE5DB4B78DB}"/>
                </a:ext>
              </a:extLst>
            </p:cNvPr>
            <p:cNvSpPr/>
            <p:nvPr/>
          </p:nvSpPr>
          <p:spPr>
            <a:xfrm>
              <a:off x="4449569" y="13476532"/>
              <a:ext cx="5160706" cy="12566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42</a:t>
              </a:r>
            </a:p>
          </p:txBody>
        </p:sp>
        <p:sp>
          <p:nvSpPr>
            <p:cNvPr id="71" name="Rectangle 70">
              <a:extLst>
                <a:ext uri="{FF2B5EF4-FFF2-40B4-BE49-F238E27FC236}">
                  <a16:creationId xmlns:a16="http://schemas.microsoft.com/office/drawing/2014/main" id="{06A0DF9C-32C2-7FE8-C83D-DF6814F2A7CF}"/>
                </a:ext>
              </a:extLst>
            </p:cNvPr>
            <p:cNvSpPr/>
            <p:nvPr/>
          </p:nvSpPr>
          <p:spPr>
            <a:xfrm>
              <a:off x="9610275" y="13476532"/>
              <a:ext cx="5208779" cy="127539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58</a:t>
              </a:r>
            </a:p>
          </p:txBody>
        </p:sp>
        <p:sp>
          <p:nvSpPr>
            <p:cNvPr id="72" name="Rectangle 71">
              <a:extLst>
                <a:ext uri="{FF2B5EF4-FFF2-40B4-BE49-F238E27FC236}">
                  <a16:creationId xmlns:a16="http://schemas.microsoft.com/office/drawing/2014/main" id="{6E475C73-1FAF-1ABA-E7AF-93A7C9BCE645}"/>
                </a:ext>
              </a:extLst>
            </p:cNvPr>
            <p:cNvSpPr/>
            <p:nvPr/>
          </p:nvSpPr>
          <p:spPr>
            <a:xfrm>
              <a:off x="15467149" y="13457784"/>
              <a:ext cx="5160706" cy="13201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106</a:t>
              </a:r>
            </a:p>
          </p:txBody>
        </p:sp>
        <p:sp>
          <p:nvSpPr>
            <p:cNvPr id="73" name="Rectangle 72">
              <a:extLst>
                <a:ext uri="{FF2B5EF4-FFF2-40B4-BE49-F238E27FC236}">
                  <a16:creationId xmlns:a16="http://schemas.microsoft.com/office/drawing/2014/main" id="{29E650CE-A0BD-5E16-7751-DE2BD196522B}"/>
                </a:ext>
              </a:extLst>
            </p:cNvPr>
            <p:cNvSpPr/>
            <p:nvPr/>
          </p:nvSpPr>
          <p:spPr>
            <a:xfrm>
              <a:off x="20572437" y="13457784"/>
              <a:ext cx="5208779" cy="127539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122</a:t>
              </a:r>
            </a:p>
          </p:txBody>
        </p:sp>
        <p:sp>
          <p:nvSpPr>
            <p:cNvPr id="74" name="Rectangle 73">
              <a:extLst>
                <a:ext uri="{FF2B5EF4-FFF2-40B4-BE49-F238E27FC236}">
                  <a16:creationId xmlns:a16="http://schemas.microsoft.com/office/drawing/2014/main" id="{73DE229E-4B9C-C7E1-4C79-BEA8C495BD56}"/>
                </a:ext>
              </a:extLst>
            </p:cNvPr>
            <p:cNvSpPr/>
            <p:nvPr/>
          </p:nvSpPr>
          <p:spPr>
            <a:xfrm>
              <a:off x="29917566" y="13457784"/>
              <a:ext cx="5160706" cy="13201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155</a:t>
              </a:r>
            </a:p>
          </p:txBody>
        </p:sp>
      </p:grpSp>
      <p:sp>
        <p:nvSpPr>
          <p:cNvPr id="70" name="6_Extra channels 3 text">
            <a:extLst>
              <a:ext uri="{FF2B5EF4-FFF2-40B4-BE49-F238E27FC236}">
                <a16:creationId xmlns:a16="http://schemas.microsoft.com/office/drawing/2014/main" id="{82966384-D038-051C-67D9-13BCD611DC3B}"/>
              </a:ext>
            </a:extLst>
          </p:cNvPr>
          <p:cNvSpPr txBox="1"/>
          <p:nvPr/>
        </p:nvSpPr>
        <p:spPr>
          <a:xfrm>
            <a:off x="1212481" y="14065375"/>
            <a:ext cx="3232697" cy="1015663"/>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160 MHz</a:t>
            </a:r>
          </a:p>
        </p:txBody>
      </p:sp>
      <p:grpSp>
        <p:nvGrpSpPr>
          <p:cNvPr id="78" name="6_Extra channels 3">
            <a:extLst>
              <a:ext uri="{FF2B5EF4-FFF2-40B4-BE49-F238E27FC236}">
                <a16:creationId xmlns:a16="http://schemas.microsoft.com/office/drawing/2014/main" id="{6BD8DC4B-6CAB-70F6-A08B-20F36A24215C}"/>
              </a:ext>
            </a:extLst>
          </p:cNvPr>
          <p:cNvGrpSpPr/>
          <p:nvPr/>
        </p:nvGrpSpPr>
        <p:grpSpPr>
          <a:xfrm>
            <a:off x="4452937" y="13879573"/>
            <a:ext cx="21279850" cy="1274401"/>
            <a:chOff x="4452937" y="14738552"/>
            <a:chExt cx="21279850" cy="1274401"/>
          </a:xfrm>
        </p:grpSpPr>
        <p:sp>
          <p:nvSpPr>
            <p:cNvPr id="75" name="Rectangle 74">
              <a:extLst>
                <a:ext uri="{FF2B5EF4-FFF2-40B4-BE49-F238E27FC236}">
                  <a16:creationId xmlns:a16="http://schemas.microsoft.com/office/drawing/2014/main" id="{0CAC0CE1-1E3A-FCE9-6FFD-77E93A9A3DEE}"/>
                </a:ext>
              </a:extLst>
            </p:cNvPr>
            <p:cNvSpPr/>
            <p:nvPr/>
          </p:nvSpPr>
          <p:spPr>
            <a:xfrm>
              <a:off x="4452937" y="14738553"/>
              <a:ext cx="10398776" cy="1274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50</a:t>
              </a:r>
            </a:p>
          </p:txBody>
        </p:sp>
        <p:sp>
          <p:nvSpPr>
            <p:cNvPr id="76" name="Rectangle 75">
              <a:extLst>
                <a:ext uri="{FF2B5EF4-FFF2-40B4-BE49-F238E27FC236}">
                  <a16:creationId xmlns:a16="http://schemas.microsoft.com/office/drawing/2014/main" id="{306C981D-C460-38E5-2EAA-37726F9751E7}"/>
                </a:ext>
              </a:extLst>
            </p:cNvPr>
            <p:cNvSpPr/>
            <p:nvPr/>
          </p:nvSpPr>
          <p:spPr>
            <a:xfrm>
              <a:off x="15454787" y="14738552"/>
              <a:ext cx="10278000" cy="1274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5000" dirty="0">
                  <a:latin typeface="Arial" panose="020B0604020202020204" pitchFamily="34" charset="0"/>
                  <a:cs typeface="Arial" panose="020B0604020202020204" pitchFamily="34" charset="0"/>
                </a:rPr>
                <a:t>114</a:t>
              </a:r>
            </a:p>
          </p:txBody>
        </p:sp>
      </p:grpSp>
      <p:sp>
        <p:nvSpPr>
          <p:cNvPr id="67" name="7_DFS">
            <a:extLst>
              <a:ext uri="{FF2B5EF4-FFF2-40B4-BE49-F238E27FC236}">
                <a16:creationId xmlns:a16="http://schemas.microsoft.com/office/drawing/2014/main" id="{363089D4-CD2B-FDBB-9BF8-878613E09F40}"/>
              </a:ext>
            </a:extLst>
          </p:cNvPr>
          <p:cNvSpPr/>
          <p:nvPr/>
        </p:nvSpPr>
        <p:spPr>
          <a:xfrm>
            <a:off x="9652325" y="15376999"/>
            <a:ext cx="19896339" cy="1775570"/>
          </a:xfrm>
          <a:prstGeom prst="rect">
            <a:avLst/>
          </a:prstGeom>
          <a:noFill/>
          <a:ln>
            <a:prstDash val="dash"/>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AU" sz="6000" dirty="0">
                <a:solidFill>
                  <a:schemeClr val="tx1"/>
                </a:solidFill>
                <a:latin typeface="Arial" panose="020B0604020202020204" pitchFamily="34" charset="0"/>
                <a:cs typeface="Arial" panose="020B0604020202020204" pitchFamily="34" charset="0"/>
              </a:rPr>
              <a:t>Dynamic Frequency Selection (DFS) Range</a:t>
            </a:r>
          </a:p>
        </p:txBody>
      </p:sp>
      <p:sp>
        <p:nvSpPr>
          <p:cNvPr id="79" name="8_Bot point 1">
            <a:extLst>
              <a:ext uri="{FF2B5EF4-FFF2-40B4-BE49-F238E27FC236}">
                <a16:creationId xmlns:a16="http://schemas.microsoft.com/office/drawing/2014/main" id="{9B3C3E5A-8499-1C5A-E2BE-03F4DBAD4339}"/>
              </a:ext>
            </a:extLst>
          </p:cNvPr>
          <p:cNvSpPr txBox="1"/>
          <p:nvPr/>
        </p:nvSpPr>
        <p:spPr>
          <a:xfrm>
            <a:off x="854964" y="17296832"/>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MIMO requires channels of the same frequency width </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204448785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4243</Words>
  <Application>Microsoft Office PowerPoint</Application>
  <PresentationFormat>Custom</PresentationFormat>
  <Paragraphs>397</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2025-04-19T07:33:42Z</dcterms:modified>
</cp:coreProperties>
</file>