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9" r:id="rId3"/>
    <p:sldId id="290" r:id="rId4"/>
    <p:sldId id="291" r:id="rId5"/>
    <p:sldId id="292"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29" d="100"/>
          <a:sy n="29" d="100"/>
        </p:scale>
        <p:origin x="144" y="6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coaxial cable.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Coaxial cable in the old days was used for Ethernet but has largely been superseded by twisted pair cable; however, coaxial cable remains in use for cable modem and satellite connections. In 2020 coaxial cable was estimated to be used in 30% of broadband installations in the US. It is expected to decline to 20% by 2025 as other technology is slowly replacing it. While its use is declining, you may still encounter coaxial cable in some installations.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0449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00:36 Coaxial cables transmit high-frequency electrical signals with minimal signal loss. However, their ability to carry large amounts of data diminishes with increasing distance, due to various factors.</a:t>
            </a:r>
          </a:p>
          <a:p>
            <a:endParaRPr lang="en-GB"/>
          </a:p>
          <a:p>
            <a:r>
              <a:rPr lang="en-GB"/>
              <a:t>The coaxial cable itself is made of an outer plastic sheath to protect the cable, making it quite strong and resistant to damage. Under the plastic sheath is a woven copper shield. This copper shield helps protect the cable from electromagnetic interference and is also used as a ground.</a:t>
            </a:r>
          </a:p>
          <a:p>
            <a:endParaRPr lang="en-GB"/>
          </a:p>
          <a:p>
            <a:r>
              <a:rPr lang="en-GB"/>
              <a:t>Under the shield is an inner dielectric insulator. This is a non-conductive material that separates the inside and outside of the cable. The inside of the cable consists of a copper core. This copper core is what transmits the data through the cable.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3872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01:22 There are many different coaxial cables on the market, but for the A+ exam you only need to know two. These are the RG-59 and RG-6. On the cable it should be printed which type of cable it is. The RG-59 is a thinner and more flexible cable, while the RG-6 cable is thicker and less flexible.</a:t>
            </a:r>
          </a:p>
          <a:p>
            <a:endParaRPr lang="en-GB"/>
          </a:p>
          <a:p>
            <a:r>
              <a:rPr lang="en-GB"/>
              <a:t>Since the RG-59 is thinner, it has lower bandwidth and can travel shorter distances than the RG-6. RG-59 is generally used with VCRs, DVD players, and TVs. The RG-6 is used with cable television and satellite connections. While RG-6 cables are designed for higher bandwidth applications, they can still be used for connecting VCRs, DVD players, and TVs – they may be less flexible and slightly more expensive than RG-59 cables for these applications, but they will still function effectively.</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01053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02:17 There are a number of different connectors, but the one you will most likely come across nowadays is the F-Type. The F-Type connector is a coaxial cable connector commonly used for connecting televisions, cable modems, and other devices to coaxial cables. It is a threaded connector.</a:t>
            </a:r>
          </a:p>
          <a:p>
            <a:endParaRPr lang="en-GB"/>
          </a:p>
          <a:p>
            <a:r>
              <a:rPr lang="en-GB"/>
              <a:t>To use it, you simply need to connect it to the device and screw the connector in until it is finger tight. If the connector is not working, check to make sure that it is screwed all the way in. Don’t screw it in too much, as this can damage the connector in the device.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0187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02:52 So why did the IT technician cross the road? To get to the other coax-ide! Thanks for watching; please check out our other videos.</a:t>
            </a:r>
          </a:p>
          <a:p>
            <a:endParaRPr lang="en-GB"/>
          </a:p>
          <a:p>
            <a:r>
              <a:rPr lang="en-GB"/>
              <a:t>References</a:t>
            </a:r>
          </a:p>
          <a:p>
            <a:r>
              <a:rPr lang="en-GB"/>
              <a:t>“The Official CompTIA A+ Core Study Guide (Exam 220-1101)” page 143</a:t>
            </a:r>
          </a:p>
          <a:p>
            <a:r>
              <a:rPr lang="en-GB"/>
              <a:t>“Mike Myers All in One A+ Certification Exam Guide 220-1101 &amp; 220-1102” pages 749 to 750</a:t>
            </a:r>
          </a:p>
          <a:p>
            <a:r>
              <a:rPr lang="en-GB"/>
              <a:t>“Global cable assembly market size from 2012 to 2021, by industry” https://www.statista.com/statistics/827499/global-cable-assembly-market-size/</a:t>
            </a:r>
          </a:p>
          <a:p>
            <a:r>
              <a:rPr lang="en-GB"/>
              <a:t>“Picture: Downward arrow” https://pixabay.com/illustrations/financial-crisis-stock-exchange-544944/</a:t>
            </a:r>
          </a:p>
          <a:p>
            <a:r>
              <a:rPr lang="en-GB"/>
              <a:t>“Picture: Coaxial cable” https://en.wikipedia.org/wiki/Coaxial_cable#/media/File:RG-59.jpg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12/21/2024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0"/>
            <a:ext cx="36576000" cy="20577175"/>
            <a:chOff x="0" y="0"/>
            <a:chExt cx="36576000" cy="20577175"/>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6576000" cy="20577175"/>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Current State of Coaxial Cable</a:t>
              </a:r>
              <a:endParaRPr lang="en-US" sz="15000" b="1" dirty="0">
                <a:solidFill>
                  <a:schemeClr val="bg1"/>
                </a:solidFill>
                <a:latin typeface="Arial" panose="020B0604020202020204" pitchFamily="34" charset="0"/>
                <a:cs typeface="Arial" panose="020B0604020202020204" pitchFamily="34" charset="0"/>
              </a:endParaRP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4708664" cy="1323439"/>
          </a:xfrm>
          <a:prstGeom prst="rect">
            <a:avLst/>
          </a:prstGeom>
          <a:solidFill>
            <a:srgbClr val="FFFFFF">
              <a:alpha val="89804"/>
            </a:srgbClr>
          </a:solidFill>
        </p:spPr>
        <p:txBody>
          <a:bodyPr wrap="square">
            <a:spAutoFit/>
          </a:bodyPr>
          <a:lstStyle/>
          <a:p>
            <a:r>
              <a:rPr lang="en-US" sz="8000" b="1" dirty="0">
                <a:solidFill>
                  <a:srgbClr val="1884C7"/>
                </a:solidFill>
                <a:latin typeface="Arial" panose="020B0604020202020204" pitchFamily="34" charset="0"/>
                <a:cs typeface="Arial" panose="020B0604020202020204" pitchFamily="34" charset="0"/>
              </a:rPr>
              <a:t>In 2020 coaxial cable was used by 30% of broadband households in US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141002"/>
            <a:ext cx="1438863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Expect to decline to 20% by 2025</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191078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4220" y="1587"/>
              <a:ext cx="3652756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a:t>
              </a:r>
              <a:r>
                <a:rPr lang="en-US" sz="15000" b="1">
                  <a:solidFill>
                    <a:schemeClr val="bg1"/>
                  </a:solidFill>
                  <a:latin typeface="Arial" panose="020B0604020202020204" pitchFamily="34" charset="0"/>
                  <a:cs typeface="Arial" panose="020B0604020202020204" pitchFamily="34" charset="0"/>
                </a:rPr>
                <a:t>Coaxial Cable?</a:t>
              </a:r>
              <a:endParaRPr lang="en-US" sz="15000" b="1" dirty="0">
                <a:solidFill>
                  <a:schemeClr val="bg1"/>
                </a:solidFill>
                <a:latin typeface="Arial" panose="020B0604020202020204" pitchFamily="34" charset="0"/>
                <a:cs typeface="Arial" panose="020B0604020202020204" pitchFamily="34" charset="0"/>
              </a:endParaRP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81921" cy="1554272"/>
          </a:xfrm>
          <a:prstGeom prst="rect">
            <a:avLst/>
          </a:prstGeom>
          <a:noFill/>
        </p:spPr>
        <p:txBody>
          <a:bodyPr wrap="square">
            <a:spAutoFit/>
          </a:bodyPr>
          <a:lstStyle/>
          <a:p>
            <a:r>
              <a:rPr lang="en-US" sz="9500" b="1" dirty="0">
                <a:solidFill>
                  <a:srgbClr val="FF0000"/>
                </a:solidFill>
                <a:latin typeface="Arial" panose="020B0604020202020204" pitchFamily="34" charset="0"/>
                <a:cs typeface="Arial" panose="020B0604020202020204" pitchFamily="34" charset="0"/>
              </a:rPr>
              <a:t>Cable with central conductor/insulating layer/metal shield</a:t>
            </a:r>
          </a:p>
        </p:txBody>
      </p:sp>
      <p:sp>
        <p:nvSpPr>
          <p:cNvPr id="21" name="1_Outer arrow">
            <a:extLst>
              <a:ext uri="{FF2B5EF4-FFF2-40B4-BE49-F238E27FC236}">
                <a16:creationId xmlns:a16="http://schemas.microsoft.com/office/drawing/2014/main" id="{311DCE47-F173-A773-36B1-547200EF5E7F}"/>
              </a:ext>
            </a:extLst>
          </p:cNvPr>
          <p:cNvSpPr/>
          <p:nvPr/>
        </p:nvSpPr>
        <p:spPr>
          <a:xfrm rot="20238609">
            <a:off x="4334892" y="7196473"/>
            <a:ext cx="1884218" cy="6409318"/>
          </a:xfrm>
          <a:prstGeom prst="downArrow">
            <a:avLst>
              <a:gd name="adj1" fmla="val 17647"/>
              <a:gd name="adj2" fmla="val 50000"/>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8" name="1_Outer text">
            <a:extLst>
              <a:ext uri="{FF2B5EF4-FFF2-40B4-BE49-F238E27FC236}">
                <a16:creationId xmlns:a16="http://schemas.microsoft.com/office/drawing/2014/main" id="{036711B4-54AF-F917-1E24-7E6AD416999A}"/>
              </a:ext>
            </a:extLst>
          </p:cNvPr>
          <p:cNvSpPr txBox="1"/>
          <p:nvPr/>
        </p:nvSpPr>
        <p:spPr>
          <a:xfrm>
            <a:off x="0" y="6139248"/>
            <a:ext cx="931697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Outer plastic sheath</a:t>
            </a:r>
          </a:p>
        </p:txBody>
      </p:sp>
      <p:sp>
        <p:nvSpPr>
          <p:cNvPr id="10" name="2_shield arrow">
            <a:extLst>
              <a:ext uri="{FF2B5EF4-FFF2-40B4-BE49-F238E27FC236}">
                <a16:creationId xmlns:a16="http://schemas.microsoft.com/office/drawing/2014/main" id="{1AA04323-79B6-CB8D-A1BE-681561A746E8}"/>
              </a:ext>
            </a:extLst>
          </p:cNvPr>
          <p:cNvSpPr/>
          <p:nvPr/>
        </p:nvSpPr>
        <p:spPr>
          <a:xfrm>
            <a:off x="13730905" y="10834256"/>
            <a:ext cx="1884218" cy="2771535"/>
          </a:xfrm>
          <a:prstGeom prst="downArrow">
            <a:avLst>
              <a:gd name="adj1" fmla="val 17647"/>
              <a:gd name="adj2" fmla="val 50000"/>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22" name="2_shield text">
            <a:extLst>
              <a:ext uri="{FF2B5EF4-FFF2-40B4-BE49-F238E27FC236}">
                <a16:creationId xmlns:a16="http://schemas.microsoft.com/office/drawing/2014/main" id="{16A21151-EC3F-395D-A666-FC9EAE456C15}"/>
              </a:ext>
            </a:extLst>
          </p:cNvPr>
          <p:cNvSpPr txBox="1"/>
          <p:nvPr/>
        </p:nvSpPr>
        <p:spPr>
          <a:xfrm>
            <a:off x="10014526" y="9348600"/>
            <a:ext cx="931697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Woven copper shield</a:t>
            </a:r>
          </a:p>
        </p:txBody>
      </p:sp>
      <p:sp>
        <p:nvSpPr>
          <p:cNvPr id="24" name="3_Inner arrow">
            <a:extLst>
              <a:ext uri="{FF2B5EF4-FFF2-40B4-BE49-F238E27FC236}">
                <a16:creationId xmlns:a16="http://schemas.microsoft.com/office/drawing/2014/main" id="{AC0ACEFC-9507-B0BC-27ED-AA2D67B9523C}"/>
              </a:ext>
            </a:extLst>
          </p:cNvPr>
          <p:cNvSpPr/>
          <p:nvPr/>
        </p:nvSpPr>
        <p:spPr>
          <a:xfrm rot="13503117">
            <a:off x="20542399" y="14408920"/>
            <a:ext cx="1754429" cy="4149476"/>
          </a:xfrm>
          <a:prstGeom prst="downArrow">
            <a:avLst>
              <a:gd name="adj1" fmla="val 24177"/>
              <a:gd name="adj2" fmla="val 50000"/>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25" name="3_Inner text">
            <a:extLst>
              <a:ext uri="{FF2B5EF4-FFF2-40B4-BE49-F238E27FC236}">
                <a16:creationId xmlns:a16="http://schemas.microsoft.com/office/drawing/2014/main" id="{C10E6758-D9EE-1DE6-7080-EDDBE2A79DAE}"/>
              </a:ext>
            </a:extLst>
          </p:cNvPr>
          <p:cNvSpPr txBox="1"/>
          <p:nvPr/>
        </p:nvSpPr>
        <p:spPr>
          <a:xfrm>
            <a:off x="9511039" y="17257814"/>
            <a:ext cx="1032394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Inner dielectric insulator</a:t>
            </a:r>
          </a:p>
        </p:txBody>
      </p:sp>
      <p:sp>
        <p:nvSpPr>
          <p:cNvPr id="26" name="4_Copper arrow">
            <a:extLst>
              <a:ext uri="{FF2B5EF4-FFF2-40B4-BE49-F238E27FC236}">
                <a16:creationId xmlns:a16="http://schemas.microsoft.com/office/drawing/2014/main" id="{5E0A2C27-C9BE-3BE5-0615-177C511C7710}"/>
              </a:ext>
            </a:extLst>
          </p:cNvPr>
          <p:cNvSpPr/>
          <p:nvPr/>
        </p:nvSpPr>
        <p:spPr>
          <a:xfrm rot="2082502">
            <a:off x="27652066" y="8591977"/>
            <a:ext cx="1754429" cy="4149476"/>
          </a:xfrm>
          <a:prstGeom prst="downArrow">
            <a:avLst>
              <a:gd name="adj1" fmla="val 24177"/>
              <a:gd name="adj2" fmla="val 50000"/>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28" name="4_Copper text">
            <a:extLst>
              <a:ext uri="{FF2B5EF4-FFF2-40B4-BE49-F238E27FC236}">
                <a16:creationId xmlns:a16="http://schemas.microsoft.com/office/drawing/2014/main" id="{72680603-9527-1B9D-9930-5FB33891E908}"/>
              </a:ext>
            </a:extLst>
          </p:cNvPr>
          <p:cNvSpPr txBox="1"/>
          <p:nvPr/>
        </p:nvSpPr>
        <p:spPr>
          <a:xfrm>
            <a:off x="30083352" y="7773356"/>
            <a:ext cx="58345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Copper core</a:t>
            </a:r>
          </a:p>
        </p:txBody>
      </p:sp>
      <p:pic>
        <p:nvPicPr>
          <p:cNvPr id="5" name="0_Graphic" descr="A close up of a cable&#10;&#10;Description automatically generated">
            <a:extLst>
              <a:ext uri="{FF2B5EF4-FFF2-40B4-BE49-F238E27FC236}">
                <a16:creationId xmlns:a16="http://schemas.microsoft.com/office/drawing/2014/main" id="{995F72FC-8604-7186-5CC9-4AFAEC2A2D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060460"/>
            <a:ext cx="29346031" cy="11542857"/>
          </a:xfrm>
          <a:prstGeom prst="rect">
            <a:avLst/>
          </a:prstGeo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928782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Cable Types</a:t>
              </a:r>
            </a:p>
          </p:txBody>
        </p:sp>
      </p:grpSp>
      <p:pic>
        <p:nvPicPr>
          <p:cNvPr id="21" name="0_Graphic right" descr="A white box with a yellow object on it&#10;&#10;Description automatically generated with medium confidence">
            <a:extLst>
              <a:ext uri="{FF2B5EF4-FFF2-40B4-BE49-F238E27FC236}">
                <a16:creationId xmlns:a16="http://schemas.microsoft.com/office/drawing/2014/main" id="{2D83C3CE-8CB8-87CE-8665-CE994A22E1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91543" y="13909963"/>
            <a:ext cx="3442141" cy="6667211"/>
          </a:xfrm>
          <a:prstGeom prst="rect">
            <a:avLst/>
          </a:prstGeom>
        </p:spPr>
      </p:pic>
      <p:pic>
        <p:nvPicPr>
          <p:cNvPr id="25" name="0_Graphic left" descr="A close-up of a cigarette&#10;&#10;Description automatically generated">
            <a:extLst>
              <a:ext uri="{FF2B5EF4-FFF2-40B4-BE49-F238E27FC236}">
                <a16:creationId xmlns:a16="http://schemas.microsoft.com/office/drawing/2014/main" id="{CA9BD505-8B1F-429B-C44B-B8ACF7B54D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991084" y="13892181"/>
            <a:ext cx="2914967" cy="6682716"/>
          </a:xfrm>
          <a:prstGeom prst="rect">
            <a:avLst/>
          </a:prstGeom>
        </p:spPr>
      </p:pic>
      <p:pic>
        <p:nvPicPr>
          <p:cNvPr id="28" name="0_Graphic 2" descr="A black background with a black border&#10;&#10;Description automatically generated with medium confidence">
            <a:extLst>
              <a:ext uri="{FF2B5EF4-FFF2-40B4-BE49-F238E27FC236}">
                <a16:creationId xmlns:a16="http://schemas.microsoft.com/office/drawing/2014/main" id="{69E04CD6-7C73-FB14-352B-E884D27C73E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0195416" y="5624265"/>
            <a:ext cx="16327413" cy="4271867"/>
          </a:xfrm>
          <a:prstGeom prst="rect">
            <a:avLst/>
          </a:prstGeom>
        </p:spPr>
      </p:pic>
      <p:pic>
        <p:nvPicPr>
          <p:cNvPr id="26" name="0_Graphic 1">
            <a:extLst>
              <a:ext uri="{FF2B5EF4-FFF2-40B4-BE49-F238E27FC236}">
                <a16:creationId xmlns:a16="http://schemas.microsoft.com/office/drawing/2014/main" id="{A8964F66-E0FB-9B68-A92B-7667DB71A10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5875913"/>
            <a:ext cx="10418618" cy="3496917"/>
          </a:xfrm>
          <a:prstGeom prst="rect">
            <a:avLst/>
          </a:prstGeom>
        </p:spPr>
      </p:pic>
      <p:sp>
        <p:nvSpPr>
          <p:cNvPr id="2" name="0_point right">
            <a:extLst>
              <a:ext uri="{FF2B5EF4-FFF2-40B4-BE49-F238E27FC236}">
                <a16:creationId xmlns:a16="http://schemas.microsoft.com/office/drawing/2014/main" id="{9EDCF510-369B-421B-05FF-5FC6A9B4E1E8}"/>
              </a:ext>
            </a:extLst>
          </p:cNvPr>
          <p:cNvSpPr txBox="1"/>
          <p:nvPr/>
        </p:nvSpPr>
        <p:spPr>
          <a:xfrm>
            <a:off x="23372308" y="3613667"/>
            <a:ext cx="671104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RG-6</a:t>
            </a:r>
          </a:p>
        </p:txBody>
      </p:sp>
      <p:sp>
        <p:nvSpPr>
          <p:cNvPr id="9" name="0_point left">
            <a:extLst>
              <a:ext uri="{FF2B5EF4-FFF2-40B4-BE49-F238E27FC236}">
                <a16:creationId xmlns:a16="http://schemas.microsoft.com/office/drawing/2014/main" id="{9AB0CD40-3F8C-4AD7-ABD2-0365709E7B83}"/>
              </a:ext>
            </a:extLst>
          </p:cNvPr>
          <p:cNvSpPr txBox="1"/>
          <p:nvPr/>
        </p:nvSpPr>
        <p:spPr>
          <a:xfrm>
            <a:off x="7061799" y="3613667"/>
            <a:ext cx="671104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RG-59</a:t>
            </a:r>
          </a:p>
        </p:txBody>
      </p:sp>
      <p:sp>
        <p:nvSpPr>
          <p:cNvPr id="5" name="1_Point left 2">
            <a:extLst>
              <a:ext uri="{FF2B5EF4-FFF2-40B4-BE49-F238E27FC236}">
                <a16:creationId xmlns:a16="http://schemas.microsoft.com/office/drawing/2014/main" id="{90439FA4-5737-6A23-5410-9072071A01D6}"/>
              </a:ext>
            </a:extLst>
          </p:cNvPr>
          <p:cNvSpPr txBox="1"/>
          <p:nvPr/>
        </p:nvSpPr>
        <p:spPr>
          <a:xfrm>
            <a:off x="1351025" y="10092251"/>
            <a:ext cx="1224414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Thinner and more flexible</a:t>
            </a:r>
          </a:p>
        </p:txBody>
      </p:sp>
      <p:sp>
        <p:nvSpPr>
          <p:cNvPr id="33" name="2_Point right 2">
            <a:extLst>
              <a:ext uri="{FF2B5EF4-FFF2-40B4-BE49-F238E27FC236}">
                <a16:creationId xmlns:a16="http://schemas.microsoft.com/office/drawing/2014/main" id="{C10BC43C-02D7-FB8C-2A9B-159CBEE983F5}"/>
              </a:ext>
            </a:extLst>
          </p:cNvPr>
          <p:cNvSpPr txBox="1"/>
          <p:nvPr/>
        </p:nvSpPr>
        <p:spPr>
          <a:xfrm>
            <a:off x="20137751" y="10092251"/>
            <a:ext cx="1224414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Thicker and less flexible</a:t>
            </a:r>
          </a:p>
        </p:txBody>
      </p:sp>
      <p:sp>
        <p:nvSpPr>
          <p:cNvPr id="31" name="3_Point left 3">
            <a:extLst>
              <a:ext uri="{FF2B5EF4-FFF2-40B4-BE49-F238E27FC236}">
                <a16:creationId xmlns:a16="http://schemas.microsoft.com/office/drawing/2014/main" id="{F8C7A74C-6A5E-3A63-EF75-D6230B23A694}"/>
              </a:ext>
            </a:extLst>
          </p:cNvPr>
          <p:cNvSpPr txBox="1"/>
          <p:nvPr/>
        </p:nvSpPr>
        <p:spPr>
          <a:xfrm>
            <a:off x="1351025" y="11459779"/>
            <a:ext cx="1224414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Lower bandwidth/distance</a:t>
            </a:r>
          </a:p>
        </p:txBody>
      </p:sp>
      <p:sp>
        <p:nvSpPr>
          <p:cNvPr id="34" name="4_Point right 3">
            <a:extLst>
              <a:ext uri="{FF2B5EF4-FFF2-40B4-BE49-F238E27FC236}">
                <a16:creationId xmlns:a16="http://schemas.microsoft.com/office/drawing/2014/main" id="{EBBA60B3-767C-6050-CB00-06094821069A}"/>
              </a:ext>
            </a:extLst>
          </p:cNvPr>
          <p:cNvSpPr txBox="1"/>
          <p:nvPr/>
        </p:nvSpPr>
        <p:spPr>
          <a:xfrm>
            <a:off x="20137751" y="11459779"/>
            <a:ext cx="1224414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Higher bandwidth/distance</a:t>
            </a:r>
          </a:p>
        </p:txBody>
      </p:sp>
      <p:sp>
        <p:nvSpPr>
          <p:cNvPr id="32" name="5_Point left 4">
            <a:extLst>
              <a:ext uri="{FF2B5EF4-FFF2-40B4-BE49-F238E27FC236}">
                <a16:creationId xmlns:a16="http://schemas.microsoft.com/office/drawing/2014/main" id="{6C928159-C291-C595-E193-31354D3B3FB9}"/>
              </a:ext>
            </a:extLst>
          </p:cNvPr>
          <p:cNvSpPr txBox="1"/>
          <p:nvPr/>
        </p:nvSpPr>
        <p:spPr>
          <a:xfrm>
            <a:off x="1351025" y="12827308"/>
            <a:ext cx="1224414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VCRs, DVD players, TVs</a:t>
            </a:r>
          </a:p>
        </p:txBody>
      </p:sp>
      <p:sp>
        <p:nvSpPr>
          <p:cNvPr id="35" name="6_Point right 4">
            <a:extLst>
              <a:ext uri="{FF2B5EF4-FFF2-40B4-BE49-F238E27FC236}">
                <a16:creationId xmlns:a16="http://schemas.microsoft.com/office/drawing/2014/main" id="{B62000D3-C8B2-6F4D-4F0C-5462E92BD220}"/>
              </a:ext>
            </a:extLst>
          </p:cNvPr>
          <p:cNvSpPr txBox="1"/>
          <p:nvPr/>
        </p:nvSpPr>
        <p:spPr>
          <a:xfrm>
            <a:off x="20137751" y="12827308"/>
            <a:ext cx="163274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Cable television, satellite connections</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081341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F-Type Connector</a:t>
              </a:r>
            </a:p>
          </p:txBody>
        </p:sp>
      </p:grpSp>
      <p:pic>
        <p:nvPicPr>
          <p:cNvPr id="10" name="0_Graphic right" descr="A close up of a device&#10;&#10;Description automatically generated">
            <a:extLst>
              <a:ext uri="{FF2B5EF4-FFF2-40B4-BE49-F238E27FC236}">
                <a16:creationId xmlns:a16="http://schemas.microsoft.com/office/drawing/2014/main" id="{A4BD5805-9C14-F0EA-F8DF-4BA18F84B2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614821" y="6840442"/>
            <a:ext cx="14961179" cy="6896289"/>
          </a:xfrm>
          <a:prstGeom prst="rect">
            <a:avLst/>
          </a:prstGeom>
        </p:spPr>
      </p:pic>
      <p:pic>
        <p:nvPicPr>
          <p:cNvPr id="5" name="0_Graphic left" descr="A close up of a cable&#10;&#10;Description automatically generated">
            <a:extLst>
              <a:ext uri="{FF2B5EF4-FFF2-40B4-BE49-F238E27FC236}">
                <a16:creationId xmlns:a16="http://schemas.microsoft.com/office/drawing/2014/main" id="{75C8E428-C8E0-12B2-4FAB-3CAABC4446B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6487150"/>
            <a:ext cx="19396364" cy="9237476"/>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Commonly used to connect devices</a:t>
            </a:r>
          </a:p>
        </p:txBody>
      </p:sp>
      <p:sp>
        <p:nvSpPr>
          <p:cNvPr id="21" name="1_Demo01_V Demo01 01-02_F 100">
            <a:extLst>
              <a:ext uri="{FF2B5EF4-FFF2-40B4-BE49-F238E27FC236}">
                <a16:creationId xmlns:a16="http://schemas.microsoft.com/office/drawing/2014/main" id="{A8DB0A21-5EF3-1A6C-17FF-DA1B7DAA0072}"/>
              </a:ext>
            </a:extLst>
          </p:cNvPr>
          <p:cNvSpPr/>
          <p:nvPr/>
        </p:nvSpPr>
        <p:spPr>
          <a:xfrm>
            <a:off x="-1" y="-9677"/>
            <a:ext cx="36576000" cy="20586852"/>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60027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https://ITFreeTraining.com/ap11/4c55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823</Words>
  <Application>Microsoft Office PowerPoint</Application>
  <PresentationFormat>Custom</PresentationFormat>
  <Paragraphs>64</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2024-12-21T09:21:35Z</dcterms:modified>
</cp:coreProperties>
</file>