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841" r:id="rId1"/>
  </p:sldMasterIdLst>
  <p:notesMasterIdLst>
    <p:notesMasterId r:id="rId12"/>
  </p:notesMasterIdLst>
  <p:sldIdLst>
    <p:sldId id="274" r:id="rId2"/>
    <p:sldId id="289" r:id="rId3"/>
    <p:sldId id="290" r:id="rId4"/>
    <p:sldId id="291" r:id="rId5"/>
    <p:sldId id="292" r:id="rId6"/>
    <p:sldId id="294" r:id="rId7"/>
    <p:sldId id="295" r:id="rId8"/>
    <p:sldId id="296" r:id="rId9"/>
    <p:sldId id="297" r:id="rId10"/>
    <p:sldId id="273" r:id="rId11"/>
  </p:sldIdLst>
  <p:sldSz cx="36576000" cy="20577175"/>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E7546"/>
    <a:srgbClr val="F20000"/>
    <a:srgbClr val="FFFFFF"/>
    <a:srgbClr val="B00303"/>
    <a:srgbClr val="269D47"/>
    <a:srgbClr val="A7A7A7"/>
    <a:srgbClr val="1884C7"/>
    <a:srgbClr val="DDE9EF"/>
    <a:srgbClr val="19270F"/>
    <a:srgbClr val="CBDEE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990" autoAdjust="0"/>
    <p:restoredTop sz="65254" autoAdjust="0"/>
  </p:normalViewPr>
  <p:slideViewPr>
    <p:cSldViewPr snapToGrid="0">
      <p:cViewPr varScale="1">
        <p:scale>
          <a:sx n="25" d="100"/>
          <a:sy n="25" d="100"/>
        </p:scale>
        <p:origin x="704"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A5D95E6-9BF7-48A2-8E54-6C74B1E43336}" type="datetimeFigureOut">
              <a:rPr lang="en-US" smtClean="0"/>
              <a:t>12/21/2024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A1D7F5-93B3-4F86-93C3-9F6A93B7B0F4}" type="slidenum">
              <a:rPr lang="en-US" smtClean="0"/>
              <a:t>‹#›</a:t>
            </a:fld>
            <a:endParaRPr lang="en-US"/>
          </a:p>
        </p:txBody>
      </p:sp>
    </p:spTree>
    <p:extLst>
      <p:ext uri="{BB962C8B-B14F-4D97-AF65-F5344CB8AC3E}">
        <p14:creationId xmlns:p14="http://schemas.microsoft.com/office/powerpoint/2010/main" val="668581524"/>
      </p:ext>
    </p:extLst>
  </p:cSld>
  <p:clrMap bg1="lt1" tx1="dk1" bg2="lt2" tx2="dk2" accent1="accent1" accent2="accent2" accent3="accent3" accent4="accent4" accent5="accent5" accent6="accent6" hlink="hlink" folHlink="folHlink"/>
  <p:notesStyle>
    <a:lvl1pPr marL="0" algn="l" defTabSz="914499" rtl="0" eaLnBrk="1" latinLnBrk="0" hangingPunct="1">
      <a:defRPr sz="1200" kern="1200">
        <a:solidFill>
          <a:schemeClr val="tx1"/>
        </a:solidFill>
        <a:latin typeface="+mn-lt"/>
        <a:ea typeface="+mn-ea"/>
        <a:cs typeface="+mn-cs"/>
      </a:defRPr>
    </a:lvl1pPr>
    <a:lvl2pPr marL="457250" algn="l" defTabSz="914499" rtl="0" eaLnBrk="1" latinLnBrk="0" hangingPunct="1">
      <a:defRPr sz="1200" kern="1200">
        <a:solidFill>
          <a:schemeClr val="tx1"/>
        </a:solidFill>
        <a:latin typeface="+mn-lt"/>
        <a:ea typeface="+mn-ea"/>
        <a:cs typeface="+mn-cs"/>
      </a:defRPr>
    </a:lvl2pPr>
    <a:lvl3pPr marL="914499" algn="l" defTabSz="914499" rtl="0" eaLnBrk="1" latinLnBrk="0" hangingPunct="1">
      <a:defRPr sz="1200" kern="1200">
        <a:solidFill>
          <a:schemeClr val="tx1"/>
        </a:solidFill>
        <a:latin typeface="+mn-lt"/>
        <a:ea typeface="+mn-ea"/>
        <a:cs typeface="+mn-cs"/>
      </a:defRPr>
    </a:lvl3pPr>
    <a:lvl4pPr marL="1371748" algn="l" defTabSz="914499" rtl="0" eaLnBrk="1" latinLnBrk="0" hangingPunct="1">
      <a:defRPr sz="1200" kern="1200">
        <a:solidFill>
          <a:schemeClr val="tx1"/>
        </a:solidFill>
        <a:latin typeface="+mn-lt"/>
        <a:ea typeface="+mn-ea"/>
        <a:cs typeface="+mn-cs"/>
      </a:defRPr>
    </a:lvl4pPr>
    <a:lvl5pPr marL="1828998" algn="l" defTabSz="914499" rtl="0" eaLnBrk="1" latinLnBrk="0" hangingPunct="1">
      <a:defRPr sz="1200" kern="1200">
        <a:solidFill>
          <a:schemeClr val="tx1"/>
        </a:solidFill>
        <a:latin typeface="+mn-lt"/>
        <a:ea typeface="+mn-ea"/>
        <a:cs typeface="+mn-cs"/>
      </a:defRPr>
    </a:lvl5pPr>
    <a:lvl6pPr marL="2286248" algn="l" defTabSz="914499" rtl="0" eaLnBrk="1" latinLnBrk="0" hangingPunct="1">
      <a:defRPr sz="1200" kern="1200">
        <a:solidFill>
          <a:schemeClr val="tx1"/>
        </a:solidFill>
        <a:latin typeface="+mn-lt"/>
        <a:ea typeface="+mn-ea"/>
        <a:cs typeface="+mn-cs"/>
      </a:defRPr>
    </a:lvl6pPr>
    <a:lvl7pPr marL="2743498" algn="l" defTabSz="914499" rtl="0" eaLnBrk="1" latinLnBrk="0" hangingPunct="1">
      <a:defRPr sz="1200" kern="1200">
        <a:solidFill>
          <a:schemeClr val="tx1"/>
        </a:solidFill>
        <a:latin typeface="+mn-lt"/>
        <a:ea typeface="+mn-ea"/>
        <a:cs typeface="+mn-cs"/>
      </a:defRPr>
    </a:lvl7pPr>
    <a:lvl8pPr marL="3200746" algn="l" defTabSz="914499" rtl="0" eaLnBrk="1" latinLnBrk="0" hangingPunct="1">
      <a:defRPr sz="1200" kern="1200">
        <a:solidFill>
          <a:schemeClr val="tx1"/>
        </a:solidFill>
        <a:latin typeface="+mn-lt"/>
        <a:ea typeface="+mn-ea"/>
        <a:cs typeface="+mn-cs"/>
      </a:defRPr>
    </a:lvl8pPr>
    <a:lvl9pPr marL="3657996" algn="l" defTabSz="914499"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Let’s have a look at copper cable testing.</a:t>
            </a:r>
            <a:endParaRPr lang="en-US"/>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18222345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17:19 That concludes this video from ITFreeTraining on the basic devices you can use to test and trace network cables on your network. I hope this video has helped you. Until the next video from us, I would like to thank you for watching.</a:t>
            </a:r>
          </a:p>
          <a:p>
            <a:endParaRPr lang="en-GB"/>
          </a:p>
          <a:p>
            <a:r>
              <a:rPr lang="en-GB"/>
              <a:t>References</a:t>
            </a:r>
          </a:p>
          <a:p>
            <a:r>
              <a:rPr lang="en-GB"/>
              <a:t>“The Official CompTIA A+ Core Study Guide (Exam 220-1101)” pages 138 to 140</a:t>
            </a:r>
          </a:p>
          <a:p>
            <a:r>
              <a:rPr lang="en-GB"/>
              <a:t>“Mike Myers All in One A+ Certification Exam Guide 220-1101 &amp; 220-1102” pages 138 to 140</a:t>
            </a:r>
          </a:p>
          <a:p>
            <a:endParaRPr lang="en-GB"/>
          </a:p>
          <a:p>
            <a:r>
              <a:rPr lang="en-GB"/>
              <a:t>Credits</a:t>
            </a:r>
          </a:p>
          <a:p>
            <a:r>
              <a:rPr lang="en-GB"/>
              <a:t>Trainer: Austin Mason http://ITFreeTraining.com</a:t>
            </a:r>
          </a:p>
          <a:p>
            <a:r>
              <a:rPr lang="en-GB"/>
              <a:t>Voice Talent: HP Lewis http://hplewis.com</a:t>
            </a:r>
          </a:p>
          <a:p>
            <a:r>
              <a:rPr lang="en-GB"/>
              <a:t>Quality Assurance: Brett Batson http://www.pbb-proofreading.uk</a:t>
            </a:r>
            <a:endParaRPr lang="en-US"/>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36925064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00:03 In this video I will look at the loopback plug, a simple plug that reflects back the network signal like a mirror. Next, I will look at a cable tester. This device will test for incorrectly connected wires or broken wires. Lastly, I will look at a toner probe. This device emits a signal through the cable, enabling you to track wires amidst complex cable configurations or through barriers such as walls. With each device, the cost increases, but so do the available features. Let's explore what each one offers.</a:t>
            </a:r>
            <a:endParaRPr lang="en-US"/>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34228216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00:37 The loopback plug is the cheapest option. It is a simple device that tests a network adapter or switch port. The biggest disadvantage of the loopback plug is that it is unlikely to work with gigabit ports. Since most modern networks are at least one gigabit, I would personally go for a different option, but it is in the exam objectives, so I will cover it.</a:t>
            </a:r>
          </a:p>
          <a:p>
            <a:endParaRPr lang="en-GB"/>
          </a:p>
          <a:p>
            <a:r>
              <a:rPr lang="en-GB"/>
              <a:t>You can purchase a loopback plug like the one shown; however, you can also make one if needed by connecting wires together as shown. You may also come across loopback plugs where all the pairs are connected together.</a:t>
            </a:r>
          </a:p>
          <a:p>
            <a:endParaRPr lang="en-GB"/>
          </a:p>
          <a:p>
            <a:r>
              <a:rPr lang="en-GB"/>
              <a:t>For 100-megabit networking, only two wire pairs are utilized, making two pairs sufficient for loopback testing. One gigabit networking employs all four wire pairs. However, the presence of additional looped pairs typically doesn't influence the functionality of a loopback connection. Therefore, looping more than two pairs is not essential for effective loopback testing in most scenarios. Thus, don’t get fooled into thinking the extra looped pairs will allow the loopback plug to work on one-gigabit ports.</a:t>
            </a:r>
          </a:p>
          <a:p>
            <a:endParaRPr lang="en-GB"/>
          </a:p>
          <a:p>
            <a:r>
              <a:rPr lang="en-GB"/>
              <a:t>I will demonstrate how to use the loopback plug using a 100-megabit switch with two one-gigabit ports. The switch is plugged in a patch panel with the red network cable. The patch panel is plugged into a network point. The network point is connected with a green network cable.</a:t>
            </a:r>
          </a:p>
          <a:p>
            <a:endParaRPr lang="en-GB"/>
          </a:p>
          <a:p>
            <a:r>
              <a:rPr lang="en-GB"/>
              <a:t>I will now plug the loopback plug into the green cable. You will notice that the connection light on the switch has come on. This light may not come on straight away, and on some switches it may take approximately 20 seconds to light up if it does light up at all.</a:t>
            </a:r>
          </a:p>
          <a:p>
            <a:endParaRPr lang="en-GB"/>
          </a:p>
          <a:p>
            <a:r>
              <a:rPr lang="en-GB"/>
              <a:t>The loopback plug can also be plugged directly into the network point. I will unplug the network cable from the network point, unplug the loopback plug and plug it into the network point. You can see I will get the same result as before, that is, the light on the network switch will light up.</a:t>
            </a:r>
          </a:p>
          <a:p>
            <a:endParaRPr lang="en-GB"/>
          </a:p>
          <a:p>
            <a:r>
              <a:rPr lang="en-GB"/>
              <a:t>I will now move the network connection from the 100-megabit port to the one-gigabit port. You will notice that the light does not light up. Even if I wait 20 or more seconds, it won’t light up because the loopback plug is not compatible with the one-gigabit port on this switch. For this reason, I would not recommend the loopback plug, so I will next look at what else you can use that will give you better results.</a:t>
            </a:r>
            <a:endParaRPr lang="en-US"/>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7041705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03:08 A cable tester is a device used to test the functionality of network cables. It has two parts: a main tester and a remote tester. The main tester is typically connected to one end of the cable, and the remote tester is connected to the other end. The main tester then sends a signal through the cable, and the remote tester receives it.</a:t>
            </a:r>
          </a:p>
          <a:p>
            <a:endParaRPr lang="en-GB"/>
          </a:p>
          <a:p>
            <a:r>
              <a:rPr lang="en-GB"/>
              <a:t>The cable tester essentially tests for two things: Wire continuity, to make sure that all of the wires in the cable are properly connected and wiring order, to make sure that the wires in the cable are connected in the correct order.</a:t>
            </a:r>
          </a:p>
          <a:p>
            <a:endParaRPr lang="en-GB"/>
          </a:p>
          <a:p>
            <a:r>
              <a:rPr lang="en-GB"/>
              <a:t>Cable testers offer a convenient and affordable way to check basic cable functionality and wiring connections. It does not provide any insight into cable quality or damage to the cable.</a:t>
            </a:r>
          </a:p>
          <a:p>
            <a:endParaRPr lang="en-GB"/>
          </a:p>
          <a:p>
            <a:r>
              <a:rPr lang="en-GB"/>
              <a:t>I will use this cable tester to test some cables. You can see that the main tester on the left has an RJ11 plug and an RJ45 plug. On the right side is the remote tester with a single RJ45 connector. The RJ11 connector is on the other side.</a:t>
            </a:r>
          </a:p>
          <a:p>
            <a:endParaRPr lang="en-GB"/>
          </a:p>
          <a:p>
            <a:r>
              <a:rPr lang="en-GB"/>
              <a:t>I will now plug in the cable and switch the cable tester on. This cable is in good condition and functioning properly, which means you should observe each LED illuminating sequentially. If any of the LEDs fail to light up, it suggests that one of the wires may be damaged or disconnected. The cable tester features a slow mode; when activated, the LED lights will illuminate at a slower pace. For a cable in proper working order, the LEDs should light up in sequence, with all LEDs from one to eight lighting up accordingly.</a:t>
            </a:r>
          </a:p>
          <a:p>
            <a:endParaRPr lang="en-GB"/>
          </a:p>
          <a:p>
            <a:r>
              <a:rPr lang="en-GB"/>
              <a:t>If you are having trouble working out if all the LEDs are lighting up or are in sequence, put the cable tester in slow mode. Some cable testers will have a button that you can cycle through each LED.</a:t>
            </a:r>
          </a:p>
          <a:p>
            <a:endParaRPr lang="en-GB"/>
          </a:p>
          <a:p>
            <a:r>
              <a:rPr lang="en-GB"/>
              <a:t>I will now swap the cable with another. This cable has the T56A standard on one side and T56B on the other side, otherwise known as a crossover cable. The LEDs light in order on the main side, but on the remote tester, only half the LEDs light in the correct order while the other half do not.</a:t>
            </a:r>
          </a:p>
          <a:p>
            <a:endParaRPr lang="en-GB"/>
          </a:p>
          <a:p>
            <a:r>
              <a:rPr lang="en-GB"/>
              <a:t>In the old days, a cross-over cable was used to connect two devices together without using a network switch or hub. Nowadays, the vast majority of devices are auto sensing and automatically swap to a crossover cable if needed.</a:t>
            </a:r>
          </a:p>
          <a:p>
            <a:endParaRPr lang="en-GB"/>
          </a:p>
          <a:p>
            <a:r>
              <a:rPr lang="en-GB"/>
              <a:t>The last cable I will look at is a roll cable otherwise known as a rollover cable. Here, the wires in the cable are wired opposite to each other. These cables are used for console access to some devices and some legacy systems, but you don’t tend to see them used much nowadays. There has been a shift to other technologies like ethernet and USB.</a:t>
            </a:r>
          </a:p>
          <a:p>
            <a:endParaRPr lang="en-GB"/>
          </a:p>
          <a:p>
            <a:r>
              <a:rPr lang="en-GB"/>
              <a:t>I will have a look at how you would test a connection from the patch panel to the wall outlet. In this example I have a network cable going from my wall outlet to the remote tester. I also have a cable running from my patch panel to the main tester. If you had a user saying there was a problem with their network connection, this is how you would test for basic connectivity from their computer to the patch panel.</a:t>
            </a:r>
          </a:p>
          <a:p>
            <a:endParaRPr lang="en-GB"/>
          </a:p>
          <a:p>
            <a:r>
              <a:rPr lang="en-GB"/>
              <a:t>I will now switch on the cable tester. You will notice that there is a problem with the remote tester for wires four and five. The sequence is not correct, wires four and five appear to be reversed. I next need to work out where the problem is. To do this, I will treat it as a logic problem and divide it up into smaller parts.</a:t>
            </a:r>
          </a:p>
          <a:p>
            <a:endParaRPr lang="en-GB"/>
          </a:p>
          <a:p>
            <a:r>
              <a:rPr lang="en-GB"/>
              <a:t>I will unplug the cable from the wall outlet and plug it into the main part of the tester. You will notice that the wires are out of sequence. So, I have found the problem and the cable going from the wall socket to the computer will need to be replaced.</a:t>
            </a:r>
          </a:p>
          <a:p>
            <a:endParaRPr lang="en-GB"/>
          </a:p>
          <a:p>
            <a:r>
              <a:rPr lang="en-GB"/>
              <a:t>If you see a fault on the remote unit, there is a problem with the cable. If everything looks good on the remote unit, you should also check the main unit. These basic network testers don’t offer a lot of features and only check that the basic wiring is correct and there is continuity. I will next have a look at a toner probe which also includes a more advanced network cable tester.</a:t>
            </a:r>
            <a:endParaRPr lang="en-US"/>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7088025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07:24 A toner probe is used to send a tone down a cable allowing it to be traced. It is often included with a cable tester. This network cable tester has a number of different features, including a loopback tester, cable tester, toner probe, among other features that I will look at later. Essentially, it  includes the loopback plug and network cable tester I looked at earlier in the video.</a:t>
            </a:r>
          </a:p>
          <a:p>
            <a:endParaRPr lang="en-GB"/>
          </a:p>
          <a:p>
            <a:r>
              <a:rPr lang="en-GB"/>
              <a:t>If you are considering buying a cable tester, it may be worth paying a little more to get a device like this one with additional features. While it's more affordable compared to professional-grade network cable testers, this device delivers satisfactory results. Although it may not match the performance of high-end products, its cost-effectiveness — at roughly one-tenth the price of professional models — makes it a practical option. Keep in mind you get what you pay for, thus you won’t get the same results as a professional cable tester.</a:t>
            </a:r>
          </a:p>
          <a:p>
            <a:endParaRPr lang="en-GB"/>
          </a:p>
          <a:p>
            <a:r>
              <a:rPr lang="en-GB"/>
              <a:t>The device works like this; as before there is a transmitter. This is the main part of the unit that sends the signal or tone down the wire. The next part is the receiver, generally called the probe. This is what picks up the signal going through the cable. I will demonstrate how that works in a moment.</a:t>
            </a:r>
          </a:p>
          <a:p>
            <a:endParaRPr lang="en-GB"/>
          </a:p>
          <a:p>
            <a:r>
              <a:rPr lang="en-GB"/>
              <a:t>The last part is the remote. This performs the same purpose as the remote tester in the previous cable tester that I looked at. Not all functions in the network cable tester require the remote. CompTIA recommends disconnecting the other end from network equipment before use. However, if you are using a toner probe, it is most likely because you are trying to find the other end of the cable because you don’t know where it is, so you won’t be able to unplug it. I would say, if you can’t disconnect the cable, refer to the operating instructions for the device and consider the risks before use.</a:t>
            </a:r>
          </a:p>
          <a:p>
            <a:endParaRPr lang="en-GB"/>
          </a:p>
          <a:p>
            <a:r>
              <a:rPr lang="en-GB"/>
              <a:t>In this demonstration, I'll be using the toner probe to trace the red cable back to the patch panel surrounded by blue cables. I have used different colors to make it easy to understand, however, it is important to note that in real-world scenarios, cables are typically uniform in color, making it more challenging to distinguish one from another.</a:t>
            </a:r>
          </a:p>
          <a:p>
            <a:endParaRPr lang="en-GB"/>
          </a:p>
          <a:p>
            <a:r>
              <a:rPr lang="en-GB"/>
              <a:t>The network cable tester is on the right. It has four different plugs for performing different tests. For the tone probe, I need to plug it into the one that is marked “Scan”. I will look at the others  later in the video.</a:t>
            </a:r>
          </a:p>
          <a:p>
            <a:endParaRPr lang="en-GB"/>
          </a:p>
          <a:p>
            <a:r>
              <a:rPr lang="en-GB"/>
              <a:t>I will now switch the tester on. I will next need to select which test I want to run, and in this case, I will select scan. The device will emit a digital tone down the cable. This device also supports analog mode. The digital tone works better with noise and maintains signal integrity over a longer distance. Analog is cheaper to implement. In some cases, analog will work better, so if one does not work, I would try the other.</a:t>
            </a:r>
          </a:p>
          <a:p>
            <a:endParaRPr lang="en-GB"/>
          </a:p>
          <a:p>
            <a:r>
              <a:rPr lang="en-GB"/>
              <a:t>To detect the signal going over the cable, I will need the probe. To use the probe, I first need to switch it on making sure it is on the digital setting since the network tester is set to digital. The same principle applies if the network tester was set to analog, the probe won’t pick up anything if it is configured for digital.</a:t>
            </a:r>
          </a:p>
          <a:p>
            <a:endParaRPr lang="en-GB"/>
          </a:p>
          <a:p>
            <a:r>
              <a:rPr lang="en-GB"/>
              <a:t>To detect the signal, I need to wave the end of the probe over the cable. You will hear the signal in the form of audible tones when the end of the probe is near the red cable.</a:t>
            </a:r>
          </a:p>
          <a:p>
            <a:endParaRPr lang="en-GB"/>
          </a:p>
          <a:p>
            <a:r>
              <a:rPr lang="en-GB"/>
              <a:t>Whenever the probe is near the cable connected to the network tester you will hear the probe. We can now apply that to the patch panel. All I need to do is run the probe down the patch panel until I hear the tones and I will be able to identify which cable it is.</a:t>
            </a:r>
          </a:p>
          <a:p>
            <a:endParaRPr lang="en-GB"/>
          </a:p>
          <a:p>
            <a:r>
              <a:rPr lang="en-GB"/>
              <a:t>This is a fairly simple example, but you can also use network probe devices to detect cables in walls. This is one of those times you get what you pay for. An inexpensive network probe will have a harder time detecting cables in walls and may not detect them at all. More expensive network probes have higher sensitivity, precision, enhanced frequency range and more advanced technology allowing them to detect and trace signals through denser materials like walls.</a:t>
            </a:r>
          </a:p>
          <a:p>
            <a:endParaRPr lang="en-GB"/>
          </a:p>
          <a:p>
            <a:r>
              <a:rPr lang="en-GB"/>
              <a:t>For the A+ exam, you only need to have a basic understanding of the devices that I have looked at, so feel free to end the video here if you are only interested in studying for the exam, as - in the rest of the video-  I will have a look at some of the other features this device has that may be useful to you when troubleshooting.</a:t>
            </a:r>
            <a:endParaRPr lang="en-US"/>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38588258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11:57 I will next look at the continuity testing part of the device. This tests that the wires are connected, detects shorts and the order of the wires. To use this, plug the cable you want to test to the “Continuity” port and plug the remote tester to the other end of the cable. It is just a matter of switching it on and selecting “continuity test” from the menu and pressing o.k. to run the test.</a:t>
            </a:r>
          </a:p>
          <a:p>
            <a:endParaRPr lang="en-GB"/>
          </a:p>
          <a:p>
            <a:r>
              <a:rPr lang="en-GB"/>
              <a:t>For a straight through cable, you will get a graphic showing all the wires directly connected. The vast majority of cables that you come across should be of this type. If you have a short in the cable, that is two or more wires connected together, this will show as a short. This cable should be thrown away, although, depending on where the short is, you may be able to fix the cable by re-crimping it.</a:t>
            </a:r>
          </a:p>
          <a:p>
            <a:endParaRPr lang="en-GB"/>
          </a:p>
          <a:p>
            <a:r>
              <a:rPr lang="en-GB"/>
              <a:t>It is possible that you may come across a crossover cable, where two of the pairs will be swapped. The need for crossover cables has largely diminished in modern networking thanks to automatic detection.</a:t>
            </a:r>
          </a:p>
          <a:p>
            <a:endParaRPr lang="en-GB"/>
          </a:p>
          <a:p>
            <a:r>
              <a:rPr lang="en-GB"/>
              <a:t>In the old days, rollover cables were required to access the console on some network devices. If you come across one of these cables, all the wires in the cable will be opposite to each other.</a:t>
            </a:r>
            <a:endParaRPr lang="en-US"/>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39398138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13:10 The next test the device can perform is “Power Over Ethernet” testing. Voltage can be injected into an ethernet cable, often done by using the two unused pairs of wires in 100-megabit networking.</a:t>
            </a:r>
          </a:p>
          <a:p>
            <a:endParaRPr lang="en-GB"/>
          </a:p>
          <a:p>
            <a:r>
              <a:rPr lang="en-GB"/>
              <a:t>Certain network devices have Power over Ethernet built in, but at other times you may need to use an injector like the one shown. Injectors like this have a connection to the network and a connection that adds power which goes to the device. Power over Ethernet is often used for Wi-Fi points which are often in locations that are difficult to get power to and, thus, running the power over the network cable is a good alternative.</a:t>
            </a:r>
          </a:p>
          <a:p>
            <a:endParaRPr lang="en-GB"/>
          </a:p>
          <a:p>
            <a:r>
              <a:rPr lang="en-GB"/>
              <a:t>The network tester can test if voltage is present on the cable. To use it, plug the cable that you want to test into the network tester. Select the “PoE” option and this will tell you the voltage on the cable and which wires have voltage going through them.</a:t>
            </a:r>
          </a:p>
          <a:p>
            <a:endParaRPr lang="en-GB"/>
          </a:p>
          <a:p>
            <a:r>
              <a:rPr lang="en-GB"/>
              <a:t>Checking the voltage achieves two things. There are a number of different PoE standards that use different voltages. Using an incorrect voltage with a PoE device can cause damage to the device. Voltage supplied to a non-PoE device can also cause damage. Thus, you want to make sure the voltage provided by the cable is compatible with the device and that you are not using a cable with voltage on it and then plugging it into a non-PoE device.</a:t>
            </a:r>
            <a:endParaRPr lang="en-US"/>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30003114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14:38 The network cable tester also has the ability to measure the length of a cable. Keep in mind that devices like these only give an approximate length of the cable. For this demonstration, I will test this 20-meter network cable. Check your device to see what lengths it can test. This device can only test cables over two and half meters and less than 200 meters in length.</a:t>
            </a:r>
          </a:p>
          <a:p>
            <a:endParaRPr lang="en-GB"/>
          </a:p>
          <a:p>
            <a:r>
              <a:rPr lang="en-GB"/>
              <a:t>To perform the test, make sure the cable is not plugged into anything as this can affect the testing. To test the cable, I will first need to plug it into the Length port in the network tester.</a:t>
            </a:r>
          </a:p>
          <a:p>
            <a:endParaRPr lang="en-GB"/>
          </a:p>
          <a:p>
            <a:r>
              <a:rPr lang="en-GB"/>
              <a:t>I will next switch on the network tester and select the length option. The category of the cable needs to be selected. This device supports CAT5 and CAT6. This cable is CAT5e, so I will need to select CAT5.</a:t>
            </a:r>
          </a:p>
          <a:p>
            <a:endParaRPr lang="en-GB"/>
          </a:p>
          <a:p>
            <a:r>
              <a:rPr lang="en-GB"/>
              <a:t>I will next select “Start Test” to begin testing. The testing does not take too long to complete. The results are displayed as divided up into the four pairs of wires. The first line is the pair that uses wires 1 and 2. It has returned a result of 21.3 meters. You will notice that all the results are 21.3 meters, that is, for the pairs using wires 3 and 6, 4 and 5 and 7 and 8.</a:t>
            </a:r>
          </a:p>
          <a:p>
            <a:endParaRPr lang="en-GB"/>
          </a:p>
          <a:p>
            <a:r>
              <a:rPr lang="en-GB"/>
              <a:t>If one of the pairs is broken, the signal will stop at the break. Thus, if you ever see the length reported differently, there is something wrong with the cable and it probably needs to be replaced.</a:t>
            </a:r>
            <a:endParaRPr lang="en-US"/>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26064864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16:10 The last feature that I will look at is “Port Flash”. This feature allows you to locate a connected cable to a device like a switch by flashing the LED light on the switch. In this example, I will use it to locate which port the red network cable is plugged into.</a:t>
            </a:r>
          </a:p>
          <a:p>
            <a:endParaRPr lang="en-GB"/>
          </a:p>
          <a:p>
            <a:r>
              <a:rPr lang="en-GB"/>
              <a:t>I first need to connect the cable to the Flash port of the network tester. I will next switch on the network tester. From the menu, I will need to select “Flash”.</a:t>
            </a:r>
          </a:p>
          <a:p>
            <a:endParaRPr lang="en-GB"/>
          </a:p>
          <a:p>
            <a:r>
              <a:rPr lang="en-GB"/>
              <a:t>Once selected, a link test will be performed. It can take a little bit of time before you see a result, so don’t be surprised if you don’t get a result straight away. You can see the network cable tester has reported the cable is connected to a one-gigabit connection and the port is configured to auto negotiate. That is, the port will change its configuration based on what device is plugged into it.</a:t>
            </a:r>
          </a:p>
          <a:p>
            <a:endParaRPr lang="en-GB"/>
          </a:p>
          <a:p>
            <a:r>
              <a:rPr lang="en-GB"/>
              <a:t>You will notice that the light on the network switch will slowly blink. This will help you identify which port the cable is connected to. They can be very useful in environments with a lot of cables where you are having trouble tracing the cable back to the switch.</a:t>
            </a:r>
            <a:endParaRPr lang="en-US"/>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32780804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0" y="3367609"/>
            <a:ext cx="27432000" cy="7163905"/>
          </a:xfrm>
        </p:spPr>
        <p:txBody>
          <a:bodyPr anchor="b"/>
          <a:lstStyle>
            <a:lvl1pPr algn="ctr">
              <a:defRPr sz="18000"/>
            </a:lvl1pPr>
          </a:lstStyle>
          <a:p>
            <a:r>
              <a:rPr lang="en-US"/>
              <a:t>Click to edit Master title style</a:t>
            </a:r>
            <a:endParaRPr lang="en-US" dirty="0"/>
          </a:p>
        </p:txBody>
      </p:sp>
      <p:sp>
        <p:nvSpPr>
          <p:cNvPr id="3" name="Subtitle 2"/>
          <p:cNvSpPr>
            <a:spLocks noGrp="1"/>
          </p:cNvSpPr>
          <p:nvPr>
            <p:ph type="subTitle" idx="1"/>
          </p:nvPr>
        </p:nvSpPr>
        <p:spPr>
          <a:xfrm>
            <a:off x="4572000" y="10807781"/>
            <a:ext cx="27432000" cy="4968053"/>
          </a:xfrm>
        </p:spPr>
        <p:txBody>
          <a:bodyPr/>
          <a:lstStyle>
            <a:lvl1pPr marL="0" indent="0" algn="ctr">
              <a:buNone/>
              <a:defRPr sz="7200"/>
            </a:lvl1pPr>
            <a:lvl2pPr marL="1371600" indent="0" algn="ctr">
              <a:buNone/>
              <a:defRPr sz="6000"/>
            </a:lvl2pPr>
            <a:lvl3pPr marL="2743200" indent="0" algn="ctr">
              <a:buNone/>
              <a:defRPr sz="5400"/>
            </a:lvl3pPr>
            <a:lvl4pPr marL="4114800" indent="0" algn="ctr">
              <a:buNone/>
              <a:defRPr sz="4800"/>
            </a:lvl4pPr>
            <a:lvl5pPr marL="5486400" indent="0" algn="ctr">
              <a:buNone/>
              <a:defRPr sz="4800"/>
            </a:lvl5pPr>
            <a:lvl6pPr marL="6858000" indent="0" algn="ctr">
              <a:buNone/>
              <a:defRPr sz="4800"/>
            </a:lvl6pPr>
            <a:lvl7pPr marL="8229600" indent="0" algn="ctr">
              <a:buNone/>
              <a:defRPr sz="4800"/>
            </a:lvl7pPr>
            <a:lvl8pPr marL="9601200" indent="0" algn="ctr">
              <a:buNone/>
              <a:defRPr sz="4800"/>
            </a:lvl8pPr>
            <a:lvl9pPr marL="10972800" indent="0" algn="ctr">
              <a:buNone/>
              <a:defRPr sz="48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12/21/2024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4006534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12/21/2024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6424357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6174700" y="1095544"/>
            <a:ext cx="7886700" cy="1743820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514600" y="1095544"/>
            <a:ext cx="23202900" cy="1743820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12/21/2024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6124178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647A2551-1DA5-4C4C-AFFE-2CB15BC36C18}" type="datetimeFigureOut">
              <a:rPr lang="en-US" smtClean="0"/>
              <a:t>12/21/2024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40600737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12/21/2024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204395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495550" y="5130007"/>
            <a:ext cx="31546800" cy="8559532"/>
          </a:xfrm>
        </p:spPr>
        <p:txBody>
          <a:bodyPr anchor="b"/>
          <a:lstStyle>
            <a:lvl1pPr>
              <a:defRPr sz="18000"/>
            </a:lvl1pPr>
          </a:lstStyle>
          <a:p>
            <a:r>
              <a:rPr lang="en-US"/>
              <a:t>Click to edit Master title style</a:t>
            </a:r>
            <a:endParaRPr lang="en-US" dirty="0"/>
          </a:p>
        </p:txBody>
      </p:sp>
      <p:sp>
        <p:nvSpPr>
          <p:cNvPr id="3" name="Text Placeholder 2"/>
          <p:cNvSpPr>
            <a:spLocks noGrp="1"/>
          </p:cNvSpPr>
          <p:nvPr>
            <p:ph type="body" idx="1"/>
          </p:nvPr>
        </p:nvSpPr>
        <p:spPr>
          <a:xfrm>
            <a:off x="2495550" y="13770515"/>
            <a:ext cx="31546800" cy="4501256"/>
          </a:xfrm>
        </p:spPr>
        <p:txBody>
          <a:bodyPr/>
          <a:lstStyle>
            <a:lvl1pPr marL="0" indent="0">
              <a:buNone/>
              <a:defRPr sz="7200">
                <a:solidFill>
                  <a:schemeClr val="tx1">
                    <a:tint val="75000"/>
                  </a:schemeClr>
                </a:solidFill>
              </a:defRPr>
            </a:lvl1pPr>
            <a:lvl2pPr marL="1371600" indent="0">
              <a:buNone/>
              <a:defRPr sz="6000">
                <a:solidFill>
                  <a:schemeClr val="tx1">
                    <a:tint val="75000"/>
                  </a:schemeClr>
                </a:solidFill>
              </a:defRPr>
            </a:lvl2pPr>
            <a:lvl3pPr marL="2743200" indent="0">
              <a:buNone/>
              <a:defRPr sz="5400">
                <a:solidFill>
                  <a:schemeClr val="tx1">
                    <a:tint val="75000"/>
                  </a:schemeClr>
                </a:solidFill>
              </a:defRPr>
            </a:lvl3pPr>
            <a:lvl4pPr marL="4114800" indent="0">
              <a:buNone/>
              <a:defRPr sz="4800">
                <a:solidFill>
                  <a:schemeClr val="tx1">
                    <a:tint val="75000"/>
                  </a:schemeClr>
                </a:solidFill>
              </a:defRPr>
            </a:lvl4pPr>
            <a:lvl5pPr marL="5486400" indent="0">
              <a:buNone/>
              <a:defRPr sz="4800">
                <a:solidFill>
                  <a:schemeClr val="tx1">
                    <a:tint val="75000"/>
                  </a:schemeClr>
                </a:solidFill>
              </a:defRPr>
            </a:lvl5pPr>
            <a:lvl6pPr marL="6858000" indent="0">
              <a:buNone/>
              <a:defRPr sz="4800">
                <a:solidFill>
                  <a:schemeClr val="tx1">
                    <a:tint val="75000"/>
                  </a:schemeClr>
                </a:solidFill>
              </a:defRPr>
            </a:lvl6pPr>
            <a:lvl7pPr marL="8229600" indent="0">
              <a:buNone/>
              <a:defRPr sz="4800">
                <a:solidFill>
                  <a:schemeClr val="tx1">
                    <a:tint val="75000"/>
                  </a:schemeClr>
                </a:solidFill>
              </a:defRPr>
            </a:lvl7pPr>
            <a:lvl8pPr marL="9601200" indent="0">
              <a:buNone/>
              <a:defRPr sz="4800">
                <a:solidFill>
                  <a:schemeClr val="tx1">
                    <a:tint val="75000"/>
                  </a:schemeClr>
                </a:solidFill>
              </a:defRPr>
            </a:lvl8pPr>
            <a:lvl9pPr marL="10972800" indent="0">
              <a:buNone/>
              <a:defRPr sz="48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47A2551-1DA5-4C4C-AFFE-2CB15BC36C18}" type="datetimeFigureOut">
              <a:rPr lang="en-US" smtClean="0"/>
              <a:t>12/21/2024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33758175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14600" y="5477720"/>
            <a:ext cx="15544800" cy="130560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18516600" y="5477720"/>
            <a:ext cx="15544800" cy="130560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47A2551-1DA5-4C4C-AFFE-2CB15BC36C18}" type="datetimeFigureOut">
              <a:rPr lang="en-US" smtClean="0"/>
              <a:t>12/21/2024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4200633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519364" y="1095545"/>
            <a:ext cx="31546800" cy="3977303"/>
          </a:xfrm>
        </p:spPr>
        <p:txBody>
          <a:bodyPr/>
          <a:lstStyle/>
          <a:p>
            <a:r>
              <a:rPr lang="en-US"/>
              <a:t>Click to edit Master title style</a:t>
            </a:r>
            <a:endParaRPr lang="en-US" dirty="0"/>
          </a:p>
        </p:txBody>
      </p:sp>
      <p:sp>
        <p:nvSpPr>
          <p:cNvPr id="3" name="Text Placeholder 2"/>
          <p:cNvSpPr>
            <a:spLocks noGrp="1"/>
          </p:cNvSpPr>
          <p:nvPr>
            <p:ph type="body" idx="1"/>
          </p:nvPr>
        </p:nvSpPr>
        <p:spPr>
          <a:xfrm>
            <a:off x="2519366" y="5044268"/>
            <a:ext cx="15473361" cy="2472117"/>
          </a:xfrm>
        </p:spPr>
        <p:txBody>
          <a:bodyPr anchor="b"/>
          <a:lstStyle>
            <a:lvl1pPr marL="0" indent="0">
              <a:buNone/>
              <a:defRPr sz="7200" b="1"/>
            </a:lvl1pPr>
            <a:lvl2pPr marL="1371600" indent="0">
              <a:buNone/>
              <a:defRPr sz="6000" b="1"/>
            </a:lvl2pPr>
            <a:lvl3pPr marL="2743200" indent="0">
              <a:buNone/>
              <a:defRPr sz="5400" b="1"/>
            </a:lvl3pPr>
            <a:lvl4pPr marL="4114800" indent="0">
              <a:buNone/>
              <a:defRPr sz="4800" b="1"/>
            </a:lvl4pPr>
            <a:lvl5pPr marL="5486400" indent="0">
              <a:buNone/>
              <a:defRPr sz="4800" b="1"/>
            </a:lvl5pPr>
            <a:lvl6pPr marL="6858000" indent="0">
              <a:buNone/>
              <a:defRPr sz="4800" b="1"/>
            </a:lvl6pPr>
            <a:lvl7pPr marL="8229600" indent="0">
              <a:buNone/>
              <a:defRPr sz="4800" b="1"/>
            </a:lvl7pPr>
            <a:lvl8pPr marL="9601200" indent="0">
              <a:buNone/>
              <a:defRPr sz="4800" b="1"/>
            </a:lvl8pPr>
            <a:lvl9pPr marL="10972800" indent="0">
              <a:buNone/>
              <a:defRPr sz="4800" b="1"/>
            </a:lvl9pPr>
          </a:lstStyle>
          <a:p>
            <a:pPr lvl="0"/>
            <a:r>
              <a:rPr lang="en-US"/>
              <a:t>Click to edit Master text styles</a:t>
            </a:r>
          </a:p>
        </p:txBody>
      </p:sp>
      <p:sp>
        <p:nvSpPr>
          <p:cNvPr id="4" name="Content Placeholder 3"/>
          <p:cNvSpPr>
            <a:spLocks noGrp="1"/>
          </p:cNvSpPr>
          <p:nvPr>
            <p:ph sz="half" idx="2"/>
          </p:nvPr>
        </p:nvSpPr>
        <p:spPr>
          <a:xfrm>
            <a:off x="2519366" y="7516385"/>
            <a:ext cx="15473361" cy="110554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18516600" y="5044268"/>
            <a:ext cx="15549564" cy="2472117"/>
          </a:xfrm>
        </p:spPr>
        <p:txBody>
          <a:bodyPr anchor="b"/>
          <a:lstStyle>
            <a:lvl1pPr marL="0" indent="0">
              <a:buNone/>
              <a:defRPr sz="7200" b="1"/>
            </a:lvl1pPr>
            <a:lvl2pPr marL="1371600" indent="0">
              <a:buNone/>
              <a:defRPr sz="6000" b="1"/>
            </a:lvl2pPr>
            <a:lvl3pPr marL="2743200" indent="0">
              <a:buNone/>
              <a:defRPr sz="5400" b="1"/>
            </a:lvl3pPr>
            <a:lvl4pPr marL="4114800" indent="0">
              <a:buNone/>
              <a:defRPr sz="4800" b="1"/>
            </a:lvl4pPr>
            <a:lvl5pPr marL="5486400" indent="0">
              <a:buNone/>
              <a:defRPr sz="4800" b="1"/>
            </a:lvl5pPr>
            <a:lvl6pPr marL="6858000" indent="0">
              <a:buNone/>
              <a:defRPr sz="4800" b="1"/>
            </a:lvl6pPr>
            <a:lvl7pPr marL="8229600" indent="0">
              <a:buNone/>
              <a:defRPr sz="4800" b="1"/>
            </a:lvl7pPr>
            <a:lvl8pPr marL="9601200" indent="0">
              <a:buNone/>
              <a:defRPr sz="4800" b="1"/>
            </a:lvl8pPr>
            <a:lvl9pPr marL="10972800" indent="0">
              <a:buNone/>
              <a:defRPr sz="4800" b="1"/>
            </a:lvl9pPr>
          </a:lstStyle>
          <a:p>
            <a:pPr lvl="0"/>
            <a:r>
              <a:rPr lang="en-US"/>
              <a:t>Click to edit Master text styles</a:t>
            </a:r>
          </a:p>
        </p:txBody>
      </p:sp>
      <p:sp>
        <p:nvSpPr>
          <p:cNvPr id="6" name="Content Placeholder 5"/>
          <p:cNvSpPr>
            <a:spLocks noGrp="1"/>
          </p:cNvSpPr>
          <p:nvPr>
            <p:ph sz="quarter" idx="4"/>
          </p:nvPr>
        </p:nvSpPr>
        <p:spPr>
          <a:xfrm>
            <a:off x="18516600" y="7516385"/>
            <a:ext cx="15549564" cy="110554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47A2551-1DA5-4C4C-AFFE-2CB15BC36C18}" type="datetimeFigureOut">
              <a:rPr lang="en-US" smtClean="0"/>
              <a:t>12/21/2024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20517156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47A2551-1DA5-4C4C-AFFE-2CB15BC36C18}" type="datetimeFigureOut">
              <a:rPr lang="en-US" smtClean="0"/>
              <a:t>12/21/2024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3340697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47A2551-1DA5-4C4C-AFFE-2CB15BC36C18}" type="datetimeFigureOut">
              <a:rPr lang="en-US" smtClean="0"/>
              <a:t>12/21/2024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42615016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19366" y="1371812"/>
            <a:ext cx="11796711" cy="4801341"/>
          </a:xfrm>
        </p:spPr>
        <p:txBody>
          <a:bodyPr anchor="b"/>
          <a:lstStyle>
            <a:lvl1pPr>
              <a:defRPr sz="9600"/>
            </a:lvl1pPr>
          </a:lstStyle>
          <a:p>
            <a:r>
              <a:rPr lang="en-US"/>
              <a:t>Click to edit Master title style</a:t>
            </a:r>
            <a:endParaRPr lang="en-US" dirty="0"/>
          </a:p>
        </p:txBody>
      </p:sp>
      <p:sp>
        <p:nvSpPr>
          <p:cNvPr id="3" name="Content Placeholder 2"/>
          <p:cNvSpPr>
            <a:spLocks noGrp="1"/>
          </p:cNvSpPr>
          <p:nvPr>
            <p:ph idx="1"/>
          </p:nvPr>
        </p:nvSpPr>
        <p:spPr>
          <a:xfrm>
            <a:off x="15549564" y="2962734"/>
            <a:ext cx="18516600" cy="14623131"/>
          </a:xfrm>
        </p:spPr>
        <p:txBody>
          <a:bodyPr/>
          <a:lstStyle>
            <a:lvl1pPr>
              <a:defRPr sz="9600"/>
            </a:lvl1pPr>
            <a:lvl2pPr>
              <a:defRPr sz="8400"/>
            </a:lvl2pPr>
            <a:lvl3pPr>
              <a:defRPr sz="7200"/>
            </a:lvl3pPr>
            <a:lvl4pPr>
              <a:defRPr sz="6000"/>
            </a:lvl4pPr>
            <a:lvl5pPr>
              <a:defRPr sz="6000"/>
            </a:lvl5pPr>
            <a:lvl6pPr>
              <a:defRPr sz="6000"/>
            </a:lvl6pPr>
            <a:lvl7pPr>
              <a:defRPr sz="6000"/>
            </a:lvl7pPr>
            <a:lvl8pPr>
              <a:defRPr sz="6000"/>
            </a:lvl8pPr>
            <a:lvl9pPr>
              <a:defRPr sz="6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19366" y="6173152"/>
            <a:ext cx="11796711" cy="11436529"/>
          </a:xfrm>
        </p:spPr>
        <p:txBody>
          <a:bodyPr/>
          <a:lstStyle>
            <a:lvl1pPr marL="0" indent="0">
              <a:buNone/>
              <a:defRPr sz="4800"/>
            </a:lvl1pPr>
            <a:lvl2pPr marL="1371600" indent="0">
              <a:buNone/>
              <a:defRPr sz="4200"/>
            </a:lvl2pPr>
            <a:lvl3pPr marL="2743200" indent="0">
              <a:buNone/>
              <a:defRPr sz="3600"/>
            </a:lvl3pPr>
            <a:lvl4pPr marL="4114800" indent="0">
              <a:buNone/>
              <a:defRPr sz="3000"/>
            </a:lvl4pPr>
            <a:lvl5pPr marL="5486400" indent="0">
              <a:buNone/>
              <a:defRPr sz="3000"/>
            </a:lvl5pPr>
            <a:lvl6pPr marL="6858000" indent="0">
              <a:buNone/>
              <a:defRPr sz="3000"/>
            </a:lvl6pPr>
            <a:lvl7pPr marL="8229600" indent="0">
              <a:buNone/>
              <a:defRPr sz="3000"/>
            </a:lvl7pPr>
            <a:lvl8pPr marL="9601200" indent="0">
              <a:buNone/>
              <a:defRPr sz="3000"/>
            </a:lvl8pPr>
            <a:lvl9pPr marL="10972800" indent="0">
              <a:buNone/>
              <a:defRPr sz="3000"/>
            </a:lvl9pPr>
          </a:lstStyle>
          <a:p>
            <a:pPr lvl="0"/>
            <a:r>
              <a:rPr lang="en-US"/>
              <a:t>Click to edit Master text styles</a:t>
            </a:r>
          </a:p>
        </p:txBody>
      </p:sp>
      <p:sp>
        <p:nvSpPr>
          <p:cNvPr id="5" name="Date Placeholder 4"/>
          <p:cNvSpPr>
            <a:spLocks noGrp="1"/>
          </p:cNvSpPr>
          <p:nvPr>
            <p:ph type="dt" sz="half" idx="10"/>
          </p:nvPr>
        </p:nvSpPr>
        <p:spPr/>
        <p:txBody>
          <a:bodyPr/>
          <a:lstStyle/>
          <a:p>
            <a:fld id="{647A2551-1DA5-4C4C-AFFE-2CB15BC36C18}" type="datetimeFigureOut">
              <a:rPr lang="en-US" smtClean="0"/>
              <a:t>12/21/2024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30561679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19366" y="1371812"/>
            <a:ext cx="11796711" cy="4801341"/>
          </a:xfrm>
        </p:spPr>
        <p:txBody>
          <a:bodyPr anchor="b"/>
          <a:lstStyle>
            <a:lvl1pPr>
              <a:defRPr sz="96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5549564" y="2962734"/>
            <a:ext cx="18516600" cy="14623131"/>
          </a:xfrm>
        </p:spPr>
        <p:txBody>
          <a:bodyPr anchor="t"/>
          <a:lstStyle>
            <a:lvl1pPr marL="0" indent="0">
              <a:buNone/>
              <a:defRPr sz="9600"/>
            </a:lvl1pPr>
            <a:lvl2pPr marL="1371600" indent="0">
              <a:buNone/>
              <a:defRPr sz="8400"/>
            </a:lvl2pPr>
            <a:lvl3pPr marL="2743200" indent="0">
              <a:buNone/>
              <a:defRPr sz="7200"/>
            </a:lvl3pPr>
            <a:lvl4pPr marL="4114800" indent="0">
              <a:buNone/>
              <a:defRPr sz="6000"/>
            </a:lvl4pPr>
            <a:lvl5pPr marL="5486400" indent="0">
              <a:buNone/>
              <a:defRPr sz="6000"/>
            </a:lvl5pPr>
            <a:lvl6pPr marL="6858000" indent="0">
              <a:buNone/>
              <a:defRPr sz="6000"/>
            </a:lvl6pPr>
            <a:lvl7pPr marL="8229600" indent="0">
              <a:buNone/>
              <a:defRPr sz="6000"/>
            </a:lvl7pPr>
            <a:lvl8pPr marL="9601200" indent="0">
              <a:buNone/>
              <a:defRPr sz="6000"/>
            </a:lvl8pPr>
            <a:lvl9pPr marL="10972800" indent="0">
              <a:buNone/>
              <a:defRPr sz="6000"/>
            </a:lvl9pPr>
          </a:lstStyle>
          <a:p>
            <a:r>
              <a:rPr lang="en-US"/>
              <a:t>Click icon to add picture</a:t>
            </a:r>
            <a:endParaRPr lang="en-US" dirty="0"/>
          </a:p>
        </p:txBody>
      </p:sp>
      <p:sp>
        <p:nvSpPr>
          <p:cNvPr id="4" name="Text Placeholder 3"/>
          <p:cNvSpPr>
            <a:spLocks noGrp="1"/>
          </p:cNvSpPr>
          <p:nvPr>
            <p:ph type="body" sz="half" idx="2"/>
          </p:nvPr>
        </p:nvSpPr>
        <p:spPr>
          <a:xfrm>
            <a:off x="2519366" y="6173152"/>
            <a:ext cx="11796711" cy="11436529"/>
          </a:xfrm>
        </p:spPr>
        <p:txBody>
          <a:bodyPr/>
          <a:lstStyle>
            <a:lvl1pPr marL="0" indent="0">
              <a:buNone/>
              <a:defRPr sz="4800"/>
            </a:lvl1pPr>
            <a:lvl2pPr marL="1371600" indent="0">
              <a:buNone/>
              <a:defRPr sz="4200"/>
            </a:lvl2pPr>
            <a:lvl3pPr marL="2743200" indent="0">
              <a:buNone/>
              <a:defRPr sz="3600"/>
            </a:lvl3pPr>
            <a:lvl4pPr marL="4114800" indent="0">
              <a:buNone/>
              <a:defRPr sz="3000"/>
            </a:lvl4pPr>
            <a:lvl5pPr marL="5486400" indent="0">
              <a:buNone/>
              <a:defRPr sz="3000"/>
            </a:lvl5pPr>
            <a:lvl6pPr marL="6858000" indent="0">
              <a:buNone/>
              <a:defRPr sz="3000"/>
            </a:lvl6pPr>
            <a:lvl7pPr marL="8229600" indent="0">
              <a:buNone/>
              <a:defRPr sz="3000"/>
            </a:lvl7pPr>
            <a:lvl8pPr marL="9601200" indent="0">
              <a:buNone/>
              <a:defRPr sz="3000"/>
            </a:lvl8pPr>
            <a:lvl9pPr marL="10972800" indent="0">
              <a:buNone/>
              <a:defRPr sz="3000"/>
            </a:lvl9pPr>
          </a:lstStyle>
          <a:p>
            <a:pPr lvl="0"/>
            <a:r>
              <a:rPr lang="en-US"/>
              <a:t>Click to edit Master text styles</a:t>
            </a:r>
          </a:p>
        </p:txBody>
      </p:sp>
      <p:sp>
        <p:nvSpPr>
          <p:cNvPr id="5" name="Date Placeholder 4"/>
          <p:cNvSpPr>
            <a:spLocks noGrp="1"/>
          </p:cNvSpPr>
          <p:nvPr>
            <p:ph type="dt" sz="half" idx="10"/>
          </p:nvPr>
        </p:nvSpPr>
        <p:spPr/>
        <p:txBody>
          <a:bodyPr/>
          <a:lstStyle/>
          <a:p>
            <a:fld id="{647A2551-1DA5-4C4C-AFFE-2CB15BC36C18}" type="datetimeFigureOut">
              <a:rPr lang="en-US" smtClean="0"/>
              <a:t>12/21/2024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7155548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14600" y="1095545"/>
            <a:ext cx="31546800" cy="397730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514600" y="5477720"/>
            <a:ext cx="31546800" cy="1305602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514600" y="19071994"/>
            <a:ext cx="8229600" cy="1095544"/>
          </a:xfrm>
          <a:prstGeom prst="rect">
            <a:avLst/>
          </a:prstGeom>
        </p:spPr>
        <p:txBody>
          <a:bodyPr vert="horz" lIns="91440" tIns="45720" rIns="91440" bIns="45720" rtlCol="0" anchor="ctr"/>
          <a:lstStyle>
            <a:lvl1pPr algn="l">
              <a:defRPr sz="3600">
                <a:solidFill>
                  <a:schemeClr val="tx1">
                    <a:tint val="75000"/>
                  </a:schemeClr>
                </a:solidFill>
              </a:defRPr>
            </a:lvl1pPr>
          </a:lstStyle>
          <a:p>
            <a:fld id="{647A2551-1DA5-4C4C-AFFE-2CB15BC36C18}" type="datetimeFigureOut">
              <a:rPr lang="en-US" smtClean="0"/>
              <a:t>12/21/2024</a:t>
            </a:fld>
            <a:endParaRPr lang="en-US"/>
          </a:p>
        </p:txBody>
      </p:sp>
      <p:sp>
        <p:nvSpPr>
          <p:cNvPr id="5" name="Footer Placeholder 4"/>
          <p:cNvSpPr>
            <a:spLocks noGrp="1"/>
          </p:cNvSpPr>
          <p:nvPr>
            <p:ph type="ftr" sz="quarter" idx="3"/>
          </p:nvPr>
        </p:nvSpPr>
        <p:spPr>
          <a:xfrm>
            <a:off x="12115800" y="19071994"/>
            <a:ext cx="12344400" cy="1095544"/>
          </a:xfrm>
          <a:prstGeom prst="rect">
            <a:avLst/>
          </a:prstGeom>
        </p:spPr>
        <p:txBody>
          <a:bodyPr vert="horz" lIns="91440" tIns="45720" rIns="91440" bIns="45720" rtlCol="0" anchor="ctr"/>
          <a:lstStyle>
            <a:lvl1pPr algn="ctr">
              <a:defRPr sz="3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25831800" y="19071994"/>
            <a:ext cx="8229600" cy="1095544"/>
          </a:xfrm>
          <a:prstGeom prst="rect">
            <a:avLst/>
          </a:prstGeom>
        </p:spPr>
        <p:txBody>
          <a:bodyPr vert="horz" lIns="91440" tIns="45720" rIns="91440" bIns="45720" rtlCol="0" anchor="ctr"/>
          <a:lstStyle>
            <a:lvl1pPr algn="r">
              <a:defRPr sz="3600">
                <a:solidFill>
                  <a:schemeClr val="tx1">
                    <a:tint val="75000"/>
                  </a:schemeClr>
                </a:solidFill>
              </a:defRPr>
            </a:lvl1pPr>
          </a:lstStyle>
          <a:p>
            <a:fld id="{A20A1C0F-ED95-4E52-8D0D-BBD0F4B664DF}" type="slidenum">
              <a:rPr lang="en-US" smtClean="0"/>
              <a:t>‹#›</a:t>
            </a:fld>
            <a:endParaRPr lang="en-US"/>
          </a:p>
        </p:txBody>
      </p:sp>
    </p:spTree>
    <p:extLst>
      <p:ext uri="{BB962C8B-B14F-4D97-AF65-F5344CB8AC3E}">
        <p14:creationId xmlns:p14="http://schemas.microsoft.com/office/powerpoint/2010/main" val="1914435254"/>
      </p:ext>
    </p:extLst>
  </p:cSld>
  <p:clrMap bg1="lt1" tx1="dk1" bg2="lt2" tx2="dk2" accent1="accent1" accent2="accent2" accent3="accent3" accent4="accent4" accent5="accent5" accent6="accent6" hlink="hlink" folHlink="folHlink"/>
  <p:sldLayoutIdLst>
    <p:sldLayoutId id="2147483842" r:id="rId1"/>
    <p:sldLayoutId id="2147483843" r:id="rId2"/>
    <p:sldLayoutId id="2147483844" r:id="rId3"/>
    <p:sldLayoutId id="2147483845" r:id="rId4"/>
    <p:sldLayoutId id="2147483846" r:id="rId5"/>
    <p:sldLayoutId id="2147483847" r:id="rId6"/>
    <p:sldLayoutId id="2147483848" r:id="rId7"/>
    <p:sldLayoutId id="2147483849" r:id="rId8"/>
    <p:sldLayoutId id="2147483850" r:id="rId9"/>
    <p:sldLayoutId id="2147483851" r:id="rId10"/>
    <p:sldLayoutId id="2147483852" r:id="rId11"/>
    <p:sldLayoutId id="2147483853" r:id="rId12"/>
  </p:sldLayoutIdLst>
  <p:txStyles>
    <p:titleStyle>
      <a:lvl1pPr algn="l" defTabSz="2743200" rtl="0" eaLnBrk="1" latinLnBrk="0" hangingPunct="1">
        <a:lnSpc>
          <a:spcPct val="90000"/>
        </a:lnSpc>
        <a:spcBef>
          <a:spcPct val="0"/>
        </a:spcBef>
        <a:buNone/>
        <a:defRPr sz="13200" kern="1200">
          <a:solidFill>
            <a:schemeClr val="tx1"/>
          </a:solidFill>
          <a:latin typeface="+mj-lt"/>
          <a:ea typeface="+mj-ea"/>
          <a:cs typeface="+mj-cs"/>
        </a:defRPr>
      </a:lvl1pPr>
    </p:titleStyle>
    <p:bodyStyle>
      <a:lvl1pPr marL="685800" indent="-685800" algn="l" defTabSz="2743200" rtl="0" eaLnBrk="1" latinLnBrk="0" hangingPunct="1">
        <a:lnSpc>
          <a:spcPct val="90000"/>
        </a:lnSpc>
        <a:spcBef>
          <a:spcPts val="3000"/>
        </a:spcBef>
        <a:buFont typeface="Arial" panose="020B0604020202020204" pitchFamily="34" charset="0"/>
        <a:buChar char="•"/>
        <a:defRPr sz="8400" kern="120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72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60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p:bodyStyle>
    <p:otherStyle>
      <a:defPPr>
        <a:defRPr lang="en-US"/>
      </a:defPPr>
      <a:lvl1pPr marL="0" algn="l" defTabSz="2743200" rtl="0" eaLnBrk="1" latinLnBrk="0" hangingPunct="1">
        <a:defRPr sz="5400" kern="1200">
          <a:solidFill>
            <a:schemeClr val="tx1"/>
          </a:solidFill>
          <a:latin typeface="+mn-lt"/>
          <a:ea typeface="+mn-ea"/>
          <a:cs typeface="+mn-cs"/>
        </a:defRPr>
      </a:lvl1pPr>
      <a:lvl2pPr marL="1371600" algn="l" defTabSz="2743200" rtl="0" eaLnBrk="1" latinLnBrk="0" hangingPunct="1">
        <a:defRPr sz="5400" kern="1200">
          <a:solidFill>
            <a:schemeClr val="tx1"/>
          </a:solidFill>
          <a:latin typeface="+mn-lt"/>
          <a:ea typeface="+mn-ea"/>
          <a:cs typeface="+mn-cs"/>
        </a:defRPr>
      </a:lvl2pPr>
      <a:lvl3pPr marL="2743200" algn="l" defTabSz="2743200" rtl="0" eaLnBrk="1" latinLnBrk="0" hangingPunct="1">
        <a:defRPr sz="5400" kern="1200">
          <a:solidFill>
            <a:schemeClr val="tx1"/>
          </a:solidFill>
          <a:latin typeface="+mn-lt"/>
          <a:ea typeface="+mn-ea"/>
          <a:cs typeface="+mn-cs"/>
        </a:defRPr>
      </a:lvl3pPr>
      <a:lvl4pPr marL="4114800" algn="l" defTabSz="2743200" rtl="0" eaLnBrk="1" latinLnBrk="0" hangingPunct="1">
        <a:defRPr sz="5400" kern="1200">
          <a:solidFill>
            <a:schemeClr val="tx1"/>
          </a:solidFill>
          <a:latin typeface="+mn-lt"/>
          <a:ea typeface="+mn-ea"/>
          <a:cs typeface="+mn-cs"/>
        </a:defRPr>
      </a:lvl4pPr>
      <a:lvl5pPr marL="5486400" algn="l" defTabSz="2743200" rtl="0" eaLnBrk="1" latinLnBrk="0" hangingPunct="1">
        <a:defRPr sz="5400" kern="1200">
          <a:solidFill>
            <a:schemeClr val="tx1"/>
          </a:solidFill>
          <a:latin typeface="+mn-lt"/>
          <a:ea typeface="+mn-ea"/>
          <a:cs typeface="+mn-cs"/>
        </a:defRPr>
      </a:lvl5pPr>
      <a:lvl6pPr marL="6858000" algn="l" defTabSz="2743200" rtl="0" eaLnBrk="1" latinLnBrk="0" hangingPunct="1">
        <a:defRPr sz="5400" kern="1200">
          <a:solidFill>
            <a:schemeClr val="tx1"/>
          </a:solidFill>
          <a:latin typeface="+mn-lt"/>
          <a:ea typeface="+mn-ea"/>
          <a:cs typeface="+mn-cs"/>
        </a:defRPr>
      </a:lvl6pPr>
      <a:lvl7pPr marL="8229600" algn="l" defTabSz="2743200" rtl="0" eaLnBrk="1" latinLnBrk="0" hangingPunct="1">
        <a:defRPr sz="5400" kern="1200">
          <a:solidFill>
            <a:schemeClr val="tx1"/>
          </a:solidFill>
          <a:latin typeface="+mn-lt"/>
          <a:ea typeface="+mn-ea"/>
          <a:cs typeface="+mn-cs"/>
        </a:defRPr>
      </a:lvl7pPr>
      <a:lvl8pPr marL="9601200" algn="l" defTabSz="2743200" rtl="0" eaLnBrk="1" latinLnBrk="0" hangingPunct="1">
        <a:defRPr sz="5400" kern="1200">
          <a:solidFill>
            <a:schemeClr val="tx1"/>
          </a:solidFill>
          <a:latin typeface="+mn-lt"/>
          <a:ea typeface="+mn-ea"/>
          <a:cs typeface="+mn-cs"/>
        </a:defRPr>
      </a:lvl8pPr>
      <a:lvl9pPr marL="10972800" algn="l" defTabSz="2743200" rtl="0" eaLnBrk="1" latinLnBrk="0" hangingPunct="1">
        <a:defRPr sz="5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2.xml"/><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2.xml"/><Relationship Id="rId5" Type="http://schemas.openxmlformats.org/officeDocument/2006/relationships/image" Target="../media/image14.jpe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jpe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jpeg"/></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16.jpeg"/></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2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0_Background">
            <a:extLst>
              <a:ext uri="{FF2B5EF4-FFF2-40B4-BE49-F238E27FC236}">
                <a16:creationId xmlns:a16="http://schemas.microsoft.com/office/drawing/2014/main" id="{35D80E67-ACB7-4211-84CD-FE7BC1C5F8F9}"/>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2287" y="2874"/>
            <a:ext cx="36571426" cy="20571427"/>
          </a:xfrm>
          <a:prstGeom prst="rect">
            <a:avLst/>
          </a:prstGeom>
        </p:spPr>
      </p:pic>
    </p:spTree>
    <p:extLst>
      <p:ext uri="{BB962C8B-B14F-4D97-AF65-F5344CB8AC3E}">
        <p14:creationId xmlns:p14="http://schemas.microsoft.com/office/powerpoint/2010/main" val="74114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0_Background" descr="Text&#10;&#10;Description automatically generated with low confidence">
            <a:extLst>
              <a:ext uri="{FF2B5EF4-FFF2-40B4-BE49-F238E27FC236}">
                <a16:creationId xmlns:a16="http://schemas.microsoft.com/office/drawing/2014/main" id="{FBAB0200-A19A-4AA8-B743-B743E6882D7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287" y="2874"/>
            <a:ext cx="36571427" cy="20571427"/>
          </a:xfrm>
          <a:prstGeom prst="rect">
            <a:avLst/>
          </a:prstGeom>
        </p:spPr>
      </p:pic>
      <p:sp>
        <p:nvSpPr>
          <p:cNvPr id="5" name="0_Copyright">
            <a:extLst>
              <a:ext uri="{FF2B5EF4-FFF2-40B4-BE49-F238E27FC236}">
                <a16:creationId xmlns:a16="http://schemas.microsoft.com/office/drawing/2014/main" id="{22A5207F-197A-47F0-BF52-0DAA18D5788E}"/>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2024</a:t>
            </a:r>
            <a:endParaRPr lang="en-US" sz="5077" dirty="0">
              <a:solidFill>
                <a:srgbClr val="A7A7A7"/>
              </a:solidFill>
              <a:latin typeface="Serpentine" pitchFamily="50" charset="0"/>
            </a:endParaRPr>
          </a:p>
        </p:txBody>
      </p:sp>
      <p:sp>
        <p:nvSpPr>
          <p:cNvPr id="7" name="0_URL">
            <a:extLst>
              <a:ext uri="{FF2B5EF4-FFF2-40B4-BE49-F238E27FC236}">
                <a16:creationId xmlns:a16="http://schemas.microsoft.com/office/drawing/2014/main" id="{CE549CF7-9E7E-4FCB-A95E-501E8254D341}"/>
              </a:ext>
            </a:extLst>
          </p:cNvPr>
          <p:cNvSpPr txBox="1"/>
          <p:nvPr/>
        </p:nvSpPr>
        <p:spPr>
          <a:xfrm>
            <a:off x="1573666" y="15620883"/>
            <a:ext cx="28846462"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Video content: https://ITFreeTraining.com/ap11/4c35</a:t>
            </a:r>
          </a:p>
        </p:txBody>
      </p:sp>
      <p:sp>
        <p:nvSpPr>
          <p:cNvPr id="11" name="1_Subscribe_O 100">
            <a:extLst>
              <a:ext uri="{FF2B5EF4-FFF2-40B4-BE49-F238E27FC236}">
                <a16:creationId xmlns:a16="http://schemas.microsoft.com/office/drawing/2014/main" id="{8FCE09C8-2F5F-4662-B8C7-F8363A29EEA7}"/>
              </a:ext>
            </a:extLst>
          </p:cNvPr>
          <p:cNvSpPr txBox="1"/>
          <p:nvPr/>
        </p:nvSpPr>
        <p:spPr>
          <a:xfrm>
            <a:off x="6492648" y="13333967"/>
            <a:ext cx="7856083" cy="1823660"/>
          </a:xfrm>
          <a:prstGeom prst="rect">
            <a:avLst/>
          </a:prstGeom>
          <a:noFill/>
        </p:spPr>
        <p:txBody>
          <a:bodyPr wrap="square">
            <a:spAutoFit/>
          </a:bodyPr>
          <a:lstStyle/>
          <a:p>
            <a:r>
              <a:rPr lang="en-US" sz="11251" dirty="0">
                <a:solidFill>
                  <a:schemeClr val="tx1">
                    <a:alpha val="0"/>
                  </a:schemeClr>
                </a:solidFill>
                <a:latin typeface="Work Sans" pitchFamily="2" charset="0"/>
              </a:rPr>
              <a:t>Subscribe</a:t>
            </a:r>
          </a:p>
        </p:txBody>
      </p:sp>
      <p:sp>
        <p:nvSpPr>
          <p:cNvPr id="10" name="1_Next Video_O 100">
            <a:extLst>
              <a:ext uri="{FF2B5EF4-FFF2-40B4-BE49-F238E27FC236}">
                <a16:creationId xmlns:a16="http://schemas.microsoft.com/office/drawing/2014/main" id="{0B67FAA9-734D-4F39-BF04-84EA4CBFC8A8}"/>
              </a:ext>
            </a:extLst>
          </p:cNvPr>
          <p:cNvSpPr txBox="1"/>
          <p:nvPr/>
        </p:nvSpPr>
        <p:spPr>
          <a:xfrm>
            <a:off x="22227269" y="13333967"/>
            <a:ext cx="7856083" cy="1823660"/>
          </a:xfrm>
          <a:prstGeom prst="rect">
            <a:avLst/>
          </a:prstGeom>
          <a:noFill/>
        </p:spPr>
        <p:txBody>
          <a:bodyPr wrap="square">
            <a:spAutoFit/>
          </a:bodyPr>
          <a:lstStyle/>
          <a:p>
            <a:r>
              <a:rPr lang="en-US" sz="11251" dirty="0">
                <a:solidFill>
                  <a:schemeClr val="tx1">
                    <a:alpha val="0"/>
                  </a:schemeClr>
                </a:solidFill>
                <a:latin typeface="Work Sans" pitchFamily="2" charset="0"/>
              </a:rPr>
              <a:t>Next video</a:t>
            </a:r>
          </a:p>
        </p:txBody>
      </p:sp>
    </p:spTree>
    <p:extLst>
      <p:ext uri="{BB962C8B-B14F-4D97-AF65-F5344CB8AC3E}">
        <p14:creationId xmlns:p14="http://schemas.microsoft.com/office/powerpoint/2010/main" val="39499773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0_Background">
            <a:extLst>
              <a:ext uri="{FF2B5EF4-FFF2-40B4-BE49-F238E27FC236}">
                <a16:creationId xmlns:a16="http://schemas.microsoft.com/office/drawing/2014/main" id="{1DB55DD0-7FE0-B238-1846-0ED2D3236C8F}"/>
              </a:ext>
            </a:extLst>
          </p:cNvPr>
          <p:cNvGrpSpPr/>
          <p:nvPr/>
        </p:nvGrpSpPr>
        <p:grpSpPr>
          <a:xfrm>
            <a:off x="-8607" y="1587"/>
            <a:ext cx="36584607" cy="20575588"/>
            <a:chOff x="-8607" y="1587"/>
            <a:chExt cx="36584607" cy="20575588"/>
          </a:xfrm>
        </p:grpSpPr>
        <p:pic>
          <p:nvPicPr>
            <p:cNvPr id="4" name="0_Background">
              <a:extLst>
                <a:ext uri="{FF2B5EF4-FFF2-40B4-BE49-F238E27FC236}">
                  <a16:creationId xmlns:a16="http://schemas.microsoft.com/office/drawing/2014/main" id="{5C6A4029-69CC-F9D5-025E-3539EDBB6E38}"/>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8607" y="78538"/>
              <a:ext cx="36576000" cy="20498637"/>
            </a:xfrm>
            <a:prstGeom prst="rect">
              <a:avLst/>
            </a:prstGeom>
          </p:spPr>
        </p:pic>
        <p:pic>
          <p:nvPicPr>
            <p:cNvPr id="2" name="0_Header">
              <a:extLst>
                <a:ext uri="{FF2B5EF4-FFF2-40B4-BE49-F238E27FC236}">
                  <a16:creationId xmlns:a16="http://schemas.microsoft.com/office/drawing/2014/main" id="{D0319BBE-3D1B-78AB-1D9A-331272AD001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1587"/>
              <a:ext cx="36576000" cy="3208337"/>
            </a:xfrm>
            <a:prstGeom prst="rect">
              <a:avLst/>
            </a:prstGeom>
          </p:spPr>
        </p:pic>
        <p:sp>
          <p:nvSpPr>
            <p:cNvPr id="7" name="0_Title">
              <a:extLst>
                <a:ext uri="{FF2B5EF4-FFF2-40B4-BE49-F238E27FC236}">
                  <a16:creationId xmlns:a16="http://schemas.microsoft.com/office/drawing/2014/main" id="{C6A9A446-B5B1-43D9-8A9C-5F8306EFD223}"/>
                </a:ext>
              </a:extLst>
            </p:cNvPr>
            <p:cNvSpPr txBox="1"/>
            <p:nvPr/>
          </p:nvSpPr>
          <p:spPr>
            <a:xfrm>
              <a:off x="1351026" y="416686"/>
              <a:ext cx="33592117"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In This Video</a:t>
              </a:r>
            </a:p>
          </p:txBody>
        </p:sp>
      </p:grpSp>
      <p:grpSp>
        <p:nvGrpSpPr>
          <p:cNvPr id="17" name="1_Loop back plug">
            <a:extLst>
              <a:ext uri="{FF2B5EF4-FFF2-40B4-BE49-F238E27FC236}">
                <a16:creationId xmlns:a16="http://schemas.microsoft.com/office/drawing/2014/main" id="{7831CA38-FF12-BFB1-DCDE-F3DE3E510572}"/>
              </a:ext>
            </a:extLst>
          </p:cNvPr>
          <p:cNvGrpSpPr/>
          <p:nvPr/>
        </p:nvGrpSpPr>
        <p:grpSpPr>
          <a:xfrm>
            <a:off x="1336766" y="4033524"/>
            <a:ext cx="10515462" cy="14400000"/>
            <a:chOff x="1336766" y="4033524"/>
            <a:chExt cx="10515462" cy="14400000"/>
          </a:xfrm>
        </p:grpSpPr>
        <p:sp>
          <p:nvSpPr>
            <p:cNvPr id="8" name="Rectangle 7">
              <a:extLst>
                <a:ext uri="{FF2B5EF4-FFF2-40B4-BE49-F238E27FC236}">
                  <a16:creationId xmlns:a16="http://schemas.microsoft.com/office/drawing/2014/main" id="{73787828-05DD-7C85-82DC-8753E31D1DF2}"/>
                </a:ext>
              </a:extLst>
            </p:cNvPr>
            <p:cNvSpPr/>
            <p:nvPr/>
          </p:nvSpPr>
          <p:spPr>
            <a:xfrm>
              <a:off x="1336766" y="4033524"/>
              <a:ext cx="10472057" cy="14400000"/>
            </a:xfrm>
            <a:prstGeom prst="rect">
              <a:avLst/>
            </a:prstGeom>
            <a:solidFill>
              <a:srgbClr val="FFFFFF">
                <a:alpha val="89804"/>
              </a:srgbClr>
            </a:solidFill>
          </p:spPr>
          <p:style>
            <a:lnRef idx="2">
              <a:schemeClr val="dk1"/>
            </a:lnRef>
            <a:fillRef idx="1">
              <a:schemeClr val="lt1"/>
            </a:fillRef>
            <a:effectRef idx="0">
              <a:schemeClr val="dk1"/>
            </a:effectRef>
            <a:fontRef idx="minor">
              <a:schemeClr val="dk1"/>
            </a:fontRef>
          </p:style>
          <p:txBody>
            <a:bodyPr rtlCol="0" anchor="ctr"/>
            <a:lstStyle/>
            <a:p>
              <a:pPr algn="ctr"/>
              <a:endParaRPr lang="en-AU"/>
            </a:p>
          </p:txBody>
        </p:sp>
        <p:sp>
          <p:nvSpPr>
            <p:cNvPr id="27" name="_Point 1">
              <a:extLst>
                <a:ext uri="{FF2B5EF4-FFF2-40B4-BE49-F238E27FC236}">
                  <a16:creationId xmlns:a16="http://schemas.microsoft.com/office/drawing/2014/main" id="{2AE20663-9163-E666-5DAF-EF1B6DBEC9F7}"/>
                </a:ext>
              </a:extLst>
            </p:cNvPr>
            <p:cNvSpPr txBox="1"/>
            <p:nvPr/>
          </p:nvSpPr>
          <p:spPr>
            <a:xfrm>
              <a:off x="1602479" y="16433390"/>
              <a:ext cx="10249749" cy="1631216"/>
            </a:xfrm>
            <a:prstGeom prst="rect">
              <a:avLst/>
            </a:prstGeom>
            <a:noFill/>
          </p:spPr>
          <p:txBody>
            <a:bodyPr wrap="square">
              <a:spAutoFit/>
            </a:bodyPr>
            <a:lstStyle/>
            <a:p>
              <a:r>
                <a:rPr lang="en-US" sz="10000" b="1" dirty="0">
                  <a:solidFill>
                    <a:srgbClr val="1884C7"/>
                  </a:solidFill>
                  <a:latin typeface="Arial" panose="020B0604020202020204" pitchFamily="34" charset="0"/>
                  <a:cs typeface="Arial" panose="020B0604020202020204" pitchFamily="34" charset="0"/>
                </a:rPr>
                <a:t>Loopback Plug</a:t>
              </a:r>
            </a:p>
          </p:txBody>
        </p:sp>
        <p:pic>
          <p:nvPicPr>
            <p:cNvPr id="15" name="Picture 14" descr="A blue lan cable plug with a chain&#10;&#10;Description automatically generated">
              <a:extLst>
                <a:ext uri="{FF2B5EF4-FFF2-40B4-BE49-F238E27FC236}">
                  <a16:creationId xmlns:a16="http://schemas.microsoft.com/office/drawing/2014/main" id="{C8821133-AE56-F37F-9D3E-DCA3F0EBE32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860545" y="7655037"/>
              <a:ext cx="9424497" cy="7036676"/>
            </a:xfrm>
            <a:prstGeom prst="rect">
              <a:avLst/>
            </a:prstGeom>
          </p:spPr>
        </p:pic>
      </p:grpSp>
      <p:grpSp>
        <p:nvGrpSpPr>
          <p:cNvPr id="9" name="2_Cable tester">
            <a:extLst>
              <a:ext uri="{FF2B5EF4-FFF2-40B4-BE49-F238E27FC236}">
                <a16:creationId xmlns:a16="http://schemas.microsoft.com/office/drawing/2014/main" id="{F2985DFD-358C-D95B-7105-8406B0A6BA40}"/>
              </a:ext>
            </a:extLst>
          </p:cNvPr>
          <p:cNvGrpSpPr/>
          <p:nvPr/>
        </p:nvGrpSpPr>
        <p:grpSpPr>
          <a:xfrm>
            <a:off x="13167386" y="4033524"/>
            <a:ext cx="10472057" cy="14400000"/>
            <a:chOff x="25045852" y="4033524"/>
            <a:chExt cx="10472057" cy="14400000"/>
          </a:xfrm>
        </p:grpSpPr>
        <p:sp>
          <p:nvSpPr>
            <p:cNvPr id="3" name="Rectangle 2">
              <a:extLst>
                <a:ext uri="{FF2B5EF4-FFF2-40B4-BE49-F238E27FC236}">
                  <a16:creationId xmlns:a16="http://schemas.microsoft.com/office/drawing/2014/main" id="{5252268F-C5ED-8F94-1880-78292309E448}"/>
                </a:ext>
              </a:extLst>
            </p:cNvPr>
            <p:cNvSpPr/>
            <p:nvPr/>
          </p:nvSpPr>
          <p:spPr>
            <a:xfrm>
              <a:off x="25045852" y="4033524"/>
              <a:ext cx="10472057" cy="14400000"/>
            </a:xfrm>
            <a:prstGeom prst="rect">
              <a:avLst/>
            </a:prstGeom>
            <a:solidFill>
              <a:srgbClr val="FFFFFF">
                <a:alpha val="89804"/>
              </a:srgbClr>
            </a:solidFill>
          </p:spPr>
          <p:style>
            <a:lnRef idx="2">
              <a:schemeClr val="dk1"/>
            </a:lnRef>
            <a:fillRef idx="1">
              <a:schemeClr val="lt1"/>
            </a:fillRef>
            <a:effectRef idx="0">
              <a:schemeClr val="dk1"/>
            </a:effectRef>
            <a:fontRef idx="minor">
              <a:schemeClr val="dk1"/>
            </a:fontRef>
          </p:style>
          <p:txBody>
            <a:bodyPr rtlCol="0" anchor="ctr"/>
            <a:lstStyle/>
            <a:p>
              <a:pPr algn="ctr"/>
              <a:endParaRPr lang="en-AU"/>
            </a:p>
          </p:txBody>
        </p:sp>
        <p:pic>
          <p:nvPicPr>
            <p:cNvPr id="16" name="Picture 15" descr="A close up of a cable tester&#10;&#10;Description automatically generated">
              <a:extLst>
                <a:ext uri="{FF2B5EF4-FFF2-40B4-BE49-F238E27FC236}">
                  <a16:creationId xmlns:a16="http://schemas.microsoft.com/office/drawing/2014/main" id="{1323FF76-A4F4-5031-741F-8573AA605695}"/>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5551409" y="4627166"/>
              <a:ext cx="9454809" cy="9882505"/>
            </a:xfrm>
            <a:prstGeom prst="rect">
              <a:avLst/>
            </a:prstGeom>
          </p:spPr>
        </p:pic>
        <p:sp>
          <p:nvSpPr>
            <p:cNvPr id="26" name="_Point 1">
              <a:extLst>
                <a:ext uri="{FF2B5EF4-FFF2-40B4-BE49-F238E27FC236}">
                  <a16:creationId xmlns:a16="http://schemas.microsoft.com/office/drawing/2014/main" id="{5387FA93-27C2-DF27-F868-6C1516D007BE}"/>
                </a:ext>
              </a:extLst>
            </p:cNvPr>
            <p:cNvSpPr txBox="1"/>
            <p:nvPr/>
          </p:nvSpPr>
          <p:spPr>
            <a:xfrm>
              <a:off x="26249747" y="16433390"/>
              <a:ext cx="8070733" cy="1631216"/>
            </a:xfrm>
            <a:prstGeom prst="rect">
              <a:avLst/>
            </a:prstGeom>
            <a:noFill/>
          </p:spPr>
          <p:txBody>
            <a:bodyPr wrap="square">
              <a:spAutoFit/>
            </a:bodyPr>
            <a:lstStyle/>
            <a:p>
              <a:r>
                <a:rPr lang="en-US" sz="10000" b="1" dirty="0">
                  <a:solidFill>
                    <a:srgbClr val="1884C7"/>
                  </a:solidFill>
                  <a:latin typeface="Arial" panose="020B0604020202020204" pitchFamily="34" charset="0"/>
                  <a:cs typeface="Arial" panose="020B0604020202020204" pitchFamily="34" charset="0"/>
                </a:rPr>
                <a:t>Cable Tester</a:t>
              </a:r>
            </a:p>
          </p:txBody>
        </p:sp>
      </p:grpSp>
      <p:grpSp>
        <p:nvGrpSpPr>
          <p:cNvPr id="10" name="3_Toner Probe">
            <a:extLst>
              <a:ext uri="{FF2B5EF4-FFF2-40B4-BE49-F238E27FC236}">
                <a16:creationId xmlns:a16="http://schemas.microsoft.com/office/drawing/2014/main" id="{1C260E16-8A05-27AD-BB5E-794B6A90E0C9}"/>
              </a:ext>
            </a:extLst>
          </p:cNvPr>
          <p:cNvGrpSpPr/>
          <p:nvPr/>
        </p:nvGrpSpPr>
        <p:grpSpPr>
          <a:xfrm>
            <a:off x="24998006" y="4033524"/>
            <a:ext cx="10472057" cy="14400000"/>
            <a:chOff x="13080326" y="4033524"/>
            <a:chExt cx="10472057" cy="14400000"/>
          </a:xfrm>
        </p:grpSpPr>
        <p:sp>
          <p:nvSpPr>
            <p:cNvPr id="5" name="Rectangle 4">
              <a:extLst>
                <a:ext uri="{FF2B5EF4-FFF2-40B4-BE49-F238E27FC236}">
                  <a16:creationId xmlns:a16="http://schemas.microsoft.com/office/drawing/2014/main" id="{D3CAA224-54A4-9179-4CB7-604FB685A98A}"/>
                </a:ext>
              </a:extLst>
            </p:cNvPr>
            <p:cNvSpPr/>
            <p:nvPr/>
          </p:nvSpPr>
          <p:spPr>
            <a:xfrm>
              <a:off x="13080326" y="4033524"/>
              <a:ext cx="10472057" cy="14400000"/>
            </a:xfrm>
            <a:prstGeom prst="rect">
              <a:avLst/>
            </a:prstGeom>
            <a:solidFill>
              <a:srgbClr val="FFFFFF">
                <a:alpha val="89804"/>
              </a:srgbClr>
            </a:solidFill>
          </p:spPr>
          <p:style>
            <a:lnRef idx="2">
              <a:schemeClr val="dk1"/>
            </a:lnRef>
            <a:fillRef idx="1">
              <a:schemeClr val="lt1"/>
            </a:fillRef>
            <a:effectRef idx="0">
              <a:schemeClr val="dk1"/>
            </a:effectRef>
            <a:fontRef idx="minor">
              <a:schemeClr val="dk1"/>
            </a:fontRef>
          </p:style>
          <p:txBody>
            <a:bodyPr rtlCol="0" anchor="ctr"/>
            <a:lstStyle/>
            <a:p>
              <a:pPr algn="ctr"/>
              <a:endParaRPr lang="en-AU"/>
            </a:p>
          </p:txBody>
        </p:sp>
        <p:pic>
          <p:nvPicPr>
            <p:cNvPr id="23" name="Picture 22" descr="A close-up of a network cable tester&#10;&#10;Description automatically generated">
              <a:extLst>
                <a:ext uri="{FF2B5EF4-FFF2-40B4-BE49-F238E27FC236}">
                  <a16:creationId xmlns:a16="http://schemas.microsoft.com/office/drawing/2014/main" id="{3E704823-0E76-23F3-E50A-EF632445A02C}"/>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4433944" y="4627166"/>
              <a:ext cx="7708111" cy="11648620"/>
            </a:xfrm>
            <a:prstGeom prst="rect">
              <a:avLst/>
            </a:prstGeom>
          </p:spPr>
        </p:pic>
        <p:sp>
          <p:nvSpPr>
            <p:cNvPr id="25" name="_Point 1">
              <a:extLst>
                <a:ext uri="{FF2B5EF4-FFF2-40B4-BE49-F238E27FC236}">
                  <a16:creationId xmlns:a16="http://schemas.microsoft.com/office/drawing/2014/main" id="{CF8B7F8A-3850-1C06-3C1A-0E4CBF033166}"/>
                </a:ext>
              </a:extLst>
            </p:cNvPr>
            <p:cNvSpPr txBox="1"/>
            <p:nvPr/>
          </p:nvSpPr>
          <p:spPr>
            <a:xfrm>
              <a:off x="14266750" y="16433390"/>
              <a:ext cx="8114275" cy="1631216"/>
            </a:xfrm>
            <a:prstGeom prst="rect">
              <a:avLst/>
            </a:prstGeom>
            <a:noFill/>
          </p:spPr>
          <p:txBody>
            <a:bodyPr wrap="square">
              <a:spAutoFit/>
            </a:bodyPr>
            <a:lstStyle/>
            <a:p>
              <a:r>
                <a:rPr lang="en-US" sz="10000" b="1" dirty="0">
                  <a:solidFill>
                    <a:srgbClr val="1884C7"/>
                  </a:solidFill>
                  <a:latin typeface="Arial" panose="020B0604020202020204" pitchFamily="34" charset="0"/>
                  <a:cs typeface="Arial" panose="020B0604020202020204" pitchFamily="34" charset="0"/>
                </a:rPr>
                <a:t>Toner Probe</a:t>
              </a:r>
            </a:p>
          </p:txBody>
        </p:sp>
      </p:grpSp>
      <p:sp>
        <p:nvSpPr>
          <p:cNvPr id="21" name="0_Copyright">
            <a:extLst>
              <a:ext uri="{FF2B5EF4-FFF2-40B4-BE49-F238E27FC236}">
                <a16:creationId xmlns:a16="http://schemas.microsoft.com/office/drawing/2014/main" id="{C13F93EA-72DA-4750-97E6-BC515AF470E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2024</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6B8B6475-CABC-45BA-933E-1351BBDA2F8C}"/>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Tree>
    <p:extLst>
      <p:ext uri="{BB962C8B-B14F-4D97-AF65-F5344CB8AC3E}">
        <p14:creationId xmlns:p14="http://schemas.microsoft.com/office/powerpoint/2010/main" val="19577490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0_Background">
            <a:extLst>
              <a:ext uri="{FF2B5EF4-FFF2-40B4-BE49-F238E27FC236}">
                <a16:creationId xmlns:a16="http://schemas.microsoft.com/office/drawing/2014/main" id="{ED074542-C687-F69A-9CDC-FDB675A48DEC}"/>
              </a:ext>
            </a:extLst>
          </p:cNvPr>
          <p:cNvGrpSpPr/>
          <p:nvPr/>
        </p:nvGrpSpPr>
        <p:grpSpPr>
          <a:xfrm>
            <a:off x="-42076" y="0"/>
            <a:ext cx="36618076" cy="20574000"/>
            <a:chOff x="0" y="1587"/>
            <a:chExt cx="36618076" cy="20574000"/>
          </a:xfrm>
        </p:grpSpPr>
        <p:pic>
          <p:nvPicPr>
            <p:cNvPr id="3" name="0_Background" descr="A picture containing white, design&#10;&#10;Description automatically generated">
              <a:extLst>
                <a:ext uri="{FF2B5EF4-FFF2-40B4-BE49-F238E27FC236}">
                  <a16:creationId xmlns:a16="http://schemas.microsoft.com/office/drawing/2014/main" id="{ED3770D6-31FE-6E26-809D-F9A8850C48E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587"/>
              <a:ext cx="36576000" cy="20574000"/>
            </a:xfrm>
            <a:prstGeom prst="rect">
              <a:avLst/>
            </a:prstGeom>
          </p:spPr>
        </p:pic>
        <p:pic>
          <p:nvPicPr>
            <p:cNvPr id="4" name="0_Header">
              <a:extLst>
                <a:ext uri="{FF2B5EF4-FFF2-40B4-BE49-F238E27FC236}">
                  <a16:creationId xmlns:a16="http://schemas.microsoft.com/office/drawing/2014/main" id="{F75AF046-D3C8-2F57-2A6C-7C2382F650C1}"/>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24220" y="1587"/>
              <a:ext cx="36593856" cy="3208337"/>
            </a:xfrm>
            <a:prstGeom prst="rect">
              <a:avLst/>
            </a:prstGeom>
          </p:spPr>
        </p:pic>
        <p:sp>
          <p:nvSpPr>
            <p:cNvPr id="7" name="0_Title">
              <a:extLst>
                <a:ext uri="{FF2B5EF4-FFF2-40B4-BE49-F238E27FC236}">
                  <a16:creationId xmlns:a16="http://schemas.microsoft.com/office/drawing/2014/main" id="{C6A9A446-B5B1-43D9-8A9C-5F8306EFD223}"/>
                </a:ext>
              </a:extLst>
            </p:cNvPr>
            <p:cNvSpPr txBox="1"/>
            <p:nvPr/>
          </p:nvSpPr>
          <p:spPr>
            <a:xfrm>
              <a:off x="1351025" y="416686"/>
              <a:ext cx="33657432"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Loopback Plug</a:t>
              </a:r>
            </a:p>
          </p:txBody>
        </p:sp>
      </p:grpSp>
      <p:pic>
        <p:nvPicPr>
          <p:cNvPr id="57" name="0_Graphic" descr="A blue lan cable plug with a chain&#10;&#10;Description automatically generated">
            <a:extLst>
              <a:ext uri="{FF2B5EF4-FFF2-40B4-BE49-F238E27FC236}">
                <a16:creationId xmlns:a16="http://schemas.microsoft.com/office/drawing/2014/main" id="{FFDC66F7-3E53-B386-23AE-E2ABDCBC44B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9459393" y="5237383"/>
            <a:ext cx="16145541" cy="12054854"/>
          </a:xfrm>
          <a:prstGeom prst="rect">
            <a:avLst/>
          </a:prstGeom>
        </p:spPr>
      </p:pic>
      <p:sp>
        <p:nvSpPr>
          <p:cNvPr id="9" name="1_Point 1">
            <a:extLst>
              <a:ext uri="{FF2B5EF4-FFF2-40B4-BE49-F238E27FC236}">
                <a16:creationId xmlns:a16="http://schemas.microsoft.com/office/drawing/2014/main" id="{9AB0CD40-3F8C-4AD7-ABD2-0365709E7B83}"/>
              </a:ext>
            </a:extLst>
          </p:cNvPr>
          <p:cNvSpPr txBox="1"/>
          <p:nvPr/>
        </p:nvSpPr>
        <p:spPr>
          <a:xfrm>
            <a:off x="854964" y="3512067"/>
            <a:ext cx="34781921" cy="1708066"/>
          </a:xfrm>
          <a:prstGeom prst="rect">
            <a:avLst/>
          </a:prstGeom>
          <a:noFill/>
        </p:spPr>
        <p:txBody>
          <a:bodyPr wrap="square">
            <a:spAutoFit/>
          </a:bodyPr>
          <a:lstStyle/>
          <a:p>
            <a:r>
              <a:rPr lang="en-US" sz="10500" b="1" dirty="0">
                <a:solidFill>
                  <a:srgbClr val="EE7546"/>
                </a:solidFill>
                <a:latin typeface="Arial" panose="020B0604020202020204" pitchFamily="34" charset="0"/>
                <a:cs typeface="Arial" panose="020B0604020202020204" pitchFamily="34" charset="0"/>
              </a:rPr>
              <a:t>Tests a network adapter or switch port</a:t>
            </a:r>
          </a:p>
        </p:txBody>
      </p:sp>
      <p:sp>
        <p:nvSpPr>
          <p:cNvPr id="2" name="2_Point 2">
            <a:extLst>
              <a:ext uri="{FF2B5EF4-FFF2-40B4-BE49-F238E27FC236}">
                <a16:creationId xmlns:a16="http://schemas.microsoft.com/office/drawing/2014/main" id="{48265A75-1299-51F0-4116-4785C0820BF0}"/>
              </a:ext>
            </a:extLst>
          </p:cNvPr>
          <p:cNvSpPr txBox="1"/>
          <p:nvPr/>
        </p:nvSpPr>
        <p:spPr>
          <a:xfrm>
            <a:off x="1007363" y="5416772"/>
            <a:ext cx="34840059"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Unlikely to work with gigabit ports</a:t>
            </a:r>
          </a:p>
        </p:txBody>
      </p:sp>
      <p:sp>
        <p:nvSpPr>
          <p:cNvPr id="47" name="3_Loopback basic text">
            <a:extLst>
              <a:ext uri="{FF2B5EF4-FFF2-40B4-BE49-F238E27FC236}">
                <a16:creationId xmlns:a16="http://schemas.microsoft.com/office/drawing/2014/main" id="{6DC46FF1-2D8E-086D-B49B-B0C27856824B}"/>
              </a:ext>
            </a:extLst>
          </p:cNvPr>
          <p:cNvSpPr txBox="1"/>
          <p:nvPr/>
        </p:nvSpPr>
        <p:spPr>
          <a:xfrm>
            <a:off x="3308842" y="16950333"/>
            <a:ext cx="4564323"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Standard</a:t>
            </a:r>
          </a:p>
        </p:txBody>
      </p:sp>
      <p:grpSp>
        <p:nvGrpSpPr>
          <p:cNvPr id="49" name="3_Loopback basic">
            <a:extLst>
              <a:ext uri="{FF2B5EF4-FFF2-40B4-BE49-F238E27FC236}">
                <a16:creationId xmlns:a16="http://schemas.microsoft.com/office/drawing/2014/main" id="{4F39F9BB-BD4B-28F0-21F2-7779FCE00A58}"/>
              </a:ext>
            </a:extLst>
          </p:cNvPr>
          <p:cNvGrpSpPr/>
          <p:nvPr/>
        </p:nvGrpSpPr>
        <p:grpSpPr>
          <a:xfrm>
            <a:off x="3257968" y="6976322"/>
            <a:ext cx="4564323" cy="9443916"/>
            <a:chOff x="7151915" y="6067158"/>
            <a:chExt cx="5827281" cy="12057070"/>
          </a:xfrm>
        </p:grpSpPr>
        <p:pic>
          <p:nvPicPr>
            <p:cNvPr id="50" name="Picture 49" descr="A rectangular yellow rectangular object with black border&#10;&#10;Description automatically generated">
              <a:extLst>
                <a:ext uri="{FF2B5EF4-FFF2-40B4-BE49-F238E27FC236}">
                  <a16:creationId xmlns:a16="http://schemas.microsoft.com/office/drawing/2014/main" id="{DFA1BBA8-CFD8-94BD-15C0-A125614B1D1A}"/>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151915" y="6067158"/>
              <a:ext cx="5827281" cy="9803144"/>
            </a:xfrm>
            <a:prstGeom prst="rect">
              <a:avLst/>
            </a:prstGeom>
          </p:spPr>
        </p:pic>
        <p:sp>
          <p:nvSpPr>
            <p:cNvPr id="51" name="Freeform: Shape 50">
              <a:extLst>
                <a:ext uri="{FF2B5EF4-FFF2-40B4-BE49-F238E27FC236}">
                  <a16:creationId xmlns:a16="http://schemas.microsoft.com/office/drawing/2014/main" id="{D71A6291-6313-5908-B625-2C7983483B64}"/>
                </a:ext>
              </a:extLst>
            </p:cNvPr>
            <p:cNvSpPr/>
            <p:nvPr/>
          </p:nvSpPr>
          <p:spPr>
            <a:xfrm>
              <a:off x="7751926" y="10194877"/>
              <a:ext cx="1585416" cy="7193250"/>
            </a:xfrm>
            <a:custGeom>
              <a:avLst/>
              <a:gdLst>
                <a:gd name="connsiteX0" fmla="*/ 1257868 w 1585416"/>
                <a:gd name="connsiteY0" fmla="*/ 0 h 7193250"/>
                <a:gd name="connsiteX1" fmla="*/ 1585415 w 1585416"/>
                <a:gd name="connsiteY1" fmla="*/ 0 h 7193250"/>
                <a:gd name="connsiteX2" fmla="*/ 1585415 w 1585416"/>
                <a:gd name="connsiteY2" fmla="*/ 6468376 h 7193250"/>
                <a:gd name="connsiteX3" fmla="*/ 1585416 w 1585416"/>
                <a:gd name="connsiteY3" fmla="*/ 6468376 h 7193250"/>
                <a:gd name="connsiteX4" fmla="*/ 792708 w 1585416"/>
                <a:gd name="connsiteY4" fmla="*/ 7193250 h 7193250"/>
                <a:gd name="connsiteX5" fmla="*/ 4093 w 1585416"/>
                <a:gd name="connsiteY5" fmla="*/ 6542490 h 7193250"/>
                <a:gd name="connsiteX6" fmla="*/ 0 w 1585416"/>
                <a:gd name="connsiteY6" fmla="*/ 6468378 h 7193250"/>
                <a:gd name="connsiteX7" fmla="*/ 0 w 1585416"/>
                <a:gd name="connsiteY7" fmla="*/ 6468376 h 7193250"/>
                <a:gd name="connsiteX8" fmla="*/ 0 w 1585416"/>
                <a:gd name="connsiteY8" fmla="*/ 1 h 7193250"/>
                <a:gd name="connsiteX9" fmla="*/ 327547 w 1585416"/>
                <a:gd name="connsiteY9" fmla="*/ 1 h 7193250"/>
                <a:gd name="connsiteX10" fmla="*/ 327547 w 1585416"/>
                <a:gd name="connsiteY10" fmla="*/ 6468376 h 7193250"/>
                <a:gd name="connsiteX11" fmla="*/ 362438 w 1585416"/>
                <a:gd name="connsiteY11" fmla="*/ 6468376 h 7193250"/>
                <a:gd name="connsiteX12" fmla="*/ 792708 w 1585416"/>
                <a:gd name="connsiteY12" fmla="*/ 6830814 h 7193250"/>
                <a:gd name="connsiteX13" fmla="*/ 1222978 w 1585416"/>
                <a:gd name="connsiteY13" fmla="*/ 6468376 h 7193250"/>
                <a:gd name="connsiteX14" fmla="*/ 1257868 w 1585416"/>
                <a:gd name="connsiteY14" fmla="*/ 6468376 h 7193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85416" h="7193250">
                  <a:moveTo>
                    <a:pt x="1257868" y="0"/>
                  </a:moveTo>
                  <a:lnTo>
                    <a:pt x="1585415" y="0"/>
                  </a:lnTo>
                  <a:lnTo>
                    <a:pt x="1585415" y="6468376"/>
                  </a:lnTo>
                  <a:lnTo>
                    <a:pt x="1585416" y="6468376"/>
                  </a:lnTo>
                  <a:cubicBezTo>
                    <a:pt x="1585416" y="6868714"/>
                    <a:pt x="1230509" y="7193250"/>
                    <a:pt x="792708" y="7193250"/>
                  </a:cubicBezTo>
                  <a:cubicBezTo>
                    <a:pt x="382270" y="7193250"/>
                    <a:pt x="44687" y="6908014"/>
                    <a:pt x="4093" y="6542490"/>
                  </a:cubicBezTo>
                  <a:lnTo>
                    <a:pt x="0" y="6468378"/>
                  </a:lnTo>
                  <a:lnTo>
                    <a:pt x="0" y="6468376"/>
                  </a:lnTo>
                  <a:lnTo>
                    <a:pt x="0" y="1"/>
                  </a:lnTo>
                  <a:lnTo>
                    <a:pt x="327547" y="1"/>
                  </a:lnTo>
                  <a:lnTo>
                    <a:pt x="327547" y="6468376"/>
                  </a:lnTo>
                  <a:lnTo>
                    <a:pt x="362438" y="6468376"/>
                  </a:lnTo>
                  <a:cubicBezTo>
                    <a:pt x="362438" y="6668544"/>
                    <a:pt x="555076" y="6830814"/>
                    <a:pt x="792708" y="6830814"/>
                  </a:cubicBezTo>
                  <a:cubicBezTo>
                    <a:pt x="1030340" y="6830814"/>
                    <a:pt x="1222978" y="6668544"/>
                    <a:pt x="1222978" y="6468376"/>
                  </a:cubicBezTo>
                  <a:lnTo>
                    <a:pt x="1257868" y="6468376"/>
                  </a:lnTo>
                  <a:close/>
                </a:path>
              </a:pathLst>
            </a:custGeom>
            <a:gradFill>
              <a:gsLst>
                <a:gs pos="0">
                  <a:schemeClr val="accent2">
                    <a:lumMod val="40000"/>
                    <a:lumOff val="60000"/>
                  </a:schemeClr>
                </a:gs>
                <a:gs pos="50000">
                  <a:schemeClr val="accent2">
                    <a:lumMod val="60000"/>
                    <a:lumOff val="40000"/>
                  </a:schemeClr>
                </a:gs>
                <a:gs pos="100000">
                  <a:schemeClr val="accent2"/>
                </a:gs>
              </a:gsLst>
              <a:lin ang="10800000" scaled="0"/>
            </a:gradFill>
          </p:spPr>
          <p:style>
            <a:lnRef idx="0">
              <a:schemeClr val="accent2"/>
            </a:lnRef>
            <a:fillRef idx="3">
              <a:schemeClr val="accent2"/>
            </a:fillRef>
            <a:effectRef idx="3">
              <a:schemeClr val="accent2"/>
            </a:effectRef>
            <a:fontRef idx="minor">
              <a:schemeClr val="lt1"/>
            </a:fontRef>
          </p:style>
          <p:txBody>
            <a:bodyPr wrap="square" rtlCol="0" anchor="ctr">
              <a:noAutofit/>
            </a:bodyPr>
            <a:lstStyle/>
            <a:p>
              <a:pPr algn="ctr"/>
              <a:endParaRPr lang="en-AU"/>
            </a:p>
          </p:txBody>
        </p:sp>
        <p:sp>
          <p:nvSpPr>
            <p:cNvPr id="52" name="Freeform: Shape 51">
              <a:extLst>
                <a:ext uri="{FF2B5EF4-FFF2-40B4-BE49-F238E27FC236}">
                  <a16:creationId xmlns:a16="http://schemas.microsoft.com/office/drawing/2014/main" id="{626B31AC-2ECD-F512-8C69-7C4F0556C622}"/>
                </a:ext>
              </a:extLst>
            </p:cNvPr>
            <p:cNvSpPr/>
            <p:nvPr/>
          </p:nvSpPr>
          <p:spPr>
            <a:xfrm>
              <a:off x="8374603" y="10194878"/>
              <a:ext cx="2783664" cy="7929350"/>
            </a:xfrm>
            <a:custGeom>
              <a:avLst/>
              <a:gdLst>
                <a:gd name="connsiteX0" fmla="*/ 0 w 2783664"/>
                <a:gd name="connsiteY0" fmla="*/ 0 h 8419691"/>
                <a:gd name="connsiteX1" fmla="*/ 344853 w 2783664"/>
                <a:gd name="connsiteY1" fmla="*/ 0 h 8419691"/>
                <a:gd name="connsiteX2" fmla="*/ 344853 w 2783664"/>
                <a:gd name="connsiteY2" fmla="*/ 7670811 h 8419691"/>
                <a:gd name="connsiteX3" fmla="*/ 374440 w 2783664"/>
                <a:gd name="connsiteY3" fmla="*/ 7670811 h 8419691"/>
                <a:gd name="connsiteX4" fmla="*/ 1391832 w 2783664"/>
                <a:gd name="connsiteY4" fmla="*/ 8045251 h 8419691"/>
                <a:gd name="connsiteX5" fmla="*/ 2409224 w 2783664"/>
                <a:gd name="connsiteY5" fmla="*/ 7670811 h 8419691"/>
                <a:gd name="connsiteX6" fmla="*/ 2438811 w 2783664"/>
                <a:gd name="connsiteY6" fmla="*/ 7670811 h 8419691"/>
                <a:gd name="connsiteX7" fmla="*/ 2438811 w 2783664"/>
                <a:gd name="connsiteY7" fmla="*/ 0 h 8419691"/>
                <a:gd name="connsiteX8" fmla="*/ 2783664 w 2783664"/>
                <a:gd name="connsiteY8" fmla="*/ 0 h 8419691"/>
                <a:gd name="connsiteX9" fmla="*/ 2783664 w 2783664"/>
                <a:gd name="connsiteY9" fmla="*/ 7670811 h 8419691"/>
                <a:gd name="connsiteX10" fmla="*/ 2783664 w 2783664"/>
                <a:gd name="connsiteY10" fmla="*/ 7690351 h 8419691"/>
                <a:gd name="connsiteX11" fmla="*/ 2781830 w 2783664"/>
                <a:gd name="connsiteY11" fmla="*/ 7690351 h 8419691"/>
                <a:gd name="connsiteX12" fmla="*/ 2776478 w 2783664"/>
                <a:gd name="connsiteY12" fmla="*/ 7747379 h 8419691"/>
                <a:gd name="connsiteX13" fmla="*/ 1391832 w 2783664"/>
                <a:gd name="connsiteY13" fmla="*/ 8419691 h 8419691"/>
                <a:gd name="connsiteX14" fmla="*/ 7186 w 2783664"/>
                <a:gd name="connsiteY14" fmla="*/ 7747379 h 8419691"/>
                <a:gd name="connsiteX15" fmla="*/ 1834 w 2783664"/>
                <a:gd name="connsiteY15" fmla="*/ 7690351 h 8419691"/>
                <a:gd name="connsiteX16" fmla="*/ 0 w 2783664"/>
                <a:gd name="connsiteY16" fmla="*/ 7690351 h 8419691"/>
                <a:gd name="connsiteX17" fmla="*/ 0 w 2783664"/>
                <a:gd name="connsiteY17" fmla="*/ 7670811 h 8419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783664" h="8419691">
                  <a:moveTo>
                    <a:pt x="0" y="0"/>
                  </a:moveTo>
                  <a:lnTo>
                    <a:pt x="344853" y="0"/>
                  </a:lnTo>
                  <a:lnTo>
                    <a:pt x="344853" y="7670811"/>
                  </a:lnTo>
                  <a:lnTo>
                    <a:pt x="374440" y="7670811"/>
                  </a:lnTo>
                  <a:cubicBezTo>
                    <a:pt x="374440" y="7877609"/>
                    <a:pt x="829942" y="8045251"/>
                    <a:pt x="1391832" y="8045251"/>
                  </a:cubicBezTo>
                  <a:cubicBezTo>
                    <a:pt x="1953722" y="8045251"/>
                    <a:pt x="2409224" y="7877609"/>
                    <a:pt x="2409224" y="7670811"/>
                  </a:cubicBezTo>
                  <a:lnTo>
                    <a:pt x="2438811" y="7670811"/>
                  </a:lnTo>
                  <a:lnTo>
                    <a:pt x="2438811" y="0"/>
                  </a:lnTo>
                  <a:lnTo>
                    <a:pt x="2783664" y="0"/>
                  </a:lnTo>
                  <a:lnTo>
                    <a:pt x="2783664" y="7670811"/>
                  </a:lnTo>
                  <a:lnTo>
                    <a:pt x="2783664" y="7690351"/>
                  </a:lnTo>
                  <a:lnTo>
                    <a:pt x="2781830" y="7690351"/>
                  </a:lnTo>
                  <a:lnTo>
                    <a:pt x="2776478" y="7747379"/>
                  </a:lnTo>
                  <a:cubicBezTo>
                    <a:pt x="2705202" y="8125007"/>
                    <a:pt x="2112477" y="8419691"/>
                    <a:pt x="1391832" y="8419691"/>
                  </a:cubicBezTo>
                  <a:cubicBezTo>
                    <a:pt x="671187" y="8419691"/>
                    <a:pt x="78462" y="8125007"/>
                    <a:pt x="7186" y="7747379"/>
                  </a:cubicBezTo>
                  <a:lnTo>
                    <a:pt x="1834" y="7690351"/>
                  </a:lnTo>
                  <a:lnTo>
                    <a:pt x="0" y="7690351"/>
                  </a:lnTo>
                  <a:lnTo>
                    <a:pt x="0" y="7670811"/>
                  </a:lnTo>
                  <a:close/>
                </a:path>
              </a:pathLst>
            </a:custGeom>
            <a:gradFill>
              <a:gsLst>
                <a:gs pos="0">
                  <a:schemeClr val="accent6">
                    <a:lumMod val="20000"/>
                    <a:lumOff val="80000"/>
                  </a:schemeClr>
                </a:gs>
                <a:gs pos="50000">
                  <a:schemeClr val="accent6">
                    <a:lumMod val="75000"/>
                  </a:schemeClr>
                </a:gs>
                <a:gs pos="100000">
                  <a:schemeClr val="accent6">
                    <a:lumMod val="75000"/>
                  </a:schemeClr>
                </a:gs>
              </a:gsLst>
              <a:lin ang="10800000" scaled="0"/>
            </a:gradFill>
          </p:spPr>
          <p:style>
            <a:lnRef idx="0">
              <a:schemeClr val="accent6"/>
            </a:lnRef>
            <a:fillRef idx="3">
              <a:schemeClr val="accent6"/>
            </a:fillRef>
            <a:effectRef idx="3">
              <a:schemeClr val="accent6"/>
            </a:effectRef>
            <a:fontRef idx="minor">
              <a:schemeClr val="lt1"/>
            </a:fontRef>
          </p:style>
          <p:txBody>
            <a:bodyPr wrap="square" rtlCol="0" anchor="ctr">
              <a:noAutofit/>
            </a:bodyPr>
            <a:lstStyle/>
            <a:p>
              <a:pPr algn="ctr"/>
              <a:endParaRPr lang="en-AU"/>
            </a:p>
          </p:txBody>
        </p:sp>
      </p:grpSp>
      <p:sp>
        <p:nvSpPr>
          <p:cNvPr id="5" name="4_Loopback advanced text">
            <a:extLst>
              <a:ext uri="{FF2B5EF4-FFF2-40B4-BE49-F238E27FC236}">
                <a16:creationId xmlns:a16="http://schemas.microsoft.com/office/drawing/2014/main" id="{97E90333-5A04-ADDA-71FC-D6FC17166B46}"/>
              </a:ext>
            </a:extLst>
          </p:cNvPr>
          <p:cNvSpPr txBox="1"/>
          <p:nvPr/>
        </p:nvSpPr>
        <p:spPr>
          <a:xfrm>
            <a:off x="10988885" y="16950333"/>
            <a:ext cx="7363604"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All pairs crossed</a:t>
            </a:r>
          </a:p>
        </p:txBody>
      </p:sp>
      <p:grpSp>
        <p:nvGrpSpPr>
          <p:cNvPr id="48" name="4_Loopback advanced">
            <a:extLst>
              <a:ext uri="{FF2B5EF4-FFF2-40B4-BE49-F238E27FC236}">
                <a16:creationId xmlns:a16="http://schemas.microsoft.com/office/drawing/2014/main" id="{DC849348-D919-1750-2BF0-FF6D18723F32}"/>
              </a:ext>
            </a:extLst>
          </p:cNvPr>
          <p:cNvGrpSpPr/>
          <p:nvPr/>
        </p:nvGrpSpPr>
        <p:grpSpPr>
          <a:xfrm>
            <a:off x="11993984" y="6640368"/>
            <a:ext cx="4564322" cy="10651869"/>
            <a:chOff x="7151915" y="6067158"/>
            <a:chExt cx="5827281" cy="13599266"/>
          </a:xfrm>
        </p:grpSpPr>
        <p:pic>
          <p:nvPicPr>
            <p:cNvPr id="22" name="Picture 21" descr="A rectangular yellow rectangular object with black border&#10;&#10;Description automatically generated">
              <a:extLst>
                <a:ext uri="{FF2B5EF4-FFF2-40B4-BE49-F238E27FC236}">
                  <a16:creationId xmlns:a16="http://schemas.microsoft.com/office/drawing/2014/main" id="{DA7FCB7D-640C-9B0C-0D32-770D85383AA2}"/>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151915" y="6067158"/>
              <a:ext cx="5827281" cy="9803144"/>
            </a:xfrm>
            <a:prstGeom prst="rect">
              <a:avLst/>
            </a:prstGeom>
          </p:spPr>
        </p:pic>
        <p:sp>
          <p:nvSpPr>
            <p:cNvPr id="28" name="Freeform: Shape 27">
              <a:extLst>
                <a:ext uri="{FF2B5EF4-FFF2-40B4-BE49-F238E27FC236}">
                  <a16:creationId xmlns:a16="http://schemas.microsoft.com/office/drawing/2014/main" id="{42745678-A877-EA5B-E143-97A6A9CE4E9D}"/>
                </a:ext>
              </a:extLst>
            </p:cNvPr>
            <p:cNvSpPr/>
            <p:nvPr/>
          </p:nvSpPr>
          <p:spPr>
            <a:xfrm>
              <a:off x="7751926" y="10194877"/>
              <a:ext cx="1585416" cy="7193250"/>
            </a:xfrm>
            <a:custGeom>
              <a:avLst/>
              <a:gdLst>
                <a:gd name="connsiteX0" fmla="*/ 1257868 w 1585416"/>
                <a:gd name="connsiteY0" fmla="*/ 0 h 7193250"/>
                <a:gd name="connsiteX1" fmla="*/ 1585415 w 1585416"/>
                <a:gd name="connsiteY1" fmla="*/ 0 h 7193250"/>
                <a:gd name="connsiteX2" fmla="*/ 1585415 w 1585416"/>
                <a:gd name="connsiteY2" fmla="*/ 6468376 h 7193250"/>
                <a:gd name="connsiteX3" fmla="*/ 1585416 w 1585416"/>
                <a:gd name="connsiteY3" fmla="*/ 6468376 h 7193250"/>
                <a:gd name="connsiteX4" fmla="*/ 792708 w 1585416"/>
                <a:gd name="connsiteY4" fmla="*/ 7193250 h 7193250"/>
                <a:gd name="connsiteX5" fmla="*/ 4093 w 1585416"/>
                <a:gd name="connsiteY5" fmla="*/ 6542490 h 7193250"/>
                <a:gd name="connsiteX6" fmla="*/ 0 w 1585416"/>
                <a:gd name="connsiteY6" fmla="*/ 6468378 h 7193250"/>
                <a:gd name="connsiteX7" fmla="*/ 0 w 1585416"/>
                <a:gd name="connsiteY7" fmla="*/ 6468376 h 7193250"/>
                <a:gd name="connsiteX8" fmla="*/ 0 w 1585416"/>
                <a:gd name="connsiteY8" fmla="*/ 1 h 7193250"/>
                <a:gd name="connsiteX9" fmla="*/ 327547 w 1585416"/>
                <a:gd name="connsiteY9" fmla="*/ 1 h 7193250"/>
                <a:gd name="connsiteX10" fmla="*/ 327547 w 1585416"/>
                <a:gd name="connsiteY10" fmla="*/ 6468376 h 7193250"/>
                <a:gd name="connsiteX11" fmla="*/ 362438 w 1585416"/>
                <a:gd name="connsiteY11" fmla="*/ 6468376 h 7193250"/>
                <a:gd name="connsiteX12" fmla="*/ 792708 w 1585416"/>
                <a:gd name="connsiteY12" fmla="*/ 6830814 h 7193250"/>
                <a:gd name="connsiteX13" fmla="*/ 1222978 w 1585416"/>
                <a:gd name="connsiteY13" fmla="*/ 6468376 h 7193250"/>
                <a:gd name="connsiteX14" fmla="*/ 1257868 w 1585416"/>
                <a:gd name="connsiteY14" fmla="*/ 6468376 h 7193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85416" h="7193250">
                  <a:moveTo>
                    <a:pt x="1257868" y="0"/>
                  </a:moveTo>
                  <a:lnTo>
                    <a:pt x="1585415" y="0"/>
                  </a:lnTo>
                  <a:lnTo>
                    <a:pt x="1585415" y="6468376"/>
                  </a:lnTo>
                  <a:lnTo>
                    <a:pt x="1585416" y="6468376"/>
                  </a:lnTo>
                  <a:cubicBezTo>
                    <a:pt x="1585416" y="6868714"/>
                    <a:pt x="1230509" y="7193250"/>
                    <a:pt x="792708" y="7193250"/>
                  </a:cubicBezTo>
                  <a:cubicBezTo>
                    <a:pt x="382270" y="7193250"/>
                    <a:pt x="44687" y="6908014"/>
                    <a:pt x="4093" y="6542490"/>
                  </a:cubicBezTo>
                  <a:lnTo>
                    <a:pt x="0" y="6468378"/>
                  </a:lnTo>
                  <a:lnTo>
                    <a:pt x="0" y="6468376"/>
                  </a:lnTo>
                  <a:lnTo>
                    <a:pt x="0" y="1"/>
                  </a:lnTo>
                  <a:lnTo>
                    <a:pt x="327547" y="1"/>
                  </a:lnTo>
                  <a:lnTo>
                    <a:pt x="327547" y="6468376"/>
                  </a:lnTo>
                  <a:lnTo>
                    <a:pt x="362438" y="6468376"/>
                  </a:lnTo>
                  <a:cubicBezTo>
                    <a:pt x="362438" y="6668544"/>
                    <a:pt x="555076" y="6830814"/>
                    <a:pt x="792708" y="6830814"/>
                  </a:cubicBezTo>
                  <a:cubicBezTo>
                    <a:pt x="1030340" y="6830814"/>
                    <a:pt x="1222978" y="6668544"/>
                    <a:pt x="1222978" y="6468376"/>
                  </a:cubicBezTo>
                  <a:lnTo>
                    <a:pt x="1257868" y="6468376"/>
                  </a:lnTo>
                  <a:close/>
                </a:path>
              </a:pathLst>
            </a:custGeom>
            <a:gradFill>
              <a:gsLst>
                <a:gs pos="0">
                  <a:schemeClr val="accent2">
                    <a:lumMod val="40000"/>
                    <a:lumOff val="60000"/>
                  </a:schemeClr>
                </a:gs>
                <a:gs pos="50000">
                  <a:schemeClr val="accent2">
                    <a:lumMod val="60000"/>
                    <a:lumOff val="40000"/>
                  </a:schemeClr>
                </a:gs>
                <a:gs pos="100000">
                  <a:schemeClr val="accent2"/>
                </a:gs>
              </a:gsLst>
              <a:lin ang="10800000" scaled="0"/>
            </a:gradFill>
          </p:spPr>
          <p:style>
            <a:lnRef idx="0">
              <a:schemeClr val="accent2"/>
            </a:lnRef>
            <a:fillRef idx="3">
              <a:schemeClr val="accent2"/>
            </a:fillRef>
            <a:effectRef idx="3">
              <a:schemeClr val="accent2"/>
            </a:effectRef>
            <a:fontRef idx="minor">
              <a:schemeClr val="lt1"/>
            </a:fontRef>
          </p:style>
          <p:txBody>
            <a:bodyPr wrap="square" rtlCol="0" anchor="ctr">
              <a:noAutofit/>
            </a:bodyPr>
            <a:lstStyle/>
            <a:p>
              <a:pPr algn="ctr"/>
              <a:endParaRPr lang="en-AU"/>
            </a:p>
          </p:txBody>
        </p:sp>
        <p:sp>
          <p:nvSpPr>
            <p:cNvPr id="39" name="Freeform: Shape 38">
              <a:extLst>
                <a:ext uri="{FF2B5EF4-FFF2-40B4-BE49-F238E27FC236}">
                  <a16:creationId xmlns:a16="http://schemas.microsoft.com/office/drawing/2014/main" id="{7DC31022-678F-4800-88D1-679A91256D25}"/>
                </a:ext>
              </a:extLst>
            </p:cNvPr>
            <p:cNvSpPr/>
            <p:nvPr/>
          </p:nvSpPr>
          <p:spPr>
            <a:xfrm>
              <a:off x="8374603" y="10194878"/>
              <a:ext cx="2783664" cy="7929350"/>
            </a:xfrm>
            <a:custGeom>
              <a:avLst/>
              <a:gdLst>
                <a:gd name="connsiteX0" fmla="*/ 0 w 2783664"/>
                <a:gd name="connsiteY0" fmla="*/ 0 h 8419691"/>
                <a:gd name="connsiteX1" fmla="*/ 344853 w 2783664"/>
                <a:gd name="connsiteY1" fmla="*/ 0 h 8419691"/>
                <a:gd name="connsiteX2" fmla="*/ 344853 w 2783664"/>
                <a:gd name="connsiteY2" fmla="*/ 7670811 h 8419691"/>
                <a:gd name="connsiteX3" fmla="*/ 374440 w 2783664"/>
                <a:gd name="connsiteY3" fmla="*/ 7670811 h 8419691"/>
                <a:gd name="connsiteX4" fmla="*/ 1391832 w 2783664"/>
                <a:gd name="connsiteY4" fmla="*/ 8045251 h 8419691"/>
                <a:gd name="connsiteX5" fmla="*/ 2409224 w 2783664"/>
                <a:gd name="connsiteY5" fmla="*/ 7670811 h 8419691"/>
                <a:gd name="connsiteX6" fmla="*/ 2438811 w 2783664"/>
                <a:gd name="connsiteY6" fmla="*/ 7670811 h 8419691"/>
                <a:gd name="connsiteX7" fmla="*/ 2438811 w 2783664"/>
                <a:gd name="connsiteY7" fmla="*/ 0 h 8419691"/>
                <a:gd name="connsiteX8" fmla="*/ 2783664 w 2783664"/>
                <a:gd name="connsiteY8" fmla="*/ 0 h 8419691"/>
                <a:gd name="connsiteX9" fmla="*/ 2783664 w 2783664"/>
                <a:gd name="connsiteY9" fmla="*/ 7670811 h 8419691"/>
                <a:gd name="connsiteX10" fmla="*/ 2783664 w 2783664"/>
                <a:gd name="connsiteY10" fmla="*/ 7690351 h 8419691"/>
                <a:gd name="connsiteX11" fmla="*/ 2781830 w 2783664"/>
                <a:gd name="connsiteY11" fmla="*/ 7690351 h 8419691"/>
                <a:gd name="connsiteX12" fmla="*/ 2776478 w 2783664"/>
                <a:gd name="connsiteY12" fmla="*/ 7747379 h 8419691"/>
                <a:gd name="connsiteX13" fmla="*/ 1391832 w 2783664"/>
                <a:gd name="connsiteY13" fmla="*/ 8419691 h 8419691"/>
                <a:gd name="connsiteX14" fmla="*/ 7186 w 2783664"/>
                <a:gd name="connsiteY14" fmla="*/ 7747379 h 8419691"/>
                <a:gd name="connsiteX15" fmla="*/ 1834 w 2783664"/>
                <a:gd name="connsiteY15" fmla="*/ 7690351 h 8419691"/>
                <a:gd name="connsiteX16" fmla="*/ 0 w 2783664"/>
                <a:gd name="connsiteY16" fmla="*/ 7690351 h 8419691"/>
                <a:gd name="connsiteX17" fmla="*/ 0 w 2783664"/>
                <a:gd name="connsiteY17" fmla="*/ 7670811 h 8419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783664" h="8419691">
                  <a:moveTo>
                    <a:pt x="0" y="0"/>
                  </a:moveTo>
                  <a:lnTo>
                    <a:pt x="344853" y="0"/>
                  </a:lnTo>
                  <a:lnTo>
                    <a:pt x="344853" y="7670811"/>
                  </a:lnTo>
                  <a:lnTo>
                    <a:pt x="374440" y="7670811"/>
                  </a:lnTo>
                  <a:cubicBezTo>
                    <a:pt x="374440" y="7877609"/>
                    <a:pt x="829942" y="8045251"/>
                    <a:pt x="1391832" y="8045251"/>
                  </a:cubicBezTo>
                  <a:cubicBezTo>
                    <a:pt x="1953722" y="8045251"/>
                    <a:pt x="2409224" y="7877609"/>
                    <a:pt x="2409224" y="7670811"/>
                  </a:cubicBezTo>
                  <a:lnTo>
                    <a:pt x="2438811" y="7670811"/>
                  </a:lnTo>
                  <a:lnTo>
                    <a:pt x="2438811" y="0"/>
                  </a:lnTo>
                  <a:lnTo>
                    <a:pt x="2783664" y="0"/>
                  </a:lnTo>
                  <a:lnTo>
                    <a:pt x="2783664" y="7670811"/>
                  </a:lnTo>
                  <a:lnTo>
                    <a:pt x="2783664" y="7690351"/>
                  </a:lnTo>
                  <a:lnTo>
                    <a:pt x="2781830" y="7690351"/>
                  </a:lnTo>
                  <a:lnTo>
                    <a:pt x="2776478" y="7747379"/>
                  </a:lnTo>
                  <a:cubicBezTo>
                    <a:pt x="2705202" y="8125007"/>
                    <a:pt x="2112477" y="8419691"/>
                    <a:pt x="1391832" y="8419691"/>
                  </a:cubicBezTo>
                  <a:cubicBezTo>
                    <a:pt x="671187" y="8419691"/>
                    <a:pt x="78462" y="8125007"/>
                    <a:pt x="7186" y="7747379"/>
                  </a:cubicBezTo>
                  <a:lnTo>
                    <a:pt x="1834" y="7690351"/>
                  </a:lnTo>
                  <a:lnTo>
                    <a:pt x="0" y="7690351"/>
                  </a:lnTo>
                  <a:lnTo>
                    <a:pt x="0" y="7670811"/>
                  </a:lnTo>
                  <a:close/>
                </a:path>
              </a:pathLst>
            </a:custGeom>
            <a:gradFill>
              <a:gsLst>
                <a:gs pos="0">
                  <a:schemeClr val="accent6">
                    <a:lumMod val="20000"/>
                    <a:lumOff val="80000"/>
                  </a:schemeClr>
                </a:gs>
                <a:gs pos="50000">
                  <a:schemeClr val="accent6">
                    <a:lumMod val="75000"/>
                  </a:schemeClr>
                </a:gs>
                <a:gs pos="100000">
                  <a:schemeClr val="accent6">
                    <a:lumMod val="75000"/>
                  </a:schemeClr>
                </a:gs>
              </a:gsLst>
              <a:lin ang="10800000" scaled="0"/>
            </a:gradFill>
          </p:spPr>
          <p:style>
            <a:lnRef idx="0">
              <a:schemeClr val="accent6"/>
            </a:lnRef>
            <a:fillRef idx="3">
              <a:schemeClr val="accent6"/>
            </a:fillRef>
            <a:effectRef idx="3">
              <a:schemeClr val="accent6"/>
            </a:effectRef>
            <a:fontRef idx="minor">
              <a:schemeClr val="lt1"/>
            </a:fontRef>
          </p:style>
          <p:txBody>
            <a:bodyPr wrap="square" rtlCol="0" anchor="ctr">
              <a:noAutofit/>
            </a:bodyPr>
            <a:lstStyle/>
            <a:p>
              <a:pPr algn="ctr"/>
              <a:endParaRPr lang="en-AU"/>
            </a:p>
          </p:txBody>
        </p:sp>
        <p:sp>
          <p:nvSpPr>
            <p:cNvPr id="46" name="Freeform: Shape 45">
              <a:extLst>
                <a:ext uri="{FF2B5EF4-FFF2-40B4-BE49-F238E27FC236}">
                  <a16:creationId xmlns:a16="http://schemas.microsoft.com/office/drawing/2014/main" id="{D7AB5291-D134-1C16-D740-A4C2954B9CC1}"/>
                </a:ext>
              </a:extLst>
            </p:cNvPr>
            <p:cNvSpPr/>
            <p:nvPr/>
          </p:nvSpPr>
          <p:spPr>
            <a:xfrm>
              <a:off x="10195531" y="10194875"/>
              <a:ext cx="2193442" cy="9471549"/>
            </a:xfrm>
            <a:custGeom>
              <a:avLst/>
              <a:gdLst>
                <a:gd name="connsiteX0" fmla="*/ 9856 w 2193442"/>
                <a:gd name="connsiteY0" fmla="*/ 0 h 8419691"/>
                <a:gd name="connsiteX1" fmla="*/ 354709 w 2193442"/>
                <a:gd name="connsiteY1" fmla="*/ 0 h 8419691"/>
                <a:gd name="connsiteX2" fmla="*/ 354709 w 2193442"/>
                <a:gd name="connsiteY2" fmla="*/ 7670809 h 8419691"/>
                <a:gd name="connsiteX3" fmla="*/ 374440 w 2193442"/>
                <a:gd name="connsiteY3" fmla="*/ 7670809 h 8419691"/>
                <a:gd name="connsiteX4" fmla="*/ 1096721 w 2193442"/>
                <a:gd name="connsiteY4" fmla="*/ 8045249 h 8419691"/>
                <a:gd name="connsiteX5" fmla="*/ 1819002 w 2193442"/>
                <a:gd name="connsiteY5" fmla="*/ 7670809 h 8419691"/>
                <a:gd name="connsiteX6" fmla="*/ 1824660 w 2193442"/>
                <a:gd name="connsiteY6" fmla="*/ 7670809 h 8419691"/>
                <a:gd name="connsiteX7" fmla="*/ 1824660 w 2193442"/>
                <a:gd name="connsiteY7" fmla="*/ 0 h 8419691"/>
                <a:gd name="connsiteX8" fmla="*/ 2169513 w 2193442"/>
                <a:gd name="connsiteY8" fmla="*/ 0 h 8419691"/>
                <a:gd name="connsiteX9" fmla="*/ 2169513 w 2193442"/>
                <a:gd name="connsiteY9" fmla="*/ 7670809 h 8419691"/>
                <a:gd name="connsiteX10" fmla="*/ 2193442 w 2193442"/>
                <a:gd name="connsiteY10" fmla="*/ 7670809 h 8419691"/>
                <a:gd name="connsiteX11" fmla="*/ 1096721 w 2193442"/>
                <a:gd name="connsiteY11" fmla="*/ 8419691 h 8419691"/>
                <a:gd name="connsiteX12" fmla="*/ 0 w 2193442"/>
                <a:gd name="connsiteY12" fmla="*/ 7670809 h 8419691"/>
                <a:gd name="connsiteX13" fmla="*/ 9856 w 2193442"/>
                <a:gd name="connsiteY13" fmla="*/ 7670809 h 8419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93442" h="8419691">
                  <a:moveTo>
                    <a:pt x="9856" y="0"/>
                  </a:moveTo>
                  <a:lnTo>
                    <a:pt x="354709" y="0"/>
                  </a:lnTo>
                  <a:lnTo>
                    <a:pt x="354709" y="7670809"/>
                  </a:lnTo>
                  <a:lnTo>
                    <a:pt x="374440" y="7670809"/>
                  </a:lnTo>
                  <a:cubicBezTo>
                    <a:pt x="374440" y="7877609"/>
                    <a:pt x="697816" y="8045249"/>
                    <a:pt x="1096721" y="8045249"/>
                  </a:cubicBezTo>
                  <a:cubicBezTo>
                    <a:pt x="1495626" y="8045249"/>
                    <a:pt x="1819002" y="7877609"/>
                    <a:pt x="1819002" y="7670809"/>
                  </a:cubicBezTo>
                  <a:lnTo>
                    <a:pt x="1824660" y="7670809"/>
                  </a:lnTo>
                  <a:lnTo>
                    <a:pt x="1824660" y="0"/>
                  </a:lnTo>
                  <a:lnTo>
                    <a:pt x="2169513" y="0"/>
                  </a:lnTo>
                  <a:lnTo>
                    <a:pt x="2169513" y="7670809"/>
                  </a:lnTo>
                  <a:lnTo>
                    <a:pt x="2193442" y="7670809"/>
                  </a:lnTo>
                  <a:cubicBezTo>
                    <a:pt x="2193442" y="8084405"/>
                    <a:pt x="1702423" y="8419691"/>
                    <a:pt x="1096721" y="8419691"/>
                  </a:cubicBezTo>
                  <a:cubicBezTo>
                    <a:pt x="491019" y="8419691"/>
                    <a:pt x="0" y="8084405"/>
                    <a:pt x="0" y="7670809"/>
                  </a:cubicBezTo>
                  <a:lnTo>
                    <a:pt x="9856" y="7670809"/>
                  </a:lnTo>
                  <a:close/>
                </a:path>
              </a:pathLst>
            </a:custGeom>
            <a:gradFill>
              <a:gsLst>
                <a:gs pos="0">
                  <a:schemeClr val="accent4">
                    <a:lumMod val="20000"/>
                    <a:lumOff val="80000"/>
                  </a:schemeClr>
                </a:gs>
                <a:gs pos="50000">
                  <a:schemeClr val="accent4">
                    <a:lumMod val="60000"/>
                    <a:lumOff val="40000"/>
                  </a:schemeClr>
                </a:gs>
                <a:gs pos="100000">
                  <a:schemeClr val="accent4">
                    <a:lumMod val="75000"/>
                  </a:schemeClr>
                </a:gs>
              </a:gsLst>
              <a:lin ang="10800000" scaled="0"/>
            </a:gradFill>
          </p:spPr>
          <p:style>
            <a:lnRef idx="0">
              <a:schemeClr val="accent4"/>
            </a:lnRef>
            <a:fillRef idx="3">
              <a:schemeClr val="accent4"/>
            </a:fillRef>
            <a:effectRef idx="3">
              <a:schemeClr val="accent4"/>
            </a:effectRef>
            <a:fontRef idx="minor">
              <a:schemeClr val="lt1"/>
            </a:fontRef>
          </p:style>
          <p:txBody>
            <a:bodyPr wrap="square" rtlCol="0" anchor="ctr">
              <a:noAutofit/>
            </a:bodyPr>
            <a:lstStyle/>
            <a:p>
              <a:pPr algn="ctr"/>
              <a:endParaRPr lang="en-AU"/>
            </a:p>
          </p:txBody>
        </p:sp>
        <p:sp>
          <p:nvSpPr>
            <p:cNvPr id="45" name="Freeform: Shape 44">
              <a:extLst>
                <a:ext uri="{FF2B5EF4-FFF2-40B4-BE49-F238E27FC236}">
                  <a16:creationId xmlns:a16="http://schemas.microsoft.com/office/drawing/2014/main" id="{A27542ED-E4EC-A92F-86C5-6F1EFE65D05E}"/>
                </a:ext>
              </a:extLst>
            </p:cNvPr>
            <p:cNvSpPr/>
            <p:nvPr/>
          </p:nvSpPr>
          <p:spPr>
            <a:xfrm>
              <a:off x="9587502" y="10194877"/>
              <a:ext cx="2193442" cy="8775511"/>
            </a:xfrm>
            <a:custGeom>
              <a:avLst/>
              <a:gdLst>
                <a:gd name="connsiteX0" fmla="*/ 13647 w 2193442"/>
                <a:gd name="connsiteY0" fmla="*/ 0 h 8419689"/>
                <a:gd name="connsiteX1" fmla="*/ 358500 w 2193442"/>
                <a:gd name="connsiteY1" fmla="*/ 0 h 8419689"/>
                <a:gd name="connsiteX2" fmla="*/ 358500 w 2193442"/>
                <a:gd name="connsiteY2" fmla="*/ 7670807 h 8419689"/>
                <a:gd name="connsiteX3" fmla="*/ 374441 w 2193442"/>
                <a:gd name="connsiteY3" fmla="*/ 7670807 h 8419689"/>
                <a:gd name="connsiteX4" fmla="*/ 1096721 w 2193442"/>
                <a:gd name="connsiteY4" fmla="*/ 8045247 h 8419689"/>
                <a:gd name="connsiteX5" fmla="*/ 1819001 w 2193442"/>
                <a:gd name="connsiteY5" fmla="*/ 7670807 h 8419689"/>
                <a:gd name="connsiteX6" fmla="*/ 1824662 w 2193442"/>
                <a:gd name="connsiteY6" fmla="*/ 7670807 h 8419689"/>
                <a:gd name="connsiteX7" fmla="*/ 1824662 w 2193442"/>
                <a:gd name="connsiteY7" fmla="*/ 0 h 8419689"/>
                <a:gd name="connsiteX8" fmla="*/ 2169515 w 2193442"/>
                <a:gd name="connsiteY8" fmla="*/ 0 h 8419689"/>
                <a:gd name="connsiteX9" fmla="*/ 2169515 w 2193442"/>
                <a:gd name="connsiteY9" fmla="*/ 7670807 h 8419689"/>
                <a:gd name="connsiteX10" fmla="*/ 2193442 w 2193442"/>
                <a:gd name="connsiteY10" fmla="*/ 7670807 h 8419689"/>
                <a:gd name="connsiteX11" fmla="*/ 1096721 w 2193442"/>
                <a:gd name="connsiteY11" fmla="*/ 8419689 h 8419689"/>
                <a:gd name="connsiteX12" fmla="*/ 0 w 2193442"/>
                <a:gd name="connsiteY12" fmla="*/ 7670807 h 8419689"/>
                <a:gd name="connsiteX13" fmla="*/ 13647 w 2193442"/>
                <a:gd name="connsiteY13" fmla="*/ 7670807 h 8419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93442" h="8419689">
                  <a:moveTo>
                    <a:pt x="13647" y="0"/>
                  </a:moveTo>
                  <a:lnTo>
                    <a:pt x="358500" y="0"/>
                  </a:lnTo>
                  <a:lnTo>
                    <a:pt x="358500" y="7670807"/>
                  </a:lnTo>
                  <a:lnTo>
                    <a:pt x="374441" y="7670807"/>
                  </a:lnTo>
                  <a:cubicBezTo>
                    <a:pt x="374441" y="7877607"/>
                    <a:pt x="697817" y="8045247"/>
                    <a:pt x="1096721" y="8045247"/>
                  </a:cubicBezTo>
                  <a:cubicBezTo>
                    <a:pt x="1495625" y="8045247"/>
                    <a:pt x="1819001" y="7877607"/>
                    <a:pt x="1819001" y="7670807"/>
                  </a:cubicBezTo>
                  <a:lnTo>
                    <a:pt x="1824662" y="7670807"/>
                  </a:lnTo>
                  <a:lnTo>
                    <a:pt x="1824662" y="0"/>
                  </a:lnTo>
                  <a:lnTo>
                    <a:pt x="2169515" y="0"/>
                  </a:lnTo>
                  <a:lnTo>
                    <a:pt x="2169515" y="7670807"/>
                  </a:lnTo>
                  <a:lnTo>
                    <a:pt x="2193442" y="7670807"/>
                  </a:lnTo>
                  <a:cubicBezTo>
                    <a:pt x="2193442" y="8084403"/>
                    <a:pt x="1702423" y="8419689"/>
                    <a:pt x="1096721" y="8419689"/>
                  </a:cubicBezTo>
                  <a:cubicBezTo>
                    <a:pt x="491019" y="8419689"/>
                    <a:pt x="0" y="8084403"/>
                    <a:pt x="0" y="7670807"/>
                  </a:cubicBezTo>
                  <a:lnTo>
                    <a:pt x="13647" y="7670807"/>
                  </a:lnTo>
                  <a:close/>
                </a:path>
              </a:pathLst>
            </a:custGeom>
            <a:gradFill>
              <a:gsLst>
                <a:gs pos="0">
                  <a:schemeClr val="accent5">
                    <a:lumMod val="20000"/>
                    <a:lumOff val="80000"/>
                  </a:schemeClr>
                </a:gs>
                <a:gs pos="50000">
                  <a:schemeClr val="accent5">
                    <a:lumMod val="60000"/>
                    <a:lumOff val="40000"/>
                  </a:schemeClr>
                </a:gs>
                <a:gs pos="100000">
                  <a:schemeClr val="accent5">
                    <a:lumMod val="50000"/>
                  </a:schemeClr>
                </a:gs>
              </a:gsLst>
              <a:lin ang="10800000" scaled="0"/>
            </a:gradFill>
          </p:spPr>
          <p:style>
            <a:lnRef idx="0">
              <a:schemeClr val="accent5"/>
            </a:lnRef>
            <a:fillRef idx="3">
              <a:schemeClr val="accent5"/>
            </a:fillRef>
            <a:effectRef idx="3">
              <a:schemeClr val="accent5"/>
            </a:effectRef>
            <a:fontRef idx="minor">
              <a:schemeClr val="lt1"/>
            </a:fontRef>
          </p:style>
          <p:txBody>
            <a:bodyPr wrap="square" rtlCol="0" anchor="ctr">
              <a:noAutofit/>
            </a:bodyPr>
            <a:lstStyle/>
            <a:p>
              <a:pPr algn="ctr"/>
              <a:endParaRPr lang="en-AU"/>
            </a:p>
          </p:txBody>
        </p:sp>
      </p:grpSp>
      <p:sp>
        <p:nvSpPr>
          <p:cNvPr id="59" name="5_Demo01_V Demo01 01-08_F 100">
            <a:extLst>
              <a:ext uri="{FF2B5EF4-FFF2-40B4-BE49-F238E27FC236}">
                <a16:creationId xmlns:a16="http://schemas.microsoft.com/office/drawing/2014/main" id="{1C999F0A-DFD2-3899-07B2-9014B1A2CA39}"/>
              </a:ext>
            </a:extLst>
          </p:cNvPr>
          <p:cNvSpPr/>
          <p:nvPr/>
        </p:nvSpPr>
        <p:spPr>
          <a:xfrm>
            <a:off x="-59933" y="0"/>
            <a:ext cx="36635933" cy="20574000"/>
          </a:xfrm>
          <a:prstGeom prst="frame">
            <a:avLst>
              <a:gd name="adj1" fmla="val 3491"/>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013" dirty="0">
              <a:solidFill>
                <a:schemeClr val="tx1"/>
              </a:solidFill>
              <a:highlight>
                <a:srgbClr val="FFFF00"/>
              </a:highlight>
            </a:endParaRPr>
          </a:p>
        </p:txBody>
      </p:sp>
      <p:sp>
        <p:nvSpPr>
          <p:cNvPr id="16" name="0_Copyright">
            <a:extLst>
              <a:ext uri="{FF2B5EF4-FFF2-40B4-BE49-F238E27FC236}">
                <a16:creationId xmlns:a16="http://schemas.microsoft.com/office/drawing/2014/main" id="{1376E169-CD38-4F14-BC68-8499D64623F6}"/>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2024</a:t>
            </a:r>
            <a:endParaRPr lang="en-US" sz="5077" dirty="0">
              <a:solidFill>
                <a:srgbClr val="A7A7A7"/>
              </a:solidFill>
              <a:latin typeface="Serpentine" pitchFamily="50" charset="0"/>
            </a:endParaRPr>
          </a:p>
        </p:txBody>
      </p:sp>
      <p:sp>
        <p:nvSpPr>
          <p:cNvPr id="17" name="0_WebSite">
            <a:extLst>
              <a:ext uri="{FF2B5EF4-FFF2-40B4-BE49-F238E27FC236}">
                <a16:creationId xmlns:a16="http://schemas.microsoft.com/office/drawing/2014/main" id="{6BBA69C0-6C02-44A2-88C0-4505BE8AB52A}"/>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Tree>
    <p:extLst>
      <p:ext uri="{BB962C8B-B14F-4D97-AF65-F5344CB8AC3E}">
        <p14:creationId xmlns:p14="http://schemas.microsoft.com/office/powerpoint/2010/main" val="28920700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0_Background">
            <a:extLst>
              <a:ext uri="{FF2B5EF4-FFF2-40B4-BE49-F238E27FC236}">
                <a16:creationId xmlns:a16="http://schemas.microsoft.com/office/drawing/2014/main" id="{A030B34A-4A55-151E-F866-13BDDDE370CC}"/>
              </a:ext>
            </a:extLst>
          </p:cNvPr>
          <p:cNvGrpSpPr/>
          <p:nvPr/>
        </p:nvGrpSpPr>
        <p:grpSpPr>
          <a:xfrm>
            <a:off x="-35169" y="-9677"/>
            <a:ext cx="36576000" cy="20574000"/>
            <a:chOff x="0" y="-9677"/>
            <a:chExt cx="36576000" cy="20574000"/>
          </a:xfrm>
        </p:grpSpPr>
        <p:pic>
          <p:nvPicPr>
            <p:cNvPr id="4" name="0_Background" descr="A picture containing white, design&#10;&#10;Description automatically generated">
              <a:extLst>
                <a:ext uri="{FF2B5EF4-FFF2-40B4-BE49-F238E27FC236}">
                  <a16:creationId xmlns:a16="http://schemas.microsoft.com/office/drawing/2014/main" id="{6E96CA92-5DE2-5A3E-3620-3437651BE14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9677"/>
              <a:ext cx="36576000" cy="20574000"/>
            </a:xfrm>
            <a:prstGeom prst="rect">
              <a:avLst/>
            </a:prstGeom>
          </p:spPr>
        </p:pic>
        <p:pic>
          <p:nvPicPr>
            <p:cNvPr id="2" name="0_Header">
              <a:extLst>
                <a:ext uri="{FF2B5EF4-FFF2-40B4-BE49-F238E27FC236}">
                  <a16:creationId xmlns:a16="http://schemas.microsoft.com/office/drawing/2014/main" id="{8513669A-11CE-D0A2-0EC5-6FCF4A0B14A6}"/>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0" y="1587"/>
              <a:ext cx="36575999" cy="3208337"/>
            </a:xfrm>
            <a:prstGeom prst="rect">
              <a:avLst/>
            </a:prstGeom>
          </p:spPr>
        </p:pic>
        <p:sp>
          <p:nvSpPr>
            <p:cNvPr id="7" name="0_Title">
              <a:extLst>
                <a:ext uri="{FF2B5EF4-FFF2-40B4-BE49-F238E27FC236}">
                  <a16:creationId xmlns:a16="http://schemas.microsoft.com/office/drawing/2014/main" id="{C6A9A446-B5B1-43D9-8A9C-5F8306EFD223}"/>
                </a:ext>
              </a:extLst>
            </p:cNvPr>
            <p:cNvSpPr txBox="1"/>
            <p:nvPr/>
          </p:nvSpPr>
          <p:spPr>
            <a:xfrm>
              <a:off x="1351026" y="405422"/>
              <a:ext cx="33951345"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Cable Tester</a:t>
              </a:r>
            </a:p>
          </p:txBody>
        </p:sp>
      </p:grpSp>
      <p:sp>
        <p:nvSpPr>
          <p:cNvPr id="9" name="0_Point 1">
            <a:extLst>
              <a:ext uri="{FF2B5EF4-FFF2-40B4-BE49-F238E27FC236}">
                <a16:creationId xmlns:a16="http://schemas.microsoft.com/office/drawing/2014/main" id="{9AB0CD40-3F8C-4AD7-ABD2-0365709E7B83}"/>
              </a:ext>
            </a:extLst>
          </p:cNvPr>
          <p:cNvSpPr txBox="1"/>
          <p:nvPr/>
        </p:nvSpPr>
        <p:spPr>
          <a:xfrm>
            <a:off x="854964" y="3613667"/>
            <a:ext cx="34831349" cy="1708066"/>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Basic testing of connectivity of wires in a cable</a:t>
            </a:r>
          </a:p>
        </p:txBody>
      </p:sp>
      <p:pic>
        <p:nvPicPr>
          <p:cNvPr id="3" name="0_Picture" descr="A close up of a cable tester&#10;&#10;Description automatically generated">
            <a:extLst>
              <a:ext uri="{FF2B5EF4-FFF2-40B4-BE49-F238E27FC236}">
                <a16:creationId xmlns:a16="http://schemas.microsoft.com/office/drawing/2014/main" id="{5B8C7DCC-1D45-2C92-908A-77C17E96DB1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3057717" y="8226939"/>
            <a:ext cx="10425841" cy="10897462"/>
          </a:xfrm>
          <a:prstGeom prst="rect">
            <a:avLst/>
          </a:prstGeom>
        </p:spPr>
      </p:pic>
      <p:cxnSp>
        <p:nvCxnSpPr>
          <p:cNvPr id="10" name="1_Main tester arrow">
            <a:extLst>
              <a:ext uri="{FF2B5EF4-FFF2-40B4-BE49-F238E27FC236}">
                <a16:creationId xmlns:a16="http://schemas.microsoft.com/office/drawing/2014/main" id="{29DC7DAE-B58B-2D2E-3B8C-EC8CCC31F0E4}"/>
              </a:ext>
            </a:extLst>
          </p:cNvPr>
          <p:cNvCxnSpPr>
            <a:cxnSpLocks/>
          </p:cNvCxnSpPr>
          <p:nvPr/>
        </p:nvCxnSpPr>
        <p:spPr>
          <a:xfrm>
            <a:off x="9003323" y="13675670"/>
            <a:ext cx="6265357" cy="3381291"/>
          </a:xfrm>
          <a:prstGeom prst="straightConnector1">
            <a:avLst/>
          </a:prstGeom>
          <a:ln w="127000">
            <a:tailEnd type="triangle"/>
          </a:ln>
        </p:spPr>
        <p:style>
          <a:lnRef idx="1">
            <a:schemeClr val="dk1"/>
          </a:lnRef>
          <a:fillRef idx="0">
            <a:schemeClr val="dk1"/>
          </a:fillRef>
          <a:effectRef idx="0">
            <a:schemeClr val="dk1"/>
          </a:effectRef>
          <a:fontRef idx="minor">
            <a:schemeClr val="tx1"/>
          </a:fontRef>
        </p:style>
      </p:cxnSp>
      <p:sp>
        <p:nvSpPr>
          <p:cNvPr id="18" name="1_Main tester">
            <a:extLst>
              <a:ext uri="{FF2B5EF4-FFF2-40B4-BE49-F238E27FC236}">
                <a16:creationId xmlns:a16="http://schemas.microsoft.com/office/drawing/2014/main" id="{885F3228-611E-4537-915F-A671698DC49F}"/>
              </a:ext>
            </a:extLst>
          </p:cNvPr>
          <p:cNvSpPr txBox="1"/>
          <p:nvPr/>
        </p:nvSpPr>
        <p:spPr>
          <a:xfrm>
            <a:off x="1953709" y="12088978"/>
            <a:ext cx="8045195" cy="1708160"/>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Main tester</a:t>
            </a:r>
          </a:p>
        </p:txBody>
      </p:sp>
      <p:cxnSp>
        <p:nvCxnSpPr>
          <p:cNvPr id="21" name="2_Remote tester arrow">
            <a:extLst>
              <a:ext uri="{FF2B5EF4-FFF2-40B4-BE49-F238E27FC236}">
                <a16:creationId xmlns:a16="http://schemas.microsoft.com/office/drawing/2014/main" id="{3A902CB5-4B26-156E-80EE-B57890185E3D}"/>
              </a:ext>
            </a:extLst>
          </p:cNvPr>
          <p:cNvCxnSpPr>
            <a:cxnSpLocks/>
          </p:cNvCxnSpPr>
          <p:nvPr/>
        </p:nvCxnSpPr>
        <p:spPr>
          <a:xfrm flipH="1">
            <a:off x="22541189" y="13675670"/>
            <a:ext cx="3508901" cy="4011997"/>
          </a:xfrm>
          <a:prstGeom prst="straightConnector1">
            <a:avLst/>
          </a:prstGeom>
          <a:ln w="127000">
            <a:tailEnd type="triangle"/>
          </a:ln>
        </p:spPr>
        <p:style>
          <a:lnRef idx="1">
            <a:schemeClr val="dk1"/>
          </a:lnRef>
          <a:fillRef idx="0">
            <a:schemeClr val="dk1"/>
          </a:fillRef>
          <a:effectRef idx="0">
            <a:schemeClr val="dk1"/>
          </a:effectRef>
          <a:fontRef idx="minor">
            <a:schemeClr val="tx1"/>
          </a:fontRef>
        </p:style>
      </p:cxnSp>
      <p:sp>
        <p:nvSpPr>
          <p:cNvPr id="13" name="2_Remote tester">
            <a:extLst>
              <a:ext uri="{FF2B5EF4-FFF2-40B4-BE49-F238E27FC236}">
                <a16:creationId xmlns:a16="http://schemas.microsoft.com/office/drawing/2014/main" id="{ABB92F5E-CFB4-4190-80BF-B12BB0836710}"/>
              </a:ext>
            </a:extLst>
          </p:cNvPr>
          <p:cNvSpPr txBox="1"/>
          <p:nvPr/>
        </p:nvSpPr>
        <p:spPr>
          <a:xfrm>
            <a:off x="26050090" y="12088978"/>
            <a:ext cx="9454810" cy="1708066"/>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Remote tester</a:t>
            </a:r>
          </a:p>
        </p:txBody>
      </p:sp>
      <p:sp>
        <p:nvSpPr>
          <p:cNvPr id="14" name="3_Point 2">
            <a:extLst>
              <a:ext uri="{FF2B5EF4-FFF2-40B4-BE49-F238E27FC236}">
                <a16:creationId xmlns:a16="http://schemas.microsoft.com/office/drawing/2014/main" id="{F7302874-6FF6-4F12-9408-F903772FAD68}"/>
              </a:ext>
            </a:extLst>
          </p:cNvPr>
          <p:cNvSpPr txBox="1"/>
          <p:nvPr/>
        </p:nvSpPr>
        <p:spPr>
          <a:xfrm>
            <a:off x="854963" y="5467572"/>
            <a:ext cx="34840059"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Wire continuity (Wires are connected)</a:t>
            </a:r>
          </a:p>
        </p:txBody>
      </p:sp>
      <p:sp>
        <p:nvSpPr>
          <p:cNvPr id="11" name="4_Point 3">
            <a:extLst>
              <a:ext uri="{FF2B5EF4-FFF2-40B4-BE49-F238E27FC236}">
                <a16:creationId xmlns:a16="http://schemas.microsoft.com/office/drawing/2014/main" id="{E64035EB-538E-4765-9879-52C9E87B8C6B}"/>
              </a:ext>
            </a:extLst>
          </p:cNvPr>
          <p:cNvSpPr txBox="1"/>
          <p:nvPr/>
        </p:nvSpPr>
        <p:spPr>
          <a:xfrm>
            <a:off x="854963" y="6859811"/>
            <a:ext cx="34840059"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Wiring order</a:t>
            </a:r>
          </a:p>
        </p:txBody>
      </p:sp>
      <p:sp>
        <p:nvSpPr>
          <p:cNvPr id="16" name="0_Copyright">
            <a:extLst>
              <a:ext uri="{FF2B5EF4-FFF2-40B4-BE49-F238E27FC236}">
                <a16:creationId xmlns:a16="http://schemas.microsoft.com/office/drawing/2014/main" id="{1419BA4F-1F6E-44DB-A227-0B94D425C8B7}"/>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2024</a:t>
            </a:r>
            <a:endParaRPr lang="en-US" sz="5077" dirty="0">
              <a:solidFill>
                <a:srgbClr val="A7A7A7"/>
              </a:solidFill>
              <a:latin typeface="Serpentine" pitchFamily="50" charset="0"/>
            </a:endParaRPr>
          </a:p>
        </p:txBody>
      </p:sp>
      <p:sp>
        <p:nvSpPr>
          <p:cNvPr id="17" name="0_WebSite">
            <a:extLst>
              <a:ext uri="{FF2B5EF4-FFF2-40B4-BE49-F238E27FC236}">
                <a16:creationId xmlns:a16="http://schemas.microsoft.com/office/drawing/2014/main" id="{C4B38B97-4939-485C-943F-CC7DFC8C4804}"/>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
        <p:nvSpPr>
          <p:cNvPr id="5" name="5_Demo02_V Demo02 01-13_F 100">
            <a:extLst>
              <a:ext uri="{FF2B5EF4-FFF2-40B4-BE49-F238E27FC236}">
                <a16:creationId xmlns:a16="http://schemas.microsoft.com/office/drawing/2014/main" id="{09A4249A-0A97-F95F-5C15-89B018A35999}"/>
              </a:ext>
            </a:extLst>
          </p:cNvPr>
          <p:cNvSpPr/>
          <p:nvPr/>
        </p:nvSpPr>
        <p:spPr>
          <a:xfrm>
            <a:off x="-35170" y="-17390"/>
            <a:ext cx="36576000" cy="20574000"/>
          </a:xfrm>
          <a:prstGeom prst="frame">
            <a:avLst>
              <a:gd name="adj1" fmla="val 3491"/>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013" dirty="0">
              <a:solidFill>
                <a:schemeClr val="tx1"/>
              </a:solidFill>
              <a:highlight>
                <a:srgbClr val="FFFF00"/>
              </a:highlight>
            </a:endParaRPr>
          </a:p>
        </p:txBody>
      </p:sp>
    </p:spTree>
    <p:extLst>
      <p:ext uri="{BB962C8B-B14F-4D97-AF65-F5344CB8AC3E}">
        <p14:creationId xmlns:p14="http://schemas.microsoft.com/office/powerpoint/2010/main" val="28090530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0_Background">
            <a:extLst>
              <a:ext uri="{FF2B5EF4-FFF2-40B4-BE49-F238E27FC236}">
                <a16:creationId xmlns:a16="http://schemas.microsoft.com/office/drawing/2014/main" id="{D6B542DE-A42A-A985-D978-9FA5F747D9F4}"/>
              </a:ext>
            </a:extLst>
          </p:cNvPr>
          <p:cNvGrpSpPr/>
          <p:nvPr/>
        </p:nvGrpSpPr>
        <p:grpSpPr>
          <a:xfrm>
            <a:off x="0" y="1587"/>
            <a:ext cx="36576000" cy="20574000"/>
            <a:chOff x="0" y="1587"/>
            <a:chExt cx="36576000" cy="20574000"/>
          </a:xfrm>
        </p:grpSpPr>
        <p:pic>
          <p:nvPicPr>
            <p:cNvPr id="3" name="0_Background" descr="A picture containing white, design&#10;&#10;Description automatically generated">
              <a:extLst>
                <a:ext uri="{FF2B5EF4-FFF2-40B4-BE49-F238E27FC236}">
                  <a16:creationId xmlns:a16="http://schemas.microsoft.com/office/drawing/2014/main" id="{DB04D351-F575-87B1-E3BA-BAE7D36556F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587"/>
              <a:ext cx="36576000" cy="20574000"/>
            </a:xfrm>
            <a:prstGeom prst="rect">
              <a:avLst/>
            </a:prstGeom>
          </p:spPr>
        </p:pic>
        <p:pic>
          <p:nvPicPr>
            <p:cNvPr id="4" name="0_Header">
              <a:extLst>
                <a:ext uri="{FF2B5EF4-FFF2-40B4-BE49-F238E27FC236}">
                  <a16:creationId xmlns:a16="http://schemas.microsoft.com/office/drawing/2014/main" id="{E44B54EB-6F44-7BCB-7E44-DA8F81E0BF01}"/>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0" y="1587"/>
              <a:ext cx="36576000" cy="3208337"/>
            </a:xfrm>
            <a:prstGeom prst="rect">
              <a:avLst/>
            </a:prstGeom>
          </p:spPr>
        </p:pic>
        <p:sp>
          <p:nvSpPr>
            <p:cNvPr id="7" name="0_Title">
              <a:extLst>
                <a:ext uri="{FF2B5EF4-FFF2-40B4-BE49-F238E27FC236}">
                  <a16:creationId xmlns:a16="http://schemas.microsoft.com/office/drawing/2014/main" id="{C6A9A446-B5B1-43D9-8A9C-5F8306EFD223}"/>
                </a:ext>
              </a:extLst>
            </p:cNvPr>
            <p:cNvSpPr txBox="1"/>
            <p:nvPr/>
          </p:nvSpPr>
          <p:spPr>
            <a:xfrm>
              <a:off x="1351026" y="416686"/>
              <a:ext cx="34212602" cy="2400665"/>
            </a:xfrm>
            <a:prstGeom prst="rect">
              <a:avLst/>
            </a:prstGeom>
            <a:noFill/>
          </p:spPr>
          <p:txBody>
            <a:bodyPr wrap="square">
              <a:spAutoFit/>
            </a:bodyPr>
            <a:lstStyle/>
            <a:p>
              <a:r>
                <a:rPr lang="en-US" sz="15000" b="1">
                  <a:solidFill>
                    <a:schemeClr val="bg1"/>
                  </a:solidFill>
                  <a:latin typeface="Arial" panose="020B0604020202020204" pitchFamily="34" charset="0"/>
                  <a:cs typeface="Arial" panose="020B0604020202020204" pitchFamily="34" charset="0"/>
                </a:rPr>
                <a:t>Toner Probe</a:t>
              </a:r>
              <a:endParaRPr lang="en-US" sz="15000" b="1" dirty="0">
                <a:solidFill>
                  <a:schemeClr val="bg1"/>
                </a:solidFill>
                <a:latin typeface="Arial" panose="020B0604020202020204" pitchFamily="34" charset="0"/>
                <a:cs typeface="Arial" panose="020B0604020202020204" pitchFamily="34" charset="0"/>
              </a:endParaRPr>
            </a:p>
          </p:txBody>
        </p:sp>
      </p:grpSp>
      <p:pic>
        <p:nvPicPr>
          <p:cNvPr id="5" name="0_Graphic" descr="A close-up of a device&#10;&#10;Description automatically generated">
            <a:extLst>
              <a:ext uri="{FF2B5EF4-FFF2-40B4-BE49-F238E27FC236}">
                <a16:creationId xmlns:a16="http://schemas.microsoft.com/office/drawing/2014/main" id="{061FF331-93BB-CE05-3F88-4D91BBED8C2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3794099" y="7579475"/>
            <a:ext cx="9881097" cy="11771675"/>
          </a:xfrm>
          <a:prstGeom prst="rect">
            <a:avLst/>
          </a:prstGeom>
        </p:spPr>
      </p:pic>
      <p:sp>
        <p:nvSpPr>
          <p:cNvPr id="9" name="0_Point 1">
            <a:extLst>
              <a:ext uri="{FF2B5EF4-FFF2-40B4-BE49-F238E27FC236}">
                <a16:creationId xmlns:a16="http://schemas.microsoft.com/office/drawing/2014/main" id="{9AB0CD40-3F8C-4AD7-ABD2-0365709E7B83}"/>
              </a:ext>
            </a:extLst>
          </p:cNvPr>
          <p:cNvSpPr txBox="1"/>
          <p:nvPr/>
        </p:nvSpPr>
        <p:spPr>
          <a:xfrm>
            <a:off x="854964" y="3613667"/>
            <a:ext cx="34708663" cy="1708160"/>
          </a:xfrm>
          <a:prstGeom prst="rect">
            <a:avLst/>
          </a:prstGeom>
          <a:noFill/>
        </p:spPr>
        <p:txBody>
          <a:bodyPr wrap="square">
            <a:spAutoFit/>
          </a:bodyPr>
          <a:lstStyle/>
          <a:p>
            <a:r>
              <a:rPr lang="en-GB" sz="10500" b="1" dirty="0">
                <a:solidFill>
                  <a:srgbClr val="1884C7"/>
                </a:solidFill>
                <a:latin typeface="Arial" panose="020B0604020202020204" pitchFamily="34" charset="0"/>
                <a:cs typeface="Arial" panose="020B0604020202020204" pitchFamily="34" charset="0"/>
              </a:rPr>
              <a:t>Tone sent down a cable allowing it to be traced</a:t>
            </a:r>
            <a:endParaRPr lang="en-US" sz="10500" b="1" dirty="0">
              <a:solidFill>
                <a:srgbClr val="1884C7"/>
              </a:solidFill>
              <a:latin typeface="Arial" panose="020B0604020202020204" pitchFamily="34" charset="0"/>
              <a:cs typeface="Arial" panose="020B0604020202020204" pitchFamily="34" charset="0"/>
            </a:endParaRPr>
          </a:p>
        </p:txBody>
      </p:sp>
      <p:sp>
        <p:nvSpPr>
          <p:cNvPr id="14" name="1_Point 2">
            <a:extLst>
              <a:ext uri="{FF2B5EF4-FFF2-40B4-BE49-F238E27FC236}">
                <a16:creationId xmlns:a16="http://schemas.microsoft.com/office/drawing/2014/main" id="{F7302874-6FF6-4F12-9408-F903772FAD68}"/>
              </a:ext>
            </a:extLst>
          </p:cNvPr>
          <p:cNvSpPr txBox="1"/>
          <p:nvPr/>
        </p:nvSpPr>
        <p:spPr>
          <a:xfrm>
            <a:off x="854964" y="6620335"/>
            <a:ext cx="34717342" cy="1246461"/>
          </a:xfrm>
          <a:prstGeom prst="rect">
            <a:avLst/>
          </a:prstGeom>
          <a:noFill/>
        </p:spPr>
        <p:txBody>
          <a:bodyPr wrap="square">
            <a:spAutoFit/>
          </a:bodyPr>
          <a:lstStyle/>
          <a:p>
            <a:r>
              <a:rPr lang="en-GB" sz="7500" dirty="0">
                <a:latin typeface="Arial" panose="020B0604020202020204" pitchFamily="34" charset="0"/>
                <a:cs typeface="Arial" panose="020B0604020202020204" pitchFamily="34" charset="0"/>
              </a:rPr>
              <a:t>Disconnect the other end from network equipment before use</a:t>
            </a:r>
          </a:p>
        </p:txBody>
      </p:sp>
      <p:sp>
        <p:nvSpPr>
          <p:cNvPr id="8" name="2_Transmitter text">
            <a:extLst>
              <a:ext uri="{FF2B5EF4-FFF2-40B4-BE49-F238E27FC236}">
                <a16:creationId xmlns:a16="http://schemas.microsoft.com/office/drawing/2014/main" id="{A7F5AD8A-6EB0-ABC0-052B-463268BF9E0B}"/>
              </a:ext>
            </a:extLst>
          </p:cNvPr>
          <p:cNvSpPr txBox="1"/>
          <p:nvPr/>
        </p:nvSpPr>
        <p:spPr>
          <a:xfrm>
            <a:off x="22627421" y="11023051"/>
            <a:ext cx="5109379"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Transmitter</a:t>
            </a:r>
          </a:p>
        </p:txBody>
      </p:sp>
      <p:sp>
        <p:nvSpPr>
          <p:cNvPr id="17" name="2_Transmitter arrow">
            <a:extLst>
              <a:ext uri="{FF2B5EF4-FFF2-40B4-BE49-F238E27FC236}">
                <a16:creationId xmlns:a16="http://schemas.microsoft.com/office/drawing/2014/main" id="{5321FED6-0F8E-DD56-4844-6FD7FA9470F0}"/>
              </a:ext>
            </a:extLst>
          </p:cNvPr>
          <p:cNvSpPr/>
          <p:nvPr/>
        </p:nvSpPr>
        <p:spPr>
          <a:xfrm flipH="1">
            <a:off x="21847587" y="12125851"/>
            <a:ext cx="6190953" cy="1500376"/>
          </a:xfrm>
          <a:prstGeom prst="rightArrow">
            <a:avLst/>
          </a:prstGeom>
          <a:ln>
            <a:noFill/>
          </a:ln>
          <a:effectLst/>
          <a:scene3d>
            <a:camera prst="orthographicFront">
              <a:rot lat="0" lon="0" rev="0"/>
            </a:camera>
            <a:lightRig rig="chilly" dir="t">
              <a:rot lat="0" lon="0" rev="18480000"/>
            </a:lightRig>
          </a:scene3d>
          <a:sp3d prstMaterial="clear">
            <a:bevelT h="63500"/>
          </a:sp3d>
        </p:spPr>
        <p:style>
          <a:lnRef idx="1">
            <a:schemeClr val="dk1"/>
          </a:lnRef>
          <a:fillRef idx="2">
            <a:schemeClr val="dk1"/>
          </a:fillRef>
          <a:effectRef idx="1">
            <a:schemeClr val="dk1"/>
          </a:effectRef>
          <a:fontRef idx="minor">
            <a:schemeClr val="dk1"/>
          </a:fontRef>
        </p:style>
        <p:txBody>
          <a:bodyPr rtlCol="0" anchor="ctr"/>
          <a:lstStyle/>
          <a:p>
            <a:pPr algn="ctr"/>
            <a:endParaRPr lang="en-AU"/>
          </a:p>
        </p:txBody>
      </p:sp>
      <p:sp>
        <p:nvSpPr>
          <p:cNvPr id="11" name="3_Receiver text">
            <a:extLst>
              <a:ext uri="{FF2B5EF4-FFF2-40B4-BE49-F238E27FC236}">
                <a16:creationId xmlns:a16="http://schemas.microsoft.com/office/drawing/2014/main" id="{E64035EB-538E-4765-9879-52C9E87B8C6B}"/>
              </a:ext>
            </a:extLst>
          </p:cNvPr>
          <p:cNvSpPr txBox="1"/>
          <p:nvPr/>
        </p:nvSpPr>
        <p:spPr>
          <a:xfrm>
            <a:off x="5134949" y="10539860"/>
            <a:ext cx="7753737"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Receiver (Probe)</a:t>
            </a:r>
          </a:p>
        </p:txBody>
      </p:sp>
      <p:sp>
        <p:nvSpPr>
          <p:cNvPr id="16" name="3_Receiver arrow">
            <a:extLst>
              <a:ext uri="{FF2B5EF4-FFF2-40B4-BE49-F238E27FC236}">
                <a16:creationId xmlns:a16="http://schemas.microsoft.com/office/drawing/2014/main" id="{6317D2FF-8806-B265-CF61-3B09AB333BD1}"/>
              </a:ext>
            </a:extLst>
          </p:cNvPr>
          <p:cNvSpPr/>
          <p:nvPr/>
        </p:nvSpPr>
        <p:spPr>
          <a:xfrm>
            <a:off x="4997326" y="11786321"/>
            <a:ext cx="8566271" cy="1500376"/>
          </a:xfrm>
          <a:prstGeom prst="rightArrow">
            <a:avLst/>
          </a:prstGeom>
          <a:ln>
            <a:noFill/>
          </a:ln>
          <a:effectLst/>
          <a:scene3d>
            <a:camera prst="orthographicFront">
              <a:rot lat="0" lon="0" rev="0"/>
            </a:camera>
            <a:lightRig rig="chilly" dir="t">
              <a:rot lat="0" lon="0" rev="18480000"/>
            </a:lightRig>
          </a:scene3d>
          <a:sp3d prstMaterial="clear">
            <a:bevelT h="63500"/>
          </a:sp3d>
        </p:spPr>
        <p:style>
          <a:lnRef idx="1">
            <a:schemeClr val="dk1"/>
          </a:lnRef>
          <a:fillRef idx="2">
            <a:schemeClr val="dk1"/>
          </a:fillRef>
          <a:effectRef idx="1">
            <a:schemeClr val="dk1"/>
          </a:effectRef>
          <a:fontRef idx="minor">
            <a:schemeClr val="dk1"/>
          </a:fontRef>
        </p:style>
        <p:txBody>
          <a:bodyPr rtlCol="0" anchor="ctr"/>
          <a:lstStyle/>
          <a:p>
            <a:pPr algn="ctr"/>
            <a:endParaRPr lang="en-AU"/>
          </a:p>
        </p:txBody>
      </p:sp>
      <p:sp>
        <p:nvSpPr>
          <p:cNvPr id="10" name="4_Remote text">
            <a:extLst>
              <a:ext uri="{FF2B5EF4-FFF2-40B4-BE49-F238E27FC236}">
                <a16:creationId xmlns:a16="http://schemas.microsoft.com/office/drawing/2014/main" id="{93AC04F3-600B-5847-3E6C-BBD3F31DE92F}"/>
              </a:ext>
            </a:extLst>
          </p:cNvPr>
          <p:cNvSpPr txBox="1"/>
          <p:nvPr/>
        </p:nvSpPr>
        <p:spPr>
          <a:xfrm>
            <a:off x="24981271" y="15597719"/>
            <a:ext cx="3626386"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Remote</a:t>
            </a:r>
          </a:p>
        </p:txBody>
      </p:sp>
      <p:sp>
        <p:nvSpPr>
          <p:cNvPr id="23" name="4_Remote arrow">
            <a:extLst>
              <a:ext uri="{FF2B5EF4-FFF2-40B4-BE49-F238E27FC236}">
                <a16:creationId xmlns:a16="http://schemas.microsoft.com/office/drawing/2014/main" id="{C809D323-1E38-F146-275B-961C9B5661F6}"/>
              </a:ext>
            </a:extLst>
          </p:cNvPr>
          <p:cNvSpPr/>
          <p:nvPr/>
        </p:nvSpPr>
        <p:spPr>
          <a:xfrm flipH="1">
            <a:off x="23905698" y="16528567"/>
            <a:ext cx="4956933" cy="1500376"/>
          </a:xfrm>
          <a:prstGeom prst="rightArrow">
            <a:avLst/>
          </a:prstGeom>
          <a:ln>
            <a:noFill/>
          </a:ln>
          <a:effectLst/>
          <a:scene3d>
            <a:camera prst="orthographicFront">
              <a:rot lat="0" lon="0" rev="0"/>
            </a:camera>
            <a:lightRig rig="chilly" dir="t">
              <a:rot lat="0" lon="0" rev="18480000"/>
            </a:lightRig>
          </a:scene3d>
          <a:sp3d prstMaterial="clear">
            <a:bevelT h="63500"/>
          </a:sp3d>
        </p:spPr>
        <p:style>
          <a:lnRef idx="1">
            <a:schemeClr val="dk1"/>
          </a:lnRef>
          <a:fillRef idx="2">
            <a:schemeClr val="dk1"/>
          </a:fillRef>
          <a:effectRef idx="1">
            <a:schemeClr val="dk1"/>
          </a:effectRef>
          <a:fontRef idx="minor">
            <a:schemeClr val="dk1"/>
          </a:fontRef>
        </p:style>
        <p:txBody>
          <a:bodyPr rtlCol="0" anchor="ctr"/>
          <a:lstStyle/>
          <a:p>
            <a:pPr algn="ctr"/>
            <a:endParaRPr lang="en-AU"/>
          </a:p>
        </p:txBody>
      </p:sp>
      <p:sp>
        <p:nvSpPr>
          <p:cNvPr id="24" name="5_Point 2">
            <a:extLst>
              <a:ext uri="{FF2B5EF4-FFF2-40B4-BE49-F238E27FC236}">
                <a16:creationId xmlns:a16="http://schemas.microsoft.com/office/drawing/2014/main" id="{AFEE996B-7927-E568-273D-AB08E7ED6F6B}"/>
              </a:ext>
            </a:extLst>
          </p:cNvPr>
          <p:cNvSpPr txBox="1"/>
          <p:nvPr/>
        </p:nvSpPr>
        <p:spPr>
          <a:xfrm>
            <a:off x="854964" y="5347850"/>
            <a:ext cx="34717342" cy="1246461"/>
          </a:xfrm>
          <a:prstGeom prst="rect">
            <a:avLst/>
          </a:prstGeom>
          <a:noFill/>
        </p:spPr>
        <p:txBody>
          <a:bodyPr wrap="square">
            <a:spAutoFit/>
          </a:bodyPr>
          <a:lstStyle/>
          <a:p>
            <a:r>
              <a:rPr lang="en-GB" sz="7500" dirty="0">
                <a:latin typeface="Arial" panose="020B0604020202020204" pitchFamily="34" charset="0"/>
                <a:cs typeface="Arial" panose="020B0604020202020204" pitchFamily="34" charset="0"/>
              </a:rPr>
              <a:t>Often included with cable tester</a:t>
            </a:r>
          </a:p>
        </p:txBody>
      </p:sp>
      <p:sp>
        <p:nvSpPr>
          <p:cNvPr id="25" name="6_Demo03_V Demo03 01-12_F 100">
            <a:extLst>
              <a:ext uri="{FF2B5EF4-FFF2-40B4-BE49-F238E27FC236}">
                <a16:creationId xmlns:a16="http://schemas.microsoft.com/office/drawing/2014/main" id="{C858B2F4-7A67-4253-0A8B-4256E69359F8}"/>
              </a:ext>
            </a:extLst>
          </p:cNvPr>
          <p:cNvSpPr/>
          <p:nvPr/>
        </p:nvSpPr>
        <p:spPr>
          <a:xfrm>
            <a:off x="0" y="0"/>
            <a:ext cx="36576000" cy="20575588"/>
          </a:xfrm>
          <a:prstGeom prst="frame">
            <a:avLst>
              <a:gd name="adj1" fmla="val 3491"/>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013" dirty="0">
              <a:solidFill>
                <a:schemeClr val="tx1"/>
              </a:solidFill>
              <a:highlight>
                <a:srgbClr val="FFFF00"/>
              </a:highlight>
            </a:endParaRPr>
          </a:p>
        </p:txBody>
      </p:sp>
      <p:sp>
        <p:nvSpPr>
          <p:cNvPr id="21" name="0_Copyright">
            <a:extLst>
              <a:ext uri="{FF2B5EF4-FFF2-40B4-BE49-F238E27FC236}">
                <a16:creationId xmlns:a16="http://schemas.microsoft.com/office/drawing/2014/main" id="{1D1C77CE-E6F3-4D8C-AEAC-451833E2C37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2024</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EBA60B91-F7A8-4751-AFF7-33A00E13A478}"/>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Tree>
    <p:extLst>
      <p:ext uri="{BB962C8B-B14F-4D97-AF65-F5344CB8AC3E}">
        <p14:creationId xmlns:p14="http://schemas.microsoft.com/office/powerpoint/2010/main" val="31607497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1_Demo04_V Demo04 01-04_F 100" descr="A device with a red wire connected to it&#10;&#10;Description automatically generated">
            <a:extLst>
              <a:ext uri="{FF2B5EF4-FFF2-40B4-BE49-F238E27FC236}">
                <a16:creationId xmlns:a16="http://schemas.microsoft.com/office/drawing/2014/main" id="{DFAC7757-1D8C-FB7A-76FD-6EBDC5E4994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587"/>
            <a:ext cx="36576000" cy="20574000"/>
          </a:xfrm>
          <a:prstGeom prst="rect">
            <a:avLst/>
          </a:prstGeom>
        </p:spPr>
      </p:pic>
      <p:grpSp>
        <p:nvGrpSpPr>
          <p:cNvPr id="6" name="0_Background">
            <a:extLst>
              <a:ext uri="{FF2B5EF4-FFF2-40B4-BE49-F238E27FC236}">
                <a16:creationId xmlns:a16="http://schemas.microsoft.com/office/drawing/2014/main" id="{E90D20C1-1A5F-E9C7-B32B-50AAC1C8F3F8}"/>
              </a:ext>
            </a:extLst>
          </p:cNvPr>
          <p:cNvGrpSpPr/>
          <p:nvPr/>
        </p:nvGrpSpPr>
        <p:grpSpPr>
          <a:xfrm>
            <a:off x="0" y="1587"/>
            <a:ext cx="36576000" cy="3208337"/>
            <a:chOff x="0" y="1587"/>
            <a:chExt cx="36576000" cy="3208337"/>
          </a:xfrm>
        </p:grpSpPr>
        <p:pic>
          <p:nvPicPr>
            <p:cNvPr id="4" name="0_Header">
              <a:extLst>
                <a:ext uri="{FF2B5EF4-FFF2-40B4-BE49-F238E27FC236}">
                  <a16:creationId xmlns:a16="http://schemas.microsoft.com/office/drawing/2014/main" id="{DE4DA208-D6DA-79E3-72D0-BB7B15B84076}"/>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0" y="1587"/>
              <a:ext cx="36576000" cy="3208337"/>
            </a:xfrm>
            <a:prstGeom prst="rect">
              <a:avLst/>
            </a:prstGeom>
          </p:spPr>
        </p:pic>
        <p:sp>
          <p:nvSpPr>
            <p:cNvPr id="7" name="0_Title">
              <a:extLst>
                <a:ext uri="{FF2B5EF4-FFF2-40B4-BE49-F238E27FC236}">
                  <a16:creationId xmlns:a16="http://schemas.microsoft.com/office/drawing/2014/main" id="{C6A9A446-B5B1-43D9-8A9C-5F8306EFD223}"/>
                </a:ext>
              </a:extLst>
            </p:cNvPr>
            <p:cNvSpPr txBox="1"/>
            <p:nvPr/>
          </p:nvSpPr>
          <p:spPr>
            <a:xfrm>
              <a:off x="1351026" y="416686"/>
              <a:ext cx="34049316"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Continuity Testing</a:t>
              </a:r>
            </a:p>
          </p:txBody>
        </p:sp>
      </p:grpSp>
      <p:sp>
        <p:nvSpPr>
          <p:cNvPr id="9" name="2_Point 1">
            <a:extLst>
              <a:ext uri="{FF2B5EF4-FFF2-40B4-BE49-F238E27FC236}">
                <a16:creationId xmlns:a16="http://schemas.microsoft.com/office/drawing/2014/main" id="{9AB0CD40-3F8C-4AD7-ABD2-0365709E7B83}"/>
              </a:ext>
            </a:extLst>
          </p:cNvPr>
          <p:cNvSpPr txBox="1"/>
          <p:nvPr/>
        </p:nvSpPr>
        <p:spPr>
          <a:xfrm>
            <a:off x="854965" y="3613667"/>
            <a:ext cx="25163872" cy="1708066"/>
          </a:xfrm>
          <a:prstGeom prst="rect">
            <a:avLst/>
          </a:prstGeom>
          <a:solidFill>
            <a:srgbClr val="FFFFFF">
              <a:alpha val="89804"/>
            </a:srgbClr>
          </a:solidFill>
        </p:spPr>
        <p:txBody>
          <a:bodyPr wrap="square">
            <a:spAutoFit/>
          </a:bodyPr>
          <a:lstStyle/>
          <a:p>
            <a:r>
              <a:rPr lang="en-US" sz="10500" b="1" dirty="0">
                <a:solidFill>
                  <a:srgbClr val="FF0000"/>
                </a:solidFill>
                <a:latin typeface="Arial" panose="020B0604020202020204" pitchFamily="34" charset="0"/>
                <a:cs typeface="Arial" panose="020B0604020202020204" pitchFamily="34" charset="0"/>
              </a:rPr>
              <a:t>Test wires connected, shorts and order</a:t>
            </a:r>
          </a:p>
        </p:txBody>
      </p:sp>
      <p:sp>
        <p:nvSpPr>
          <p:cNvPr id="30" name="5_Straight text">
            <a:extLst>
              <a:ext uri="{FF2B5EF4-FFF2-40B4-BE49-F238E27FC236}">
                <a16:creationId xmlns:a16="http://schemas.microsoft.com/office/drawing/2014/main" id="{C23C5820-92D3-5C7C-5955-B2C6E7E410BB}"/>
              </a:ext>
            </a:extLst>
          </p:cNvPr>
          <p:cNvSpPr txBox="1"/>
          <p:nvPr/>
        </p:nvSpPr>
        <p:spPr>
          <a:xfrm>
            <a:off x="6923254" y="10969245"/>
            <a:ext cx="3495363" cy="1246495"/>
          </a:xfrm>
          <a:prstGeom prst="rect">
            <a:avLst/>
          </a:prstGeom>
          <a:solidFill>
            <a:srgbClr val="FFFFFF">
              <a:alpha val="89804"/>
            </a:srgbClr>
          </a:solidFill>
        </p:spPr>
        <p:txBody>
          <a:bodyPr wrap="square">
            <a:spAutoFit/>
          </a:bodyPr>
          <a:lstStyle/>
          <a:p>
            <a:r>
              <a:rPr lang="en-US" sz="7500" dirty="0">
                <a:latin typeface="Arial" panose="020B0604020202020204" pitchFamily="34" charset="0"/>
                <a:cs typeface="Arial" panose="020B0604020202020204" pitchFamily="34" charset="0"/>
              </a:rPr>
              <a:t>Straight</a:t>
            </a:r>
          </a:p>
        </p:txBody>
      </p:sp>
      <p:pic>
        <p:nvPicPr>
          <p:cNvPr id="16" name="5_Straight graphic" descr="A screen shot of a device&#10;&#10;Description automatically generated">
            <a:extLst>
              <a:ext uri="{FF2B5EF4-FFF2-40B4-BE49-F238E27FC236}">
                <a16:creationId xmlns:a16="http://schemas.microsoft.com/office/drawing/2014/main" id="{3541B663-01C3-2F74-7387-C4DE7B85F22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887354" y="5347573"/>
            <a:ext cx="7440390" cy="5400000"/>
          </a:xfrm>
          <a:prstGeom prst="rect">
            <a:avLst/>
          </a:prstGeom>
        </p:spPr>
      </p:pic>
      <p:sp>
        <p:nvSpPr>
          <p:cNvPr id="31" name="6_Short text">
            <a:extLst>
              <a:ext uri="{FF2B5EF4-FFF2-40B4-BE49-F238E27FC236}">
                <a16:creationId xmlns:a16="http://schemas.microsoft.com/office/drawing/2014/main" id="{46FF062F-2728-F46B-A207-7D0AF94949F4}"/>
              </a:ext>
            </a:extLst>
          </p:cNvPr>
          <p:cNvSpPr txBox="1"/>
          <p:nvPr/>
        </p:nvSpPr>
        <p:spPr>
          <a:xfrm>
            <a:off x="24303994" y="10969245"/>
            <a:ext cx="2470126" cy="1246495"/>
          </a:xfrm>
          <a:prstGeom prst="rect">
            <a:avLst/>
          </a:prstGeom>
          <a:solidFill>
            <a:srgbClr val="FFFFFF">
              <a:alpha val="89804"/>
            </a:srgbClr>
          </a:solidFill>
        </p:spPr>
        <p:txBody>
          <a:bodyPr wrap="square">
            <a:spAutoFit/>
          </a:bodyPr>
          <a:lstStyle/>
          <a:p>
            <a:r>
              <a:rPr lang="en-US" sz="7500" dirty="0">
                <a:latin typeface="Arial" panose="020B0604020202020204" pitchFamily="34" charset="0"/>
                <a:cs typeface="Arial" panose="020B0604020202020204" pitchFamily="34" charset="0"/>
              </a:rPr>
              <a:t>Short</a:t>
            </a:r>
          </a:p>
        </p:txBody>
      </p:sp>
      <p:pic>
        <p:nvPicPr>
          <p:cNvPr id="23" name="6_Short graphic" descr="A screen shot of a device&#10;&#10;Description automatically generated">
            <a:extLst>
              <a:ext uri="{FF2B5EF4-FFF2-40B4-BE49-F238E27FC236}">
                <a16:creationId xmlns:a16="http://schemas.microsoft.com/office/drawing/2014/main" id="{3DFA7073-51C3-E9FB-3C62-FE1B0111F564}"/>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1887980" y="5347573"/>
            <a:ext cx="7478734" cy="5400000"/>
          </a:xfrm>
          <a:prstGeom prst="rect">
            <a:avLst/>
          </a:prstGeom>
        </p:spPr>
      </p:pic>
      <p:sp>
        <p:nvSpPr>
          <p:cNvPr id="32" name="7_Crossover text">
            <a:extLst>
              <a:ext uri="{FF2B5EF4-FFF2-40B4-BE49-F238E27FC236}">
                <a16:creationId xmlns:a16="http://schemas.microsoft.com/office/drawing/2014/main" id="{9D28D339-971B-F2D3-097B-AA378047071D}"/>
              </a:ext>
            </a:extLst>
          </p:cNvPr>
          <p:cNvSpPr txBox="1"/>
          <p:nvPr/>
        </p:nvSpPr>
        <p:spPr>
          <a:xfrm>
            <a:off x="6424493" y="18188320"/>
            <a:ext cx="4659144" cy="1246495"/>
          </a:xfrm>
          <a:prstGeom prst="rect">
            <a:avLst/>
          </a:prstGeom>
          <a:solidFill>
            <a:srgbClr val="FFFFFF">
              <a:alpha val="89804"/>
            </a:srgbClr>
          </a:solidFill>
        </p:spPr>
        <p:txBody>
          <a:bodyPr wrap="square">
            <a:spAutoFit/>
          </a:bodyPr>
          <a:lstStyle/>
          <a:p>
            <a:r>
              <a:rPr lang="en-US" sz="7500" dirty="0">
                <a:latin typeface="Arial" panose="020B0604020202020204" pitchFamily="34" charset="0"/>
                <a:cs typeface="Arial" panose="020B0604020202020204" pitchFamily="34" charset="0"/>
              </a:rPr>
              <a:t>Crossover</a:t>
            </a:r>
          </a:p>
        </p:txBody>
      </p:sp>
      <p:pic>
        <p:nvPicPr>
          <p:cNvPr id="27" name="7_Crossover graphic">
            <a:extLst>
              <a:ext uri="{FF2B5EF4-FFF2-40B4-BE49-F238E27FC236}">
                <a16:creationId xmlns:a16="http://schemas.microsoft.com/office/drawing/2014/main" id="{18E60FF9-4B8F-1AA0-D7B2-11CE701DB46C}"/>
              </a:ext>
            </a:extLst>
          </p:cNvPr>
          <p:cNvPicPr>
            <a:picLocks noChangeAspect="1"/>
          </p:cNvPicPr>
          <p:nvPr/>
        </p:nvPicPr>
        <p:blipFill>
          <a:blip r:embed="rId7" cstate="email">
            <a:extLst>
              <a:ext uri="{28A0092B-C50C-407E-A947-70E740481C1C}">
                <a14:useLocalDpi xmlns:a14="http://schemas.microsoft.com/office/drawing/2010/main"/>
              </a:ext>
            </a:extLst>
          </a:blip>
          <a:srcRect/>
          <a:stretch/>
        </p:blipFill>
        <p:spPr>
          <a:xfrm>
            <a:off x="4887355" y="12642607"/>
            <a:ext cx="7424269" cy="5397866"/>
          </a:xfrm>
          <a:prstGeom prst="rect">
            <a:avLst/>
          </a:prstGeom>
        </p:spPr>
      </p:pic>
      <p:sp>
        <p:nvSpPr>
          <p:cNvPr id="33" name="8_Rollover text">
            <a:extLst>
              <a:ext uri="{FF2B5EF4-FFF2-40B4-BE49-F238E27FC236}">
                <a16:creationId xmlns:a16="http://schemas.microsoft.com/office/drawing/2014/main" id="{16B8B850-8368-CB44-DEBC-717A2AAEF31E}"/>
              </a:ext>
            </a:extLst>
          </p:cNvPr>
          <p:cNvSpPr txBox="1"/>
          <p:nvPr/>
        </p:nvSpPr>
        <p:spPr>
          <a:xfrm>
            <a:off x="23568588" y="18188320"/>
            <a:ext cx="3744745" cy="1246495"/>
          </a:xfrm>
          <a:prstGeom prst="rect">
            <a:avLst/>
          </a:prstGeom>
          <a:solidFill>
            <a:srgbClr val="FFFFFF">
              <a:alpha val="89804"/>
            </a:srgbClr>
          </a:solidFill>
        </p:spPr>
        <p:txBody>
          <a:bodyPr wrap="square">
            <a:spAutoFit/>
          </a:bodyPr>
          <a:lstStyle/>
          <a:p>
            <a:r>
              <a:rPr lang="en-US" sz="7500" dirty="0">
                <a:latin typeface="Arial" panose="020B0604020202020204" pitchFamily="34" charset="0"/>
                <a:cs typeface="Arial" panose="020B0604020202020204" pitchFamily="34" charset="0"/>
              </a:rPr>
              <a:t>Rollover</a:t>
            </a:r>
          </a:p>
        </p:txBody>
      </p:sp>
      <p:pic>
        <p:nvPicPr>
          <p:cNvPr id="29" name="8_Rollover graphic" descr="A screen shot of a device&#10;&#10;Description automatically generated">
            <a:extLst>
              <a:ext uri="{FF2B5EF4-FFF2-40B4-BE49-F238E27FC236}">
                <a16:creationId xmlns:a16="http://schemas.microsoft.com/office/drawing/2014/main" id="{4489E8AB-00CC-46F2-6FAA-1FED272876D6}"/>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21887980" y="12641540"/>
            <a:ext cx="7416938" cy="5400000"/>
          </a:xfrm>
          <a:prstGeom prst="rect">
            <a:avLst/>
          </a:prstGeom>
        </p:spPr>
      </p:pic>
      <p:sp>
        <p:nvSpPr>
          <p:cNvPr id="21" name="0_Copyright">
            <a:extLst>
              <a:ext uri="{FF2B5EF4-FFF2-40B4-BE49-F238E27FC236}">
                <a16:creationId xmlns:a16="http://schemas.microsoft.com/office/drawing/2014/main" id="{C13F93EA-72DA-4750-97E6-BC515AF470E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2024</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6B8B6475-CABC-45BA-933E-1351BBDA2F8C}"/>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Tree>
    <p:extLst>
      <p:ext uri="{BB962C8B-B14F-4D97-AF65-F5344CB8AC3E}">
        <p14:creationId xmlns:p14="http://schemas.microsoft.com/office/powerpoint/2010/main" val="36104406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0_Background">
            <a:extLst>
              <a:ext uri="{FF2B5EF4-FFF2-40B4-BE49-F238E27FC236}">
                <a16:creationId xmlns:a16="http://schemas.microsoft.com/office/drawing/2014/main" id="{7A7EED42-05B9-26BA-8AB7-0007F05CB77F}"/>
              </a:ext>
            </a:extLst>
          </p:cNvPr>
          <p:cNvGrpSpPr/>
          <p:nvPr/>
        </p:nvGrpSpPr>
        <p:grpSpPr>
          <a:xfrm>
            <a:off x="0" y="1587"/>
            <a:ext cx="36576000" cy="20574000"/>
            <a:chOff x="0" y="1587"/>
            <a:chExt cx="36576000" cy="20574000"/>
          </a:xfrm>
        </p:grpSpPr>
        <p:pic>
          <p:nvPicPr>
            <p:cNvPr id="3" name="0_Background" descr="A picture containing white, design&#10;&#10;Description automatically generated">
              <a:extLst>
                <a:ext uri="{FF2B5EF4-FFF2-40B4-BE49-F238E27FC236}">
                  <a16:creationId xmlns:a16="http://schemas.microsoft.com/office/drawing/2014/main" id="{AC413211-1AD9-9A55-CB0B-FF4D9921A15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587"/>
              <a:ext cx="36576000" cy="20574000"/>
            </a:xfrm>
            <a:prstGeom prst="rect">
              <a:avLst/>
            </a:prstGeom>
          </p:spPr>
        </p:pic>
        <p:pic>
          <p:nvPicPr>
            <p:cNvPr id="4" name="0_Header">
              <a:extLst>
                <a:ext uri="{FF2B5EF4-FFF2-40B4-BE49-F238E27FC236}">
                  <a16:creationId xmlns:a16="http://schemas.microsoft.com/office/drawing/2014/main" id="{65ADFE69-2C88-EF6C-2681-EB1845304CD4}"/>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0" y="1587"/>
              <a:ext cx="36576000" cy="3208337"/>
            </a:xfrm>
            <a:prstGeom prst="rect">
              <a:avLst/>
            </a:prstGeom>
          </p:spPr>
        </p:pic>
        <p:sp>
          <p:nvSpPr>
            <p:cNvPr id="7" name="0_Title">
              <a:extLst>
                <a:ext uri="{FF2B5EF4-FFF2-40B4-BE49-F238E27FC236}">
                  <a16:creationId xmlns:a16="http://schemas.microsoft.com/office/drawing/2014/main" id="{C6A9A446-B5B1-43D9-8A9C-5F8306EFD223}"/>
                </a:ext>
              </a:extLst>
            </p:cNvPr>
            <p:cNvSpPr txBox="1"/>
            <p:nvPr/>
          </p:nvSpPr>
          <p:spPr>
            <a:xfrm>
              <a:off x="1351026" y="416686"/>
              <a:ext cx="34049316"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Power over Ethernet (PoE) Testing</a:t>
              </a:r>
            </a:p>
          </p:txBody>
        </p:sp>
      </p:grpSp>
      <p:pic>
        <p:nvPicPr>
          <p:cNvPr id="5" name="0_Graphic" descr="A close-up of a black box&#10;&#10;Description automatically generated">
            <a:extLst>
              <a:ext uri="{FF2B5EF4-FFF2-40B4-BE49-F238E27FC236}">
                <a16:creationId xmlns:a16="http://schemas.microsoft.com/office/drawing/2014/main" id="{A3FCA384-B544-1D55-8488-21209E78652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381435" y="8639359"/>
            <a:ext cx="12175510" cy="6041354"/>
          </a:xfrm>
          <a:prstGeom prst="rect">
            <a:avLst/>
          </a:prstGeom>
        </p:spPr>
      </p:pic>
      <p:sp>
        <p:nvSpPr>
          <p:cNvPr id="23" name="1_Arrow left text">
            <a:extLst>
              <a:ext uri="{FF2B5EF4-FFF2-40B4-BE49-F238E27FC236}">
                <a16:creationId xmlns:a16="http://schemas.microsoft.com/office/drawing/2014/main" id="{D80D9F2B-0A0F-475E-104A-F2D01E7EF26B}"/>
              </a:ext>
            </a:extLst>
          </p:cNvPr>
          <p:cNvSpPr txBox="1"/>
          <p:nvPr/>
        </p:nvSpPr>
        <p:spPr>
          <a:xfrm>
            <a:off x="465551" y="16312551"/>
            <a:ext cx="6296951"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From network</a:t>
            </a:r>
          </a:p>
        </p:txBody>
      </p:sp>
      <p:sp>
        <p:nvSpPr>
          <p:cNvPr id="17" name="1_Arrow left">
            <a:extLst>
              <a:ext uri="{FF2B5EF4-FFF2-40B4-BE49-F238E27FC236}">
                <a16:creationId xmlns:a16="http://schemas.microsoft.com/office/drawing/2014/main" id="{7DD2F0EF-7ABC-499E-5AB5-ABAE75E6992B}"/>
              </a:ext>
            </a:extLst>
          </p:cNvPr>
          <p:cNvSpPr/>
          <p:nvPr/>
        </p:nvSpPr>
        <p:spPr>
          <a:xfrm rot="10800000">
            <a:off x="5846617" y="14680713"/>
            <a:ext cx="3158836" cy="3435928"/>
          </a:xfrm>
          <a:prstGeom prst="downArrow">
            <a:avLst/>
          </a:prstGeom>
          <a:ln>
            <a:noFill/>
          </a:ln>
          <a:effectLst/>
          <a:scene3d>
            <a:camera prst="orthographicFront">
              <a:rot lat="0" lon="0" rev="0"/>
            </a:camera>
            <a:lightRig rig="chilly" dir="t">
              <a:rot lat="0" lon="0" rev="18480000"/>
            </a:lightRig>
          </a:scene3d>
          <a:sp3d prstMaterial="clear">
            <a:bevelT h="63500"/>
          </a:sp3d>
        </p:spPr>
        <p:style>
          <a:lnRef idx="1">
            <a:schemeClr val="accent6"/>
          </a:lnRef>
          <a:fillRef idx="2">
            <a:schemeClr val="accent6"/>
          </a:fillRef>
          <a:effectRef idx="1">
            <a:schemeClr val="accent6"/>
          </a:effectRef>
          <a:fontRef idx="minor">
            <a:schemeClr val="dk1"/>
          </a:fontRef>
        </p:style>
        <p:txBody>
          <a:bodyPr rtlCol="0" anchor="ctr"/>
          <a:lstStyle/>
          <a:p>
            <a:pPr algn="ctr"/>
            <a:endParaRPr lang="en-AU"/>
          </a:p>
        </p:txBody>
      </p:sp>
      <p:sp>
        <p:nvSpPr>
          <p:cNvPr id="24" name="2_Arrow right text">
            <a:extLst>
              <a:ext uri="{FF2B5EF4-FFF2-40B4-BE49-F238E27FC236}">
                <a16:creationId xmlns:a16="http://schemas.microsoft.com/office/drawing/2014/main" id="{A43B7569-B63E-C550-75D0-BE7891B0549A}"/>
              </a:ext>
            </a:extLst>
          </p:cNvPr>
          <p:cNvSpPr txBox="1"/>
          <p:nvPr/>
        </p:nvSpPr>
        <p:spPr>
          <a:xfrm>
            <a:off x="11379500" y="15280526"/>
            <a:ext cx="7333070"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Power injected</a:t>
            </a:r>
          </a:p>
        </p:txBody>
      </p:sp>
      <p:sp>
        <p:nvSpPr>
          <p:cNvPr id="16" name="2_Arrow right">
            <a:extLst>
              <a:ext uri="{FF2B5EF4-FFF2-40B4-BE49-F238E27FC236}">
                <a16:creationId xmlns:a16="http://schemas.microsoft.com/office/drawing/2014/main" id="{B65C3293-BB2E-8C1E-A537-A97A1F8FF894}"/>
              </a:ext>
            </a:extLst>
          </p:cNvPr>
          <p:cNvSpPr/>
          <p:nvPr/>
        </p:nvSpPr>
        <p:spPr>
          <a:xfrm>
            <a:off x="8866908" y="14693538"/>
            <a:ext cx="3158836" cy="3435928"/>
          </a:xfrm>
          <a:prstGeom prst="downArrow">
            <a:avLst/>
          </a:prstGeom>
          <a:gradFill>
            <a:gsLst>
              <a:gs pos="0">
                <a:srgbClr val="FF0000"/>
              </a:gs>
              <a:gs pos="50000">
                <a:srgbClr val="F20000"/>
              </a:gs>
              <a:gs pos="100000">
                <a:srgbClr val="C00000"/>
              </a:gs>
            </a:gsLst>
          </a:gradFill>
          <a:ln>
            <a:noFill/>
          </a:ln>
          <a:effectLst/>
          <a:scene3d>
            <a:camera prst="orthographicFront">
              <a:rot lat="0" lon="0" rev="0"/>
            </a:camera>
            <a:lightRig rig="chilly" dir="t">
              <a:rot lat="0" lon="0" rev="18480000"/>
            </a:lightRig>
          </a:scene3d>
          <a:sp3d prstMaterial="clear">
            <a:bevelT h="63500"/>
          </a:sp3d>
        </p:spPr>
        <p:style>
          <a:lnRef idx="1">
            <a:schemeClr val="accent6"/>
          </a:lnRef>
          <a:fillRef idx="2">
            <a:schemeClr val="accent6"/>
          </a:fillRef>
          <a:effectRef idx="1">
            <a:schemeClr val="accent6"/>
          </a:effectRef>
          <a:fontRef idx="minor">
            <a:schemeClr val="dk1"/>
          </a:fontRef>
        </p:style>
        <p:txBody>
          <a:bodyPr rtlCol="0" anchor="ctr"/>
          <a:lstStyle/>
          <a:p>
            <a:pPr algn="ctr"/>
            <a:endParaRPr lang="en-AU"/>
          </a:p>
        </p:txBody>
      </p:sp>
      <p:sp>
        <p:nvSpPr>
          <p:cNvPr id="9" name="3_Point 1">
            <a:extLst>
              <a:ext uri="{FF2B5EF4-FFF2-40B4-BE49-F238E27FC236}">
                <a16:creationId xmlns:a16="http://schemas.microsoft.com/office/drawing/2014/main" id="{9AB0CD40-3F8C-4AD7-ABD2-0365709E7B83}"/>
              </a:ext>
            </a:extLst>
          </p:cNvPr>
          <p:cNvSpPr txBox="1"/>
          <p:nvPr/>
        </p:nvSpPr>
        <p:spPr>
          <a:xfrm>
            <a:off x="854964" y="3613667"/>
            <a:ext cx="34545377" cy="1708066"/>
          </a:xfrm>
          <a:prstGeom prst="rect">
            <a:avLst/>
          </a:prstGeom>
          <a:noFill/>
        </p:spPr>
        <p:txBody>
          <a:bodyPr wrap="square">
            <a:spAutoFit/>
          </a:bodyPr>
          <a:lstStyle/>
          <a:p>
            <a:r>
              <a:rPr lang="en-US" sz="10500" b="1" dirty="0">
                <a:solidFill>
                  <a:srgbClr val="FF0000"/>
                </a:solidFill>
                <a:latin typeface="Arial" panose="020B0604020202020204" pitchFamily="34" charset="0"/>
                <a:cs typeface="Arial" panose="020B0604020202020204" pitchFamily="34" charset="0"/>
              </a:rPr>
              <a:t>Tests if voltage is present on the cable</a:t>
            </a:r>
          </a:p>
        </p:txBody>
      </p:sp>
      <p:pic>
        <p:nvPicPr>
          <p:cNvPr id="26" name="4_Demo05_V Demo05 01_F 100" descr="A close up of a device&#10;&#10;Description automatically generated">
            <a:extLst>
              <a:ext uri="{FF2B5EF4-FFF2-40B4-BE49-F238E27FC236}">
                <a16:creationId xmlns:a16="http://schemas.microsoft.com/office/drawing/2014/main" id="{8827DFCD-157A-CA76-9EA5-9CA347C6783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3889012" y="5321733"/>
            <a:ext cx="9440664" cy="5310374"/>
          </a:xfrm>
          <a:prstGeom prst="rect">
            <a:avLst/>
          </a:prstGeom>
        </p:spPr>
      </p:pic>
      <p:pic>
        <p:nvPicPr>
          <p:cNvPr id="27" name="5_Demo05_V Demo05 02" descr="A close up of a device&#10;&#10;Description automatically generated">
            <a:extLst>
              <a:ext uri="{FF2B5EF4-FFF2-40B4-BE49-F238E27FC236}">
                <a16:creationId xmlns:a16="http://schemas.microsoft.com/office/drawing/2014/main" id="{446CA77E-C3AC-2F96-16A3-0871A71120F9}"/>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3889012" y="5321733"/>
            <a:ext cx="9440664" cy="5310374"/>
          </a:xfrm>
          <a:prstGeom prst="rect">
            <a:avLst/>
          </a:prstGeom>
        </p:spPr>
      </p:pic>
      <p:pic>
        <p:nvPicPr>
          <p:cNvPr id="10" name="6_PoE reading" descr="A screen shot of a computer&#10;&#10;Description automatically generated">
            <a:extLst>
              <a:ext uri="{FF2B5EF4-FFF2-40B4-BE49-F238E27FC236}">
                <a16:creationId xmlns:a16="http://schemas.microsoft.com/office/drawing/2014/main" id="{60473E19-EEBF-C14F-F60C-3BF3E536C034}"/>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3911271" y="11732945"/>
            <a:ext cx="9418405" cy="6838937"/>
          </a:xfrm>
          <a:prstGeom prst="rect">
            <a:avLst/>
          </a:prstGeom>
        </p:spPr>
      </p:pic>
      <p:sp>
        <p:nvSpPr>
          <p:cNvPr id="14" name="7_Point 2">
            <a:extLst>
              <a:ext uri="{FF2B5EF4-FFF2-40B4-BE49-F238E27FC236}">
                <a16:creationId xmlns:a16="http://schemas.microsoft.com/office/drawing/2014/main" id="{F7302874-6FF6-4F12-9408-F903772FAD68}"/>
              </a:ext>
            </a:extLst>
          </p:cNvPr>
          <p:cNvSpPr txBox="1"/>
          <p:nvPr/>
        </p:nvSpPr>
        <p:spPr>
          <a:xfrm>
            <a:off x="854964" y="5467572"/>
            <a:ext cx="34554016"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Incorrect voltage to </a:t>
            </a:r>
            <a:r>
              <a:rPr lang="en-US" sz="7500">
                <a:latin typeface="Arial" panose="020B0604020202020204" pitchFamily="34" charset="0"/>
                <a:cs typeface="Arial" panose="020B0604020202020204" pitchFamily="34" charset="0"/>
              </a:rPr>
              <a:t>PoE device can </a:t>
            </a:r>
            <a:r>
              <a:rPr lang="en-US" sz="7500" dirty="0">
                <a:latin typeface="Arial" panose="020B0604020202020204" pitchFamily="34" charset="0"/>
                <a:cs typeface="Arial" panose="020B0604020202020204" pitchFamily="34" charset="0"/>
              </a:rPr>
              <a:t>cause damage</a:t>
            </a:r>
          </a:p>
        </p:txBody>
      </p:sp>
      <p:sp>
        <p:nvSpPr>
          <p:cNvPr id="11" name="8_Point 3">
            <a:extLst>
              <a:ext uri="{FF2B5EF4-FFF2-40B4-BE49-F238E27FC236}">
                <a16:creationId xmlns:a16="http://schemas.microsoft.com/office/drawing/2014/main" id="{E64035EB-538E-4765-9879-52C9E87B8C6B}"/>
              </a:ext>
            </a:extLst>
          </p:cNvPr>
          <p:cNvSpPr txBox="1"/>
          <p:nvPr/>
        </p:nvSpPr>
        <p:spPr>
          <a:xfrm>
            <a:off x="854964" y="6859811"/>
            <a:ext cx="34554016"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Voltage to non-PoE device can cause damage</a:t>
            </a:r>
          </a:p>
        </p:txBody>
      </p:sp>
      <p:sp>
        <p:nvSpPr>
          <p:cNvPr id="21" name="0_Copyright">
            <a:extLst>
              <a:ext uri="{FF2B5EF4-FFF2-40B4-BE49-F238E27FC236}">
                <a16:creationId xmlns:a16="http://schemas.microsoft.com/office/drawing/2014/main" id="{C13F93EA-72DA-4750-97E6-BC515AF470E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2024</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6B8B6475-CABC-45BA-933E-1351BBDA2F8C}"/>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Tree>
    <p:extLst>
      <p:ext uri="{BB962C8B-B14F-4D97-AF65-F5344CB8AC3E}">
        <p14:creationId xmlns:p14="http://schemas.microsoft.com/office/powerpoint/2010/main" val="17893172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1_Demo06_V Demo06 01-10_F 100" descr="A blue cables on a black surface&#10;&#10;Description automatically generated">
            <a:extLst>
              <a:ext uri="{FF2B5EF4-FFF2-40B4-BE49-F238E27FC236}">
                <a16:creationId xmlns:a16="http://schemas.microsoft.com/office/drawing/2014/main" id="{0461C11C-FE81-7460-A022-47D493EC67D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587"/>
            <a:ext cx="36576000" cy="20574000"/>
          </a:xfrm>
          <a:prstGeom prst="rect">
            <a:avLst/>
          </a:prstGeom>
        </p:spPr>
      </p:pic>
      <p:grpSp>
        <p:nvGrpSpPr>
          <p:cNvPr id="6" name="1_Background_F OUT">
            <a:extLst>
              <a:ext uri="{FF2B5EF4-FFF2-40B4-BE49-F238E27FC236}">
                <a16:creationId xmlns:a16="http://schemas.microsoft.com/office/drawing/2014/main" id="{E90D20C1-1A5F-E9C7-B32B-50AAC1C8F3F8}"/>
              </a:ext>
            </a:extLst>
          </p:cNvPr>
          <p:cNvGrpSpPr/>
          <p:nvPr/>
        </p:nvGrpSpPr>
        <p:grpSpPr>
          <a:xfrm>
            <a:off x="0" y="1587"/>
            <a:ext cx="36576000" cy="3208337"/>
            <a:chOff x="0" y="1587"/>
            <a:chExt cx="36576000" cy="3208337"/>
          </a:xfrm>
        </p:grpSpPr>
        <p:pic>
          <p:nvPicPr>
            <p:cNvPr id="4" name="0_Header">
              <a:extLst>
                <a:ext uri="{FF2B5EF4-FFF2-40B4-BE49-F238E27FC236}">
                  <a16:creationId xmlns:a16="http://schemas.microsoft.com/office/drawing/2014/main" id="{DE4DA208-D6DA-79E3-72D0-BB7B15B84076}"/>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0" y="1587"/>
              <a:ext cx="36576000" cy="3208337"/>
            </a:xfrm>
            <a:prstGeom prst="rect">
              <a:avLst/>
            </a:prstGeom>
          </p:spPr>
        </p:pic>
        <p:sp>
          <p:nvSpPr>
            <p:cNvPr id="7" name="0_Title">
              <a:extLst>
                <a:ext uri="{FF2B5EF4-FFF2-40B4-BE49-F238E27FC236}">
                  <a16:creationId xmlns:a16="http://schemas.microsoft.com/office/drawing/2014/main" id="{C6A9A446-B5B1-43D9-8A9C-5F8306EFD223}"/>
                </a:ext>
              </a:extLst>
            </p:cNvPr>
            <p:cNvSpPr txBox="1"/>
            <p:nvPr/>
          </p:nvSpPr>
          <p:spPr>
            <a:xfrm>
              <a:off x="1351026" y="416686"/>
              <a:ext cx="34049316"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Length Testing</a:t>
              </a:r>
            </a:p>
          </p:txBody>
        </p:sp>
      </p:grpSp>
      <p:sp>
        <p:nvSpPr>
          <p:cNvPr id="21" name="0_Copyright">
            <a:extLst>
              <a:ext uri="{FF2B5EF4-FFF2-40B4-BE49-F238E27FC236}">
                <a16:creationId xmlns:a16="http://schemas.microsoft.com/office/drawing/2014/main" id="{C13F93EA-72DA-4750-97E6-BC515AF470E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2024</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6B8B6475-CABC-45BA-933E-1351BBDA2F8C}"/>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Tree>
    <p:extLst>
      <p:ext uri="{BB962C8B-B14F-4D97-AF65-F5344CB8AC3E}">
        <p14:creationId xmlns:p14="http://schemas.microsoft.com/office/powerpoint/2010/main" val="18542019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1_Demo07_V Demo07 01-05_F 100">
            <a:extLst>
              <a:ext uri="{FF2B5EF4-FFF2-40B4-BE49-F238E27FC236}">
                <a16:creationId xmlns:a16="http://schemas.microsoft.com/office/drawing/2014/main" id="{659C7973-81B2-B817-E52C-05FC6E57A6F9}"/>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0" y="1587"/>
            <a:ext cx="36576000" cy="20574000"/>
          </a:xfrm>
          <a:prstGeom prst="rect">
            <a:avLst/>
          </a:prstGeom>
        </p:spPr>
      </p:pic>
      <p:grpSp>
        <p:nvGrpSpPr>
          <p:cNvPr id="6" name="1_Background_F OUT">
            <a:extLst>
              <a:ext uri="{FF2B5EF4-FFF2-40B4-BE49-F238E27FC236}">
                <a16:creationId xmlns:a16="http://schemas.microsoft.com/office/drawing/2014/main" id="{7A7EED42-05B9-26BA-8AB7-0007F05CB77F}"/>
              </a:ext>
            </a:extLst>
          </p:cNvPr>
          <p:cNvGrpSpPr/>
          <p:nvPr/>
        </p:nvGrpSpPr>
        <p:grpSpPr>
          <a:xfrm>
            <a:off x="0" y="1587"/>
            <a:ext cx="36576000" cy="3208337"/>
            <a:chOff x="0" y="1587"/>
            <a:chExt cx="36576000" cy="3208337"/>
          </a:xfrm>
        </p:grpSpPr>
        <p:pic>
          <p:nvPicPr>
            <p:cNvPr id="4" name="0_Header">
              <a:extLst>
                <a:ext uri="{FF2B5EF4-FFF2-40B4-BE49-F238E27FC236}">
                  <a16:creationId xmlns:a16="http://schemas.microsoft.com/office/drawing/2014/main" id="{65ADFE69-2C88-EF6C-2681-EB1845304CD4}"/>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0" y="1587"/>
              <a:ext cx="36576000" cy="3208337"/>
            </a:xfrm>
            <a:prstGeom prst="rect">
              <a:avLst/>
            </a:prstGeom>
          </p:spPr>
        </p:pic>
        <p:sp>
          <p:nvSpPr>
            <p:cNvPr id="7" name="0_Title">
              <a:extLst>
                <a:ext uri="{FF2B5EF4-FFF2-40B4-BE49-F238E27FC236}">
                  <a16:creationId xmlns:a16="http://schemas.microsoft.com/office/drawing/2014/main" id="{C6A9A446-B5B1-43D9-8A9C-5F8306EFD223}"/>
                </a:ext>
              </a:extLst>
            </p:cNvPr>
            <p:cNvSpPr txBox="1"/>
            <p:nvPr/>
          </p:nvSpPr>
          <p:spPr>
            <a:xfrm>
              <a:off x="1351026" y="416686"/>
              <a:ext cx="34049316"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Port Flash</a:t>
              </a:r>
            </a:p>
          </p:txBody>
        </p:sp>
      </p:grpSp>
      <p:sp>
        <p:nvSpPr>
          <p:cNvPr id="21" name="0_Copyright">
            <a:extLst>
              <a:ext uri="{FF2B5EF4-FFF2-40B4-BE49-F238E27FC236}">
                <a16:creationId xmlns:a16="http://schemas.microsoft.com/office/drawing/2014/main" id="{C13F93EA-72DA-4750-97E6-BC515AF470E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2024</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6B8B6475-CABC-45BA-933E-1351BBDA2F8C}"/>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Tree>
    <p:extLst>
      <p:ext uri="{BB962C8B-B14F-4D97-AF65-F5344CB8AC3E}">
        <p14:creationId xmlns:p14="http://schemas.microsoft.com/office/powerpoint/2010/main" val="3765911101"/>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3686</Words>
  <Application>Microsoft Office PowerPoint</Application>
  <PresentationFormat>Custom</PresentationFormat>
  <Paragraphs>169</Paragraphs>
  <Slides>10</Slides>
  <Notes>10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10</vt:i4>
      </vt:variant>
    </vt:vector>
  </HeadingPairs>
  <TitlesOfParts>
    <vt:vector size="16" baseType="lpstr">
      <vt:lpstr>Arial</vt:lpstr>
      <vt:lpstr>Calibri</vt:lpstr>
      <vt:lpstr>Calibri Light</vt:lpstr>
      <vt:lpstr>Serpentine</vt:lpstr>
      <vt:lpstr>Work Sans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2022-06-25T00:08:19Z</dcterms:created>
  <dcterms:modified xsi:type="dcterms:W3CDTF">2024-12-21T10:01:14Z</dcterms:modified>
</cp:coreProperties>
</file>