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5" r:id="rId3"/>
    <p:sldId id="289" r:id="rId4"/>
    <p:sldId id="290" r:id="rId5"/>
    <p:sldId id="291" r:id="rId6"/>
    <p:sldId id="292"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D7D31"/>
    <a:srgbClr val="EE7546"/>
    <a:srgbClr val="B00303"/>
    <a:srgbClr val="269D47"/>
    <a:srgbClr val="A7A7A7"/>
    <a:srgbClr val="1884C7"/>
    <a:srgbClr val="DDE9EF"/>
    <a:srgbClr val="19270F"/>
    <a:srgbClr val="CBDE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9168" autoAdjust="0"/>
  </p:normalViewPr>
  <p:slideViewPr>
    <p:cSldViewPr snapToGrid="0">
      <p:cViewPr varScale="1">
        <p:scale>
          <a:sx n="23" d="100"/>
          <a:sy n="23" d="100"/>
        </p:scale>
        <p:origin x="7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structured cabling.</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00:03 Structured cabling is a collection of standardized components for networking. They are defined under the ANSI/TIA standards. For the A+ exam, you only really need to have a basic understanding of how networking components are connected together. It is unlikely that you will get a difficult question on this topic.</a:t>
            </a:r>
          </a:p>
          <a:p>
            <a:endParaRPr lang="en-GB"/>
          </a:p>
          <a:p>
            <a:r>
              <a:rPr lang="en-GB"/>
              <a:t>To understand how a site may be cabled up, let’s have a look at some of the components and how they are connected together. Let’s first consider that your business has an external connection to the internet. In this example, it has a fiber optic connection to the internet.</a:t>
            </a:r>
          </a:p>
          <a:p>
            <a:endParaRPr lang="en-GB"/>
          </a:p>
          <a:p>
            <a:r>
              <a:rPr lang="en-GB"/>
              <a:t>The fiber cable will need to terminate somewhere on the business site. This location is called a demarcation point or demarc. These demarcation points can look very different from site to site. Often, they are located in a room on the ground floor or basement.</a:t>
            </a:r>
          </a:p>
          <a:p>
            <a:endParaRPr lang="en-GB"/>
          </a:p>
          <a:p>
            <a:r>
              <a:rPr lang="en-GB"/>
              <a:t>Let’s now consider how the business connects to the telephone network. In this example, the business connects to a telephone exchange. To do this, there are a number of phone lines running from the business to the exchange. In this example, these phone lines are terminated at punch blocks.</a:t>
            </a:r>
          </a:p>
          <a:p>
            <a:endParaRPr lang="en-GB"/>
          </a:p>
          <a:p>
            <a:r>
              <a:rPr lang="en-GB"/>
              <a:t>Punch blocks are often used for telephone installations as they allow quick changes to the wiring by punching the wires down into the block and position required. A special punch down tool is used to punch the wiring into place.</a:t>
            </a:r>
          </a:p>
          <a:p>
            <a:endParaRPr lang="en-GB"/>
          </a:p>
          <a:p>
            <a:r>
              <a:rPr lang="en-GB"/>
              <a:t>The point where phone wires from outside the building connect to the internal wiring is called the demarcation point. This is where the public network ends and the customer’s network starts.  However, to make it easier to make changes, these may be connected to a Main Distribution Frame or MDF.</a:t>
            </a:r>
          </a:p>
          <a:p>
            <a:endParaRPr lang="en-GB"/>
          </a:p>
          <a:p>
            <a:r>
              <a:rPr lang="en-GB"/>
              <a:t>It is important to point out that every site is different. It is not uncommon for the MDF and demarc point to be in the same set of punch down blocks. Usually, the first group of punch down blocks will be the incoming lines. The upper block numbers are going to the cabling running to the customer’s patch panels or their internal wiring. As businesses grow, there may not be enough punch blocks, and more are then added. As existing punch blocks become full, newer external lines may need to be installed at the end of the punch panel rather than at the start. Don’t assume that external lines will always be the first punch blocks. Most MDFs will have documentation to explain what wires go where, but often this documentation is not kept up to date. So, don’t assume anything.</a:t>
            </a:r>
          </a:p>
          <a:p>
            <a:endParaRPr lang="en-GB"/>
          </a:p>
          <a:p>
            <a:r>
              <a:rPr lang="en-GB"/>
              <a:t>Hopefully, your MDF will just be a patch panel making it easy to make changes. The MDF will generally be in close proximity to where the external cables come into the building. I have seen cases where fiber lines terminated at a patch panel. Thus, the demarc and MDF are in the same rack. I have also seen one site where there was a room large enough to park two cars in. In the center of the room was a small box where the external fiber line terminated. The room contained only a single fiber optic box. Another fiber optic line ran from this box to a nearby room housing the MDF.</a:t>
            </a:r>
          </a:p>
          <a:p>
            <a:endParaRPr lang="en-GB"/>
          </a:p>
          <a:p>
            <a:r>
              <a:rPr lang="en-GB"/>
              <a:t>It may seem strange to have a setup like this, but keep in mind that networking is often added to overtime. In the case of this site, the fiber could not be run directly to the MDF as it was too expensive for the telecommunication company to run the cable the extra distance. The cable was run from a service termination nearby while the MDF was on the other side of the site. Thus, a fiber line was run to the closest room they had available which happened to be very large. Fiber cables then had to be run from this room to the MDF room. Modern buildings don’t have these problems as they are designed with networking in mind, but with old buildings, the network can be in strange places and for that reason don’t make a lot of sense. If it does not make sense, it was probably built up slowly over time and made sense using the technology available at the time.</a:t>
            </a:r>
          </a:p>
          <a:p>
            <a:endParaRPr lang="en-GB"/>
          </a:p>
          <a:p>
            <a:r>
              <a:rPr lang="en-GB"/>
              <a:t>From the MDF, lines will go out and the next stop will probably be an intermediate distribution frame or IDF. Particularly on large sites, IDFs will be all over the site. These IDFs are connected by backbone connections. These backbone connections also run all over the site and allow different areas to be connected together. This is generally done due to distance limitations, but sometimes may also be because of environmental factors.</a:t>
            </a:r>
          </a:p>
          <a:p>
            <a:endParaRPr lang="en-GB"/>
          </a:p>
          <a:p>
            <a:r>
              <a:rPr lang="en-GB"/>
              <a:t>From each of the IDFs, there will be cables that will go to the work areas. Thus, you can see how each component makes up part of the network. Offices will follow these standards when it comes to installing networking. It is not important for you to understand every part of how these standards work, unless you go into a career in network cabling, but the technician needs to have a bit of an understanding, so at least they will know what they need to do or who they need to call when working with networks.</a:t>
            </a:r>
          </a:p>
          <a:p>
            <a:endParaRPr lang="en-GB"/>
          </a:p>
          <a:p>
            <a:r>
              <a:rPr lang="en-GB"/>
              <a:t>Let’s now have a look at how these components work together.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35185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05:13 One of the first locations you are going to want to find is the telecommunication room. This is where the network devices and others are stored. I say others, because often CCTV, electrical, alarm  systems and other devices are put in these cabinets. They are also known as network closets, communication rooms, or network rooms.</a:t>
            </a:r>
          </a:p>
          <a:p>
            <a:endParaRPr lang="en-GB"/>
          </a:p>
          <a:p>
            <a:r>
              <a:rPr lang="en-GB"/>
              <a:t>Hopefully the room is clearly labeled. However, sometimes they may not be. In the case of small buildings or small installations, usually they are crammed into small places. When you don’t have a lot of space to start with, you don’t want to waste space on a network closet if you don’t have to. I have seen them under stairs, on roofs, and in storage rooms surrounded by junk. So, if you don’t know where it is, have a really good look around. The staff may be able to assist you. If, however, they are unfamiliar with the term "telecommunication room," rephrase your question with simpler terms. For example, you could ask them: "Do you know where all the internet equipment is?" or "Do you know where the technicians go to work on the building's network equipment?”</a:t>
            </a:r>
          </a:p>
          <a:p>
            <a:endParaRPr lang="en-GB"/>
          </a:p>
          <a:p>
            <a:r>
              <a:rPr lang="en-GB"/>
              <a:t>Now let’s have a look at where the cables from the network closet go.</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90078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06:25 The cables from the telecommunication room generally run horizontally from the patch panel to the wall socket and are thus known as horizontal cabling. If the same patch panel connects two or more floors, you will generally find the cabling will go directly up or down to the next floor before running horizontally.</a:t>
            </a:r>
          </a:p>
          <a:p>
            <a:endParaRPr lang="en-GB"/>
          </a:p>
          <a:p>
            <a:r>
              <a:rPr lang="en-GB"/>
              <a:t>Let’s consider that you have a number of workspaces you want to connect to the network. In order to connect them, a cable is run from the telecommunication room to each wall socket. If a wall socket has multiple connections, multiple cables need to be run.</a:t>
            </a:r>
          </a:p>
          <a:p>
            <a:endParaRPr lang="en-GB"/>
          </a:p>
          <a:p>
            <a:r>
              <a:rPr lang="en-GB"/>
              <a:t>Ideally, you would want the telecommunication room near the center of the building, but this is not always possible. If more work areas are added, the cables need to be run from the telecommunication closet to these locations. Since one cable goes to each network location from a central point, a network like this is considered to be a star network.</a:t>
            </a:r>
          </a:p>
          <a:p>
            <a:endParaRPr lang="en-GB"/>
          </a:p>
          <a:p>
            <a:r>
              <a:rPr lang="en-GB"/>
              <a:t>Star networks have the advantage that each device has its own cable back to the network equipment in the telecommunication room. This does incur the added cost of cabling, but given the advantages, nowadays, you will find this setup has become very popular. Let’s now have a look at what kind of distances we can expect.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12250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07:43 Most wired ethernet standards have a maximum distance of 100 meters. This is the maximum distance of the whole link, which may be referred to as the channel link. Generally, this distance will be broken down as follows: From your network devices to your patch panel, allow for five meters of cabling.</a:t>
            </a:r>
          </a:p>
          <a:p>
            <a:endParaRPr lang="en-GB"/>
          </a:p>
          <a:p>
            <a:r>
              <a:rPr lang="en-GB"/>
              <a:t>From your patch panel to your wall socket, allow for a maximum of 90 meters. Lastly, to make up the 100 meters, allow another five meters to the device you are plugging into the wall socket.</a:t>
            </a:r>
          </a:p>
          <a:p>
            <a:endParaRPr lang="en-GB"/>
          </a:p>
          <a:p>
            <a:r>
              <a:rPr lang="en-GB"/>
              <a:t>So, the question is, what happens when you need to go over 100 meters?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62250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08:21 To connect different parts of the network together, an IDF and backbone networks are used. Often, they are connected together using </a:t>
            </a:r>
            <a:r>
              <a:rPr lang="en-GB" dirty="0" err="1"/>
              <a:t>fiber</a:t>
            </a:r>
            <a:r>
              <a:rPr lang="en-GB" dirty="0"/>
              <a:t> optic. Fiber optic allows for greater than 100-meter distances and tends to be more reliable than copper cabling.</a:t>
            </a:r>
          </a:p>
          <a:p>
            <a:endParaRPr lang="en-GB" dirty="0"/>
          </a:p>
          <a:p>
            <a:r>
              <a:rPr lang="en-GB" dirty="0"/>
              <a:t>Consider that you have a network that is split over multiple buildings in one large site. To connect these buildings together, </a:t>
            </a:r>
            <a:r>
              <a:rPr lang="en-GB" dirty="0" err="1"/>
              <a:t>fiber</a:t>
            </a:r>
            <a:r>
              <a:rPr lang="en-GB" dirty="0"/>
              <a:t> is used. The </a:t>
            </a:r>
            <a:r>
              <a:rPr lang="en-GB" dirty="0" err="1"/>
              <a:t>fiber</a:t>
            </a:r>
            <a:r>
              <a:rPr lang="en-GB" dirty="0"/>
              <a:t> is run through pits which need to be dug between each of the buildings. </a:t>
            </a:r>
            <a:r>
              <a:rPr lang="en-GB"/>
              <a:t>Often extra services may be included since it costs money to dig such pits, for example, including electrical and phone lines.</a:t>
            </a:r>
          </a:p>
          <a:p>
            <a:endParaRPr lang="en-GB"/>
          </a:p>
          <a:p>
            <a:r>
              <a:rPr lang="en-GB" dirty="0"/>
              <a:t>In each of the buildings there will be an IDF. Each time the network packets reach an IDF, the packet data gets recreated and forwarded to its next destination. These connections may be referred to as a backbone. A backbone generally consists of high-speed links that can transfer a lot of data and connect various smaller networks together.</a:t>
            </a:r>
          </a:p>
          <a:p>
            <a:endParaRPr lang="en-GB" dirty="0"/>
          </a:p>
          <a:p>
            <a:r>
              <a:rPr lang="en-GB" dirty="0"/>
              <a:t>Not all links are considered to be backbones. To understand this better, let’s consider one of the buildings. This building has an MDF room on the ground level. This room has a </a:t>
            </a:r>
            <a:r>
              <a:rPr lang="en-GB" dirty="0" err="1"/>
              <a:t>fiber</a:t>
            </a:r>
            <a:r>
              <a:rPr lang="en-GB" dirty="0"/>
              <a:t> optic line that connects to the other building. It also has additional services like telephone lines. On each level of the building is an IDF.</a:t>
            </a:r>
          </a:p>
          <a:p>
            <a:endParaRPr lang="en-GB" dirty="0"/>
          </a:p>
          <a:p>
            <a:r>
              <a:rPr lang="en-GB" dirty="0"/>
              <a:t>Each floor houses an IDF that connects devices to the network on that level. In modern buildings, these IDFs are often stacked directly above and below each other, making it easier to connect floors together. Cables connect each floor together, but generally all floors will connect to one location, often the ground floor or basement.</a:t>
            </a:r>
          </a:p>
          <a:p>
            <a:endParaRPr lang="en-GB" dirty="0"/>
          </a:p>
          <a:p>
            <a:r>
              <a:rPr lang="en-GB" dirty="0"/>
              <a:t>If the building is an old building, these buildings were probably not designed with networking in mind. The IDFs might not be located directly above each other, unlike the example shown. The point to take away is that, IDFs are generally network closets containing a network rack that has your network equipment and a patch panel. The IDF distributes the networking to a local area network under the 100 meter limit. The IDFs may be connected using copper or </a:t>
            </a:r>
            <a:r>
              <a:rPr lang="en-GB" dirty="0" err="1"/>
              <a:t>fiber</a:t>
            </a:r>
            <a:r>
              <a:rPr lang="en-GB" dirty="0"/>
              <a:t> optic cabling.</a:t>
            </a:r>
          </a:p>
          <a:p>
            <a:endParaRPr lang="en-GB" dirty="0"/>
          </a:p>
          <a:p>
            <a:r>
              <a:rPr lang="en-GB" dirty="0"/>
              <a:t>If your network is large enough, it may have backbones to connect different networks together. Backbones are like superhighways for networks and the IDFs are the local roads that lead you to your destination.</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4695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10:48 That concludes this video on structured cabling. I hope this video has given you a better understanding of how different parts of the network are connected together. Until the next video from us, I would like to thank you for watching.</a:t>
            </a:r>
          </a:p>
          <a:p>
            <a:endParaRPr lang="en-GB"/>
          </a:p>
          <a:p>
            <a:r>
              <a:rPr lang="en-GB"/>
              <a:t>References</a:t>
            </a:r>
          </a:p>
          <a:p>
            <a:r>
              <a:rPr lang="en-GB"/>
              <a:t>“The Official CompTIA A+ Core Study Guide (Exam 220-1101)” page 136</a:t>
            </a:r>
          </a:p>
          <a:p>
            <a:r>
              <a:rPr lang="en-GB"/>
              <a:t>“Mike Myers All in One A+ Certification Exam Guide 220-1101 &amp; 220-1102” pages 781 to 759</a:t>
            </a:r>
          </a:p>
          <a:p>
            <a:r>
              <a:rPr lang="en-GB"/>
              <a:t>“Picture: 110 phone block” https://commons.wikimedia.org/wiki/File:110-network-hardware.jpg</a:t>
            </a:r>
          </a:p>
          <a:p>
            <a:r>
              <a:rPr lang="en-GB"/>
              <a:t>“Picture: Network rack” https://commons.wikimedia.org/wiki/File:Ethernet_12U_box.jpg</a:t>
            </a:r>
          </a:p>
          <a:p>
            <a:r>
              <a:rPr lang="en-GB"/>
              <a:t>“Picture: Patch Panel” https://unsplash.com/photos/40XgDxBfYXM</a:t>
            </a:r>
          </a:p>
          <a:p>
            <a:r>
              <a:rPr lang="en-GB"/>
              <a:t>“Picture: Network switches” https://commons.wikimedia.org/wiki/File:Cisco_Catalyst_2950_network_switches_in_situ_-_IMG_1076.jpg</a:t>
            </a:r>
          </a:p>
          <a:p>
            <a:r>
              <a:rPr lang="en-GB"/>
              <a:t>“Picture: Roof cabling” https://wallpapercave.com/w/BFvNq20</a:t>
            </a:r>
          </a:p>
          <a:p>
            <a:r>
              <a:rPr lang="en-GB"/>
              <a:t>“Picture: Cable pit” https://commons.wikimedia.org/wiki/File:2021-04-08_M%C3%BCrztal_Kabeltrasse_Strom_LWL3.jpg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32.jpe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6.xml"/><Relationship Id="rId16"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16.png"/><Relationship Id="rId9" Type="http://schemas.openxmlformats.org/officeDocument/2006/relationships/image" Target="../media/image37.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127911"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Collection of standardized components for networking</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3200258"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Defined under the ANSI/TIA standards</a:t>
            </a:r>
          </a:p>
        </p:txBody>
      </p:sp>
      <p:sp>
        <p:nvSpPr>
          <p:cNvPr id="16" name="2_Internet text">
            <a:extLst>
              <a:ext uri="{FF2B5EF4-FFF2-40B4-BE49-F238E27FC236}">
                <a16:creationId xmlns:a16="http://schemas.microsoft.com/office/drawing/2014/main" id="{F91E4361-87FA-FE40-888D-E41E246FD269}"/>
              </a:ext>
            </a:extLst>
          </p:cNvPr>
          <p:cNvSpPr txBox="1"/>
          <p:nvPr/>
        </p:nvSpPr>
        <p:spPr>
          <a:xfrm>
            <a:off x="2037061" y="12932112"/>
            <a:ext cx="404509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Internet</a:t>
            </a:r>
          </a:p>
        </p:txBody>
      </p:sp>
      <p:pic>
        <p:nvPicPr>
          <p:cNvPr id="3" name="2_Cloud" descr="A picture containing toy&#10;&#10;Description automatically generated">
            <a:extLst>
              <a:ext uri="{FF2B5EF4-FFF2-40B4-BE49-F238E27FC236}">
                <a16:creationId xmlns:a16="http://schemas.microsoft.com/office/drawing/2014/main" id="{343DED92-04EB-067C-C8F9-B5B2267553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418" y="8444300"/>
            <a:ext cx="4790939" cy="4003167"/>
          </a:xfrm>
          <a:prstGeom prst="rect">
            <a:avLst/>
          </a:prstGeom>
        </p:spPr>
      </p:pic>
      <p:sp>
        <p:nvSpPr>
          <p:cNvPr id="23" name="2_Eternal text">
            <a:extLst>
              <a:ext uri="{FF2B5EF4-FFF2-40B4-BE49-F238E27FC236}">
                <a16:creationId xmlns:a16="http://schemas.microsoft.com/office/drawing/2014/main" id="{B28FE344-B2D6-02FE-8659-B7A08F4B3E07}"/>
              </a:ext>
            </a:extLst>
          </p:cNvPr>
          <p:cNvSpPr txBox="1"/>
          <p:nvPr/>
        </p:nvSpPr>
        <p:spPr>
          <a:xfrm>
            <a:off x="2037061" y="7136013"/>
            <a:ext cx="404509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External</a:t>
            </a:r>
          </a:p>
        </p:txBody>
      </p:sp>
      <p:sp>
        <p:nvSpPr>
          <p:cNvPr id="26" name="3_Fiber text">
            <a:extLst>
              <a:ext uri="{FF2B5EF4-FFF2-40B4-BE49-F238E27FC236}">
                <a16:creationId xmlns:a16="http://schemas.microsoft.com/office/drawing/2014/main" id="{5640EC1B-0B47-1C46-CF5D-3F69707B58D6}"/>
              </a:ext>
            </a:extLst>
          </p:cNvPr>
          <p:cNvSpPr txBox="1"/>
          <p:nvPr/>
        </p:nvSpPr>
        <p:spPr>
          <a:xfrm>
            <a:off x="8329942" y="12932112"/>
            <a:ext cx="31135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Fiber</a:t>
            </a:r>
          </a:p>
        </p:txBody>
      </p:sp>
      <p:pic>
        <p:nvPicPr>
          <p:cNvPr id="8" name="3_Fiber demarc" descr="A picture containing electronics&#10;&#10;Description automatically generated">
            <a:extLst>
              <a:ext uri="{FF2B5EF4-FFF2-40B4-BE49-F238E27FC236}">
                <a16:creationId xmlns:a16="http://schemas.microsoft.com/office/drawing/2014/main" id="{973C9D22-00D2-BFA4-4667-6892BF82CF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76861" y="8472988"/>
            <a:ext cx="4006876" cy="4268906"/>
          </a:xfrm>
          <a:prstGeom prst="rect">
            <a:avLst/>
          </a:prstGeom>
        </p:spPr>
      </p:pic>
      <p:sp>
        <p:nvSpPr>
          <p:cNvPr id="10" name="3_Fiber connector">
            <a:extLst>
              <a:ext uri="{FF2B5EF4-FFF2-40B4-BE49-F238E27FC236}">
                <a16:creationId xmlns:a16="http://schemas.microsoft.com/office/drawing/2014/main" id="{1BAB0835-6372-7D08-1BD7-C478E5C6B6C2}"/>
              </a:ext>
            </a:extLst>
          </p:cNvPr>
          <p:cNvSpPr/>
          <p:nvPr/>
        </p:nvSpPr>
        <p:spPr>
          <a:xfrm>
            <a:off x="4484505" y="12479705"/>
            <a:ext cx="4489941" cy="267599"/>
          </a:xfrm>
          <a:prstGeom prst="rect">
            <a:avLst/>
          </a:prstGeom>
          <a:ln>
            <a:noFill/>
          </a:ln>
          <a:effectLst/>
          <a:scene3d>
            <a:camera prst="orthographicFront">
              <a:rot lat="0" lon="0" rev="0"/>
            </a:camera>
            <a:lightRig rig="contrasting" dir="t">
              <a:rot lat="0" lon="0" rev="7800000"/>
            </a:lightRig>
          </a:scene3d>
          <a:sp3d>
            <a:bevelT w="139700" h="139700"/>
          </a:sp3d>
        </p:spPr>
        <p:style>
          <a:lnRef idx="0">
            <a:schemeClr val="dk1"/>
          </a:lnRef>
          <a:fillRef idx="3">
            <a:schemeClr val="dk1"/>
          </a:fillRef>
          <a:effectRef idx="3">
            <a:schemeClr val="dk1"/>
          </a:effectRef>
          <a:fontRef idx="minor">
            <a:schemeClr val="lt1"/>
          </a:fontRef>
        </p:style>
        <p:txBody>
          <a:bodyPr rtlCol="0" anchor="ctr"/>
          <a:lstStyle/>
          <a:p>
            <a:pPr algn="ctr"/>
            <a:endParaRPr lang="en-AU"/>
          </a:p>
        </p:txBody>
      </p:sp>
      <p:sp>
        <p:nvSpPr>
          <p:cNvPr id="4" name="3_Demarc text">
            <a:extLst>
              <a:ext uri="{FF2B5EF4-FFF2-40B4-BE49-F238E27FC236}">
                <a16:creationId xmlns:a16="http://schemas.microsoft.com/office/drawing/2014/main" id="{1FAAA3DF-63FD-75EE-7B96-309F0416617F}"/>
              </a:ext>
            </a:extLst>
          </p:cNvPr>
          <p:cNvSpPr txBox="1"/>
          <p:nvPr/>
        </p:nvSpPr>
        <p:spPr>
          <a:xfrm>
            <a:off x="7876861" y="7136013"/>
            <a:ext cx="4045098" cy="1246461"/>
          </a:xfrm>
          <a:prstGeom prst="rect">
            <a:avLst/>
          </a:prstGeom>
          <a:noFill/>
        </p:spPr>
        <p:txBody>
          <a:bodyPr wrap="square">
            <a:spAutoFit/>
          </a:bodyPr>
          <a:lstStyle/>
          <a:p>
            <a:r>
              <a:rPr lang="en-US" sz="7500" dirty="0" err="1">
                <a:latin typeface="Arial" panose="020B0604020202020204" pitchFamily="34" charset="0"/>
                <a:cs typeface="Arial" panose="020B0604020202020204" pitchFamily="34" charset="0"/>
              </a:rPr>
              <a:t>Demarc</a:t>
            </a:r>
            <a:endParaRPr lang="en-US" sz="7500" dirty="0">
              <a:latin typeface="Arial" panose="020B0604020202020204" pitchFamily="34" charset="0"/>
              <a:cs typeface="Arial" panose="020B0604020202020204" pitchFamily="34" charset="0"/>
            </a:endParaRPr>
          </a:p>
        </p:txBody>
      </p:sp>
      <p:sp>
        <p:nvSpPr>
          <p:cNvPr id="36" name="5_Exhcange connector_D 2.0">
            <a:extLst>
              <a:ext uri="{FF2B5EF4-FFF2-40B4-BE49-F238E27FC236}">
                <a16:creationId xmlns:a16="http://schemas.microsoft.com/office/drawing/2014/main" id="{83911FED-F799-8494-21ED-0E7345C654B0}"/>
              </a:ext>
            </a:extLst>
          </p:cNvPr>
          <p:cNvSpPr/>
          <p:nvPr/>
        </p:nvSpPr>
        <p:spPr>
          <a:xfrm>
            <a:off x="4651519" y="17105769"/>
            <a:ext cx="3678423" cy="321073"/>
          </a:xfrm>
          <a:prstGeom prst="rect">
            <a:avLst/>
          </a:prstGeom>
          <a:ln>
            <a:noFill/>
          </a:ln>
          <a:effectLst/>
          <a:scene3d>
            <a:camera prst="orthographicFront">
              <a:rot lat="0" lon="0" rev="0"/>
            </a:camera>
            <a:lightRig rig="contrasting" dir="t">
              <a:rot lat="0" lon="0" rev="7800000"/>
            </a:lightRig>
          </a:scene3d>
          <a:sp3d>
            <a:bevelT w="139700" h="139700"/>
          </a:sp3d>
        </p:spPr>
        <p:style>
          <a:lnRef idx="0">
            <a:schemeClr val="dk1"/>
          </a:lnRef>
          <a:fillRef idx="3">
            <a:schemeClr val="dk1"/>
          </a:fillRef>
          <a:effectRef idx="3">
            <a:schemeClr val="dk1"/>
          </a:effectRef>
          <a:fontRef idx="minor">
            <a:schemeClr val="lt1"/>
          </a:fontRef>
        </p:style>
        <p:txBody>
          <a:bodyPr rtlCol="0" anchor="ctr"/>
          <a:lstStyle/>
          <a:p>
            <a:pPr algn="ctr"/>
            <a:endParaRPr lang="en-AU"/>
          </a:p>
        </p:txBody>
      </p:sp>
      <p:sp>
        <p:nvSpPr>
          <p:cNvPr id="35" name="4_Exchange text">
            <a:extLst>
              <a:ext uri="{FF2B5EF4-FFF2-40B4-BE49-F238E27FC236}">
                <a16:creationId xmlns:a16="http://schemas.microsoft.com/office/drawing/2014/main" id="{033C1A0D-0D58-667B-2206-5888AA07873E}"/>
              </a:ext>
            </a:extLst>
          </p:cNvPr>
          <p:cNvSpPr txBox="1"/>
          <p:nvPr/>
        </p:nvSpPr>
        <p:spPr>
          <a:xfrm>
            <a:off x="1277400" y="17566465"/>
            <a:ext cx="47009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Exchange</a:t>
            </a:r>
          </a:p>
        </p:txBody>
      </p:sp>
      <p:pic>
        <p:nvPicPr>
          <p:cNvPr id="34" name="4_Exchange" descr="A brick building with a green door&#10;&#10;Description automatically generated with medium confidence">
            <a:extLst>
              <a:ext uri="{FF2B5EF4-FFF2-40B4-BE49-F238E27FC236}">
                <a16:creationId xmlns:a16="http://schemas.microsoft.com/office/drawing/2014/main" id="{4E975F1B-CEFE-184A-010B-84CBCCA918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50480" y="14148146"/>
            <a:ext cx="3295245" cy="3295245"/>
          </a:xfrm>
          <a:prstGeom prst="rect">
            <a:avLst/>
          </a:prstGeom>
        </p:spPr>
      </p:pic>
      <p:sp>
        <p:nvSpPr>
          <p:cNvPr id="51" name="6_Connect MDF 2_D 2.0">
            <a:extLst>
              <a:ext uri="{FF2B5EF4-FFF2-40B4-BE49-F238E27FC236}">
                <a16:creationId xmlns:a16="http://schemas.microsoft.com/office/drawing/2014/main" id="{838B686B-D91E-C6BC-2A51-992CDCA9BE09}"/>
              </a:ext>
            </a:extLst>
          </p:cNvPr>
          <p:cNvSpPr/>
          <p:nvPr/>
        </p:nvSpPr>
        <p:spPr>
          <a:xfrm>
            <a:off x="11883738" y="16364976"/>
            <a:ext cx="1924656" cy="285999"/>
          </a:xfrm>
          <a:prstGeom prst="rect">
            <a:avLst/>
          </a:prstGeom>
          <a:ln>
            <a:noFill/>
          </a:ln>
          <a:effectLst/>
          <a:scene3d>
            <a:camera prst="orthographicFront">
              <a:rot lat="0" lon="0" rev="0"/>
            </a:camera>
            <a:lightRig rig="contrasting" dir="t">
              <a:rot lat="0" lon="0" rev="7800000"/>
            </a:lightRig>
          </a:scene3d>
          <a:sp3d>
            <a:bevelT w="139700" h="139700"/>
          </a:sp3d>
        </p:spPr>
        <p:style>
          <a:lnRef idx="0">
            <a:schemeClr val="dk1"/>
          </a:lnRef>
          <a:fillRef idx="3">
            <a:schemeClr val="dk1"/>
          </a:fillRef>
          <a:effectRef idx="3">
            <a:schemeClr val="dk1"/>
          </a:effectRef>
          <a:fontRef idx="minor">
            <a:schemeClr val="lt1"/>
          </a:fontRef>
        </p:style>
        <p:txBody>
          <a:bodyPr rtlCol="0" anchor="ctr"/>
          <a:lstStyle/>
          <a:p>
            <a:pPr algn="ctr"/>
            <a:endParaRPr lang="en-AU"/>
          </a:p>
        </p:txBody>
      </p:sp>
      <p:sp>
        <p:nvSpPr>
          <p:cNvPr id="50" name="6_Connect MDF 1_D 2.0">
            <a:extLst>
              <a:ext uri="{FF2B5EF4-FFF2-40B4-BE49-F238E27FC236}">
                <a16:creationId xmlns:a16="http://schemas.microsoft.com/office/drawing/2014/main" id="{1020CFC5-B239-F096-67B1-A71C3897720F}"/>
              </a:ext>
            </a:extLst>
          </p:cNvPr>
          <p:cNvSpPr/>
          <p:nvPr/>
        </p:nvSpPr>
        <p:spPr>
          <a:xfrm>
            <a:off x="11191197" y="11491126"/>
            <a:ext cx="2617197" cy="382757"/>
          </a:xfrm>
          <a:prstGeom prst="rect">
            <a:avLst/>
          </a:prstGeom>
          <a:ln>
            <a:noFill/>
          </a:ln>
          <a:effectLst/>
          <a:scene3d>
            <a:camera prst="orthographicFront">
              <a:rot lat="0" lon="0" rev="0"/>
            </a:camera>
            <a:lightRig rig="contrasting" dir="t">
              <a:rot lat="0" lon="0" rev="7800000"/>
            </a:lightRig>
          </a:scene3d>
          <a:sp3d>
            <a:bevelT w="139700" h="139700"/>
          </a:sp3d>
        </p:spPr>
        <p:style>
          <a:lnRef idx="0">
            <a:schemeClr val="dk1"/>
          </a:lnRef>
          <a:fillRef idx="3">
            <a:schemeClr val="dk1"/>
          </a:fillRef>
          <a:effectRef idx="3">
            <a:schemeClr val="dk1"/>
          </a:effectRef>
          <a:fontRef idx="minor">
            <a:schemeClr val="lt1"/>
          </a:fontRef>
        </p:style>
        <p:txBody>
          <a:bodyPr rtlCol="0" anchor="ctr"/>
          <a:lstStyle/>
          <a:p>
            <a:pPr algn="ctr"/>
            <a:endParaRPr lang="en-AU"/>
          </a:p>
        </p:txBody>
      </p:sp>
      <p:sp>
        <p:nvSpPr>
          <p:cNvPr id="17" name="5_Punch blocks text">
            <a:extLst>
              <a:ext uri="{FF2B5EF4-FFF2-40B4-BE49-F238E27FC236}">
                <a16:creationId xmlns:a16="http://schemas.microsoft.com/office/drawing/2014/main" id="{AC557485-E02D-4BFC-C605-DBA9749FC547}"/>
              </a:ext>
            </a:extLst>
          </p:cNvPr>
          <p:cNvSpPr txBox="1"/>
          <p:nvPr/>
        </p:nvSpPr>
        <p:spPr>
          <a:xfrm>
            <a:off x="6906527" y="17606062"/>
            <a:ext cx="618101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Punch blocks</a:t>
            </a:r>
          </a:p>
        </p:txBody>
      </p:sp>
      <p:pic>
        <p:nvPicPr>
          <p:cNvPr id="28" name="5_Punch blocks" descr="A picture containing text&#10;&#10;Description automatically generated">
            <a:extLst>
              <a:ext uri="{FF2B5EF4-FFF2-40B4-BE49-F238E27FC236}">
                <a16:creationId xmlns:a16="http://schemas.microsoft.com/office/drawing/2014/main" id="{8C03EA65-9A97-4096-93E6-9214207CC9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34068" y="14210308"/>
            <a:ext cx="3759432" cy="3253679"/>
          </a:xfrm>
          <a:prstGeom prst="rect">
            <a:avLst/>
          </a:prstGeom>
        </p:spPr>
      </p:pic>
      <p:sp>
        <p:nvSpPr>
          <p:cNvPr id="52" name="7_Rack connector 2_D 2.0">
            <a:extLst>
              <a:ext uri="{FF2B5EF4-FFF2-40B4-BE49-F238E27FC236}">
                <a16:creationId xmlns:a16="http://schemas.microsoft.com/office/drawing/2014/main" id="{3300FEB1-DFA1-DFA4-47C7-A3223B84B28F}"/>
              </a:ext>
            </a:extLst>
          </p:cNvPr>
          <p:cNvSpPr/>
          <p:nvPr/>
        </p:nvSpPr>
        <p:spPr>
          <a:xfrm>
            <a:off x="18317686" y="15313292"/>
            <a:ext cx="3272362" cy="455620"/>
          </a:xfrm>
          <a:prstGeom prst="rect">
            <a:avLst/>
          </a:prstGeom>
          <a:ln>
            <a:noFill/>
          </a:ln>
          <a:effectLst/>
          <a:scene3d>
            <a:camera prst="orthographicFront">
              <a:rot lat="0" lon="0" rev="0"/>
            </a:camera>
            <a:lightRig rig="contrasting" dir="t">
              <a:rot lat="0" lon="0" rev="7800000"/>
            </a:lightRig>
          </a:scene3d>
          <a:sp3d>
            <a:bevelT w="139700" h="139700"/>
          </a:sp3d>
        </p:spPr>
        <p:style>
          <a:lnRef idx="0">
            <a:schemeClr val="dk1"/>
          </a:lnRef>
          <a:fillRef idx="3">
            <a:schemeClr val="dk1"/>
          </a:fillRef>
          <a:effectRef idx="3">
            <a:schemeClr val="dk1"/>
          </a:effectRef>
          <a:fontRef idx="minor">
            <a:schemeClr val="lt1"/>
          </a:fontRef>
        </p:style>
        <p:txBody>
          <a:bodyPr rtlCol="0" anchor="ctr"/>
          <a:lstStyle/>
          <a:p>
            <a:pPr algn="ctr"/>
            <a:endParaRPr lang="en-AU"/>
          </a:p>
        </p:txBody>
      </p:sp>
      <p:sp>
        <p:nvSpPr>
          <p:cNvPr id="49" name="7_Rack connector 1_D 2.0">
            <a:extLst>
              <a:ext uri="{FF2B5EF4-FFF2-40B4-BE49-F238E27FC236}">
                <a16:creationId xmlns:a16="http://schemas.microsoft.com/office/drawing/2014/main" id="{51F88642-FF0F-8D92-4EF9-B06E8F345225}"/>
              </a:ext>
            </a:extLst>
          </p:cNvPr>
          <p:cNvSpPr/>
          <p:nvPr/>
        </p:nvSpPr>
        <p:spPr>
          <a:xfrm>
            <a:off x="18253111" y="11591545"/>
            <a:ext cx="3395930" cy="371570"/>
          </a:xfrm>
          <a:prstGeom prst="rect">
            <a:avLst/>
          </a:prstGeom>
          <a:ln>
            <a:noFill/>
          </a:ln>
          <a:effectLst/>
          <a:scene3d>
            <a:camera prst="orthographicFront">
              <a:rot lat="0" lon="0" rev="0"/>
            </a:camera>
            <a:lightRig rig="contrasting" dir="t">
              <a:rot lat="0" lon="0" rev="7800000"/>
            </a:lightRig>
          </a:scene3d>
          <a:sp3d>
            <a:bevelT w="139700" h="139700"/>
          </a:sp3d>
        </p:spPr>
        <p:style>
          <a:lnRef idx="0">
            <a:schemeClr val="dk1"/>
          </a:lnRef>
          <a:fillRef idx="3">
            <a:schemeClr val="dk1"/>
          </a:fillRef>
          <a:effectRef idx="3">
            <a:schemeClr val="dk1"/>
          </a:effectRef>
          <a:fontRef idx="minor">
            <a:schemeClr val="lt1"/>
          </a:fontRef>
        </p:style>
        <p:txBody>
          <a:bodyPr rtlCol="0" anchor="ctr"/>
          <a:lstStyle/>
          <a:p>
            <a:pPr algn="ctr"/>
            <a:endParaRPr lang="en-AU"/>
          </a:p>
        </p:txBody>
      </p:sp>
      <p:sp>
        <p:nvSpPr>
          <p:cNvPr id="45" name="8_Backbone picture connection_D 2.0">
            <a:extLst>
              <a:ext uri="{FF2B5EF4-FFF2-40B4-BE49-F238E27FC236}">
                <a16:creationId xmlns:a16="http://schemas.microsoft.com/office/drawing/2014/main" id="{E0DBF2B4-0EFE-B0B5-4928-CCCD5209F757}"/>
              </a:ext>
            </a:extLst>
          </p:cNvPr>
          <p:cNvSpPr/>
          <p:nvPr/>
        </p:nvSpPr>
        <p:spPr>
          <a:xfrm>
            <a:off x="18750286" y="16789532"/>
            <a:ext cx="12398308" cy="337183"/>
          </a:xfrm>
          <a:prstGeom prst="rect">
            <a:avLst/>
          </a:prstGeom>
          <a:ln>
            <a:noFill/>
          </a:ln>
          <a:effectLst/>
          <a:scene3d>
            <a:camera prst="orthographicFront">
              <a:rot lat="0" lon="0" rev="0"/>
            </a:camera>
            <a:lightRig rig="contrasting" dir="t">
              <a:rot lat="0" lon="0" rev="7800000"/>
            </a:lightRig>
          </a:scene3d>
          <a:sp3d>
            <a:bevelT w="139700" h="139700"/>
          </a:sp3d>
        </p:spPr>
        <p:style>
          <a:lnRef idx="0">
            <a:schemeClr val="dk1"/>
          </a:lnRef>
          <a:fillRef idx="3">
            <a:schemeClr val="dk1"/>
          </a:fillRef>
          <a:effectRef idx="3">
            <a:schemeClr val="dk1"/>
          </a:effectRef>
          <a:fontRef idx="minor">
            <a:schemeClr val="lt1"/>
          </a:fontRef>
        </p:style>
        <p:txBody>
          <a:bodyPr rtlCol="0" anchor="ctr"/>
          <a:lstStyle/>
          <a:p>
            <a:pPr algn="ctr"/>
            <a:endParaRPr lang="en-AU"/>
          </a:p>
        </p:txBody>
      </p:sp>
      <p:sp>
        <p:nvSpPr>
          <p:cNvPr id="37" name="6_Patch panel text">
            <a:extLst>
              <a:ext uri="{FF2B5EF4-FFF2-40B4-BE49-F238E27FC236}">
                <a16:creationId xmlns:a16="http://schemas.microsoft.com/office/drawing/2014/main" id="{DB89560C-9B80-7D6E-37E1-A7507C8B3FA7}"/>
              </a:ext>
            </a:extLst>
          </p:cNvPr>
          <p:cNvSpPr txBox="1"/>
          <p:nvPr/>
        </p:nvSpPr>
        <p:spPr>
          <a:xfrm>
            <a:off x="13631248" y="17558442"/>
            <a:ext cx="618101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Patch panel</a:t>
            </a:r>
          </a:p>
        </p:txBody>
      </p:sp>
      <p:pic>
        <p:nvPicPr>
          <p:cNvPr id="41" name="6_Patch panel" descr="A picture containing blue, row, rack, lined&#10;&#10;Description automatically generated">
            <a:extLst>
              <a:ext uri="{FF2B5EF4-FFF2-40B4-BE49-F238E27FC236}">
                <a16:creationId xmlns:a16="http://schemas.microsoft.com/office/drawing/2014/main" id="{1E9BD6F5-AEF6-1446-2A85-FA90C31665D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421215" y="13550251"/>
            <a:ext cx="5541068" cy="3555518"/>
          </a:xfrm>
          <a:prstGeom prst="rect">
            <a:avLst/>
          </a:prstGeom>
        </p:spPr>
      </p:pic>
      <p:pic>
        <p:nvPicPr>
          <p:cNvPr id="31" name="6_Fiber panel" descr="A close-up of a circuit board&#10;&#10;Description automatically generated with low confidence">
            <a:extLst>
              <a:ext uri="{FF2B5EF4-FFF2-40B4-BE49-F238E27FC236}">
                <a16:creationId xmlns:a16="http://schemas.microsoft.com/office/drawing/2014/main" id="{086047CA-7EE8-83B4-CD40-6F0EC4C8EFA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45598" y="8834350"/>
            <a:ext cx="5504688" cy="4891806"/>
          </a:xfrm>
          <a:prstGeom prst="rect">
            <a:avLst/>
          </a:prstGeom>
        </p:spPr>
      </p:pic>
      <p:sp>
        <p:nvSpPr>
          <p:cNvPr id="29" name="6_MDF text">
            <a:extLst>
              <a:ext uri="{FF2B5EF4-FFF2-40B4-BE49-F238E27FC236}">
                <a16:creationId xmlns:a16="http://schemas.microsoft.com/office/drawing/2014/main" id="{4E9AE18C-CF57-9BE1-8311-B9922E314E4C}"/>
              </a:ext>
            </a:extLst>
          </p:cNvPr>
          <p:cNvSpPr txBox="1"/>
          <p:nvPr/>
        </p:nvSpPr>
        <p:spPr>
          <a:xfrm>
            <a:off x="13115854" y="6798235"/>
            <a:ext cx="7828153"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Main Distribution Frame (MDF)</a:t>
            </a:r>
          </a:p>
        </p:txBody>
      </p:sp>
      <p:sp>
        <p:nvSpPr>
          <p:cNvPr id="58" name="9_Work area connector">
            <a:extLst>
              <a:ext uri="{FF2B5EF4-FFF2-40B4-BE49-F238E27FC236}">
                <a16:creationId xmlns:a16="http://schemas.microsoft.com/office/drawing/2014/main" id="{2B353256-4F48-3007-87EF-AA68F8EBE730}"/>
              </a:ext>
            </a:extLst>
          </p:cNvPr>
          <p:cNvSpPr/>
          <p:nvPr/>
        </p:nvSpPr>
        <p:spPr>
          <a:xfrm>
            <a:off x="26991431" y="11625932"/>
            <a:ext cx="3834005" cy="337183"/>
          </a:xfrm>
          <a:prstGeom prst="rect">
            <a:avLst/>
          </a:prstGeom>
          <a:ln>
            <a:noFill/>
          </a:ln>
          <a:effectLst/>
          <a:scene3d>
            <a:camera prst="orthographicFront">
              <a:rot lat="0" lon="0" rev="0"/>
            </a:camera>
            <a:lightRig rig="contrasting" dir="t">
              <a:rot lat="0" lon="0" rev="7800000"/>
            </a:lightRig>
          </a:scene3d>
          <a:sp3d>
            <a:bevelT w="139700" h="139700"/>
          </a:sp3d>
        </p:spPr>
        <p:style>
          <a:lnRef idx="0">
            <a:schemeClr val="dk1"/>
          </a:lnRef>
          <a:fillRef idx="3">
            <a:schemeClr val="dk1"/>
          </a:fillRef>
          <a:effectRef idx="3">
            <a:schemeClr val="dk1"/>
          </a:effectRef>
          <a:fontRef idx="minor">
            <a:schemeClr val="lt1"/>
          </a:fontRef>
        </p:style>
        <p:txBody>
          <a:bodyPr rtlCol="0" anchor="ctr"/>
          <a:lstStyle/>
          <a:p>
            <a:pPr algn="ctr"/>
            <a:endParaRPr lang="en-AU"/>
          </a:p>
        </p:txBody>
      </p:sp>
      <p:pic>
        <p:nvPicPr>
          <p:cNvPr id="43" name="7_Rack" descr="A picture containing text, electronics, computer&#10;&#10;Description automatically generated">
            <a:extLst>
              <a:ext uri="{FF2B5EF4-FFF2-40B4-BE49-F238E27FC236}">
                <a16:creationId xmlns:a16="http://schemas.microsoft.com/office/drawing/2014/main" id="{6F9F32E9-B621-1912-66E3-579EFE63E0D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433188" y="9798413"/>
            <a:ext cx="6023529" cy="6399151"/>
          </a:xfrm>
          <a:prstGeom prst="rect">
            <a:avLst/>
          </a:prstGeom>
        </p:spPr>
      </p:pic>
      <p:sp>
        <p:nvSpPr>
          <p:cNvPr id="44" name="7_IDF text">
            <a:extLst>
              <a:ext uri="{FF2B5EF4-FFF2-40B4-BE49-F238E27FC236}">
                <a16:creationId xmlns:a16="http://schemas.microsoft.com/office/drawing/2014/main" id="{16150213-494F-5622-4EAB-0A9B649CE2BA}"/>
              </a:ext>
            </a:extLst>
          </p:cNvPr>
          <p:cNvSpPr txBox="1"/>
          <p:nvPr/>
        </p:nvSpPr>
        <p:spPr>
          <a:xfrm>
            <a:off x="21154771" y="6913753"/>
            <a:ext cx="10750377"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Intermediate Distribution Frame (IDF)</a:t>
            </a:r>
          </a:p>
        </p:txBody>
      </p:sp>
      <p:sp>
        <p:nvSpPr>
          <p:cNvPr id="57" name="8_Backbone picture text">
            <a:extLst>
              <a:ext uri="{FF2B5EF4-FFF2-40B4-BE49-F238E27FC236}">
                <a16:creationId xmlns:a16="http://schemas.microsoft.com/office/drawing/2014/main" id="{DBDCAFF4-144A-F428-3E30-3DD4E1A6AAC6}"/>
              </a:ext>
            </a:extLst>
          </p:cNvPr>
          <p:cNvSpPr txBox="1"/>
          <p:nvPr/>
        </p:nvSpPr>
        <p:spPr>
          <a:xfrm>
            <a:off x="30715876" y="17606062"/>
            <a:ext cx="46859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Backbone</a:t>
            </a:r>
          </a:p>
        </p:txBody>
      </p:sp>
      <p:pic>
        <p:nvPicPr>
          <p:cNvPr id="48" name="8_Backbone picture" descr="Diagram&#10;&#10;Description automatically generated with low confidence">
            <a:extLst>
              <a:ext uri="{FF2B5EF4-FFF2-40B4-BE49-F238E27FC236}">
                <a16:creationId xmlns:a16="http://schemas.microsoft.com/office/drawing/2014/main" id="{8027C082-AF1B-C9DC-DCF4-83B8BD39B2F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777251" y="13307731"/>
            <a:ext cx="4356515" cy="4356515"/>
          </a:xfrm>
          <a:prstGeom prst="rect">
            <a:avLst/>
          </a:prstGeom>
        </p:spPr>
      </p:pic>
      <p:sp>
        <p:nvSpPr>
          <p:cNvPr id="46" name="9_Work area text">
            <a:extLst>
              <a:ext uri="{FF2B5EF4-FFF2-40B4-BE49-F238E27FC236}">
                <a16:creationId xmlns:a16="http://schemas.microsoft.com/office/drawing/2014/main" id="{29A36C0A-FFCE-7697-14A4-67EB50B22A44}"/>
              </a:ext>
            </a:extLst>
          </p:cNvPr>
          <p:cNvSpPr txBox="1"/>
          <p:nvPr/>
        </p:nvSpPr>
        <p:spPr>
          <a:xfrm>
            <a:off x="30513225" y="12119419"/>
            <a:ext cx="468595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Work area</a:t>
            </a:r>
          </a:p>
        </p:txBody>
      </p:sp>
      <p:pic>
        <p:nvPicPr>
          <p:cNvPr id="56" name="9_Work area" descr="A picture containing text, indoor, desk, green&#10;&#10;Description automatically generated">
            <a:extLst>
              <a:ext uri="{FF2B5EF4-FFF2-40B4-BE49-F238E27FC236}">
                <a16:creationId xmlns:a16="http://schemas.microsoft.com/office/drawing/2014/main" id="{C035F1B6-2499-6AEE-7F58-B2F2A8DBDBE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825436" y="8250873"/>
            <a:ext cx="4594862" cy="37423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Structured Cabling</a:t>
            </a:r>
          </a:p>
        </p:txBody>
      </p:sp>
    </p:spTree>
    <p:extLst>
      <p:ext uri="{BB962C8B-B14F-4D97-AF65-F5344CB8AC3E}">
        <p14:creationId xmlns:p14="http://schemas.microsoft.com/office/powerpoint/2010/main" val="9416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Graphic right" descr="A picture containing indoor&#10;&#10;Description automatically generated">
            <a:extLst>
              <a:ext uri="{FF2B5EF4-FFF2-40B4-BE49-F238E27FC236}">
                <a16:creationId xmlns:a16="http://schemas.microsoft.com/office/drawing/2014/main" id="{E7140D7E-3140-6817-07F1-C54A4A6227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666138" y="6830891"/>
            <a:ext cx="14378226" cy="10286729"/>
          </a:xfrm>
          <a:prstGeom prst="rect">
            <a:avLst/>
          </a:prstGeom>
        </p:spPr>
      </p:pic>
      <p:pic>
        <p:nvPicPr>
          <p:cNvPr id="10" name="0_Graphic left" descr="A picture containing text, wall, floor, indoor&#10;&#10;Description automatically generated">
            <a:extLst>
              <a:ext uri="{FF2B5EF4-FFF2-40B4-BE49-F238E27FC236}">
                <a16:creationId xmlns:a16="http://schemas.microsoft.com/office/drawing/2014/main" id="{153A9907-2A9B-BD0E-DD7B-9E50E586BEB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3460" y="6830891"/>
            <a:ext cx="16484847" cy="10330504"/>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010223"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Houses network devices and cables. Plus, others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266655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Also known as network closet, comms room, network room</a:t>
            </a:r>
          </a:p>
        </p:txBody>
      </p:sp>
      <p:pic>
        <p:nvPicPr>
          <p:cNvPr id="17" name="2_Graphic middle" descr="A picture containing indoor&#10;&#10;Description automatically generated">
            <a:extLst>
              <a:ext uri="{FF2B5EF4-FFF2-40B4-BE49-F238E27FC236}">
                <a16:creationId xmlns:a16="http://schemas.microsoft.com/office/drawing/2014/main" id="{246E84FA-7779-9ADD-00A8-D46D17366AE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209107" y="6830891"/>
            <a:ext cx="4027739" cy="1037016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181699" y="31786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Telecommunication Room</a:t>
            </a:r>
          </a:p>
        </p:txBody>
      </p:sp>
    </p:spTree>
    <p:extLst>
      <p:ext uri="{BB962C8B-B14F-4D97-AF65-F5344CB8AC3E}">
        <p14:creationId xmlns:p14="http://schemas.microsoft.com/office/powerpoint/2010/main" val="335389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pic>
        <p:nvPicPr>
          <p:cNvPr id="34" name="1_Left W3_D 3.0" descr="A picture containing indoor, shelf, toy&#10;&#10;Description automatically generated">
            <a:extLst>
              <a:ext uri="{FF2B5EF4-FFF2-40B4-BE49-F238E27FC236}">
                <a16:creationId xmlns:a16="http://schemas.microsoft.com/office/drawing/2014/main" id="{D37F74EE-7801-3C47-2D66-60F2548B51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434573">
            <a:off x="5878218" y="9566555"/>
            <a:ext cx="6681959" cy="5697688"/>
          </a:xfrm>
          <a:prstGeom prst="rect">
            <a:avLst/>
          </a:prstGeom>
        </p:spPr>
      </p:pic>
      <p:pic>
        <p:nvPicPr>
          <p:cNvPr id="30" name="1_Left W2_D 2.0" descr="Graphical user interface&#10;&#10;Description automatically generated with medium confidence">
            <a:extLst>
              <a:ext uri="{FF2B5EF4-FFF2-40B4-BE49-F238E27FC236}">
                <a16:creationId xmlns:a16="http://schemas.microsoft.com/office/drawing/2014/main" id="{43058B4D-1CCE-B50B-8677-1958C9670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419572">
            <a:off x="9605427" y="11450851"/>
            <a:ext cx="4500791" cy="5026857"/>
          </a:xfrm>
          <a:prstGeom prst="rect">
            <a:avLst/>
          </a:prstGeom>
        </p:spPr>
      </p:pic>
      <p:pic>
        <p:nvPicPr>
          <p:cNvPr id="28" name="1_Left W1_D 1.0" descr="A picture containing toy&#10;&#10;Description automatically generated">
            <a:extLst>
              <a:ext uri="{FF2B5EF4-FFF2-40B4-BE49-F238E27FC236}">
                <a16:creationId xmlns:a16="http://schemas.microsoft.com/office/drawing/2014/main" id="{9F6095E2-85E0-35E2-095F-EE4126968B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11360" y="12831535"/>
            <a:ext cx="4791486" cy="5026857"/>
          </a:xfrm>
          <a:prstGeom prst="rect">
            <a:avLst/>
          </a:prstGeom>
        </p:spPr>
      </p:pic>
      <p:pic>
        <p:nvPicPr>
          <p:cNvPr id="32" name="3_RIght W4_D 4.0" descr="Engineering drawing&#10;&#10;Description automatically generated">
            <a:extLst>
              <a:ext uri="{FF2B5EF4-FFF2-40B4-BE49-F238E27FC236}">
                <a16:creationId xmlns:a16="http://schemas.microsoft.com/office/drawing/2014/main" id="{D66B0E08-1536-EB97-F857-848DD80D9A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801835" y="7113611"/>
            <a:ext cx="5929462" cy="5712686"/>
          </a:xfrm>
          <a:prstGeom prst="rect">
            <a:avLst/>
          </a:prstGeom>
          <a:scene3d>
            <a:camera prst="orthographicFront">
              <a:rot lat="60000" lon="0" rev="21540000"/>
            </a:camera>
            <a:lightRig rig="threePt" dir="t"/>
          </a:scene3d>
        </p:spPr>
      </p:pic>
      <p:pic>
        <p:nvPicPr>
          <p:cNvPr id="24" name="3_RIght W3_D 3.0" descr="A picture containing diagram&#10;&#10;Description automatically generated">
            <a:extLst>
              <a:ext uri="{FF2B5EF4-FFF2-40B4-BE49-F238E27FC236}">
                <a16:creationId xmlns:a16="http://schemas.microsoft.com/office/drawing/2014/main" id="{78350DBF-3ACE-B537-F840-BA72AAD9D6A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428933" y="10356188"/>
            <a:ext cx="3652742" cy="3872165"/>
          </a:xfrm>
          <a:prstGeom prst="rect">
            <a:avLst/>
          </a:prstGeom>
        </p:spPr>
      </p:pic>
      <p:pic>
        <p:nvPicPr>
          <p:cNvPr id="10" name="3_RIght W2_D 2.0" descr="A picture containing toy, LEGO&#10;&#10;Description automatically generated">
            <a:extLst>
              <a:ext uri="{FF2B5EF4-FFF2-40B4-BE49-F238E27FC236}">
                <a16:creationId xmlns:a16="http://schemas.microsoft.com/office/drawing/2014/main" id="{C25DD81D-EFFC-A495-0BDC-B3AF459ED29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003836" y="11311657"/>
            <a:ext cx="4582776" cy="4637594"/>
          </a:xfrm>
          <a:prstGeom prst="rect">
            <a:avLst/>
          </a:prstGeom>
        </p:spPr>
      </p:pic>
      <p:pic>
        <p:nvPicPr>
          <p:cNvPr id="6" name="3_RIght W1_D 1.0" descr="A picture containing LEGO, toy&#10;&#10;Description automatically generated">
            <a:extLst>
              <a:ext uri="{FF2B5EF4-FFF2-40B4-BE49-F238E27FC236}">
                <a16:creationId xmlns:a16="http://schemas.microsoft.com/office/drawing/2014/main" id="{74431D81-33AE-56DB-167A-0F951F4BAF4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911346" y="13249402"/>
            <a:ext cx="5047758" cy="4258375"/>
          </a:xfrm>
          <a:prstGeom prst="rect">
            <a:avLst/>
          </a:prstGeom>
        </p:spPr>
      </p:pic>
      <p:pic>
        <p:nvPicPr>
          <p:cNvPr id="26" name="0_Network closet" descr="A picture containing shelf&#10;&#10;Description automatically generated">
            <a:extLst>
              <a:ext uri="{FF2B5EF4-FFF2-40B4-BE49-F238E27FC236}">
                <a16:creationId xmlns:a16="http://schemas.microsoft.com/office/drawing/2014/main" id="{54847C21-6586-BAFE-96A3-F35056F5D2A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4817215" y="13834531"/>
            <a:ext cx="4529315" cy="5295718"/>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593711" cy="1631216"/>
          </a:xfrm>
          <a:prstGeom prst="rect">
            <a:avLst/>
          </a:prstGeom>
          <a:noFill/>
        </p:spPr>
        <p:txBody>
          <a:bodyPr wrap="square">
            <a:spAutoFit/>
          </a:bodyPr>
          <a:lstStyle/>
          <a:p>
            <a:r>
              <a:rPr lang="en-US" sz="10000" b="1" dirty="0">
                <a:solidFill>
                  <a:srgbClr val="EE7546"/>
                </a:solidFill>
                <a:latin typeface="Arial" panose="020B0604020202020204" pitchFamily="34" charset="0"/>
                <a:cs typeface="Arial" panose="020B0604020202020204" pitchFamily="34" charset="0"/>
              </a:rPr>
              <a:t>Generally, run horizontally from patch panel to wall socket</a:t>
            </a:r>
          </a:p>
        </p:txBody>
      </p:sp>
      <p:sp>
        <p:nvSpPr>
          <p:cNvPr id="189" name="3_C11_D 8.0">
            <a:extLst>
              <a:ext uri="{FF2B5EF4-FFF2-40B4-BE49-F238E27FC236}">
                <a16:creationId xmlns:a16="http://schemas.microsoft.com/office/drawing/2014/main" id="{410DA543-B416-1ECC-1E2E-C6EB4F0C67F4}"/>
              </a:ext>
            </a:extLst>
          </p:cNvPr>
          <p:cNvSpPr/>
          <p:nvPr/>
        </p:nvSpPr>
        <p:spPr>
          <a:xfrm rot="3614986">
            <a:off x="18191854" y="13527792"/>
            <a:ext cx="1792850" cy="2348582"/>
          </a:xfrm>
          <a:prstGeom prst="halfFrame">
            <a:avLst>
              <a:gd name="adj1" fmla="val 4478"/>
              <a:gd name="adj2" fmla="val 4313"/>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sp>
        <p:nvSpPr>
          <p:cNvPr id="187" name="3_C10_D 7.0">
            <a:extLst>
              <a:ext uri="{FF2B5EF4-FFF2-40B4-BE49-F238E27FC236}">
                <a16:creationId xmlns:a16="http://schemas.microsoft.com/office/drawing/2014/main" id="{2343CA34-2E71-AA05-20B2-7505F86A3EE9}"/>
              </a:ext>
            </a:extLst>
          </p:cNvPr>
          <p:cNvSpPr/>
          <p:nvPr/>
        </p:nvSpPr>
        <p:spPr>
          <a:xfrm rot="3614986">
            <a:off x="19367017" y="11129980"/>
            <a:ext cx="1792850" cy="5416596"/>
          </a:xfrm>
          <a:prstGeom prst="halfFrame">
            <a:avLst>
              <a:gd name="adj1" fmla="val 4478"/>
              <a:gd name="adj2" fmla="val 4313"/>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sp>
        <p:nvSpPr>
          <p:cNvPr id="186" name="3_C9_D 6.0">
            <a:extLst>
              <a:ext uri="{FF2B5EF4-FFF2-40B4-BE49-F238E27FC236}">
                <a16:creationId xmlns:a16="http://schemas.microsoft.com/office/drawing/2014/main" id="{5759955D-8ADC-4B88-4CAD-0B02DEA43105}"/>
              </a:ext>
            </a:extLst>
          </p:cNvPr>
          <p:cNvSpPr/>
          <p:nvPr/>
        </p:nvSpPr>
        <p:spPr>
          <a:xfrm rot="3614986">
            <a:off x="20807259" y="8098434"/>
            <a:ext cx="2397393" cy="9647292"/>
          </a:xfrm>
          <a:prstGeom prst="halfFrame">
            <a:avLst>
              <a:gd name="adj1" fmla="val 4478"/>
              <a:gd name="adj2" fmla="val 4313"/>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sp>
        <p:nvSpPr>
          <p:cNvPr id="166" name="3_C8_D 5.0">
            <a:extLst>
              <a:ext uri="{FF2B5EF4-FFF2-40B4-BE49-F238E27FC236}">
                <a16:creationId xmlns:a16="http://schemas.microsoft.com/office/drawing/2014/main" id="{7F5BBB84-95AA-FC46-1598-D80B4B05B51C}"/>
              </a:ext>
            </a:extLst>
          </p:cNvPr>
          <p:cNvSpPr/>
          <p:nvPr/>
        </p:nvSpPr>
        <p:spPr>
          <a:xfrm rot="3614986">
            <a:off x="21867416" y="5809834"/>
            <a:ext cx="824747" cy="11619104"/>
          </a:xfrm>
          <a:prstGeom prst="halfFrame">
            <a:avLst>
              <a:gd name="adj1" fmla="val 12179"/>
              <a:gd name="adj2" fmla="val 10694"/>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sp>
        <p:nvSpPr>
          <p:cNvPr id="172" name="2_C7_D 6.0">
            <a:extLst>
              <a:ext uri="{FF2B5EF4-FFF2-40B4-BE49-F238E27FC236}">
                <a16:creationId xmlns:a16="http://schemas.microsoft.com/office/drawing/2014/main" id="{15B251CA-28A7-3903-4A22-BCCE63D28D86}"/>
              </a:ext>
            </a:extLst>
          </p:cNvPr>
          <p:cNvSpPr/>
          <p:nvPr/>
        </p:nvSpPr>
        <p:spPr>
          <a:xfrm rot="17985015" flipH="1">
            <a:off x="14855596" y="13898752"/>
            <a:ext cx="663547" cy="1438712"/>
          </a:xfrm>
          <a:prstGeom prst="halfFrame">
            <a:avLst>
              <a:gd name="adj1" fmla="val 12450"/>
              <a:gd name="adj2" fmla="val 9827"/>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sp>
        <p:nvSpPr>
          <p:cNvPr id="171" name="2_C6_D 5.0">
            <a:extLst>
              <a:ext uri="{FF2B5EF4-FFF2-40B4-BE49-F238E27FC236}">
                <a16:creationId xmlns:a16="http://schemas.microsoft.com/office/drawing/2014/main" id="{58C1AF0B-FDF0-6254-C6D6-886F4F862763}"/>
              </a:ext>
            </a:extLst>
          </p:cNvPr>
          <p:cNvSpPr/>
          <p:nvPr/>
        </p:nvSpPr>
        <p:spPr>
          <a:xfrm rot="17985015" flipH="1">
            <a:off x="13041363" y="11707698"/>
            <a:ext cx="1405783" cy="4679608"/>
          </a:xfrm>
          <a:prstGeom prst="halfFrame">
            <a:avLst>
              <a:gd name="adj1" fmla="val 7084"/>
              <a:gd name="adj2" fmla="val 6150"/>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sp>
        <p:nvSpPr>
          <p:cNvPr id="170" name="2_C5_D 4.0">
            <a:extLst>
              <a:ext uri="{FF2B5EF4-FFF2-40B4-BE49-F238E27FC236}">
                <a16:creationId xmlns:a16="http://schemas.microsoft.com/office/drawing/2014/main" id="{13FBEC98-AD66-ED32-1C5A-C3DE6DBB98BB}"/>
              </a:ext>
            </a:extLst>
          </p:cNvPr>
          <p:cNvSpPr/>
          <p:nvPr/>
        </p:nvSpPr>
        <p:spPr>
          <a:xfrm rot="17985015" flipH="1">
            <a:off x="12220356" y="9407635"/>
            <a:ext cx="1116836" cy="7440242"/>
          </a:xfrm>
          <a:prstGeom prst="halfFrame">
            <a:avLst>
              <a:gd name="adj1" fmla="val 6570"/>
              <a:gd name="adj2" fmla="val 7097"/>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sp>
        <p:nvSpPr>
          <p:cNvPr id="169" name="2_C4_D 3.0">
            <a:extLst>
              <a:ext uri="{FF2B5EF4-FFF2-40B4-BE49-F238E27FC236}">
                <a16:creationId xmlns:a16="http://schemas.microsoft.com/office/drawing/2014/main" id="{9A94AC02-51A7-173E-54B9-EC6B66656B52}"/>
              </a:ext>
            </a:extLst>
          </p:cNvPr>
          <p:cNvSpPr/>
          <p:nvPr/>
        </p:nvSpPr>
        <p:spPr>
          <a:xfrm rot="17985015" flipH="1">
            <a:off x="11732943" y="9253645"/>
            <a:ext cx="1766128" cy="7925214"/>
          </a:xfrm>
          <a:prstGeom prst="halfFrame">
            <a:avLst>
              <a:gd name="adj1" fmla="val 4504"/>
              <a:gd name="adj2" fmla="val 4086"/>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sp>
        <p:nvSpPr>
          <p:cNvPr id="168" name="2_C3_D 2.0">
            <a:extLst>
              <a:ext uri="{FF2B5EF4-FFF2-40B4-BE49-F238E27FC236}">
                <a16:creationId xmlns:a16="http://schemas.microsoft.com/office/drawing/2014/main" id="{E24BD4B6-3715-BD26-2E10-FC079AC43F0F}"/>
              </a:ext>
            </a:extLst>
          </p:cNvPr>
          <p:cNvSpPr/>
          <p:nvPr/>
        </p:nvSpPr>
        <p:spPr>
          <a:xfrm rot="17985015" flipH="1">
            <a:off x="11007589" y="9268451"/>
            <a:ext cx="2726729" cy="8314606"/>
          </a:xfrm>
          <a:prstGeom prst="halfFrame">
            <a:avLst>
              <a:gd name="adj1" fmla="val 4504"/>
              <a:gd name="adj2" fmla="val 4086"/>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sp>
        <p:nvSpPr>
          <p:cNvPr id="167" name="2_C2_D 1.0">
            <a:extLst>
              <a:ext uri="{FF2B5EF4-FFF2-40B4-BE49-F238E27FC236}">
                <a16:creationId xmlns:a16="http://schemas.microsoft.com/office/drawing/2014/main" id="{A083C8C9-C2DC-7B25-2644-5C576FD68C1D}"/>
              </a:ext>
            </a:extLst>
          </p:cNvPr>
          <p:cNvSpPr/>
          <p:nvPr/>
        </p:nvSpPr>
        <p:spPr>
          <a:xfrm rot="17985015" flipH="1">
            <a:off x="11649679" y="8343026"/>
            <a:ext cx="1824364" cy="8888179"/>
          </a:xfrm>
          <a:prstGeom prst="halfFrame">
            <a:avLst>
              <a:gd name="adj1" fmla="val 4504"/>
              <a:gd name="adj2" fmla="val 4086"/>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sp>
        <p:nvSpPr>
          <p:cNvPr id="185" name="2_C1">
            <a:extLst>
              <a:ext uri="{FF2B5EF4-FFF2-40B4-BE49-F238E27FC236}">
                <a16:creationId xmlns:a16="http://schemas.microsoft.com/office/drawing/2014/main" id="{4C530AA7-EDD9-1FF2-6347-948944F689B9}"/>
              </a:ext>
            </a:extLst>
          </p:cNvPr>
          <p:cNvSpPr/>
          <p:nvPr/>
        </p:nvSpPr>
        <p:spPr>
          <a:xfrm rot="17985015" flipH="1">
            <a:off x="11093929" y="8123355"/>
            <a:ext cx="2501555" cy="9534295"/>
          </a:xfrm>
          <a:prstGeom prst="halfFrame">
            <a:avLst>
              <a:gd name="adj1" fmla="val 4504"/>
              <a:gd name="adj2" fmla="val 4086"/>
            </a:avLst>
          </a:prstGeom>
          <a:pattFill prst="dkHorz">
            <a:fgClr>
              <a:srgbClr val="ED7D31"/>
            </a:fgClr>
            <a:bgClr>
              <a:schemeClr val="bg1"/>
            </a:bgClr>
          </a:pattFill>
          <a:ln>
            <a:solidFill>
              <a:schemeClr val="accent2">
                <a:shade val="50000"/>
              </a:schemeClr>
            </a:solidFill>
            <a:prstDash val="lgDash"/>
            <a:miter lim="800000"/>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AU" dirty="0">
              <a:solidFill>
                <a:schemeClr val="tx1"/>
              </a:solidFill>
            </a:endParaRPr>
          </a:p>
        </p:txBody>
      </p:sp>
      <p:grpSp>
        <p:nvGrpSpPr>
          <p:cNvPr id="159" name="1_Left box">
            <a:extLst>
              <a:ext uri="{FF2B5EF4-FFF2-40B4-BE49-F238E27FC236}">
                <a16:creationId xmlns:a16="http://schemas.microsoft.com/office/drawing/2014/main" id="{BDD1C3ED-A573-D8FA-9E1E-421BBD91D8E1}"/>
              </a:ext>
            </a:extLst>
          </p:cNvPr>
          <p:cNvGrpSpPr/>
          <p:nvPr/>
        </p:nvGrpSpPr>
        <p:grpSpPr>
          <a:xfrm>
            <a:off x="5648647" y="8904478"/>
            <a:ext cx="13861556" cy="10464606"/>
            <a:chOff x="5648647" y="8904478"/>
            <a:chExt cx="13861556" cy="10464606"/>
          </a:xfrm>
        </p:grpSpPr>
        <p:cxnSp>
          <p:nvCxnSpPr>
            <p:cNvPr id="17" name="Straight Connector 16">
              <a:extLst>
                <a:ext uri="{FF2B5EF4-FFF2-40B4-BE49-F238E27FC236}">
                  <a16:creationId xmlns:a16="http://schemas.microsoft.com/office/drawing/2014/main" id="{3E2D77D0-72AE-06F5-6A9B-A328EC4CD43D}"/>
                </a:ext>
              </a:extLst>
            </p:cNvPr>
            <p:cNvCxnSpPr>
              <a:cxnSpLocks/>
            </p:cNvCxnSpPr>
            <p:nvPr/>
          </p:nvCxnSpPr>
          <p:spPr>
            <a:xfrm flipH="1" flipV="1">
              <a:off x="8303800" y="8904478"/>
              <a:ext cx="11136534" cy="6472789"/>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734D6C-613A-A5A3-0503-37D0BE51541E}"/>
                </a:ext>
              </a:extLst>
            </p:cNvPr>
            <p:cNvCxnSpPr>
              <a:cxnSpLocks/>
            </p:cNvCxnSpPr>
            <p:nvPr/>
          </p:nvCxnSpPr>
          <p:spPr>
            <a:xfrm flipH="1" flipV="1">
              <a:off x="19420159" y="15324881"/>
              <a:ext cx="12962" cy="2841436"/>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DEA8B68-D53F-66DE-733A-0C66E5A431CC}"/>
                </a:ext>
              </a:extLst>
            </p:cNvPr>
            <p:cNvCxnSpPr>
              <a:cxnSpLocks/>
            </p:cNvCxnSpPr>
            <p:nvPr/>
          </p:nvCxnSpPr>
          <p:spPr>
            <a:xfrm flipH="1" flipV="1">
              <a:off x="5689627" y="10555741"/>
              <a:ext cx="11494233" cy="6292013"/>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171822A-C135-6AAA-6FCA-A58FF99A5556}"/>
                </a:ext>
              </a:extLst>
            </p:cNvPr>
            <p:cNvCxnSpPr>
              <a:cxnSpLocks/>
            </p:cNvCxnSpPr>
            <p:nvPr/>
          </p:nvCxnSpPr>
          <p:spPr>
            <a:xfrm flipV="1">
              <a:off x="5648647" y="8904478"/>
              <a:ext cx="2741592" cy="1661256"/>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3B30AD6-2170-637B-F2B4-306ED5DD1C0E}"/>
                </a:ext>
              </a:extLst>
            </p:cNvPr>
            <p:cNvCxnSpPr>
              <a:cxnSpLocks/>
            </p:cNvCxnSpPr>
            <p:nvPr/>
          </p:nvCxnSpPr>
          <p:spPr>
            <a:xfrm flipV="1">
              <a:off x="14574808" y="13998874"/>
              <a:ext cx="2471258" cy="1398604"/>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03C2022-A08D-C462-9679-0571040A83A6}"/>
                </a:ext>
              </a:extLst>
            </p:cNvPr>
            <p:cNvCxnSpPr>
              <a:cxnSpLocks/>
            </p:cNvCxnSpPr>
            <p:nvPr/>
          </p:nvCxnSpPr>
          <p:spPr>
            <a:xfrm>
              <a:off x="5689627" y="13385800"/>
              <a:ext cx="11521358" cy="596671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62EE8CF-8A42-ABD8-3FA7-CC6697E14822}"/>
                </a:ext>
              </a:extLst>
            </p:cNvPr>
            <p:cNvCxnSpPr>
              <a:cxnSpLocks/>
            </p:cNvCxnSpPr>
            <p:nvPr/>
          </p:nvCxnSpPr>
          <p:spPr>
            <a:xfrm flipH="1" flipV="1">
              <a:off x="5689627" y="10530921"/>
              <a:ext cx="57123" cy="2912029"/>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332CDE4-6321-232C-A2C7-997641BCF149}"/>
                </a:ext>
              </a:extLst>
            </p:cNvPr>
            <p:cNvCxnSpPr>
              <a:cxnSpLocks/>
            </p:cNvCxnSpPr>
            <p:nvPr/>
          </p:nvCxnSpPr>
          <p:spPr>
            <a:xfrm flipV="1">
              <a:off x="17169586" y="16818015"/>
              <a:ext cx="0" cy="2534495"/>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5DB057-2D49-EEAB-049A-9B7440EF7D8D}"/>
                </a:ext>
              </a:extLst>
            </p:cNvPr>
            <p:cNvCxnSpPr>
              <a:cxnSpLocks/>
            </p:cNvCxnSpPr>
            <p:nvPr/>
          </p:nvCxnSpPr>
          <p:spPr>
            <a:xfrm flipV="1">
              <a:off x="17129103" y="15377267"/>
              <a:ext cx="2317494" cy="1534509"/>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C45657A-682C-5C34-AAED-98D38210CF3C}"/>
                </a:ext>
              </a:extLst>
            </p:cNvPr>
            <p:cNvCxnSpPr>
              <a:cxnSpLocks/>
            </p:cNvCxnSpPr>
            <p:nvPr/>
          </p:nvCxnSpPr>
          <p:spPr>
            <a:xfrm flipV="1">
              <a:off x="17169586" y="18166317"/>
              <a:ext cx="2340617" cy="1202767"/>
            </a:xfrm>
            <a:prstGeom prst="line">
              <a:avLst/>
            </a:prstGeom>
            <a:ln w="127000"/>
          </p:spPr>
          <p:style>
            <a:lnRef idx="1">
              <a:schemeClr val="accent1"/>
            </a:lnRef>
            <a:fillRef idx="0">
              <a:schemeClr val="accent1"/>
            </a:fillRef>
            <a:effectRef idx="0">
              <a:schemeClr val="accent1"/>
            </a:effectRef>
            <a:fontRef idx="minor">
              <a:schemeClr val="tx1"/>
            </a:fontRef>
          </p:style>
        </p:cxnSp>
      </p:grpSp>
      <p:cxnSp>
        <p:nvCxnSpPr>
          <p:cNvPr id="74" name="3_Box right extra">
            <a:extLst>
              <a:ext uri="{FF2B5EF4-FFF2-40B4-BE49-F238E27FC236}">
                <a16:creationId xmlns:a16="http://schemas.microsoft.com/office/drawing/2014/main" id="{9688A1B4-A82A-E973-8AE6-276437E3BE94}"/>
              </a:ext>
            </a:extLst>
          </p:cNvPr>
          <p:cNvCxnSpPr>
            <a:cxnSpLocks/>
          </p:cNvCxnSpPr>
          <p:nvPr/>
        </p:nvCxnSpPr>
        <p:spPr>
          <a:xfrm flipV="1">
            <a:off x="31763100" y="8675086"/>
            <a:ext cx="44971" cy="2451433"/>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84" name="3_Box right">
            <a:extLst>
              <a:ext uri="{FF2B5EF4-FFF2-40B4-BE49-F238E27FC236}">
                <a16:creationId xmlns:a16="http://schemas.microsoft.com/office/drawing/2014/main" id="{3334995B-9948-2B9B-8A5D-00E024ED2483}"/>
              </a:ext>
            </a:extLst>
          </p:cNvPr>
          <p:cNvGrpSpPr/>
          <p:nvPr/>
        </p:nvGrpSpPr>
        <p:grpSpPr>
          <a:xfrm>
            <a:off x="17038945" y="6999428"/>
            <a:ext cx="14788022" cy="11166889"/>
            <a:chOff x="17038945" y="6999428"/>
            <a:chExt cx="14788022" cy="11166889"/>
          </a:xfrm>
        </p:grpSpPr>
        <p:cxnSp>
          <p:nvCxnSpPr>
            <p:cNvPr id="41" name="Straight Connector 40">
              <a:extLst>
                <a:ext uri="{FF2B5EF4-FFF2-40B4-BE49-F238E27FC236}">
                  <a16:creationId xmlns:a16="http://schemas.microsoft.com/office/drawing/2014/main" id="{EA4C1582-22BB-3691-5054-2D0B91244E81}"/>
                </a:ext>
              </a:extLst>
            </p:cNvPr>
            <p:cNvCxnSpPr>
              <a:cxnSpLocks/>
            </p:cNvCxnSpPr>
            <p:nvPr/>
          </p:nvCxnSpPr>
          <p:spPr>
            <a:xfrm flipV="1">
              <a:off x="17038945" y="7004132"/>
              <a:ext cx="12104233" cy="699003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62AB71-64E1-C7ED-E997-3107FA4DE16F}"/>
                </a:ext>
              </a:extLst>
            </p:cNvPr>
            <p:cNvCxnSpPr>
              <a:cxnSpLocks/>
            </p:cNvCxnSpPr>
            <p:nvPr/>
          </p:nvCxnSpPr>
          <p:spPr>
            <a:xfrm flipV="1">
              <a:off x="19346530" y="8724039"/>
              <a:ext cx="12461541" cy="6673439"/>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7998887-BB0B-1815-845D-96D6EE8715D9}"/>
                </a:ext>
              </a:extLst>
            </p:cNvPr>
            <p:cNvCxnSpPr>
              <a:cxnSpLocks/>
            </p:cNvCxnSpPr>
            <p:nvPr/>
          </p:nvCxnSpPr>
          <p:spPr>
            <a:xfrm flipH="1" flipV="1">
              <a:off x="29106166" y="6999428"/>
              <a:ext cx="2701905" cy="1724611"/>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793B0CD-4C38-DA96-55ED-84161F3BD189}"/>
                </a:ext>
              </a:extLst>
            </p:cNvPr>
            <p:cNvCxnSpPr>
              <a:cxnSpLocks/>
            </p:cNvCxnSpPr>
            <p:nvPr/>
          </p:nvCxnSpPr>
          <p:spPr>
            <a:xfrm flipV="1">
              <a:off x="19523371" y="11052589"/>
              <a:ext cx="12303596" cy="7113728"/>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14" name="4_Point 2">
            <a:extLst>
              <a:ext uri="{FF2B5EF4-FFF2-40B4-BE49-F238E27FC236}">
                <a16:creationId xmlns:a16="http://schemas.microsoft.com/office/drawing/2014/main" id="{F7302874-6FF6-4F12-9408-F903772FAD68}"/>
              </a:ext>
            </a:extLst>
          </p:cNvPr>
          <p:cNvSpPr txBox="1"/>
          <p:nvPr/>
        </p:nvSpPr>
        <p:spPr>
          <a:xfrm>
            <a:off x="854965" y="5470838"/>
            <a:ext cx="2563313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Makes a star network with patch panel at the </a:t>
            </a:r>
            <a:r>
              <a:rPr lang="en-GB" sz="7500" dirty="0" err="1">
                <a:latin typeface="Arial" panose="020B0604020202020204" pitchFamily="34" charset="0"/>
                <a:cs typeface="Arial" panose="020B0604020202020204" pitchFamily="34" charset="0"/>
              </a:rPr>
              <a:t>center</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Horizontal Cabling</a:t>
            </a:r>
          </a:p>
        </p:txBody>
      </p:sp>
    </p:spTree>
    <p:extLst>
      <p:ext uri="{BB962C8B-B14F-4D97-AF65-F5344CB8AC3E}">
        <p14:creationId xmlns:p14="http://schemas.microsoft.com/office/powerpoint/2010/main" val="301459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1595602"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Most ethernet standards allow up to 100 meters</a:t>
            </a:r>
          </a:p>
        </p:txBody>
      </p:sp>
      <p:pic>
        <p:nvPicPr>
          <p:cNvPr id="10" name="1_Switches" descr="A picture containing text, electronics, circuit&#10;&#10;Description automatically generated">
            <a:extLst>
              <a:ext uri="{FF2B5EF4-FFF2-40B4-BE49-F238E27FC236}">
                <a16:creationId xmlns:a16="http://schemas.microsoft.com/office/drawing/2014/main" id="{1B2435E0-D3C8-EC75-C111-526B4FB2AEC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2016" y="10630324"/>
            <a:ext cx="15013172" cy="7758862"/>
          </a:xfrm>
          <a:prstGeom prst="rect">
            <a:avLst/>
          </a:prstGeom>
        </p:spPr>
      </p:pic>
      <p:pic>
        <p:nvPicPr>
          <p:cNvPr id="34" name="2_Patch panel" descr="Graphical user interface&#10;&#10;Description automatically generated">
            <a:extLst>
              <a:ext uri="{FF2B5EF4-FFF2-40B4-BE49-F238E27FC236}">
                <a16:creationId xmlns:a16="http://schemas.microsoft.com/office/drawing/2014/main" id="{3AC7C3AD-86E2-548D-C711-8423B4CB4F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9243" y="5548810"/>
            <a:ext cx="7622271" cy="5081514"/>
          </a:xfrm>
          <a:prstGeom prst="rect">
            <a:avLst/>
          </a:prstGeom>
        </p:spPr>
      </p:pic>
      <p:pic>
        <p:nvPicPr>
          <p:cNvPr id="32" name="3_Five left" descr="A picture containing graphical user interface&#10;&#10;Description automatically generated">
            <a:extLst>
              <a:ext uri="{FF2B5EF4-FFF2-40B4-BE49-F238E27FC236}">
                <a16:creationId xmlns:a16="http://schemas.microsoft.com/office/drawing/2014/main" id="{2CB30255-8C88-E17B-35CE-9B940BE8193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15450" y="8125848"/>
            <a:ext cx="5672930" cy="7664758"/>
          </a:xfrm>
          <a:prstGeom prst="rect">
            <a:avLst/>
          </a:prstGeom>
        </p:spPr>
      </p:pic>
      <p:pic>
        <p:nvPicPr>
          <p:cNvPr id="17" name="4_Cabling">
            <a:extLst>
              <a:ext uri="{FF2B5EF4-FFF2-40B4-BE49-F238E27FC236}">
                <a16:creationId xmlns:a16="http://schemas.microsoft.com/office/drawing/2014/main" id="{5FF685D1-B7F4-3D60-3A9A-1B56325054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81514" y="5881349"/>
            <a:ext cx="18521815" cy="1807781"/>
          </a:xfrm>
          <a:prstGeom prst="rect">
            <a:avLst/>
          </a:prstGeom>
        </p:spPr>
      </p:pic>
      <p:pic>
        <p:nvPicPr>
          <p:cNvPr id="26" name="4_Wall socket" descr="A picture containing text, electronics, jack, sign&#10;&#10;Description automatically generated">
            <a:extLst>
              <a:ext uri="{FF2B5EF4-FFF2-40B4-BE49-F238E27FC236}">
                <a16:creationId xmlns:a16="http://schemas.microsoft.com/office/drawing/2014/main" id="{AC3F46A4-5B6C-E3B1-E3EF-E8FBD5A897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239153" y="5263754"/>
            <a:ext cx="5932967" cy="3663868"/>
          </a:xfrm>
          <a:prstGeom prst="rect">
            <a:avLst/>
          </a:prstGeom>
        </p:spPr>
      </p:pic>
      <p:pic>
        <p:nvPicPr>
          <p:cNvPr id="36" name="5_meters 90" descr="A picture containing graphical user interface&#10;&#10;Description automatically generated">
            <a:extLst>
              <a:ext uri="{FF2B5EF4-FFF2-40B4-BE49-F238E27FC236}">
                <a16:creationId xmlns:a16="http://schemas.microsoft.com/office/drawing/2014/main" id="{AD6A279A-FDE3-5C08-8CA7-656D7C22722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7697697" y="6924519"/>
            <a:ext cx="5672665" cy="7664400"/>
          </a:xfrm>
          <a:prstGeom prst="rect">
            <a:avLst/>
          </a:prstGeom>
        </p:spPr>
      </p:pic>
      <p:pic>
        <p:nvPicPr>
          <p:cNvPr id="30" name="6_Desktop" descr="A picture containing electronics, computer, loudspeaker&#10;&#10;Description automatically generated">
            <a:extLst>
              <a:ext uri="{FF2B5EF4-FFF2-40B4-BE49-F238E27FC236}">
                <a16:creationId xmlns:a16="http://schemas.microsoft.com/office/drawing/2014/main" id="{A1B37E03-568B-CE07-A31C-52C980BC257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619206" y="15790606"/>
            <a:ext cx="5944422" cy="3016253"/>
          </a:xfrm>
          <a:prstGeom prst="rect">
            <a:avLst/>
          </a:prstGeom>
        </p:spPr>
      </p:pic>
      <p:pic>
        <p:nvPicPr>
          <p:cNvPr id="28" name="6_Five right" descr="A picture containing graphical user interface&#10;&#10;Description automatically generated">
            <a:extLst>
              <a:ext uri="{FF2B5EF4-FFF2-40B4-BE49-F238E27FC236}">
                <a16:creationId xmlns:a16="http://schemas.microsoft.com/office/drawing/2014/main" id="{366FCCD6-474F-F516-4187-C71C7E2B128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614234" y="7817353"/>
            <a:ext cx="5672665" cy="76644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Cabling Distance (Channel Link)</a:t>
            </a:r>
          </a:p>
        </p:txBody>
      </p:sp>
    </p:spTree>
    <p:extLst>
      <p:ext uri="{BB962C8B-B14F-4D97-AF65-F5344CB8AC3E}">
        <p14:creationId xmlns:p14="http://schemas.microsoft.com/office/powerpoint/2010/main" val="1918157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outdoor, mammal, domestic cat, cat&#10;&#10;Description automatically generated">
            <a:extLst>
              <a:ext uri="{FF2B5EF4-FFF2-40B4-BE49-F238E27FC236}">
                <a16:creationId xmlns:a16="http://schemas.microsoft.com/office/drawing/2014/main" id="{4794BD58-D70F-EF0C-79A5-20E5E097B47D}"/>
              </a:ext>
            </a:extLst>
          </p:cNvPr>
          <p:cNvPicPr>
            <a:picLocks noChangeAspect="1"/>
          </p:cNvPicPr>
          <p:nvPr/>
        </p:nvPicPr>
        <p:blipFill rotWithShape="1">
          <a:blip r:embed="rId3" cstate="email">
            <a:alphaModFix amt="10000"/>
            <a:extLst>
              <a:ext uri="{28A0092B-C50C-407E-A947-70E740481C1C}">
                <a14:useLocalDpi xmlns:a14="http://schemas.microsoft.com/office/drawing/2010/main"/>
              </a:ext>
            </a:extLst>
          </a:blip>
          <a:srcRect/>
          <a:stretch/>
        </p:blipFill>
        <p:spPr>
          <a:xfrm>
            <a:off x="0" y="0"/>
            <a:ext cx="36576000" cy="20577174"/>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721035"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Often uses fiber optic for increased distance/reliability</a:t>
            </a:r>
          </a:p>
        </p:txBody>
      </p:sp>
      <p:pic>
        <p:nvPicPr>
          <p:cNvPr id="25" name="1_Highlight">
            <a:extLst>
              <a:ext uri="{FF2B5EF4-FFF2-40B4-BE49-F238E27FC236}">
                <a16:creationId xmlns:a16="http://schemas.microsoft.com/office/drawing/2014/main" id="{2A8162E6-B74F-6B26-4F27-AE4DB2DA76D4}"/>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653814" y="6381862"/>
            <a:ext cx="17516380" cy="10963888"/>
          </a:xfrm>
          <a:prstGeom prst="rect">
            <a:avLst/>
          </a:prstGeom>
        </p:spPr>
      </p:pic>
      <p:pic>
        <p:nvPicPr>
          <p:cNvPr id="41" name="1_Building 1_D 1.0" descr="A model of a building&#10;&#10;Description automatically generated with low confidence">
            <a:extLst>
              <a:ext uri="{FF2B5EF4-FFF2-40B4-BE49-F238E27FC236}">
                <a16:creationId xmlns:a16="http://schemas.microsoft.com/office/drawing/2014/main" id="{B036A722-799C-2590-3103-F08BE51A0B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43293" y="5319096"/>
            <a:ext cx="2231021" cy="2284651"/>
          </a:xfrm>
          <a:prstGeom prst="rect">
            <a:avLst/>
          </a:prstGeom>
        </p:spPr>
      </p:pic>
      <p:pic>
        <p:nvPicPr>
          <p:cNvPr id="43" name="1_Building 2_D 1.0" descr="A white building with windows&#10;&#10;Description automatically generated with low confidence">
            <a:extLst>
              <a:ext uri="{FF2B5EF4-FFF2-40B4-BE49-F238E27FC236}">
                <a16:creationId xmlns:a16="http://schemas.microsoft.com/office/drawing/2014/main" id="{C71BCEF3-C819-2E3D-C8DD-AD75AEF09D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797386" y="5319096"/>
            <a:ext cx="1680296" cy="1621079"/>
          </a:xfrm>
          <a:prstGeom prst="rect">
            <a:avLst/>
          </a:prstGeom>
        </p:spPr>
      </p:pic>
      <p:pic>
        <p:nvPicPr>
          <p:cNvPr id="53" name="1_Building 3_D 2.0" descr="A picture containing text, outdoor, apartment building, trailer&#10;&#10;Description automatically generated">
            <a:extLst>
              <a:ext uri="{FF2B5EF4-FFF2-40B4-BE49-F238E27FC236}">
                <a16:creationId xmlns:a16="http://schemas.microsoft.com/office/drawing/2014/main" id="{5904B482-0381-99D5-1EE1-1162E2DE2B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01796" y="6461422"/>
            <a:ext cx="4426819" cy="3913308"/>
          </a:xfrm>
          <a:prstGeom prst="rect">
            <a:avLst/>
          </a:prstGeom>
        </p:spPr>
      </p:pic>
      <p:pic>
        <p:nvPicPr>
          <p:cNvPr id="49" name="1_Building 4_D 2.0" descr="A close-up of a computer&#10;&#10;Description automatically generated with low confidence">
            <a:extLst>
              <a:ext uri="{FF2B5EF4-FFF2-40B4-BE49-F238E27FC236}">
                <a16:creationId xmlns:a16="http://schemas.microsoft.com/office/drawing/2014/main" id="{F503F221-59A0-C4EF-9B26-E4DA4127E8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613839" y="7239001"/>
            <a:ext cx="3057811" cy="3629917"/>
          </a:xfrm>
          <a:prstGeom prst="rect">
            <a:avLst/>
          </a:prstGeom>
        </p:spPr>
      </p:pic>
      <p:pic>
        <p:nvPicPr>
          <p:cNvPr id="51" name="1_Building 5_D 2.5">
            <a:extLst>
              <a:ext uri="{FF2B5EF4-FFF2-40B4-BE49-F238E27FC236}">
                <a16:creationId xmlns:a16="http://schemas.microsoft.com/office/drawing/2014/main" id="{36EE6D8C-C43F-90A6-E6E7-20D1451365C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60217" y="8879010"/>
            <a:ext cx="3835952" cy="3913308"/>
          </a:xfrm>
          <a:prstGeom prst="rect">
            <a:avLst/>
          </a:prstGeom>
        </p:spPr>
      </p:pic>
      <p:pic>
        <p:nvPicPr>
          <p:cNvPr id="45" name="1_Building 6_D 3.0" descr="A picture containing text, indoor, shelf, black&#10;&#10;Description automatically generated">
            <a:extLst>
              <a:ext uri="{FF2B5EF4-FFF2-40B4-BE49-F238E27FC236}">
                <a16:creationId xmlns:a16="http://schemas.microsoft.com/office/drawing/2014/main" id="{80CBDEFF-1415-AC7B-243E-9317E7AF638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713775" y="10504686"/>
            <a:ext cx="3367357" cy="3429030"/>
          </a:xfrm>
          <a:prstGeom prst="rect">
            <a:avLst/>
          </a:prstGeom>
        </p:spPr>
      </p:pic>
      <p:pic>
        <p:nvPicPr>
          <p:cNvPr id="47" name="1_Building 6_D 4.0" descr="A picture containing outdoor&#10;&#10;Description automatically generated">
            <a:extLst>
              <a:ext uri="{FF2B5EF4-FFF2-40B4-BE49-F238E27FC236}">
                <a16:creationId xmlns:a16="http://schemas.microsoft.com/office/drawing/2014/main" id="{E5FD1E61-8EDF-37B4-82A6-971A5ED28BF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316688" y="13132726"/>
            <a:ext cx="3728760" cy="3944157"/>
          </a:xfrm>
          <a:prstGeom prst="rect">
            <a:avLst/>
          </a:prstGeom>
        </p:spPr>
      </p:pic>
      <p:sp>
        <p:nvSpPr>
          <p:cNvPr id="17" name="2_Pits text">
            <a:extLst>
              <a:ext uri="{FF2B5EF4-FFF2-40B4-BE49-F238E27FC236}">
                <a16:creationId xmlns:a16="http://schemas.microsoft.com/office/drawing/2014/main" id="{04CFEFA3-887F-F91E-1F53-30EA14B16493}"/>
              </a:ext>
            </a:extLst>
          </p:cNvPr>
          <p:cNvSpPr txBox="1"/>
          <p:nvPr/>
        </p:nvSpPr>
        <p:spPr>
          <a:xfrm>
            <a:off x="14081132" y="17049154"/>
            <a:ext cx="826392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Pit with fiber lines</a:t>
            </a:r>
          </a:p>
        </p:txBody>
      </p:sp>
      <p:pic>
        <p:nvPicPr>
          <p:cNvPr id="6" name="2_Pits">
            <a:extLst>
              <a:ext uri="{FF2B5EF4-FFF2-40B4-BE49-F238E27FC236}">
                <a16:creationId xmlns:a16="http://schemas.microsoft.com/office/drawing/2014/main" id="{0C5E7B96-516A-A716-280A-CA44C43AF7F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724191" y="12286099"/>
            <a:ext cx="3508056" cy="4677409"/>
          </a:xfrm>
          <a:prstGeom prst="rect">
            <a:avLst/>
          </a:prstGeom>
        </p:spPr>
      </p:pic>
      <p:pic>
        <p:nvPicPr>
          <p:cNvPr id="60" name="3_IDF 1">
            <a:extLst>
              <a:ext uri="{FF2B5EF4-FFF2-40B4-BE49-F238E27FC236}">
                <a16:creationId xmlns:a16="http://schemas.microsoft.com/office/drawing/2014/main" id="{8E492200-8CC3-FE92-0987-69D9F24E4F3C}"/>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2655206" y="5288968"/>
            <a:ext cx="10909465" cy="11592214"/>
          </a:xfrm>
          <a:prstGeom prst="rect">
            <a:avLst/>
          </a:prstGeom>
        </p:spPr>
      </p:pic>
      <p:pic>
        <p:nvPicPr>
          <p:cNvPr id="58" name="4_IDF 2">
            <a:extLst>
              <a:ext uri="{FF2B5EF4-FFF2-40B4-BE49-F238E27FC236}">
                <a16:creationId xmlns:a16="http://schemas.microsoft.com/office/drawing/2014/main" id="{5C7CE453-547C-B397-59E7-C6E97E907510}"/>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2655206" y="5288968"/>
            <a:ext cx="10909465" cy="11592214"/>
          </a:xfrm>
          <a:prstGeom prst="rect">
            <a:avLst/>
          </a:prstGeom>
        </p:spPr>
      </p:pic>
      <p:pic>
        <p:nvPicPr>
          <p:cNvPr id="56" name="5_IDF 3">
            <a:extLst>
              <a:ext uri="{FF2B5EF4-FFF2-40B4-BE49-F238E27FC236}">
                <a16:creationId xmlns:a16="http://schemas.microsoft.com/office/drawing/2014/main" id="{699B9B71-AB54-E70A-1848-3B6DA79449E3}"/>
              </a:ext>
            </a:extLst>
          </p:cNvPr>
          <p:cNvPicPr>
            <a:picLocks noChangeAspect="1"/>
          </p:cNvPicPr>
          <p:nvPr/>
        </p:nvPicPr>
        <p:blipFill>
          <a:blip r:embed="rId16">
            <a:extLst>
              <a:ext uri="{28A0092B-C50C-407E-A947-70E740481C1C}">
                <a14:useLocalDpi xmlns:a14="http://schemas.microsoft.com/office/drawing/2010/main"/>
              </a:ext>
            </a:extLst>
          </a:blip>
          <a:srcRect/>
          <a:stretch/>
        </p:blipFill>
        <p:spPr>
          <a:xfrm>
            <a:off x="22655206" y="5288968"/>
            <a:ext cx="10909464" cy="11592214"/>
          </a:xfrm>
          <a:prstGeom prst="rect">
            <a:avLst/>
          </a:prstGeom>
        </p:spPr>
      </p:pic>
      <p:sp>
        <p:nvSpPr>
          <p:cNvPr id="70" name="5_IDF Text">
            <a:extLst>
              <a:ext uri="{FF2B5EF4-FFF2-40B4-BE49-F238E27FC236}">
                <a16:creationId xmlns:a16="http://schemas.microsoft.com/office/drawing/2014/main" id="{48219AE7-467A-A33C-955E-5AFD6C7BCE71}"/>
              </a:ext>
            </a:extLst>
          </p:cNvPr>
          <p:cNvSpPr txBox="1"/>
          <p:nvPr/>
        </p:nvSpPr>
        <p:spPr>
          <a:xfrm>
            <a:off x="24756493" y="17049154"/>
            <a:ext cx="826392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IDF on each floor</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IDF and Backbone Networks</a:t>
            </a:r>
          </a:p>
        </p:txBody>
      </p:sp>
    </p:spTree>
    <p:extLst>
      <p:ext uri="{BB962C8B-B14F-4D97-AF65-F5344CB8AC3E}">
        <p14:creationId xmlns:p14="http://schemas.microsoft.com/office/powerpoint/2010/main" val="26014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https://ITFreeTraining.com/ap11/4c15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2464</Words>
  <Application>Microsoft Office PowerPoint</Application>
  <PresentationFormat>Custom</PresentationFormat>
  <Paragraphs>117</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2024-12-21T09:56:27Z</dcterms:modified>
</cp:coreProperties>
</file>