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6" r:id="rId3"/>
    <p:sldId id="285" r:id="rId4"/>
    <p:sldId id="289" r:id="rId5"/>
    <p:sldId id="287" r:id="rId6"/>
    <p:sldId id="288"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D9D9D9"/>
    <a:srgbClr val="00B050"/>
    <a:srgbClr val="616161"/>
    <a:srgbClr val="FFFFFF"/>
    <a:srgbClr val="F2A000"/>
    <a:srgbClr val="663300"/>
    <a:srgbClr val="0070C0"/>
    <a:srgbClr val="B00303"/>
    <a:srgbClr val="269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6271" autoAdjust="0"/>
  </p:normalViewPr>
  <p:slideViewPr>
    <p:cSldViewPr snapToGrid="0">
      <p:cViewPr varScale="1">
        <p:scale>
          <a:sx n="25" d="100"/>
          <a:sy n="25" d="100"/>
        </p:scale>
        <p:origin x="12" y="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the connectors and standards used for network cables.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Nowadays, standard network cables will contain eight wires grouped into four pairs of wires. For a connector to be used with these wires, they need to be terminated. There are two standards for terminating these wires, the 568A standard and the 568B standard. These standards are defined under the ANSI and TIA 568-D standard.</a:t>
            </a:r>
          </a:p>
          <a:p>
            <a:endParaRPr lang="en-GB"/>
          </a:p>
          <a:p>
            <a:r>
              <a:rPr lang="en-GB"/>
              <a:t>On the left, I have used the 568A wiring standard, while on the right, I have used the 568B standard. In practice, when terminating patch panels, it's crucial to stick to a single standard throughout, to ensure consistency and reliability in your network infrastructure.  However, for the sake of illustrating the distinctions between these two standards, I have uniquely terminated each side with a different standard to show the difference.</a:t>
            </a:r>
          </a:p>
          <a:p>
            <a:endParaRPr lang="en-GB"/>
          </a:p>
          <a:p>
            <a:r>
              <a:rPr lang="en-GB"/>
              <a:t>The standards specify how wires are terminated. Regardless of the standard chosen, two of the wire pairs always terminate at the same location. However, the termination points for the remaining two pairs differ between the standards. Let's examine this more closely.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1834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01:13 Shown here is the wiring for the two standards. To understand the difference, let’s first look at what is the same. Pair 1 for both standards and pair 4 are the same.</a:t>
            </a:r>
          </a:p>
          <a:p>
            <a:endParaRPr lang="en-GB"/>
          </a:p>
          <a:p>
            <a:r>
              <a:rPr lang="en-GB"/>
              <a:t>What is different is, pair 2 on the 568A standard is the second set of wires from the middle. In the 568B standard, pair 2 has been moved to the top. Pair 3 in the 568A is at the top, and in the 568B standard, pair 3 has been moved to the middle. So, you can see there is not much difference, as only the orange and green pairs have been swapped.</a:t>
            </a:r>
          </a:p>
          <a:p>
            <a:endParaRPr lang="en-GB"/>
          </a:p>
          <a:p>
            <a:r>
              <a:rPr lang="en-GB"/>
              <a:t>The 568A standard is backward compatible with older phone networks. However, the 568B standard is used worldwide more than the 568A standard. The 568B standard saw a lot of popularity with early ethernet networks.</a:t>
            </a:r>
          </a:p>
          <a:p>
            <a:endParaRPr lang="en-GB"/>
          </a:p>
          <a:p>
            <a:r>
              <a:rPr lang="en-GB"/>
              <a:t>Some things to consider are that the 568A standard is recommended for horizontal cabling. Horizontal cabling is used to connect wall outlets and different networking cabinets together. Also, the 568A standard is a requirement for U.S. government contracts.</a:t>
            </a:r>
          </a:p>
          <a:p>
            <a:endParaRPr lang="en-GB"/>
          </a:p>
          <a:p>
            <a:r>
              <a:rPr lang="en-GB"/>
              <a:t>There is a bit to consider here, but let’s have a think about what it means in the real world.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941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02:32 In the real world, don’t over complicate it. Essentially, just use the same standard the site is already using. Once a standard is being used, the site should continue to use that standard. If for whatever reason both standards are being used, make sure when you are connecting cables together, that they are using the same standard on both ends. If both ends of a cable are using the same standard, you are fine. Let’s have a look at what happens when you have a cable using one standard for one end and the other standard for the other end.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8397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03:06 Utilizing different wiring standards on each end of a cable creates what is known as a crossover cable. This type of cable is specifically designed for a direct connection between two similar devices. For instance, when attempting to link two computers using a standard (straight-through) cable rather than through a network device like a switch, both will try to transmit and receive data on the same wires, leading to a communication mismatch. A crossover cable addresses this issue by swapping the transmit and receive wire pairs.</a:t>
            </a:r>
          </a:p>
          <a:p>
            <a:endParaRPr lang="en-GB"/>
          </a:p>
          <a:p>
            <a:r>
              <a:rPr lang="en-GB"/>
              <a:t>The good news is, in the later 90’s, network adapters and network devices added technology allowing them to automatically detect and swap the necessary wires, eliminating the need for manual crossover cables. Thus, it is pretty likely that, if you connect two devices together, one of them will support automatic crossover. It only takes one device to support it to cause a swap when required. This is the reason you don’t really see crossover cables used nowadays, as you can simply use a straight-through cable.</a:t>
            </a:r>
          </a:p>
          <a:p>
            <a:endParaRPr lang="en-GB"/>
          </a:p>
          <a:p>
            <a:r>
              <a:rPr lang="en-GB"/>
              <a:t>Therefore, if you inadvertently mix up the termination standards while setting up network cables, modern networking devices are often forgiving, automatically adjusting their transmit and receive pairs to maintain communication. Mixing termination standards is a clear sign of inexperience—a rookie mistake, so to speak. In upcoming videos, we will delve into methods for testing your network setup to ensure that everything is correctly configured, helping you avoid common pitfalls.</a:t>
            </a:r>
          </a:p>
          <a:p>
            <a:endParaRPr lang="en-GB"/>
          </a:p>
          <a:p>
            <a:r>
              <a:rPr lang="en-GB"/>
              <a:t>Now that we understand the wiring in cables, I will next have a look at the different types of cables that are available.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2329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04:51 Network cables are rated to a particular standard. The standard defines the specifications the cable needs to meet, for example, the number of twists the cable will need to have per meter. Higher category cables have more twists per meter and have to meet other standards to be considered compliant. The standards are backward compatible. Thus, if you purchase a cable of a higher category number, it will work with lower-speed network devices.</a:t>
            </a:r>
          </a:p>
          <a:p>
            <a:endParaRPr lang="en-GB"/>
          </a:p>
          <a:p>
            <a:r>
              <a:rPr lang="en-GB"/>
              <a:t>Cat 5e quickly rose to prominence as an enhanced version of the earlier Cat 5 standard, supporting gigabit networking speeds that are widely utilized by most modern computers. Although Cat 6 was introduced after Cat 5e, it initially saw slower adoption rates. Nowadays, Cat 6 and Cat 6a cables have become increasingly popular, especially among businesses aiming to future-proof their network infrastructure. Given that the majority of cabling expenses are attributed to labor costs, investing a little extra in high-quality cables represents a minor increase in overall expenditure, a worthwhile investment for ensuring long-term network reliability and performance.</a:t>
            </a:r>
          </a:p>
          <a:p>
            <a:endParaRPr lang="en-GB"/>
          </a:p>
          <a:p>
            <a:r>
              <a:rPr lang="en-GB"/>
              <a:t>Cat 6a is an enhanced iteration of Cat 6, featuring improvements that enable data transmission over longer distances. While there are newer categories of ethernet cabling available, they fall beyond the scope of the A+ exam and will not be discussed in detail here. These advanced cable categories offer further enhancements, often finding their application in specialized environments such as data centers, where their superior performance supports the demanding requirements of high-speed, high-volume data transmission.</a:t>
            </a:r>
          </a:p>
          <a:p>
            <a:endParaRPr lang="en-GB"/>
          </a:p>
          <a:p>
            <a:r>
              <a:rPr lang="en-GB"/>
              <a:t>The important point to remember when looking at cables is, the speed you want to run at and the distance you want to run the cable. Feel free to purchase cables that are of a higher category than you need, but keep in mind these cables cost more. If you are never planning to fully utilize the cables to their full specification, it may be worth saving some money and using cheaper cables.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2845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07:02 That concludes this video. I hope it has helped you understand the termination standards and cable standards better. We have more networking videos in this series, and I hope to see you in those videos. Until the next video, I would like to thank you for watching.</a:t>
            </a:r>
          </a:p>
          <a:p>
            <a:endParaRPr lang="en-GB"/>
          </a:p>
          <a:p>
            <a:r>
              <a:rPr lang="en-GB"/>
              <a:t>References</a:t>
            </a:r>
          </a:p>
          <a:p>
            <a:r>
              <a:rPr lang="en-GB"/>
              <a:t>“The Official CompTIA A+ Core Study Guide (Exam 220-1101)” pages 135 to 136</a:t>
            </a:r>
          </a:p>
          <a:p>
            <a:r>
              <a:rPr lang="en-GB"/>
              <a:t>“Mike Myers All in One A+ Certification Exam Guide 220-1101 &amp; 220-1102” page 745</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2873"/>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able" descr="A picture containing plant&#10;&#10;Description automatically generated">
            <a:extLst>
              <a:ext uri="{FF2B5EF4-FFF2-40B4-BE49-F238E27FC236}">
                <a16:creationId xmlns:a16="http://schemas.microsoft.com/office/drawing/2014/main" id="{10ED2DC4-F721-0149-7C25-2ED6C68E75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76309" flipH="1">
            <a:off x="27347832" y="-584588"/>
            <a:ext cx="12751247" cy="5273647"/>
          </a:xfrm>
          <a:prstGeom prst="rect">
            <a:avLst/>
          </a:prstGeom>
        </p:spPr>
      </p:pic>
      <p:pic>
        <p:nvPicPr>
          <p:cNvPr id="2" name="1_Graphics" descr="A picture containing text, indoor&#10;&#10;Description automatically generated">
            <a:extLst>
              <a:ext uri="{FF2B5EF4-FFF2-40B4-BE49-F238E27FC236}">
                <a16:creationId xmlns:a16="http://schemas.microsoft.com/office/drawing/2014/main" id="{564C5154-7A0C-2306-9AD5-1EDB18398A3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731949" y="6902927"/>
            <a:ext cx="27112102" cy="10794827"/>
          </a:xfrm>
          <a:prstGeom prst="rect">
            <a:avLst/>
          </a:prstGeom>
        </p:spPr>
      </p:pic>
      <p:sp>
        <p:nvSpPr>
          <p:cNvPr id="9" name="1_Bullet right">
            <a:extLst>
              <a:ext uri="{FF2B5EF4-FFF2-40B4-BE49-F238E27FC236}">
                <a16:creationId xmlns:a16="http://schemas.microsoft.com/office/drawing/2014/main" id="{9AB0CD40-3F8C-4AD7-ABD2-0365709E7B83}"/>
              </a:ext>
            </a:extLst>
          </p:cNvPr>
          <p:cNvSpPr txBox="1"/>
          <p:nvPr/>
        </p:nvSpPr>
        <p:spPr>
          <a:xfrm>
            <a:off x="22915029" y="3642542"/>
            <a:ext cx="39891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568B</a:t>
            </a:r>
          </a:p>
        </p:txBody>
      </p:sp>
      <p:sp>
        <p:nvSpPr>
          <p:cNvPr id="4" name="1_Bullet left">
            <a:extLst>
              <a:ext uri="{FF2B5EF4-FFF2-40B4-BE49-F238E27FC236}">
                <a16:creationId xmlns:a16="http://schemas.microsoft.com/office/drawing/2014/main" id="{17985FEF-CC8B-BD4A-4410-0423BCD91EAF}"/>
              </a:ext>
            </a:extLst>
          </p:cNvPr>
          <p:cNvSpPr txBox="1"/>
          <p:nvPr/>
        </p:nvSpPr>
        <p:spPr>
          <a:xfrm>
            <a:off x="10184021" y="3642542"/>
            <a:ext cx="39891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568A</a:t>
            </a:r>
          </a:p>
        </p:txBody>
      </p:sp>
      <p:sp>
        <p:nvSpPr>
          <p:cNvPr id="6" name="2_Point 2">
            <a:extLst>
              <a:ext uri="{FF2B5EF4-FFF2-40B4-BE49-F238E27FC236}">
                <a16:creationId xmlns:a16="http://schemas.microsoft.com/office/drawing/2014/main" id="{199AC274-390C-3BED-8F6D-F2692093F38F}"/>
              </a:ext>
            </a:extLst>
          </p:cNvPr>
          <p:cNvSpPr txBox="1"/>
          <p:nvPr/>
        </p:nvSpPr>
        <p:spPr>
          <a:xfrm>
            <a:off x="854963" y="5467572"/>
            <a:ext cx="1942809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Defined under the ANSI/TIA-568-D standard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Termination Standards</a:t>
            </a:r>
          </a:p>
        </p:txBody>
      </p:sp>
    </p:spTree>
    <p:extLst>
      <p:ext uri="{BB962C8B-B14F-4D97-AF65-F5344CB8AC3E}">
        <p14:creationId xmlns:p14="http://schemas.microsoft.com/office/powerpoint/2010/main" val="320747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Cable" descr="A picture containing plant&#10;&#10;Description automatically generated">
            <a:extLst>
              <a:ext uri="{FF2B5EF4-FFF2-40B4-BE49-F238E27FC236}">
                <a16:creationId xmlns:a16="http://schemas.microsoft.com/office/drawing/2014/main" id="{D2A1DDC6-934D-DAA9-0B4B-54A60F2DE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300000" flipH="1">
            <a:off x="13326732" y="1456514"/>
            <a:ext cx="9671684" cy="4000004"/>
          </a:xfrm>
          <a:prstGeom prst="rect">
            <a:avLst/>
          </a:prstGeom>
        </p:spPr>
      </p:pic>
      <p:sp>
        <p:nvSpPr>
          <p:cNvPr id="9" name="0_Point 1 right">
            <a:extLst>
              <a:ext uri="{FF2B5EF4-FFF2-40B4-BE49-F238E27FC236}">
                <a16:creationId xmlns:a16="http://schemas.microsoft.com/office/drawing/2014/main" id="{9AB0CD40-3F8C-4AD7-ABD2-0365709E7B83}"/>
              </a:ext>
            </a:extLst>
          </p:cNvPr>
          <p:cNvSpPr txBox="1"/>
          <p:nvPr/>
        </p:nvSpPr>
        <p:spPr>
          <a:xfrm>
            <a:off x="26667304" y="3766067"/>
            <a:ext cx="437625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568B</a:t>
            </a:r>
          </a:p>
        </p:txBody>
      </p:sp>
      <p:sp>
        <p:nvSpPr>
          <p:cNvPr id="4" name="0_Point 1 left">
            <a:extLst>
              <a:ext uri="{FF2B5EF4-FFF2-40B4-BE49-F238E27FC236}">
                <a16:creationId xmlns:a16="http://schemas.microsoft.com/office/drawing/2014/main" id="{D775F80B-8BFC-EE0C-BE84-58300045CECD}"/>
              </a:ext>
            </a:extLst>
          </p:cNvPr>
          <p:cNvSpPr txBox="1"/>
          <p:nvPr/>
        </p:nvSpPr>
        <p:spPr>
          <a:xfrm>
            <a:off x="5665181" y="3766067"/>
            <a:ext cx="437625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568A</a:t>
            </a:r>
          </a:p>
        </p:txBody>
      </p:sp>
      <p:grpSp>
        <p:nvGrpSpPr>
          <p:cNvPr id="1044" name="0_Right graphic">
            <a:extLst>
              <a:ext uri="{FF2B5EF4-FFF2-40B4-BE49-F238E27FC236}">
                <a16:creationId xmlns:a16="http://schemas.microsoft.com/office/drawing/2014/main" id="{12719119-36A4-A24E-E0B3-D8705093D788}"/>
              </a:ext>
            </a:extLst>
          </p:cNvPr>
          <p:cNvGrpSpPr/>
          <p:nvPr/>
        </p:nvGrpSpPr>
        <p:grpSpPr>
          <a:xfrm>
            <a:off x="31844038" y="7255031"/>
            <a:ext cx="4742121" cy="6991113"/>
            <a:chOff x="31844038" y="7255031"/>
            <a:chExt cx="4742121" cy="6991113"/>
          </a:xfrm>
        </p:grpSpPr>
        <p:sp>
          <p:nvSpPr>
            <p:cNvPr id="45" name="Rectangle 44">
              <a:extLst>
                <a:ext uri="{FF2B5EF4-FFF2-40B4-BE49-F238E27FC236}">
                  <a16:creationId xmlns:a16="http://schemas.microsoft.com/office/drawing/2014/main" id="{FD91511D-BDD7-8785-756D-FB34FFC8BB4D}"/>
                </a:ext>
              </a:extLst>
            </p:cNvPr>
            <p:cNvSpPr/>
            <p:nvPr/>
          </p:nvSpPr>
          <p:spPr>
            <a:xfrm flipH="1">
              <a:off x="34151996" y="7255031"/>
              <a:ext cx="2434163" cy="871344"/>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6DC9F264-C3C8-6E6A-4FB4-6556DF3E2DEC}"/>
                </a:ext>
              </a:extLst>
            </p:cNvPr>
            <p:cNvSpPr/>
            <p:nvPr/>
          </p:nvSpPr>
          <p:spPr>
            <a:xfrm flipH="1">
              <a:off x="34151996" y="8129284"/>
              <a:ext cx="2434163" cy="871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659BF9D-5A23-5BB7-86B2-789D83B6F795}"/>
                </a:ext>
              </a:extLst>
            </p:cNvPr>
            <p:cNvSpPr/>
            <p:nvPr/>
          </p:nvSpPr>
          <p:spPr>
            <a:xfrm flipH="1">
              <a:off x="34151996" y="9003537"/>
              <a:ext cx="2434163" cy="871344"/>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687C8214-9FDE-087D-2078-07E9D68A4F81}"/>
                </a:ext>
              </a:extLst>
            </p:cNvPr>
            <p:cNvSpPr/>
            <p:nvPr/>
          </p:nvSpPr>
          <p:spPr>
            <a:xfrm flipH="1">
              <a:off x="34151996" y="9877790"/>
              <a:ext cx="2434163" cy="87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22EC1996-142F-6AD1-4FBA-6384DCA69DAA}"/>
                </a:ext>
              </a:extLst>
            </p:cNvPr>
            <p:cNvSpPr/>
            <p:nvPr/>
          </p:nvSpPr>
          <p:spPr>
            <a:xfrm flipH="1">
              <a:off x="34151996" y="10752043"/>
              <a:ext cx="2434163" cy="871344"/>
            </a:xfrm>
            <a:prstGeom prst="rect">
              <a:avLst/>
            </a:prstGeom>
            <a:pattFill prst="wdUpDiag">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BCFE481-DBD6-EDF6-914E-A7548778C84C}"/>
                </a:ext>
              </a:extLst>
            </p:cNvPr>
            <p:cNvSpPr/>
            <p:nvPr/>
          </p:nvSpPr>
          <p:spPr>
            <a:xfrm flipH="1">
              <a:off x="34151996" y="11626296"/>
              <a:ext cx="2434163" cy="8713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EF714EF9-AEDD-0E3E-3287-59470461B043}"/>
                </a:ext>
              </a:extLst>
            </p:cNvPr>
            <p:cNvSpPr/>
            <p:nvPr/>
          </p:nvSpPr>
          <p:spPr>
            <a:xfrm flipH="1">
              <a:off x="34151996" y="12500549"/>
              <a:ext cx="2434163" cy="871344"/>
            </a:xfrm>
            <a:prstGeom prst="rect">
              <a:avLst/>
            </a:prstGeom>
            <a:pattFill prst="wdUpDiag">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07C2B37E-7639-8593-18C9-DAAC882F3550}"/>
                </a:ext>
              </a:extLst>
            </p:cNvPr>
            <p:cNvSpPr/>
            <p:nvPr/>
          </p:nvSpPr>
          <p:spPr>
            <a:xfrm flipH="1">
              <a:off x="34151996" y="13374800"/>
              <a:ext cx="2434163" cy="87134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Connector 52">
              <a:extLst>
                <a:ext uri="{FF2B5EF4-FFF2-40B4-BE49-F238E27FC236}">
                  <a16:creationId xmlns:a16="http://schemas.microsoft.com/office/drawing/2014/main" id="{4BBD3B26-ACBB-B73F-F1C5-144481225E9E}"/>
                </a:ext>
              </a:extLst>
            </p:cNvPr>
            <p:cNvCxnSpPr>
              <a:cxnSpLocks/>
            </p:cNvCxnSpPr>
            <p:nvPr/>
          </p:nvCxnSpPr>
          <p:spPr>
            <a:xfrm flipH="1">
              <a:off x="31844038" y="7690703"/>
              <a:ext cx="2329223" cy="0"/>
            </a:xfrm>
            <a:prstGeom prst="line">
              <a:avLst/>
            </a:prstGeom>
            <a:ln w="3175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E49D867-ECAF-34D4-331C-DD1C3EF730F6}"/>
                </a:ext>
              </a:extLst>
            </p:cNvPr>
            <p:cNvCxnSpPr>
              <a:cxnSpLocks/>
            </p:cNvCxnSpPr>
            <p:nvPr/>
          </p:nvCxnSpPr>
          <p:spPr>
            <a:xfrm flipH="1">
              <a:off x="31844038" y="8564956"/>
              <a:ext cx="2329223" cy="0"/>
            </a:xfrm>
            <a:prstGeom prst="line">
              <a:avLst/>
            </a:prstGeom>
            <a:ln w="3175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344DB05-0C60-1FF3-121B-C3FF940CD188}"/>
                </a:ext>
              </a:extLst>
            </p:cNvPr>
            <p:cNvCxnSpPr>
              <a:cxnSpLocks/>
            </p:cNvCxnSpPr>
            <p:nvPr/>
          </p:nvCxnSpPr>
          <p:spPr>
            <a:xfrm flipH="1">
              <a:off x="31844038" y="10313462"/>
              <a:ext cx="2329223" cy="0"/>
            </a:xfrm>
            <a:prstGeom prst="line">
              <a:avLst/>
            </a:prstGeom>
            <a:ln w="3175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E79703A-4DEF-370F-70B1-99F0F5B3F6CC}"/>
                </a:ext>
              </a:extLst>
            </p:cNvPr>
            <p:cNvCxnSpPr>
              <a:cxnSpLocks/>
            </p:cNvCxnSpPr>
            <p:nvPr/>
          </p:nvCxnSpPr>
          <p:spPr>
            <a:xfrm flipH="1">
              <a:off x="31844038" y="9439209"/>
              <a:ext cx="2329223" cy="0"/>
            </a:xfrm>
            <a:prstGeom prst="line">
              <a:avLst/>
            </a:prstGeom>
            <a:ln w="3175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6F18A97-D155-AA10-481A-2BD865C1A271}"/>
                </a:ext>
              </a:extLst>
            </p:cNvPr>
            <p:cNvCxnSpPr>
              <a:cxnSpLocks/>
            </p:cNvCxnSpPr>
            <p:nvPr/>
          </p:nvCxnSpPr>
          <p:spPr>
            <a:xfrm flipH="1">
              <a:off x="31844038" y="11187715"/>
              <a:ext cx="2329223" cy="0"/>
            </a:xfrm>
            <a:prstGeom prst="line">
              <a:avLst/>
            </a:prstGeom>
            <a:ln w="3175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B04167-36A4-9CCA-6165-61412EF2509E}"/>
                </a:ext>
              </a:extLst>
            </p:cNvPr>
            <p:cNvCxnSpPr>
              <a:cxnSpLocks/>
            </p:cNvCxnSpPr>
            <p:nvPr/>
          </p:nvCxnSpPr>
          <p:spPr>
            <a:xfrm flipH="1">
              <a:off x="31844038" y="12061968"/>
              <a:ext cx="2329223" cy="0"/>
            </a:xfrm>
            <a:prstGeom prst="line">
              <a:avLst/>
            </a:prstGeom>
            <a:ln w="3175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83FA5AE-69EB-ACA3-6809-95CD8BB56DEB}"/>
                </a:ext>
              </a:extLst>
            </p:cNvPr>
            <p:cNvCxnSpPr>
              <a:cxnSpLocks/>
            </p:cNvCxnSpPr>
            <p:nvPr/>
          </p:nvCxnSpPr>
          <p:spPr>
            <a:xfrm flipH="1">
              <a:off x="31844038" y="12936221"/>
              <a:ext cx="2329223" cy="0"/>
            </a:xfrm>
            <a:prstGeom prst="line">
              <a:avLst/>
            </a:prstGeom>
            <a:ln w="317500">
              <a:solidFill>
                <a:srgbClr val="663300"/>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1284A1A-0BDC-C480-29F0-5E5B240BB0E8}"/>
                </a:ext>
              </a:extLst>
            </p:cNvPr>
            <p:cNvCxnSpPr>
              <a:cxnSpLocks/>
            </p:cNvCxnSpPr>
            <p:nvPr/>
          </p:nvCxnSpPr>
          <p:spPr>
            <a:xfrm flipH="1">
              <a:off x="31844038" y="13810472"/>
              <a:ext cx="2329223" cy="0"/>
            </a:xfrm>
            <a:prstGeom prst="line">
              <a:avLst/>
            </a:prstGeom>
            <a:ln w="317500">
              <a:solidFill>
                <a:srgbClr val="663300"/>
              </a:solidFill>
              <a:prstDash val="solid"/>
            </a:ln>
          </p:spPr>
          <p:style>
            <a:lnRef idx="1">
              <a:schemeClr val="accent1"/>
            </a:lnRef>
            <a:fillRef idx="0">
              <a:schemeClr val="accent1"/>
            </a:fillRef>
            <a:effectRef idx="0">
              <a:schemeClr val="accent1"/>
            </a:effectRef>
            <a:fontRef idx="minor">
              <a:schemeClr val="tx1"/>
            </a:fontRef>
          </p:style>
        </p:cxnSp>
      </p:grpSp>
      <p:grpSp>
        <p:nvGrpSpPr>
          <p:cNvPr id="43" name="0_Left graphic">
            <a:extLst>
              <a:ext uri="{FF2B5EF4-FFF2-40B4-BE49-F238E27FC236}">
                <a16:creationId xmlns:a16="http://schemas.microsoft.com/office/drawing/2014/main" id="{D30D7AE1-1237-54A0-C71C-1B7DECC41FD5}"/>
              </a:ext>
            </a:extLst>
          </p:cNvPr>
          <p:cNvGrpSpPr/>
          <p:nvPr/>
        </p:nvGrpSpPr>
        <p:grpSpPr>
          <a:xfrm>
            <a:off x="0" y="7255031"/>
            <a:ext cx="4763386" cy="6991113"/>
            <a:chOff x="0" y="8234741"/>
            <a:chExt cx="4763386" cy="6991113"/>
          </a:xfrm>
        </p:grpSpPr>
        <p:sp>
          <p:nvSpPr>
            <p:cNvPr id="6" name="Rectangle 5">
              <a:extLst>
                <a:ext uri="{FF2B5EF4-FFF2-40B4-BE49-F238E27FC236}">
                  <a16:creationId xmlns:a16="http://schemas.microsoft.com/office/drawing/2014/main" id="{7695FC68-8D9B-53E7-71CA-55AD8E1B4E44}"/>
                </a:ext>
              </a:extLst>
            </p:cNvPr>
            <p:cNvSpPr/>
            <p:nvPr/>
          </p:nvSpPr>
          <p:spPr>
            <a:xfrm>
              <a:off x="0" y="8234741"/>
              <a:ext cx="2434163" cy="871344"/>
            </a:xfrm>
            <a:prstGeom prst="rect">
              <a:avLst/>
            </a:pr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3D3CC41-D257-BEE3-BF16-B02CDD94201C}"/>
                </a:ext>
              </a:extLst>
            </p:cNvPr>
            <p:cNvSpPr/>
            <p:nvPr/>
          </p:nvSpPr>
          <p:spPr>
            <a:xfrm>
              <a:off x="0" y="9108994"/>
              <a:ext cx="2434163" cy="8713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587FAA4-93D8-72AB-EAD2-F1EDD3E384A8}"/>
                </a:ext>
              </a:extLst>
            </p:cNvPr>
            <p:cNvSpPr/>
            <p:nvPr/>
          </p:nvSpPr>
          <p:spPr>
            <a:xfrm>
              <a:off x="0" y="9983247"/>
              <a:ext cx="2434163" cy="871344"/>
            </a:xfrm>
            <a:prstGeom prst="rect">
              <a:avLst/>
            </a:prstGeom>
            <a:pattFill prst="wd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20FEEA61-BDBD-A28F-9DBD-683DCE46B25C}"/>
                </a:ext>
              </a:extLst>
            </p:cNvPr>
            <p:cNvSpPr/>
            <p:nvPr/>
          </p:nvSpPr>
          <p:spPr>
            <a:xfrm>
              <a:off x="0" y="10857500"/>
              <a:ext cx="2434163" cy="87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C65DF40-E3F3-2715-CE8E-14A293AB2896}"/>
                </a:ext>
              </a:extLst>
            </p:cNvPr>
            <p:cNvSpPr/>
            <p:nvPr/>
          </p:nvSpPr>
          <p:spPr>
            <a:xfrm>
              <a:off x="0" y="11731753"/>
              <a:ext cx="2434163" cy="871344"/>
            </a:xfrm>
            <a:prstGeom prst="rect">
              <a:avLst/>
            </a:prstGeom>
            <a:pattFill prst="wdUpDiag">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4D5F87A8-52C1-34A7-6AB2-580BBE7E70A1}"/>
                </a:ext>
              </a:extLst>
            </p:cNvPr>
            <p:cNvSpPr/>
            <p:nvPr/>
          </p:nvSpPr>
          <p:spPr>
            <a:xfrm>
              <a:off x="0" y="12606006"/>
              <a:ext cx="2434163" cy="871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69453262-BFBA-4CC8-B6B2-0C8207C335F1}"/>
                </a:ext>
              </a:extLst>
            </p:cNvPr>
            <p:cNvSpPr/>
            <p:nvPr/>
          </p:nvSpPr>
          <p:spPr>
            <a:xfrm>
              <a:off x="0" y="13480259"/>
              <a:ext cx="2434163" cy="871344"/>
            </a:xfrm>
            <a:prstGeom prst="rect">
              <a:avLst/>
            </a:prstGeom>
            <a:pattFill prst="wdUpDiag">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2F14EDB5-AC9B-91E5-7CE3-073A30B294F6}"/>
                </a:ext>
              </a:extLst>
            </p:cNvPr>
            <p:cNvSpPr/>
            <p:nvPr/>
          </p:nvSpPr>
          <p:spPr>
            <a:xfrm>
              <a:off x="0" y="14354510"/>
              <a:ext cx="2434163" cy="87134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5" name="Straight Connector 34">
              <a:extLst>
                <a:ext uri="{FF2B5EF4-FFF2-40B4-BE49-F238E27FC236}">
                  <a16:creationId xmlns:a16="http://schemas.microsoft.com/office/drawing/2014/main" id="{0037A020-9C36-D959-2507-367DDD910F04}"/>
                </a:ext>
              </a:extLst>
            </p:cNvPr>
            <p:cNvCxnSpPr>
              <a:cxnSpLocks/>
            </p:cNvCxnSpPr>
            <p:nvPr/>
          </p:nvCxnSpPr>
          <p:spPr>
            <a:xfrm>
              <a:off x="2412898" y="8670413"/>
              <a:ext cx="2329223" cy="0"/>
            </a:xfrm>
            <a:prstGeom prst="line">
              <a:avLst/>
            </a:prstGeom>
            <a:ln w="3175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9D3717-F4F1-897A-55AA-8DA6E7B650D3}"/>
                </a:ext>
              </a:extLst>
            </p:cNvPr>
            <p:cNvCxnSpPr>
              <a:cxnSpLocks/>
            </p:cNvCxnSpPr>
            <p:nvPr/>
          </p:nvCxnSpPr>
          <p:spPr>
            <a:xfrm>
              <a:off x="2412898" y="9544666"/>
              <a:ext cx="2329223" cy="0"/>
            </a:xfrm>
            <a:prstGeom prst="line">
              <a:avLst/>
            </a:prstGeom>
            <a:ln w="3175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EAB216-6307-4F36-19DF-7F74F38E1058}"/>
                </a:ext>
              </a:extLst>
            </p:cNvPr>
            <p:cNvCxnSpPr>
              <a:cxnSpLocks/>
            </p:cNvCxnSpPr>
            <p:nvPr/>
          </p:nvCxnSpPr>
          <p:spPr>
            <a:xfrm>
              <a:off x="2412898" y="11293172"/>
              <a:ext cx="2329223" cy="0"/>
            </a:xfrm>
            <a:prstGeom prst="line">
              <a:avLst/>
            </a:prstGeom>
            <a:ln w="3175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2BB33AB-58C4-60A6-3D15-DB56D361DDD6}"/>
                </a:ext>
              </a:extLst>
            </p:cNvPr>
            <p:cNvCxnSpPr>
              <a:cxnSpLocks/>
            </p:cNvCxnSpPr>
            <p:nvPr/>
          </p:nvCxnSpPr>
          <p:spPr>
            <a:xfrm>
              <a:off x="2412898" y="10418919"/>
              <a:ext cx="2329223" cy="0"/>
            </a:xfrm>
            <a:prstGeom prst="line">
              <a:avLst/>
            </a:prstGeom>
            <a:ln w="3175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D4BBB60-B8E9-0E23-8B54-B70547AA264F}"/>
                </a:ext>
              </a:extLst>
            </p:cNvPr>
            <p:cNvCxnSpPr>
              <a:cxnSpLocks/>
            </p:cNvCxnSpPr>
            <p:nvPr/>
          </p:nvCxnSpPr>
          <p:spPr>
            <a:xfrm>
              <a:off x="2412898" y="12167425"/>
              <a:ext cx="2329223" cy="0"/>
            </a:xfrm>
            <a:prstGeom prst="line">
              <a:avLst/>
            </a:prstGeom>
            <a:ln w="3175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80ED3E-73F6-E459-6306-59353CC0B5F5}"/>
                </a:ext>
              </a:extLst>
            </p:cNvPr>
            <p:cNvCxnSpPr>
              <a:cxnSpLocks/>
            </p:cNvCxnSpPr>
            <p:nvPr/>
          </p:nvCxnSpPr>
          <p:spPr>
            <a:xfrm>
              <a:off x="2434163" y="13041677"/>
              <a:ext cx="2329223" cy="0"/>
            </a:xfrm>
            <a:prstGeom prst="line">
              <a:avLst/>
            </a:prstGeom>
            <a:ln w="3175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F2B700-3C37-84CF-3B3B-4992546B7A35}"/>
                </a:ext>
              </a:extLst>
            </p:cNvPr>
            <p:cNvCxnSpPr>
              <a:cxnSpLocks/>
            </p:cNvCxnSpPr>
            <p:nvPr/>
          </p:nvCxnSpPr>
          <p:spPr>
            <a:xfrm>
              <a:off x="2412898" y="13915931"/>
              <a:ext cx="2329223" cy="0"/>
            </a:xfrm>
            <a:prstGeom prst="line">
              <a:avLst/>
            </a:prstGeom>
            <a:ln w="317500">
              <a:solidFill>
                <a:srgbClr val="663300"/>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F3DAD91-7AAA-13F2-ADF6-EC67AA13F95C}"/>
                </a:ext>
              </a:extLst>
            </p:cNvPr>
            <p:cNvCxnSpPr>
              <a:cxnSpLocks/>
            </p:cNvCxnSpPr>
            <p:nvPr/>
          </p:nvCxnSpPr>
          <p:spPr>
            <a:xfrm>
              <a:off x="2412898" y="14790182"/>
              <a:ext cx="2329223" cy="0"/>
            </a:xfrm>
            <a:prstGeom prst="line">
              <a:avLst/>
            </a:prstGeom>
            <a:ln w="317500">
              <a:solidFill>
                <a:srgbClr val="663300"/>
              </a:solidFill>
              <a:prstDash val="solid"/>
            </a:ln>
          </p:spPr>
          <p:style>
            <a:lnRef idx="1">
              <a:schemeClr val="accent1"/>
            </a:lnRef>
            <a:fillRef idx="0">
              <a:schemeClr val="accent1"/>
            </a:fillRef>
            <a:effectRef idx="0">
              <a:schemeClr val="accent1"/>
            </a:effectRef>
            <a:fontRef idx="minor">
              <a:schemeClr val="tx1"/>
            </a:fontRef>
          </p:style>
        </p:cxnSp>
      </p:grpSp>
      <p:sp>
        <p:nvSpPr>
          <p:cNvPr id="1032" name="1_P1 Breacket right text">
            <a:extLst>
              <a:ext uri="{FF2B5EF4-FFF2-40B4-BE49-F238E27FC236}">
                <a16:creationId xmlns:a16="http://schemas.microsoft.com/office/drawing/2014/main" id="{1059F38E-80D9-F1F0-9F16-CA0FF78977B9}"/>
              </a:ext>
            </a:extLst>
          </p:cNvPr>
          <p:cNvSpPr txBox="1"/>
          <p:nvPr/>
        </p:nvSpPr>
        <p:spPr>
          <a:xfrm flipH="1">
            <a:off x="27030676" y="10377967"/>
            <a:ext cx="3942425" cy="861774"/>
          </a:xfrm>
          <a:prstGeom prst="rect">
            <a:avLst/>
          </a:prstGeom>
          <a:noFill/>
        </p:spPr>
        <p:txBody>
          <a:bodyPr wrap="square">
            <a:spAutoFit/>
          </a:bodyPr>
          <a:lstStyle/>
          <a:p>
            <a:r>
              <a:rPr lang="en-US" sz="5000" dirty="0">
                <a:solidFill>
                  <a:srgbClr val="00B050"/>
                </a:solidFill>
                <a:latin typeface="Arial" panose="020B0604020202020204" pitchFamily="34" charset="0"/>
                <a:cs typeface="Arial" panose="020B0604020202020204" pitchFamily="34" charset="0"/>
              </a:rPr>
              <a:t>Pair 1(Same)</a:t>
            </a:r>
          </a:p>
        </p:txBody>
      </p:sp>
      <p:sp>
        <p:nvSpPr>
          <p:cNvPr id="1034" name="1_P1 Breacket right">
            <a:extLst>
              <a:ext uri="{FF2B5EF4-FFF2-40B4-BE49-F238E27FC236}">
                <a16:creationId xmlns:a16="http://schemas.microsoft.com/office/drawing/2014/main" id="{CCD97B76-3FF2-70C8-DD87-6A6A5163C6BE}"/>
              </a:ext>
            </a:extLst>
          </p:cNvPr>
          <p:cNvSpPr/>
          <p:nvPr/>
        </p:nvSpPr>
        <p:spPr>
          <a:xfrm flipH="1">
            <a:off x="31202116" y="10431321"/>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1" name="1_P1 Bracket text">
            <a:extLst>
              <a:ext uri="{FF2B5EF4-FFF2-40B4-BE49-F238E27FC236}">
                <a16:creationId xmlns:a16="http://schemas.microsoft.com/office/drawing/2014/main" id="{006A33C8-54D4-12BB-4C2D-25FE069664E4}"/>
              </a:ext>
            </a:extLst>
          </p:cNvPr>
          <p:cNvSpPr txBox="1"/>
          <p:nvPr/>
        </p:nvSpPr>
        <p:spPr>
          <a:xfrm>
            <a:off x="5609155" y="10260108"/>
            <a:ext cx="3942425" cy="861774"/>
          </a:xfrm>
          <a:prstGeom prst="rect">
            <a:avLst/>
          </a:prstGeom>
          <a:noFill/>
        </p:spPr>
        <p:txBody>
          <a:bodyPr wrap="square">
            <a:spAutoFit/>
          </a:bodyPr>
          <a:lstStyle/>
          <a:p>
            <a:r>
              <a:rPr lang="en-US" sz="5000" dirty="0">
                <a:solidFill>
                  <a:srgbClr val="00B050"/>
                </a:solidFill>
                <a:latin typeface="Arial" panose="020B0604020202020204" pitchFamily="34" charset="0"/>
                <a:cs typeface="Arial" panose="020B0604020202020204" pitchFamily="34" charset="0"/>
              </a:rPr>
              <a:t>Pair 1(Same)</a:t>
            </a:r>
          </a:p>
        </p:txBody>
      </p:sp>
      <p:sp>
        <p:nvSpPr>
          <p:cNvPr id="1025" name="1_P1 Bracket">
            <a:extLst>
              <a:ext uri="{FF2B5EF4-FFF2-40B4-BE49-F238E27FC236}">
                <a16:creationId xmlns:a16="http://schemas.microsoft.com/office/drawing/2014/main" id="{CADF9135-36D6-E34F-5BE5-F9EFCBF57773}"/>
              </a:ext>
            </a:extLst>
          </p:cNvPr>
          <p:cNvSpPr/>
          <p:nvPr/>
        </p:nvSpPr>
        <p:spPr>
          <a:xfrm>
            <a:off x="4974651" y="10313462"/>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38" name="2_P5 Bracket Right text">
            <a:extLst>
              <a:ext uri="{FF2B5EF4-FFF2-40B4-BE49-F238E27FC236}">
                <a16:creationId xmlns:a16="http://schemas.microsoft.com/office/drawing/2014/main" id="{F5CE645A-DC9E-A17C-6AD9-4991006737BC}"/>
              </a:ext>
            </a:extLst>
          </p:cNvPr>
          <p:cNvSpPr txBox="1"/>
          <p:nvPr/>
        </p:nvSpPr>
        <p:spPr>
          <a:xfrm flipH="1">
            <a:off x="27030676" y="12967738"/>
            <a:ext cx="4810816" cy="861774"/>
          </a:xfrm>
          <a:prstGeom prst="rect">
            <a:avLst/>
          </a:prstGeom>
          <a:noFill/>
        </p:spPr>
        <p:txBody>
          <a:bodyPr wrap="square">
            <a:spAutoFit/>
          </a:bodyPr>
          <a:lstStyle/>
          <a:p>
            <a:r>
              <a:rPr lang="en-US" sz="5000" dirty="0">
                <a:solidFill>
                  <a:srgbClr val="00B050"/>
                </a:solidFill>
                <a:latin typeface="Arial" panose="020B0604020202020204" pitchFamily="34" charset="0"/>
                <a:cs typeface="Arial" panose="020B0604020202020204" pitchFamily="34" charset="0"/>
              </a:rPr>
              <a:t>Pair 4(Same)</a:t>
            </a:r>
          </a:p>
        </p:txBody>
      </p:sp>
      <p:sp>
        <p:nvSpPr>
          <p:cNvPr id="1037" name="2_P5 Bracket Right">
            <a:extLst>
              <a:ext uri="{FF2B5EF4-FFF2-40B4-BE49-F238E27FC236}">
                <a16:creationId xmlns:a16="http://schemas.microsoft.com/office/drawing/2014/main" id="{A54E8E5C-F367-3F20-F020-8A5D10BDCD8F}"/>
              </a:ext>
            </a:extLst>
          </p:cNvPr>
          <p:cNvSpPr/>
          <p:nvPr/>
        </p:nvSpPr>
        <p:spPr>
          <a:xfrm flipH="1">
            <a:off x="31202116" y="13025304"/>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30" name="2_P5 Bracket Left text">
            <a:extLst>
              <a:ext uri="{FF2B5EF4-FFF2-40B4-BE49-F238E27FC236}">
                <a16:creationId xmlns:a16="http://schemas.microsoft.com/office/drawing/2014/main" id="{F78B5F9F-986E-035F-7ADB-E6F43D68BC09}"/>
              </a:ext>
            </a:extLst>
          </p:cNvPr>
          <p:cNvSpPr txBox="1"/>
          <p:nvPr/>
        </p:nvSpPr>
        <p:spPr>
          <a:xfrm>
            <a:off x="5963707" y="12882536"/>
            <a:ext cx="4810816" cy="861774"/>
          </a:xfrm>
          <a:prstGeom prst="rect">
            <a:avLst/>
          </a:prstGeom>
          <a:noFill/>
        </p:spPr>
        <p:txBody>
          <a:bodyPr wrap="square">
            <a:spAutoFit/>
          </a:bodyPr>
          <a:lstStyle/>
          <a:p>
            <a:r>
              <a:rPr lang="en-US" sz="5000" dirty="0">
                <a:solidFill>
                  <a:srgbClr val="00B050"/>
                </a:solidFill>
                <a:latin typeface="Arial" panose="020B0604020202020204" pitchFamily="34" charset="0"/>
                <a:cs typeface="Arial" panose="020B0604020202020204" pitchFamily="34" charset="0"/>
              </a:rPr>
              <a:t>Pair 4(Same)</a:t>
            </a:r>
          </a:p>
        </p:txBody>
      </p:sp>
      <p:sp>
        <p:nvSpPr>
          <p:cNvPr id="1029" name="2_P5 Bracket Left">
            <a:extLst>
              <a:ext uri="{FF2B5EF4-FFF2-40B4-BE49-F238E27FC236}">
                <a16:creationId xmlns:a16="http://schemas.microsoft.com/office/drawing/2014/main" id="{D4C2B94E-A894-A29C-B221-1847E3842F94}"/>
              </a:ext>
            </a:extLst>
          </p:cNvPr>
          <p:cNvSpPr/>
          <p:nvPr/>
        </p:nvSpPr>
        <p:spPr>
          <a:xfrm>
            <a:off x="4974651" y="12907445"/>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3" name="3_P2 Bracket Left text">
            <a:extLst>
              <a:ext uri="{FF2B5EF4-FFF2-40B4-BE49-F238E27FC236}">
                <a16:creationId xmlns:a16="http://schemas.microsoft.com/office/drawing/2014/main" id="{ED5C80F7-9891-7BE6-03EE-C5221A762F61}"/>
              </a:ext>
            </a:extLst>
          </p:cNvPr>
          <p:cNvSpPr txBox="1"/>
          <p:nvPr/>
        </p:nvSpPr>
        <p:spPr>
          <a:xfrm>
            <a:off x="10189598" y="10214090"/>
            <a:ext cx="7116351"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Pair 2(Different)</a:t>
            </a:r>
          </a:p>
        </p:txBody>
      </p:sp>
      <p:sp>
        <p:nvSpPr>
          <p:cNvPr id="1027" name="3_P2 Bracket Left">
            <a:extLst>
              <a:ext uri="{FF2B5EF4-FFF2-40B4-BE49-F238E27FC236}">
                <a16:creationId xmlns:a16="http://schemas.microsoft.com/office/drawing/2014/main" id="{81185F54-EF1F-DFD6-16BA-ADE84EDAB04D}"/>
              </a:ext>
            </a:extLst>
          </p:cNvPr>
          <p:cNvSpPr/>
          <p:nvPr/>
        </p:nvSpPr>
        <p:spPr>
          <a:xfrm>
            <a:off x="4971137" y="9419674"/>
            <a:ext cx="4810816" cy="2642293"/>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39" name="4_P2 Bracket Right text">
            <a:extLst>
              <a:ext uri="{FF2B5EF4-FFF2-40B4-BE49-F238E27FC236}">
                <a16:creationId xmlns:a16="http://schemas.microsoft.com/office/drawing/2014/main" id="{45FEEF8D-ADF8-C3DC-47BE-0A02C888F791}"/>
              </a:ext>
            </a:extLst>
          </p:cNvPr>
          <p:cNvSpPr txBox="1"/>
          <p:nvPr/>
        </p:nvSpPr>
        <p:spPr>
          <a:xfrm flipH="1">
            <a:off x="26377536" y="7696169"/>
            <a:ext cx="5105374"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Pair 2(Different)</a:t>
            </a:r>
          </a:p>
        </p:txBody>
      </p:sp>
      <p:sp>
        <p:nvSpPr>
          <p:cNvPr id="1036" name="4_P2 Bracket Right">
            <a:extLst>
              <a:ext uri="{FF2B5EF4-FFF2-40B4-BE49-F238E27FC236}">
                <a16:creationId xmlns:a16="http://schemas.microsoft.com/office/drawing/2014/main" id="{8D23089F-6478-A287-9527-D5EECBFF155D}"/>
              </a:ext>
            </a:extLst>
          </p:cNvPr>
          <p:cNvSpPr/>
          <p:nvPr/>
        </p:nvSpPr>
        <p:spPr>
          <a:xfrm flipH="1">
            <a:off x="31222443" y="7690238"/>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31" name="5_P3 Bracket Left text">
            <a:extLst>
              <a:ext uri="{FF2B5EF4-FFF2-40B4-BE49-F238E27FC236}">
                <a16:creationId xmlns:a16="http://schemas.microsoft.com/office/drawing/2014/main" id="{227349C8-6826-8241-12F5-405C015B6B10}"/>
              </a:ext>
            </a:extLst>
          </p:cNvPr>
          <p:cNvSpPr txBox="1"/>
          <p:nvPr/>
        </p:nvSpPr>
        <p:spPr>
          <a:xfrm>
            <a:off x="5761555" y="7545654"/>
            <a:ext cx="7116351"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Pair 3(Different)</a:t>
            </a:r>
          </a:p>
        </p:txBody>
      </p:sp>
      <p:sp>
        <p:nvSpPr>
          <p:cNvPr id="1028" name="5_P3 Bracket Left">
            <a:extLst>
              <a:ext uri="{FF2B5EF4-FFF2-40B4-BE49-F238E27FC236}">
                <a16:creationId xmlns:a16="http://schemas.microsoft.com/office/drawing/2014/main" id="{DAE71D47-AF1B-FDCF-1ED1-5379A0755801}"/>
              </a:ext>
            </a:extLst>
          </p:cNvPr>
          <p:cNvSpPr/>
          <p:nvPr/>
        </p:nvSpPr>
        <p:spPr>
          <a:xfrm>
            <a:off x="4954324" y="7572379"/>
            <a:ext cx="405489" cy="903027"/>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33" name="6_P3 Bracket right text">
            <a:extLst>
              <a:ext uri="{FF2B5EF4-FFF2-40B4-BE49-F238E27FC236}">
                <a16:creationId xmlns:a16="http://schemas.microsoft.com/office/drawing/2014/main" id="{1E84E0DA-B194-8F39-9DF0-D3C5547069F3}"/>
              </a:ext>
            </a:extLst>
          </p:cNvPr>
          <p:cNvSpPr txBox="1"/>
          <p:nvPr/>
        </p:nvSpPr>
        <p:spPr>
          <a:xfrm flipH="1">
            <a:off x="21366363" y="10331948"/>
            <a:ext cx="4810815"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Pair 3(Different)</a:t>
            </a:r>
          </a:p>
        </p:txBody>
      </p:sp>
      <p:sp>
        <p:nvSpPr>
          <p:cNvPr id="1035" name="6_P3 Bracket right">
            <a:extLst>
              <a:ext uri="{FF2B5EF4-FFF2-40B4-BE49-F238E27FC236}">
                <a16:creationId xmlns:a16="http://schemas.microsoft.com/office/drawing/2014/main" id="{F18DA55F-D81E-C737-E7CD-F4D05F5A67E6}"/>
              </a:ext>
            </a:extLst>
          </p:cNvPr>
          <p:cNvSpPr/>
          <p:nvPr/>
        </p:nvSpPr>
        <p:spPr>
          <a:xfrm flipH="1">
            <a:off x="26800303" y="9537533"/>
            <a:ext cx="4810816" cy="2642293"/>
          </a:xfrm>
          <a:prstGeom prst="rightBracket">
            <a:avLst/>
          </a:prstGeom>
          <a:ln w="254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43" name="7_Point 2 left">
            <a:extLst>
              <a:ext uri="{FF2B5EF4-FFF2-40B4-BE49-F238E27FC236}">
                <a16:creationId xmlns:a16="http://schemas.microsoft.com/office/drawing/2014/main" id="{6811EDE4-FDBC-EEB1-7FB5-50BDC8CFDE21}"/>
              </a:ext>
            </a:extLst>
          </p:cNvPr>
          <p:cNvSpPr txBox="1"/>
          <p:nvPr/>
        </p:nvSpPr>
        <p:spPr>
          <a:xfrm>
            <a:off x="1007364" y="5619972"/>
            <a:ext cx="144911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Compatible with USOC standards</a:t>
            </a:r>
          </a:p>
        </p:txBody>
      </p:sp>
      <p:sp>
        <p:nvSpPr>
          <p:cNvPr id="14" name="8_Point 2 right">
            <a:extLst>
              <a:ext uri="{FF2B5EF4-FFF2-40B4-BE49-F238E27FC236}">
                <a16:creationId xmlns:a16="http://schemas.microsoft.com/office/drawing/2014/main" id="{F7302874-6FF6-4F12-9408-F903772FAD68}"/>
              </a:ext>
            </a:extLst>
          </p:cNvPr>
          <p:cNvSpPr txBox="1"/>
          <p:nvPr/>
        </p:nvSpPr>
        <p:spPr>
          <a:xfrm>
            <a:off x="25272478" y="5763091"/>
            <a:ext cx="79503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 widely used</a:t>
            </a:r>
          </a:p>
        </p:txBody>
      </p:sp>
      <p:sp>
        <p:nvSpPr>
          <p:cNvPr id="1041" name="9_Bottom Point 1">
            <a:extLst>
              <a:ext uri="{FF2B5EF4-FFF2-40B4-BE49-F238E27FC236}">
                <a16:creationId xmlns:a16="http://schemas.microsoft.com/office/drawing/2014/main" id="{2DDECE20-EA73-A5C9-0025-B02044463F95}"/>
              </a:ext>
            </a:extLst>
          </p:cNvPr>
          <p:cNvSpPr txBox="1"/>
          <p:nvPr/>
        </p:nvSpPr>
        <p:spPr>
          <a:xfrm>
            <a:off x="1007364" y="14876291"/>
            <a:ext cx="251956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ANSI/TIA-568A recommended for horizontal cables</a:t>
            </a:r>
          </a:p>
        </p:txBody>
      </p:sp>
      <p:sp>
        <p:nvSpPr>
          <p:cNvPr id="1042" name="10_Bottom Point 2">
            <a:extLst>
              <a:ext uri="{FF2B5EF4-FFF2-40B4-BE49-F238E27FC236}">
                <a16:creationId xmlns:a16="http://schemas.microsoft.com/office/drawing/2014/main" id="{89C77186-D597-872C-7E70-9AF087DC93A5}"/>
              </a:ext>
            </a:extLst>
          </p:cNvPr>
          <p:cNvSpPr txBox="1"/>
          <p:nvPr/>
        </p:nvSpPr>
        <p:spPr>
          <a:xfrm>
            <a:off x="1007364" y="16267929"/>
            <a:ext cx="251956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 568A required for U.S. government contracts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568A and 568B</a:t>
            </a:r>
          </a:p>
        </p:txBody>
      </p:sp>
    </p:spTree>
    <p:extLst>
      <p:ext uri="{BB962C8B-B14F-4D97-AF65-F5344CB8AC3E}">
        <p14:creationId xmlns:p14="http://schemas.microsoft.com/office/powerpoint/2010/main" val="41829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3A821999-44BF-FB49-58BE-CD4938790B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6576000"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2200979" cy="1708066"/>
          </a:xfrm>
          <a:prstGeom prst="rect">
            <a:avLst/>
          </a:prstGeom>
          <a:solidFill>
            <a:srgbClr val="D9D9D9">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 the standard the site is using</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3"/>
            <a:ext cx="16485980" cy="1246495"/>
          </a:xfrm>
          <a:prstGeom prst="rect">
            <a:avLst/>
          </a:prstGeom>
          <a:solidFill>
            <a:srgbClr val="D9D9D9">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If different, make both sides the same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178965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0_Text Right">
            <a:extLst>
              <a:ext uri="{FF2B5EF4-FFF2-40B4-BE49-F238E27FC236}">
                <a16:creationId xmlns:a16="http://schemas.microsoft.com/office/drawing/2014/main" id="{6209EF2F-3BDF-6B96-6B34-3A0E3BC242DE}"/>
              </a:ext>
            </a:extLst>
          </p:cNvPr>
          <p:cNvSpPr txBox="1"/>
          <p:nvPr/>
        </p:nvSpPr>
        <p:spPr>
          <a:xfrm>
            <a:off x="31746323" y="11749645"/>
            <a:ext cx="373649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568B</a:t>
            </a:r>
          </a:p>
        </p:txBody>
      </p:sp>
      <p:sp>
        <p:nvSpPr>
          <p:cNvPr id="2" name="0_Text Left">
            <a:extLst>
              <a:ext uri="{FF2B5EF4-FFF2-40B4-BE49-F238E27FC236}">
                <a16:creationId xmlns:a16="http://schemas.microsoft.com/office/drawing/2014/main" id="{DB17EA32-C32D-E612-3010-E63915BC6CAF}"/>
              </a:ext>
            </a:extLst>
          </p:cNvPr>
          <p:cNvSpPr txBox="1"/>
          <p:nvPr/>
        </p:nvSpPr>
        <p:spPr>
          <a:xfrm>
            <a:off x="1093181" y="11749645"/>
            <a:ext cx="437625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568A</a:t>
            </a:r>
          </a:p>
        </p:txBody>
      </p:sp>
      <p:grpSp>
        <p:nvGrpSpPr>
          <p:cNvPr id="44" name="0_Graphic">
            <a:extLst>
              <a:ext uri="{FF2B5EF4-FFF2-40B4-BE49-F238E27FC236}">
                <a16:creationId xmlns:a16="http://schemas.microsoft.com/office/drawing/2014/main" id="{F7309F43-6B77-EB1A-44C3-E577006C971E}"/>
              </a:ext>
            </a:extLst>
          </p:cNvPr>
          <p:cNvGrpSpPr/>
          <p:nvPr/>
        </p:nvGrpSpPr>
        <p:grpSpPr>
          <a:xfrm>
            <a:off x="5575602" y="5145167"/>
            <a:ext cx="25416028" cy="12511886"/>
            <a:chOff x="5934829" y="4981882"/>
            <a:chExt cx="25416028" cy="12511886"/>
          </a:xfrm>
        </p:grpSpPr>
        <p:sp>
          <p:nvSpPr>
            <p:cNvPr id="4" name="Rectangle 3">
              <a:extLst>
                <a:ext uri="{FF2B5EF4-FFF2-40B4-BE49-F238E27FC236}">
                  <a16:creationId xmlns:a16="http://schemas.microsoft.com/office/drawing/2014/main" id="{013F3C2B-DCD2-9435-8722-44B83EB359B5}"/>
                </a:ext>
              </a:extLst>
            </p:cNvPr>
            <p:cNvSpPr/>
            <p:nvPr/>
          </p:nvSpPr>
          <p:spPr>
            <a:xfrm>
              <a:off x="5934833" y="15390861"/>
              <a:ext cx="25416024" cy="900114"/>
            </a:xfrm>
            <a:prstGeom prst="rect">
              <a:avLst/>
            </a:prstGeom>
            <a:pattFill prst="wdUpDiag">
              <a:fgClr>
                <a:srgbClr val="6633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F24D4EBE-8D97-CFC5-9901-3AF3334B0727}"/>
                </a:ext>
              </a:extLst>
            </p:cNvPr>
            <p:cNvSpPr/>
            <p:nvPr/>
          </p:nvSpPr>
          <p:spPr>
            <a:xfrm>
              <a:off x="5934833" y="16793624"/>
              <a:ext cx="25416024" cy="70014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182D1472-B95C-A953-8B0E-B7ED69324007}"/>
                </a:ext>
              </a:extLst>
            </p:cNvPr>
            <p:cNvSpPr/>
            <p:nvPr/>
          </p:nvSpPr>
          <p:spPr>
            <a:xfrm>
              <a:off x="5934832" y="7088481"/>
              <a:ext cx="25416024" cy="3600664"/>
            </a:xfrm>
            <a:custGeom>
              <a:avLst/>
              <a:gdLst>
                <a:gd name="connsiteX0" fmla="*/ 16578600 w 25416024"/>
                <a:gd name="connsiteY0" fmla="*/ 0 h 3600664"/>
                <a:gd name="connsiteX1" fmla="*/ 16591334 w 25416024"/>
                <a:gd name="connsiteY1" fmla="*/ 29669 h 3600664"/>
                <a:gd name="connsiteX2" fmla="*/ 25416024 w 25416024"/>
                <a:gd name="connsiteY2" fmla="*/ 29669 h 3600664"/>
                <a:gd name="connsiteX3" fmla="*/ 25416024 w 25416024"/>
                <a:gd name="connsiteY3" fmla="*/ 837470 h 3600664"/>
                <a:gd name="connsiteX4" fmla="*/ 16510498 w 25416024"/>
                <a:gd name="connsiteY4" fmla="*/ 837470 h 3600664"/>
                <a:gd name="connsiteX5" fmla="*/ 16510498 w 25416024"/>
                <a:gd name="connsiteY5" fmla="*/ 834320 h 3600664"/>
                <a:gd name="connsiteX6" fmla="*/ 10237289 w 25416024"/>
                <a:gd name="connsiteY6" fmla="*/ 3526904 h 3600664"/>
                <a:gd name="connsiteX7" fmla="*/ 10237289 w 25416024"/>
                <a:gd name="connsiteY7" fmla="*/ 3585450 h 3600664"/>
                <a:gd name="connsiteX8" fmla="*/ 10100888 w 25416024"/>
                <a:gd name="connsiteY8" fmla="*/ 3585450 h 3600664"/>
                <a:gd name="connsiteX9" fmla="*/ 10065442 w 25416024"/>
                <a:gd name="connsiteY9" fmla="*/ 3600664 h 3600664"/>
                <a:gd name="connsiteX10" fmla="*/ 10058912 w 25416024"/>
                <a:gd name="connsiteY10" fmla="*/ 3585450 h 3600664"/>
                <a:gd name="connsiteX11" fmla="*/ 0 w 25416024"/>
                <a:gd name="connsiteY11" fmla="*/ 3585450 h 3600664"/>
                <a:gd name="connsiteX12" fmla="*/ 0 w 25416024"/>
                <a:gd name="connsiteY12" fmla="*/ 2777649 h 3600664"/>
                <a:gd name="connsiteX13" fmla="*/ 10107204 w 25416024"/>
                <a:gd name="connsiteY13" fmla="*/ 2777649 h 36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16024" h="3600664">
                  <a:moveTo>
                    <a:pt x="16578600" y="0"/>
                  </a:moveTo>
                  <a:lnTo>
                    <a:pt x="16591334" y="29669"/>
                  </a:lnTo>
                  <a:lnTo>
                    <a:pt x="25416024" y="29669"/>
                  </a:lnTo>
                  <a:lnTo>
                    <a:pt x="25416024" y="837470"/>
                  </a:lnTo>
                  <a:lnTo>
                    <a:pt x="16510498" y="837470"/>
                  </a:lnTo>
                  <a:lnTo>
                    <a:pt x="16510498" y="834320"/>
                  </a:lnTo>
                  <a:lnTo>
                    <a:pt x="10237289" y="3526904"/>
                  </a:lnTo>
                  <a:lnTo>
                    <a:pt x="10237289" y="3585450"/>
                  </a:lnTo>
                  <a:lnTo>
                    <a:pt x="10100888" y="3585450"/>
                  </a:lnTo>
                  <a:lnTo>
                    <a:pt x="10065442" y="3600664"/>
                  </a:lnTo>
                  <a:lnTo>
                    <a:pt x="10058912" y="3585450"/>
                  </a:lnTo>
                  <a:lnTo>
                    <a:pt x="0" y="3585450"/>
                  </a:lnTo>
                  <a:lnTo>
                    <a:pt x="0" y="2777649"/>
                  </a:lnTo>
                  <a:lnTo>
                    <a:pt x="10107204" y="2777649"/>
                  </a:lnTo>
                  <a:close/>
                </a:path>
              </a:pathLst>
            </a:custGeom>
            <a:pattFill prst="wdUpDiag">
              <a:fgClr>
                <a:srgbClr val="F2A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2" name="Rectangle 21">
              <a:extLst>
                <a:ext uri="{FF2B5EF4-FFF2-40B4-BE49-F238E27FC236}">
                  <a16:creationId xmlns:a16="http://schemas.microsoft.com/office/drawing/2014/main" id="{C01B9241-AC9C-13CE-63F7-755AFF322F8B}"/>
                </a:ext>
              </a:extLst>
            </p:cNvPr>
            <p:cNvSpPr/>
            <p:nvPr/>
          </p:nvSpPr>
          <p:spPr>
            <a:xfrm>
              <a:off x="5934831" y="11211626"/>
              <a:ext cx="25416024" cy="11398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5761019-82C3-3630-90F4-308AE4AD0957}"/>
                </a:ext>
              </a:extLst>
            </p:cNvPr>
            <p:cNvSpPr/>
            <p:nvPr/>
          </p:nvSpPr>
          <p:spPr>
            <a:xfrm>
              <a:off x="5934833" y="12614111"/>
              <a:ext cx="25416023" cy="836571"/>
            </a:xfrm>
            <a:prstGeom prst="rect">
              <a:avLst/>
            </a:prstGeom>
            <a:pattFill prst="wdUpDiag">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418CAAD9-37B8-F535-CEFC-D0595502808E}"/>
                </a:ext>
              </a:extLst>
            </p:cNvPr>
            <p:cNvSpPr/>
            <p:nvPr/>
          </p:nvSpPr>
          <p:spPr>
            <a:xfrm>
              <a:off x="5934829" y="8481899"/>
              <a:ext cx="25416026" cy="6525517"/>
            </a:xfrm>
            <a:custGeom>
              <a:avLst/>
              <a:gdLst>
                <a:gd name="connsiteX0" fmla="*/ 10333514 w 25416026"/>
                <a:gd name="connsiteY0" fmla="*/ 0 h 6525517"/>
                <a:gd name="connsiteX1" fmla="*/ 10346043 w 25416026"/>
                <a:gd name="connsiteY1" fmla="*/ 10242 h 6525517"/>
                <a:gd name="connsiteX2" fmla="*/ 10384671 w 25416026"/>
                <a:gd name="connsiteY2" fmla="*/ 10242 h 6525517"/>
                <a:gd name="connsiteX3" fmla="*/ 10384671 w 25416026"/>
                <a:gd name="connsiteY3" fmla="*/ 41821 h 6525517"/>
                <a:gd name="connsiteX4" fmla="*/ 17030352 w 25416026"/>
                <a:gd name="connsiteY4" fmla="*/ 5474740 h 6525517"/>
                <a:gd name="connsiteX5" fmla="*/ 25416026 w 25416026"/>
                <a:gd name="connsiteY5" fmla="*/ 5474740 h 6525517"/>
                <a:gd name="connsiteX6" fmla="*/ 25416026 w 25416026"/>
                <a:gd name="connsiteY6" fmla="*/ 6516388 h 6525517"/>
                <a:gd name="connsiteX7" fmla="*/ 16677332 w 25416026"/>
                <a:gd name="connsiteY7" fmla="*/ 6516388 h 6525517"/>
                <a:gd name="connsiteX8" fmla="*/ 16669942 w 25416026"/>
                <a:gd name="connsiteY8" fmla="*/ 6525517 h 6525517"/>
                <a:gd name="connsiteX9" fmla="*/ 16658666 w 25416026"/>
                <a:gd name="connsiteY9" fmla="*/ 6516388 h 6525517"/>
                <a:gd name="connsiteX10" fmla="*/ 16658470 w 25416026"/>
                <a:gd name="connsiteY10" fmla="*/ 6516388 h 6525517"/>
                <a:gd name="connsiteX11" fmla="*/ 16658470 w 25416026"/>
                <a:gd name="connsiteY11" fmla="*/ 6516230 h 6525517"/>
                <a:gd name="connsiteX12" fmla="*/ 9703496 w 25416026"/>
                <a:gd name="connsiteY12" fmla="*/ 885804 h 6525517"/>
                <a:gd name="connsiteX13" fmla="*/ 9706626 w 25416026"/>
                <a:gd name="connsiteY13" fmla="*/ 881586 h 6525517"/>
                <a:gd name="connsiteX14" fmla="*/ 0 w 25416026"/>
                <a:gd name="connsiteY14" fmla="*/ 881586 h 6525517"/>
                <a:gd name="connsiteX15" fmla="*/ 0 w 25416026"/>
                <a:gd name="connsiteY15" fmla="*/ 10242 h 6525517"/>
                <a:gd name="connsiteX16" fmla="*/ 10325915 w 25416026"/>
                <a:gd name="connsiteY16" fmla="*/ 10242 h 652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16026" h="6525517">
                  <a:moveTo>
                    <a:pt x="10333514" y="0"/>
                  </a:moveTo>
                  <a:lnTo>
                    <a:pt x="10346043" y="10242"/>
                  </a:lnTo>
                  <a:lnTo>
                    <a:pt x="10384671" y="10242"/>
                  </a:lnTo>
                  <a:lnTo>
                    <a:pt x="10384671" y="41821"/>
                  </a:lnTo>
                  <a:lnTo>
                    <a:pt x="17030352" y="5474740"/>
                  </a:lnTo>
                  <a:lnTo>
                    <a:pt x="25416026" y="5474740"/>
                  </a:lnTo>
                  <a:lnTo>
                    <a:pt x="25416026" y="6516388"/>
                  </a:lnTo>
                  <a:lnTo>
                    <a:pt x="16677332" y="6516388"/>
                  </a:lnTo>
                  <a:lnTo>
                    <a:pt x="16669942" y="6525517"/>
                  </a:lnTo>
                  <a:lnTo>
                    <a:pt x="16658666" y="6516388"/>
                  </a:lnTo>
                  <a:lnTo>
                    <a:pt x="16658470" y="6516388"/>
                  </a:lnTo>
                  <a:lnTo>
                    <a:pt x="16658470" y="6516230"/>
                  </a:lnTo>
                  <a:lnTo>
                    <a:pt x="9703496" y="885804"/>
                  </a:lnTo>
                  <a:lnTo>
                    <a:pt x="9706626" y="881586"/>
                  </a:lnTo>
                  <a:lnTo>
                    <a:pt x="0" y="881586"/>
                  </a:lnTo>
                  <a:lnTo>
                    <a:pt x="0" y="10242"/>
                  </a:lnTo>
                  <a:lnTo>
                    <a:pt x="10325915" y="10242"/>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0" name="Freeform: Shape 39">
              <a:extLst>
                <a:ext uri="{FF2B5EF4-FFF2-40B4-BE49-F238E27FC236}">
                  <a16:creationId xmlns:a16="http://schemas.microsoft.com/office/drawing/2014/main" id="{9A1AE43A-6E71-FBAA-D903-0ED3D7B22C01}"/>
                </a:ext>
              </a:extLst>
            </p:cNvPr>
            <p:cNvSpPr/>
            <p:nvPr/>
          </p:nvSpPr>
          <p:spPr>
            <a:xfrm rot="1339578">
              <a:off x="6199810" y="4981882"/>
              <a:ext cx="24873344" cy="7890478"/>
            </a:xfrm>
            <a:custGeom>
              <a:avLst/>
              <a:gdLst>
                <a:gd name="connsiteX0" fmla="*/ 9258023 w 24873344"/>
                <a:gd name="connsiteY0" fmla="*/ 3242600 h 7890478"/>
                <a:gd name="connsiteX1" fmla="*/ 9386088 w 24873344"/>
                <a:gd name="connsiteY1" fmla="*/ 3242441 h 7890478"/>
                <a:gd name="connsiteX2" fmla="*/ 9403115 w 24873344"/>
                <a:gd name="connsiteY2" fmla="*/ 3235448 h 7890478"/>
                <a:gd name="connsiteX3" fmla="*/ 9405976 w 24873344"/>
                <a:gd name="connsiteY3" fmla="*/ 3242416 h 7890478"/>
                <a:gd name="connsiteX4" fmla="*/ 16633103 w 24873344"/>
                <a:gd name="connsiteY4" fmla="*/ 3233431 h 7890478"/>
                <a:gd name="connsiteX5" fmla="*/ 24506727 w 24873344"/>
                <a:gd name="connsiteY5" fmla="*/ 0 h 7890478"/>
                <a:gd name="connsiteX6" fmla="*/ 24873344 w 24873344"/>
                <a:gd name="connsiteY6" fmla="*/ 892737 h 7890478"/>
                <a:gd name="connsiteX7" fmla="*/ 16959913 w 24873344"/>
                <a:gd name="connsiteY7" fmla="*/ 4142515 h 7890478"/>
                <a:gd name="connsiteX8" fmla="*/ 16938751 w 24873344"/>
                <a:gd name="connsiteY8" fmla="*/ 4090982 h 7890478"/>
                <a:gd name="connsiteX9" fmla="*/ 9523978 w 24873344"/>
                <a:gd name="connsiteY9" fmla="*/ 4113121 h 7890478"/>
                <a:gd name="connsiteX10" fmla="*/ 325858 w 24873344"/>
                <a:gd name="connsiteY10" fmla="*/ 7890478 h 7890478"/>
                <a:gd name="connsiteX11" fmla="*/ 0 w 24873344"/>
                <a:gd name="connsiteY11" fmla="*/ 7096990 h 7890478"/>
                <a:gd name="connsiteX12" fmla="*/ 9263856 w 24873344"/>
                <a:gd name="connsiteY12" fmla="*/ 3292637 h 78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73344" h="7890478">
                  <a:moveTo>
                    <a:pt x="9258023" y="3242600"/>
                  </a:moveTo>
                  <a:lnTo>
                    <a:pt x="9386088" y="3242441"/>
                  </a:lnTo>
                  <a:lnTo>
                    <a:pt x="9403115" y="3235448"/>
                  </a:lnTo>
                  <a:lnTo>
                    <a:pt x="9405976" y="3242416"/>
                  </a:lnTo>
                  <a:lnTo>
                    <a:pt x="16633103" y="3233431"/>
                  </a:lnTo>
                  <a:lnTo>
                    <a:pt x="24506727" y="0"/>
                  </a:lnTo>
                  <a:lnTo>
                    <a:pt x="24873344" y="892737"/>
                  </a:lnTo>
                  <a:lnTo>
                    <a:pt x="16959913" y="4142515"/>
                  </a:lnTo>
                  <a:lnTo>
                    <a:pt x="16938751" y="4090982"/>
                  </a:lnTo>
                  <a:lnTo>
                    <a:pt x="9523978" y="4113121"/>
                  </a:lnTo>
                  <a:lnTo>
                    <a:pt x="325858" y="7890478"/>
                  </a:lnTo>
                  <a:lnTo>
                    <a:pt x="0" y="7096990"/>
                  </a:lnTo>
                  <a:lnTo>
                    <a:pt x="9263856" y="3292637"/>
                  </a:lnTo>
                  <a:close/>
                </a:path>
              </a:pathLst>
            </a:custGeom>
            <a:pattFill prst="wdUpDiag">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3" name="Freeform: Shape 42">
              <a:extLst>
                <a:ext uri="{FF2B5EF4-FFF2-40B4-BE49-F238E27FC236}">
                  <a16:creationId xmlns:a16="http://schemas.microsoft.com/office/drawing/2014/main" id="{F42A27BE-5705-B383-A4C9-8DAC1988DA57}"/>
                </a:ext>
              </a:extLst>
            </p:cNvPr>
            <p:cNvSpPr/>
            <p:nvPr/>
          </p:nvSpPr>
          <p:spPr>
            <a:xfrm>
              <a:off x="5934831" y="8381472"/>
              <a:ext cx="25416025" cy="6506739"/>
            </a:xfrm>
            <a:custGeom>
              <a:avLst/>
              <a:gdLst>
                <a:gd name="connsiteX0" fmla="*/ 17610969 w 25416025"/>
                <a:gd name="connsiteY0" fmla="*/ 0 h 6506739"/>
                <a:gd name="connsiteX1" fmla="*/ 25416025 w 25416025"/>
                <a:gd name="connsiteY1" fmla="*/ 0 h 6506739"/>
                <a:gd name="connsiteX2" fmla="*/ 25416025 w 25416025"/>
                <a:gd name="connsiteY2" fmla="*/ 900114 h 6506739"/>
                <a:gd name="connsiteX3" fmla="*/ 17911321 w 25416025"/>
                <a:gd name="connsiteY3" fmla="*/ 900114 h 6506739"/>
                <a:gd name="connsiteX4" fmla="*/ 9673470 w 25416025"/>
                <a:gd name="connsiteY4" fmla="*/ 6465117 h 6506739"/>
                <a:gd name="connsiteX5" fmla="*/ 9673470 w 25416025"/>
                <a:gd name="connsiteY5" fmla="*/ 6506739 h 6506739"/>
                <a:gd name="connsiteX6" fmla="*/ 0 w 25416025"/>
                <a:gd name="connsiteY6" fmla="*/ 6506739 h 6506739"/>
                <a:gd name="connsiteX7" fmla="*/ 0 w 25416025"/>
                <a:gd name="connsiteY7" fmla="*/ 5575166 h 6506739"/>
                <a:gd name="connsiteX8" fmla="*/ 9246799 w 25416025"/>
                <a:gd name="connsiteY8" fmla="*/ 5575166 h 6506739"/>
                <a:gd name="connsiteX9" fmla="*/ 17610969 w 25416025"/>
                <a:gd name="connsiteY9" fmla="*/ 16598 h 650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6025" h="6506739">
                  <a:moveTo>
                    <a:pt x="17610969" y="0"/>
                  </a:moveTo>
                  <a:lnTo>
                    <a:pt x="25416025" y="0"/>
                  </a:lnTo>
                  <a:lnTo>
                    <a:pt x="25416025" y="900114"/>
                  </a:lnTo>
                  <a:lnTo>
                    <a:pt x="17911321" y="900114"/>
                  </a:lnTo>
                  <a:lnTo>
                    <a:pt x="9673470" y="6465117"/>
                  </a:lnTo>
                  <a:lnTo>
                    <a:pt x="9673470" y="6506739"/>
                  </a:lnTo>
                  <a:lnTo>
                    <a:pt x="0" y="6506739"/>
                  </a:lnTo>
                  <a:lnTo>
                    <a:pt x="0" y="5575166"/>
                  </a:lnTo>
                  <a:lnTo>
                    <a:pt x="9246799" y="5575166"/>
                  </a:lnTo>
                  <a:lnTo>
                    <a:pt x="17610969" y="16598"/>
                  </a:lnTo>
                  <a:close/>
                </a:path>
              </a:pathLst>
            </a:custGeom>
            <a:solidFill>
              <a:srgbClr val="F2A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Connects two devices of the same type together </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26186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Modern network cards have automatic crossover support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Crossover Cable</a:t>
            </a:r>
          </a:p>
        </p:txBody>
      </p:sp>
    </p:spTree>
    <p:extLst>
      <p:ext uri="{BB962C8B-B14F-4D97-AF65-F5344CB8AC3E}">
        <p14:creationId xmlns:p14="http://schemas.microsoft.com/office/powerpoint/2010/main" val="192205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aphicFrame>
        <p:nvGraphicFramePr>
          <p:cNvPr id="2" name="0_Table">
            <a:extLst>
              <a:ext uri="{FF2B5EF4-FFF2-40B4-BE49-F238E27FC236}">
                <a16:creationId xmlns:a16="http://schemas.microsoft.com/office/drawing/2014/main" id="{C4F5757B-7A19-8D36-B264-0AA8384D8394}"/>
              </a:ext>
            </a:extLst>
          </p:cNvPr>
          <p:cNvGraphicFramePr>
            <a:graphicFrameLocks noGrp="1"/>
          </p:cNvGraphicFramePr>
          <p:nvPr>
            <p:extLst>
              <p:ext uri="{D42A27DB-BD31-4B8C-83A1-F6EECF244321}">
                <p14:modId xmlns:p14="http://schemas.microsoft.com/office/powerpoint/2010/main" val="1001215161"/>
              </p:ext>
            </p:extLst>
          </p:nvPr>
        </p:nvGraphicFramePr>
        <p:xfrm>
          <a:off x="1351026" y="6433461"/>
          <a:ext cx="33722745" cy="11064350"/>
        </p:xfrm>
        <a:graphic>
          <a:graphicData uri="http://schemas.openxmlformats.org/drawingml/2006/table">
            <a:tbl>
              <a:tblPr firstRow="1" bandRow="1">
                <a:tableStyleId>{5C22544A-7EE6-4342-B048-85BDC9FD1C3A}</a:tableStyleId>
              </a:tblPr>
              <a:tblGrid>
                <a:gridCol w="2900051">
                  <a:extLst>
                    <a:ext uri="{9D8B030D-6E8A-4147-A177-3AD203B41FA5}">
                      <a16:colId xmlns:a16="http://schemas.microsoft.com/office/drawing/2014/main" val="2347599606"/>
                    </a:ext>
                  </a:extLst>
                </a:gridCol>
                <a:gridCol w="2900051">
                  <a:extLst>
                    <a:ext uri="{9D8B030D-6E8A-4147-A177-3AD203B41FA5}">
                      <a16:colId xmlns:a16="http://schemas.microsoft.com/office/drawing/2014/main" val="2113719083"/>
                    </a:ext>
                  </a:extLst>
                </a:gridCol>
                <a:gridCol w="7982318">
                  <a:extLst>
                    <a:ext uri="{9D8B030D-6E8A-4147-A177-3AD203B41FA5}">
                      <a16:colId xmlns:a16="http://schemas.microsoft.com/office/drawing/2014/main" val="4183829954"/>
                    </a:ext>
                  </a:extLst>
                </a:gridCol>
                <a:gridCol w="6156904">
                  <a:extLst>
                    <a:ext uri="{9D8B030D-6E8A-4147-A177-3AD203B41FA5}">
                      <a16:colId xmlns:a16="http://schemas.microsoft.com/office/drawing/2014/main" val="499815505"/>
                    </a:ext>
                  </a:extLst>
                </a:gridCol>
                <a:gridCol w="13783421">
                  <a:extLst>
                    <a:ext uri="{9D8B030D-6E8A-4147-A177-3AD203B41FA5}">
                      <a16:colId xmlns:a16="http://schemas.microsoft.com/office/drawing/2014/main" val="2618273462"/>
                    </a:ext>
                  </a:extLst>
                </a:gridCol>
              </a:tblGrid>
              <a:tr h="1983524">
                <a:tc>
                  <a:txBody>
                    <a:bodyPr/>
                    <a:lstStyle/>
                    <a:p>
                      <a:r>
                        <a:rPr lang="en-AU" sz="7000" dirty="0">
                          <a:latin typeface="Arial" panose="020B0604020202020204" pitchFamily="34" charset="0"/>
                          <a:cs typeface="Arial" panose="020B0604020202020204" pitchFamily="34" charset="0"/>
                        </a:rPr>
                        <a:t>Cat</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Year</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Max. Transfer Rate</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Max. Distance</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Network Application</a:t>
                      </a:r>
                    </a:p>
                    <a:p>
                      <a:endParaRPr lang="en-AU" sz="7000" dirty="0">
                        <a:latin typeface="Arial" panose="020B0604020202020204" pitchFamily="34" charset="0"/>
                        <a:cs typeface="Arial" panose="020B0604020202020204" pitchFamily="34" charset="0"/>
                      </a:endParaRPr>
                    </a:p>
                  </a:txBody>
                  <a:tcPr>
                    <a:cell3D prstMaterial="dkEdge">
                      <a:bevel prst="artDeco"/>
                      <a:lightRig rig="flood" dir="t"/>
                    </a:cell3D>
                  </a:tcPr>
                </a:tc>
                <a:extLst>
                  <a:ext uri="{0D108BD9-81ED-4DB2-BD59-A6C34878D82A}">
                    <a16:rowId xmlns:a16="http://schemas.microsoft.com/office/drawing/2014/main" val="3326121284"/>
                  </a:ext>
                </a:extLst>
              </a:tr>
              <a:tr h="1767862">
                <a:tc>
                  <a:txBody>
                    <a:bodyPr/>
                    <a:lstStyle/>
                    <a:p>
                      <a:r>
                        <a:rPr lang="en-AU" sz="7000" dirty="0">
                          <a:latin typeface="Arial" panose="020B0604020202020204" pitchFamily="34" charset="0"/>
                          <a:cs typeface="Arial" panose="020B0604020202020204" pitchFamily="34" charset="0"/>
                        </a:rPr>
                        <a:t>5</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1991</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100 Mbps</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 m (328 ft)</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100BASE-TX (Fast Ethernet)</a:t>
                      </a:r>
                    </a:p>
                  </a:txBody>
                  <a:tcPr>
                    <a:cell3D prstMaterial="dkEdge">
                      <a:bevel prst="artDeco"/>
                      <a:lightRig rig="flood" dir="t"/>
                    </a:cell3D>
                  </a:tcPr>
                </a:tc>
                <a:extLst>
                  <a:ext uri="{0D108BD9-81ED-4DB2-BD59-A6C34878D82A}">
                    <a16:rowId xmlns:a16="http://schemas.microsoft.com/office/drawing/2014/main" val="3986970754"/>
                  </a:ext>
                </a:extLst>
              </a:tr>
              <a:tr h="1767862">
                <a:tc>
                  <a:txBody>
                    <a:bodyPr/>
                    <a:lstStyle/>
                    <a:p>
                      <a:r>
                        <a:rPr lang="en-AU" sz="7000" dirty="0">
                          <a:latin typeface="Arial" panose="020B0604020202020204" pitchFamily="34" charset="0"/>
                          <a:cs typeface="Arial" panose="020B0604020202020204" pitchFamily="34" charset="0"/>
                        </a:rPr>
                        <a:t>5e</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2001</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1 Gbps</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 m (328 ft)</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1000BASE-T (Gigabit Ethernet)</a:t>
                      </a:r>
                    </a:p>
                  </a:txBody>
                  <a:tcPr>
                    <a:cell3D prstMaterial="dkEdge">
                      <a:bevel prst="artDeco"/>
                      <a:lightRig rig="flood" dir="t"/>
                    </a:cell3D>
                  </a:tcPr>
                </a:tc>
                <a:extLst>
                  <a:ext uri="{0D108BD9-81ED-4DB2-BD59-A6C34878D82A}">
                    <a16:rowId xmlns:a16="http://schemas.microsoft.com/office/drawing/2014/main" val="4224287199"/>
                  </a:ext>
                </a:extLst>
              </a:tr>
              <a:tr h="1767862">
                <a:tc rowSpan="2">
                  <a:txBody>
                    <a:bodyPr/>
                    <a:lstStyle/>
                    <a:p>
                      <a:r>
                        <a:rPr lang="en-AU" sz="7000" dirty="0">
                          <a:latin typeface="Arial" panose="020B0604020202020204" pitchFamily="34" charset="0"/>
                          <a:cs typeface="Arial" panose="020B0604020202020204" pitchFamily="34" charset="0"/>
                        </a:rPr>
                        <a:t>6</a:t>
                      </a:r>
                    </a:p>
                  </a:txBody>
                  <a:tcPr>
                    <a:cell3D prstMaterial="dkEdge">
                      <a:bevel prst="artDeco"/>
                      <a:lightRig rig="flood" dir="t"/>
                    </a:cell3D>
                    <a:solidFill>
                      <a:schemeClr val="accent1"/>
                    </a:solidFill>
                  </a:tcPr>
                </a:tc>
                <a:tc rowSpan="2">
                  <a:txBody>
                    <a:bodyPr/>
                    <a:lstStyle/>
                    <a:p>
                      <a:r>
                        <a:rPr lang="en-AU" sz="7000" dirty="0">
                          <a:latin typeface="Arial" panose="020B0604020202020204" pitchFamily="34" charset="0"/>
                          <a:cs typeface="Arial" panose="020B0604020202020204" pitchFamily="34" charset="0"/>
                        </a:rPr>
                        <a:t>2002</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1 Gbps</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 m (328 ft)</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1000BASE-T (Gigabit Ethernet)</a:t>
                      </a:r>
                    </a:p>
                  </a:txBody>
                  <a:tcPr>
                    <a:cell3D prstMaterial="dkEdge">
                      <a:bevel prst="artDeco"/>
                      <a:lightRig rig="flood" dir="t"/>
                    </a:cell3D>
                  </a:tcPr>
                </a:tc>
                <a:extLst>
                  <a:ext uri="{0D108BD9-81ED-4DB2-BD59-A6C34878D82A}">
                    <a16:rowId xmlns:a16="http://schemas.microsoft.com/office/drawing/2014/main" val="2074348973"/>
                  </a:ext>
                </a:extLst>
              </a:tr>
              <a:tr h="1767862">
                <a:tc vMerge="1">
                  <a:txBody>
                    <a:bodyPr/>
                    <a:lstStyle/>
                    <a:p>
                      <a:endParaRPr lang="en-AU" sz="7000" dirty="0">
                        <a:latin typeface="Arial" panose="020B0604020202020204" pitchFamily="34" charset="0"/>
                        <a:cs typeface="Arial" panose="020B0604020202020204" pitchFamily="34" charset="0"/>
                      </a:endParaRPr>
                    </a:p>
                  </a:txBody>
                  <a:tcPr>
                    <a:solidFill>
                      <a:schemeClr val="accent1"/>
                    </a:solidFill>
                  </a:tcPr>
                </a:tc>
                <a:tc vMerge="1">
                  <a:txBody>
                    <a:bodyPr/>
                    <a:lstStyle/>
                    <a:p>
                      <a:endParaRPr lang="en-AU"/>
                    </a:p>
                  </a:txBody>
                  <a:tcPr/>
                </a:tc>
                <a:tc>
                  <a:txBody>
                    <a:bodyPr/>
                    <a:lstStyle/>
                    <a:p>
                      <a:r>
                        <a:rPr lang="en-AU" sz="7000" dirty="0">
                          <a:latin typeface="Arial" panose="020B0604020202020204" pitchFamily="34" charset="0"/>
                          <a:cs typeface="Arial" panose="020B0604020202020204" pitchFamily="34" charset="0"/>
                        </a:rPr>
                        <a:t>10 Gbps</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55 m (180 ft)</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10GBASE-T (10 Gigabit Ethernet)</a:t>
                      </a:r>
                    </a:p>
                  </a:txBody>
                  <a:tcPr>
                    <a:cell3D prstMaterial="dkEdge">
                      <a:bevel prst="artDeco"/>
                      <a:lightRig rig="flood" dir="t"/>
                    </a:cell3D>
                  </a:tcPr>
                </a:tc>
                <a:extLst>
                  <a:ext uri="{0D108BD9-81ED-4DB2-BD59-A6C34878D82A}">
                    <a16:rowId xmlns:a16="http://schemas.microsoft.com/office/drawing/2014/main" val="879866902"/>
                  </a:ext>
                </a:extLst>
              </a:tr>
              <a:tr h="1767862">
                <a:tc>
                  <a:txBody>
                    <a:bodyPr/>
                    <a:lstStyle/>
                    <a:p>
                      <a:r>
                        <a:rPr lang="en-AU" sz="7000" dirty="0">
                          <a:latin typeface="Arial" panose="020B0604020202020204" pitchFamily="34" charset="0"/>
                          <a:cs typeface="Arial" panose="020B0604020202020204" pitchFamily="34" charset="0"/>
                        </a:rPr>
                        <a:t>6a</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2008</a:t>
                      </a:r>
                    </a:p>
                  </a:txBody>
                  <a:tcPr>
                    <a:cell3D prstMaterial="dkEdge">
                      <a:bevel prst="artDeco"/>
                      <a:lightRig rig="flood" dir="t"/>
                    </a:cell3D>
                    <a:solidFill>
                      <a:schemeClr val="accent1"/>
                    </a:solidFill>
                  </a:tcPr>
                </a:tc>
                <a:tc>
                  <a:txBody>
                    <a:bodyPr/>
                    <a:lstStyle/>
                    <a:p>
                      <a:r>
                        <a:rPr lang="en-AU" sz="7000" dirty="0">
                          <a:latin typeface="Arial" panose="020B0604020202020204" pitchFamily="34" charset="0"/>
                          <a:cs typeface="Arial" panose="020B0604020202020204" pitchFamily="34" charset="0"/>
                        </a:rPr>
                        <a:t>10 Gbps</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100 m (328 ft)</a:t>
                      </a:r>
                    </a:p>
                  </a:txBody>
                  <a:tcPr>
                    <a:cell3D prstMaterial="dkEdge">
                      <a:bevel prst="artDeco"/>
                      <a:lightRig rig="flood" dir="t"/>
                    </a:cell3D>
                  </a:tcPr>
                </a:tc>
                <a:tc>
                  <a:txBody>
                    <a:bodyPr/>
                    <a:lstStyle/>
                    <a:p>
                      <a:r>
                        <a:rPr lang="en-AU" sz="7000" dirty="0">
                          <a:latin typeface="Arial" panose="020B0604020202020204" pitchFamily="34" charset="0"/>
                          <a:cs typeface="Arial" panose="020B0604020202020204" pitchFamily="34" charset="0"/>
                        </a:rPr>
                        <a:t>10GBASE-T (10 Gigabit Ethernet)</a:t>
                      </a:r>
                    </a:p>
                  </a:txBody>
                  <a:tcPr>
                    <a:cell3D prstMaterial="dkEdge">
                      <a:bevel prst="artDeco"/>
                      <a:lightRig rig="flood" dir="t"/>
                    </a:cell3D>
                  </a:tcPr>
                </a:tc>
                <a:extLst>
                  <a:ext uri="{0D108BD9-81ED-4DB2-BD59-A6C34878D82A}">
                    <a16:rowId xmlns:a16="http://schemas.microsoft.com/office/drawing/2014/main" val="4258701509"/>
                  </a:ext>
                </a:extLst>
              </a:tr>
            </a:tbl>
          </a:graphicData>
        </a:graphic>
      </p:graphicFrame>
      <p:sp>
        <p:nvSpPr>
          <p:cNvPr id="3" name="0_Point 1">
            <a:extLst>
              <a:ext uri="{FF2B5EF4-FFF2-40B4-BE49-F238E27FC236}">
                <a16:creationId xmlns:a16="http://schemas.microsoft.com/office/drawing/2014/main" id="{217357A4-CD34-22BD-FCEF-EF220BCD5D9D}"/>
              </a:ext>
            </a:extLst>
          </p:cNvPr>
          <p:cNvSpPr txBox="1"/>
          <p:nvPr/>
        </p:nvSpPr>
        <p:spPr>
          <a:xfrm>
            <a:off x="854964" y="3450382"/>
            <a:ext cx="2785066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Specification that defines network cables </a:t>
            </a:r>
          </a:p>
        </p:txBody>
      </p:sp>
      <p:sp>
        <p:nvSpPr>
          <p:cNvPr id="4" name="1_Point 2">
            <a:extLst>
              <a:ext uri="{FF2B5EF4-FFF2-40B4-BE49-F238E27FC236}">
                <a16:creationId xmlns:a16="http://schemas.microsoft.com/office/drawing/2014/main" id="{9538A01B-1937-CA85-FB4B-9F5B535280BF}"/>
              </a:ext>
            </a:extLst>
          </p:cNvPr>
          <p:cNvSpPr txBox="1"/>
          <p:nvPr/>
        </p:nvSpPr>
        <p:spPr>
          <a:xfrm>
            <a:off x="854964" y="5141002"/>
            <a:ext cx="16943179" cy="129245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Standards are backward compatible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Cat Standards</a:t>
            </a:r>
          </a:p>
        </p:txBody>
      </p:sp>
    </p:spTree>
    <p:extLst>
      <p:ext uri="{BB962C8B-B14F-4D97-AF65-F5344CB8AC3E}">
        <p14:creationId xmlns:p14="http://schemas.microsoft.com/office/powerpoint/2010/main" val="123724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1607</Words>
  <Application>Microsoft Office PowerPoint</Application>
  <PresentationFormat>Custom</PresentationFormat>
  <Paragraphs>119</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2024-12-21T10:06:45Z</dcterms:modified>
</cp:coreProperties>
</file>