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7"/>
  </p:notesMasterIdLst>
  <p:sldIdLst>
    <p:sldId id="274" r:id="rId2"/>
    <p:sldId id="285" r:id="rId3"/>
    <p:sldId id="286" r:id="rId4"/>
    <p:sldId id="287" r:id="rId5"/>
    <p:sldId id="273" r:id="rId6"/>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54" autoAdjust="0"/>
    <p:restoredTop sz="94402" autoAdjust="0"/>
  </p:normalViewPr>
  <p:slideViewPr>
    <p:cSldViewPr snapToGrid="0">
      <p:cViewPr varScale="1">
        <p:scale>
          <a:sx n="29" d="100"/>
          <a:sy n="29" d="100"/>
        </p:scale>
        <p:origin x="144" y="6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copper network cables.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The most used cable in networking is unshielded twisted pair, otherwise known as UTP. The cable has eight wires which are organized into four pairs. Each pair operates on the principle of balanced transmission, where each wire carries a signal that is the inverse of its counterpart. This design effectively cancels out electromagnetic emissions from the wires, enhancing signal integrity and reducing interference. This design allows data transmission to be more reliable, which has contributed to the widespread preference for UTP in various networking applications.</a:t>
            </a:r>
          </a:p>
          <a:p>
            <a:endParaRPr lang="en-GB"/>
          </a:p>
          <a:p>
            <a:r>
              <a:rPr lang="en-GB"/>
              <a:t>To further mitigate interference, the wire pairs in a UTP cable are twisted together. The twisting means that electromagnetic radiation coming from the direction of the wires is continuously altered, diminishing potential interference with adjacent wires or nearby electronic devices. The effectiveness of this method is proportional to the number of twists: more twists equates to less interference. This characteristic is particularly crucial when deploying cables over extended distances or for high-speed data transmission, as it helps with signal integrity and performance.</a:t>
            </a:r>
          </a:p>
          <a:p>
            <a:endParaRPr lang="en-GB"/>
          </a:p>
          <a:p>
            <a:r>
              <a:rPr lang="en-GB"/>
              <a:t>The four pairs within a UTP cable are encased in an insulating jacket. This jacket does not offer electromagnetic shielding. However, this is typically not an issue if the cable is not placed near sources of significant electromagnetic radiation, such as fluorescent lights, motors or heavy machinery.</a:t>
            </a:r>
          </a:p>
          <a:p>
            <a:endParaRPr lang="en-GB"/>
          </a:p>
          <a:p>
            <a:r>
              <a:rPr lang="en-GB"/>
              <a:t>To determine the type of cable you have, simply refer to the markings printed along its length. In this example, the cable is UTP so you will find "UTP" on the cable itself. If your installation requires running cable through areas with devices that generate significant electromagnetic interference, be aware that there are alternative cable types specifically designed for such environments.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011464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01:56 To protect against electromagnetic interference there is a shielded twisted pair or STP. This cable type has electromagnetic shielding inside the cable to protect it against interference. The basic type is screen cable which has one layer of shielding around all four pairs of wire.</a:t>
            </a:r>
          </a:p>
          <a:p>
            <a:endParaRPr lang="en-GB"/>
          </a:p>
          <a:p>
            <a:r>
              <a:rPr lang="en-GB"/>
              <a:t>Since STP cables offer enhanced protection against interference, they are often used in areas where there is a lot of electromagnetic interference or areas requiring high-speed data transmission. For example, areas with power lines, electrical rooms, near generators or for data transmission over 10 Gigabits per second.</a:t>
            </a:r>
          </a:p>
          <a:p>
            <a:endParaRPr lang="en-GB"/>
          </a:p>
          <a:p>
            <a:r>
              <a:rPr lang="en-GB"/>
              <a:t>Since the cables are shielded, they have higher reliability than unshielded twisted pair cables. This is why they are more reliable at higher speeds. The basic STP cable will only have one layer of shielding. You can also get full-shielded STP where the outer shielding is present, but there is also shielding around each pair of wires.</a:t>
            </a:r>
          </a:p>
          <a:p>
            <a:endParaRPr lang="en-GB"/>
          </a:p>
          <a:p>
            <a:r>
              <a:rPr lang="en-GB"/>
              <a:t>STP cables cost more than UTP cables, are also not as flexible and thus are harder to work with. There are also other factors to consider before purchasing a cable.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065132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03:00 The cable will be made to a particular standard referred to as Cat followed by a number. The higher the number or standard, the higher the data rates the cable can support. The cable will have printed on it which standard it is made to.</a:t>
            </a:r>
          </a:p>
          <a:p>
            <a:endParaRPr lang="en-GB"/>
          </a:p>
          <a:p>
            <a:r>
              <a:rPr lang="en-GB"/>
              <a:t>For the A+ exam, CompTIA only has the four standards listed as exam objectives. There are other standards above this as well. If you purchase a cable of a high standard, it will be of better quality, and thus will support faster speeds.</a:t>
            </a:r>
          </a:p>
          <a:p>
            <a:endParaRPr lang="en-GB"/>
          </a:p>
          <a:p>
            <a:r>
              <a:rPr lang="en-GB"/>
              <a:t>The oldest standard is Cat 5. This only supports up to 100 Megabits per second. It is pretty common for devices to support at least 1 Gigabit per second nowadays. So, I personally would not purchase Cat 5 cables anymore.</a:t>
            </a:r>
          </a:p>
          <a:p>
            <a:endParaRPr lang="en-GB"/>
          </a:p>
          <a:p>
            <a:r>
              <a:rPr lang="en-GB"/>
              <a:t>At a minimum I would purchase Cat 5e cables. This standard has historically been the most popular cable used in networking. It supports up to 1 Gigabit networking.</a:t>
            </a:r>
          </a:p>
          <a:p>
            <a:endParaRPr lang="en-GB"/>
          </a:p>
          <a:p>
            <a:r>
              <a:rPr lang="en-GB"/>
              <a:t>To attempt to future proof myself, I generally only purchase Cat 6 cables or above,  since they are created to a higher quality than Cat 5e, and data transfer over the cable may be better than Cat 5e in some cases.</a:t>
            </a:r>
          </a:p>
          <a:p>
            <a:endParaRPr lang="en-GB"/>
          </a:p>
          <a:p>
            <a:r>
              <a:rPr lang="en-GB"/>
              <a:t>Cat 6A cables have the advantage over Cat 6 cables that 10 Gigabit speeds can be transferred over 100 meters rather than only 55 meters. Unless you are running cables over 55 meters in length this is not a concern. So, for my network cables, I just buy a minimum of Cat 6. If a cable with a higher Cat rating is available for a good price, it is still worth buying if you don’t mind spending the extra money.</a:t>
            </a:r>
          </a:p>
          <a:p>
            <a:endParaRPr lang="en-GB"/>
          </a:p>
          <a:p>
            <a:r>
              <a:rPr lang="en-GB"/>
              <a:t>Understanding copper cables is straightforward for most practical purposes. In real-world scenarios, you are likely to choose UTP cables for standard office computer setups. In environments with higher levels of interference, STP cables are preferable, and they are also often used in data centers for enhanced reliability. The primary decision you'll need to make concerns the Category of the cable, which determines the data transmission speed and bandwidth capabilities. This choice is crucial to ensuring your network meets both current and future connectivity needs.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772976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04:59 That concludes this video on copper cables. I hope you have found the video informative. Until the next video from us, I would like to thank you for watching.</a:t>
            </a:r>
          </a:p>
          <a:p>
            <a:endParaRPr lang="en-GB"/>
          </a:p>
          <a:p>
            <a:r>
              <a:rPr lang="en-GB"/>
              <a:t>References</a:t>
            </a:r>
          </a:p>
          <a:p>
            <a:r>
              <a:rPr lang="en-GB"/>
              <a:t>“The Official CompTIA A+ Core Study Guide (Exam 220-1101)” pages 133 to 135</a:t>
            </a:r>
          </a:p>
          <a:p>
            <a:r>
              <a:rPr lang="en-GB"/>
              <a:t>“Mike Myers All in One A+ Certification Exam Guide 220-1101 &amp; 220-1102” pages 54 to 59</a:t>
            </a:r>
          </a:p>
          <a:p>
            <a:endParaRPr lang="en-GB"/>
          </a:p>
          <a:p>
            <a:r>
              <a:rPr lang="en-GB"/>
              <a:t>Credits</a:t>
            </a:r>
          </a:p>
          <a:p>
            <a:r>
              <a:rPr lang="en-GB"/>
              <a:t>Trainer: Austin Mason http://ITFreeTraining.com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12/21/2024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jpe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13.jpeg"/><Relationship Id="rId5" Type="http://schemas.openxmlformats.org/officeDocument/2006/relationships/image" Target="../media/image9.png"/><Relationship Id="rId10" Type="http://schemas.openxmlformats.org/officeDocument/2006/relationships/image" Target="../media/image12.jpeg"/><Relationship Id="rId4" Type="http://schemas.openxmlformats.org/officeDocument/2006/relationships/image" Target="../media/image8.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UTP box" descr="A picture containing text, sign&#10;&#10;Description automatically generated">
            <a:extLst>
              <a:ext uri="{FF2B5EF4-FFF2-40B4-BE49-F238E27FC236}">
                <a16:creationId xmlns:a16="http://schemas.microsoft.com/office/drawing/2014/main" id="{2AE28B4E-2B47-28D9-702B-7924D2C141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367991" y="317866"/>
            <a:ext cx="6985163" cy="7409446"/>
          </a:xfrm>
          <a:prstGeom prst="rect">
            <a:avLst/>
          </a:prstGeom>
        </p:spPr>
      </p:pic>
      <p:pic>
        <p:nvPicPr>
          <p:cNvPr id="10" name="0_Cable" descr="A picture containing plant&#10;&#10;Description automatically generated">
            <a:extLst>
              <a:ext uri="{FF2B5EF4-FFF2-40B4-BE49-F238E27FC236}">
                <a16:creationId xmlns:a16="http://schemas.microsoft.com/office/drawing/2014/main" id="{BBBC77DD-59CE-C611-88E5-26576A9CB6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8129402"/>
            <a:ext cx="15321816" cy="6336778"/>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700078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Four balanced wire pairs</a:t>
            </a:r>
          </a:p>
        </p:txBody>
      </p:sp>
      <p:sp>
        <p:nvSpPr>
          <p:cNvPr id="30" name="1_Bracket text">
            <a:extLst>
              <a:ext uri="{FF2B5EF4-FFF2-40B4-BE49-F238E27FC236}">
                <a16:creationId xmlns:a16="http://schemas.microsoft.com/office/drawing/2014/main" id="{6EFE4293-B93D-16D7-9BEA-4CAF2E2A56AD}"/>
              </a:ext>
            </a:extLst>
          </p:cNvPr>
          <p:cNvSpPr txBox="1"/>
          <p:nvPr/>
        </p:nvSpPr>
        <p:spPr>
          <a:xfrm>
            <a:off x="16383557" y="9798035"/>
            <a:ext cx="594250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Four pairs</a:t>
            </a:r>
          </a:p>
        </p:txBody>
      </p:sp>
      <p:grpSp>
        <p:nvGrpSpPr>
          <p:cNvPr id="38" name="1_Bracket">
            <a:extLst>
              <a:ext uri="{FF2B5EF4-FFF2-40B4-BE49-F238E27FC236}">
                <a16:creationId xmlns:a16="http://schemas.microsoft.com/office/drawing/2014/main" id="{259B9DB3-1200-3086-4A6B-4E1E9314E5B1}"/>
              </a:ext>
            </a:extLst>
          </p:cNvPr>
          <p:cNvGrpSpPr/>
          <p:nvPr/>
        </p:nvGrpSpPr>
        <p:grpSpPr>
          <a:xfrm>
            <a:off x="13904635" y="7635441"/>
            <a:ext cx="2222056" cy="6725847"/>
            <a:chOff x="13904635" y="7635441"/>
            <a:chExt cx="2222056" cy="6725847"/>
          </a:xfrm>
        </p:grpSpPr>
        <p:cxnSp>
          <p:nvCxnSpPr>
            <p:cNvPr id="32" name="Straight Connector 31">
              <a:extLst>
                <a:ext uri="{FF2B5EF4-FFF2-40B4-BE49-F238E27FC236}">
                  <a16:creationId xmlns:a16="http://schemas.microsoft.com/office/drawing/2014/main" id="{5A8B8409-0142-613F-EB75-5C3325A23D9F}"/>
                </a:ext>
              </a:extLst>
            </p:cNvPr>
            <p:cNvCxnSpPr>
              <a:cxnSpLocks/>
            </p:cNvCxnSpPr>
            <p:nvPr/>
          </p:nvCxnSpPr>
          <p:spPr>
            <a:xfrm>
              <a:off x="13904635" y="7635441"/>
              <a:ext cx="2222056"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6CCB539A-B288-98AF-2530-780A0BDF4739}"/>
                </a:ext>
              </a:extLst>
            </p:cNvPr>
            <p:cNvCxnSpPr>
              <a:cxnSpLocks/>
            </p:cNvCxnSpPr>
            <p:nvPr/>
          </p:nvCxnSpPr>
          <p:spPr>
            <a:xfrm>
              <a:off x="13904635" y="14361288"/>
              <a:ext cx="2222056"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D94711F3-624F-D9BB-6D3A-1EBE31FBEC1B}"/>
                </a:ext>
              </a:extLst>
            </p:cNvPr>
            <p:cNvCxnSpPr>
              <a:cxnSpLocks/>
            </p:cNvCxnSpPr>
            <p:nvPr/>
          </p:nvCxnSpPr>
          <p:spPr>
            <a:xfrm flipV="1">
              <a:off x="16066238" y="7635441"/>
              <a:ext cx="0" cy="6725847"/>
            </a:xfrm>
            <a:prstGeom prst="line">
              <a:avLst/>
            </a:prstGeom>
            <a:ln w="127000"/>
          </p:spPr>
          <p:style>
            <a:lnRef idx="1">
              <a:schemeClr val="dk1"/>
            </a:lnRef>
            <a:fillRef idx="0">
              <a:schemeClr val="dk1"/>
            </a:fillRef>
            <a:effectRef idx="0">
              <a:schemeClr val="dk1"/>
            </a:effectRef>
            <a:fontRef idx="minor">
              <a:schemeClr val="tx1"/>
            </a:fontRef>
          </p:style>
        </p:cxnSp>
      </p:gr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Twisted to reduce interference</a:t>
            </a:r>
          </a:p>
        </p:txBody>
      </p:sp>
      <p:sp>
        <p:nvSpPr>
          <p:cNvPr id="17" name="2_Arrow twisted text">
            <a:extLst>
              <a:ext uri="{FF2B5EF4-FFF2-40B4-BE49-F238E27FC236}">
                <a16:creationId xmlns:a16="http://schemas.microsoft.com/office/drawing/2014/main" id="{20FFD96A-7411-6BFC-097C-87845954ED0C}"/>
              </a:ext>
            </a:extLst>
          </p:cNvPr>
          <p:cNvSpPr txBox="1"/>
          <p:nvPr/>
        </p:nvSpPr>
        <p:spPr>
          <a:xfrm>
            <a:off x="14132331" y="15338868"/>
            <a:ext cx="1044495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Wires twisted together</a:t>
            </a:r>
          </a:p>
        </p:txBody>
      </p:sp>
      <p:sp>
        <p:nvSpPr>
          <p:cNvPr id="24" name="2_Arrow twisted">
            <a:extLst>
              <a:ext uri="{FF2B5EF4-FFF2-40B4-BE49-F238E27FC236}">
                <a16:creationId xmlns:a16="http://schemas.microsoft.com/office/drawing/2014/main" id="{201C1605-399E-9052-CA6F-04AFB1A8641A}"/>
              </a:ext>
            </a:extLst>
          </p:cNvPr>
          <p:cNvSpPr/>
          <p:nvPr/>
        </p:nvSpPr>
        <p:spPr>
          <a:xfrm rot="8272480">
            <a:off x="11714839" y="13122972"/>
            <a:ext cx="2084352" cy="3230836"/>
          </a:xfrm>
          <a:prstGeom prst="downArrow">
            <a:avLst>
              <a:gd name="adj1" fmla="val 40487"/>
              <a:gd name="adj2" fmla="val 50000"/>
            </a:avLst>
          </a:prstGeom>
          <a:ln>
            <a:noFill/>
          </a:ln>
          <a:effectLst/>
          <a:scene3d>
            <a:camera prst="orthographicFront">
              <a:rot lat="0" lon="0" rev="0"/>
            </a:camera>
            <a:lightRig rig="chilly" dir="t">
              <a:rot lat="0" lon="0" rev="18480000"/>
            </a:lightRig>
          </a:scene3d>
          <a:sp3d prstMaterial="clear">
            <a:bevelT h="63500" prst="slop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AU"/>
          </a:p>
        </p:txBody>
      </p:sp>
      <p:sp>
        <p:nvSpPr>
          <p:cNvPr id="16" name="3_Point 3">
            <a:extLst>
              <a:ext uri="{FF2B5EF4-FFF2-40B4-BE49-F238E27FC236}">
                <a16:creationId xmlns:a16="http://schemas.microsoft.com/office/drawing/2014/main" id="{8D9E3B61-5D9C-F4DA-D425-3C769C57D19A}"/>
              </a:ext>
            </a:extLst>
          </p:cNvPr>
          <p:cNvSpPr txBox="1"/>
          <p:nvPr/>
        </p:nvSpPr>
        <p:spPr>
          <a:xfrm>
            <a:off x="854964" y="7012211"/>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More twists less interference</a:t>
            </a:r>
          </a:p>
        </p:txBody>
      </p:sp>
      <p:sp>
        <p:nvSpPr>
          <p:cNvPr id="25" name="4_Insulated arrow text">
            <a:extLst>
              <a:ext uri="{FF2B5EF4-FFF2-40B4-BE49-F238E27FC236}">
                <a16:creationId xmlns:a16="http://schemas.microsoft.com/office/drawing/2014/main" id="{0C8FD386-13B6-F953-D4DE-D78DAD228B69}"/>
              </a:ext>
            </a:extLst>
          </p:cNvPr>
          <p:cNvSpPr txBox="1"/>
          <p:nvPr/>
        </p:nvSpPr>
        <p:spPr>
          <a:xfrm>
            <a:off x="4244917" y="14517078"/>
            <a:ext cx="713678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Insulated jacket</a:t>
            </a:r>
          </a:p>
        </p:txBody>
      </p:sp>
      <p:sp>
        <p:nvSpPr>
          <p:cNvPr id="23" name="4_Insulated arrow">
            <a:extLst>
              <a:ext uri="{FF2B5EF4-FFF2-40B4-BE49-F238E27FC236}">
                <a16:creationId xmlns:a16="http://schemas.microsoft.com/office/drawing/2014/main" id="{83588AD3-D4BF-7308-C7CB-B78704729BE0}"/>
              </a:ext>
            </a:extLst>
          </p:cNvPr>
          <p:cNvSpPr/>
          <p:nvPr/>
        </p:nvSpPr>
        <p:spPr>
          <a:xfrm rot="7134690">
            <a:off x="1913163" y="13104144"/>
            <a:ext cx="2084352" cy="2514288"/>
          </a:xfrm>
          <a:prstGeom prst="downArrow">
            <a:avLst>
              <a:gd name="adj1" fmla="val 40487"/>
              <a:gd name="adj2" fmla="val 50000"/>
            </a:avLst>
          </a:prstGeom>
          <a:ln>
            <a:noFill/>
          </a:ln>
          <a:effectLst/>
          <a:scene3d>
            <a:camera prst="orthographicFront">
              <a:rot lat="0" lon="0" rev="0"/>
            </a:camera>
            <a:lightRig rig="chilly" dir="t">
              <a:rot lat="0" lon="0" rev="18480000"/>
            </a:lightRig>
          </a:scene3d>
          <a:sp3d prstMaterial="clear">
            <a:bevelT h="63500" prst="slop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AU"/>
          </a:p>
        </p:txBody>
      </p:sp>
      <p:sp>
        <p:nvSpPr>
          <p:cNvPr id="11" name="5_point bottom">
            <a:extLst>
              <a:ext uri="{FF2B5EF4-FFF2-40B4-BE49-F238E27FC236}">
                <a16:creationId xmlns:a16="http://schemas.microsoft.com/office/drawing/2014/main" id="{E64035EB-538E-4765-9879-52C9E87B8C6B}"/>
              </a:ext>
            </a:extLst>
          </p:cNvPr>
          <p:cNvSpPr txBox="1"/>
          <p:nvPr/>
        </p:nvSpPr>
        <p:spPr>
          <a:xfrm>
            <a:off x="854964" y="16994238"/>
            <a:ext cx="2655473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 No shielding in cable</a:t>
            </a:r>
          </a:p>
        </p:txBody>
      </p:sp>
      <p:pic>
        <p:nvPicPr>
          <p:cNvPr id="40" name="6_Cable">
            <a:extLst>
              <a:ext uri="{FF2B5EF4-FFF2-40B4-BE49-F238E27FC236}">
                <a16:creationId xmlns:a16="http://schemas.microsoft.com/office/drawing/2014/main" id="{5D477B6A-654D-00A4-2D3B-C1E5FBE7383A}"/>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24937513" y="8583411"/>
            <a:ext cx="11638487" cy="1382051"/>
          </a:xfrm>
          <a:prstGeom prst="rect">
            <a:avLst/>
          </a:prstGeom>
        </p:spPr>
      </p:pic>
      <p:pic>
        <p:nvPicPr>
          <p:cNvPr id="41" name="7_UTP closeup">
            <a:extLst>
              <a:ext uri="{FF2B5EF4-FFF2-40B4-BE49-F238E27FC236}">
                <a16:creationId xmlns:a16="http://schemas.microsoft.com/office/drawing/2014/main" id="{2759A8BF-73B1-B4CA-2E2B-2CC3FAA94A27}"/>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a:ext>
            </a:extLst>
          </a:blip>
          <a:srcRect/>
          <a:stretch/>
        </p:blipFill>
        <p:spPr>
          <a:xfrm>
            <a:off x="25682181" y="12787820"/>
            <a:ext cx="10149149" cy="4948013"/>
          </a:xfrm>
          <a:prstGeom prst="rect">
            <a:avLst/>
          </a:prstGeom>
        </p:spPr>
      </p:pic>
      <p:sp>
        <p:nvSpPr>
          <p:cNvPr id="45" name="7_Highlight">
            <a:extLst>
              <a:ext uri="{FF2B5EF4-FFF2-40B4-BE49-F238E27FC236}">
                <a16:creationId xmlns:a16="http://schemas.microsoft.com/office/drawing/2014/main" id="{BDC338D7-EF30-B2E0-6B12-CCF07978CA50}"/>
              </a:ext>
            </a:extLst>
          </p:cNvPr>
          <p:cNvSpPr/>
          <p:nvPr/>
        </p:nvSpPr>
        <p:spPr>
          <a:xfrm>
            <a:off x="25285579" y="8427189"/>
            <a:ext cx="10791656" cy="8720319"/>
          </a:xfrm>
          <a:custGeom>
            <a:avLst/>
            <a:gdLst>
              <a:gd name="connsiteX0" fmla="*/ 409690 w 10791656"/>
              <a:gd name="connsiteY0" fmla="*/ 4476022 h 8720319"/>
              <a:gd name="connsiteX1" fmla="*/ 409690 w 10791656"/>
              <a:gd name="connsiteY1" fmla="*/ 8310628 h 8720319"/>
              <a:gd name="connsiteX2" fmla="*/ 10381964 w 10791656"/>
              <a:gd name="connsiteY2" fmla="*/ 8310628 h 8720319"/>
              <a:gd name="connsiteX3" fmla="*/ 10381964 w 10791656"/>
              <a:gd name="connsiteY3" fmla="*/ 4476022 h 8720319"/>
              <a:gd name="connsiteX4" fmla="*/ 5715108 w 10791656"/>
              <a:gd name="connsiteY4" fmla="*/ 137379 h 8720319"/>
              <a:gd name="connsiteX5" fmla="*/ 5715108 w 10791656"/>
              <a:gd name="connsiteY5" fmla="*/ 549414 h 8720319"/>
              <a:gd name="connsiteX6" fmla="*/ 6576424 w 10791656"/>
              <a:gd name="connsiteY6" fmla="*/ 549414 h 8720319"/>
              <a:gd name="connsiteX7" fmla="*/ 6576424 w 10791656"/>
              <a:gd name="connsiteY7" fmla="*/ 137379 h 8720319"/>
              <a:gd name="connsiteX8" fmla="*/ 5577728 w 10791656"/>
              <a:gd name="connsiteY8" fmla="*/ 0 h 8720319"/>
              <a:gd name="connsiteX9" fmla="*/ 6713802 w 10791656"/>
              <a:gd name="connsiteY9" fmla="*/ 0 h 8720319"/>
              <a:gd name="connsiteX10" fmla="*/ 6713802 w 10791656"/>
              <a:gd name="connsiteY10" fmla="*/ 686793 h 8720319"/>
              <a:gd name="connsiteX11" fmla="*/ 6220634 w 10791656"/>
              <a:gd name="connsiteY11" fmla="*/ 686793 h 8720319"/>
              <a:gd name="connsiteX12" fmla="*/ 6220634 w 10791656"/>
              <a:gd name="connsiteY12" fmla="*/ 4066331 h 8720319"/>
              <a:gd name="connsiteX13" fmla="*/ 10791656 w 10791656"/>
              <a:gd name="connsiteY13" fmla="*/ 4066331 h 8720319"/>
              <a:gd name="connsiteX14" fmla="*/ 10791656 w 10791656"/>
              <a:gd name="connsiteY14" fmla="*/ 8720319 h 8720319"/>
              <a:gd name="connsiteX15" fmla="*/ 0 w 10791656"/>
              <a:gd name="connsiteY15" fmla="*/ 8720319 h 8720319"/>
              <a:gd name="connsiteX16" fmla="*/ 0 w 10791656"/>
              <a:gd name="connsiteY16" fmla="*/ 4066331 h 8720319"/>
              <a:gd name="connsiteX17" fmla="*/ 6033800 w 10791656"/>
              <a:gd name="connsiteY17" fmla="*/ 4066331 h 8720319"/>
              <a:gd name="connsiteX18" fmla="*/ 6033800 w 10791656"/>
              <a:gd name="connsiteY18" fmla="*/ 686793 h 8720319"/>
              <a:gd name="connsiteX19" fmla="*/ 5577728 w 10791656"/>
              <a:gd name="connsiteY19" fmla="*/ 686793 h 8720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91656" h="8720319">
                <a:moveTo>
                  <a:pt x="409690" y="4476022"/>
                </a:moveTo>
                <a:lnTo>
                  <a:pt x="409690" y="8310628"/>
                </a:lnTo>
                <a:lnTo>
                  <a:pt x="10381964" y="8310628"/>
                </a:lnTo>
                <a:lnTo>
                  <a:pt x="10381964" y="4476022"/>
                </a:lnTo>
                <a:close/>
                <a:moveTo>
                  <a:pt x="5715108" y="137379"/>
                </a:moveTo>
                <a:lnTo>
                  <a:pt x="5715108" y="549414"/>
                </a:lnTo>
                <a:lnTo>
                  <a:pt x="6576424" y="549414"/>
                </a:lnTo>
                <a:lnTo>
                  <a:pt x="6576424" y="137379"/>
                </a:lnTo>
                <a:close/>
                <a:moveTo>
                  <a:pt x="5577728" y="0"/>
                </a:moveTo>
                <a:lnTo>
                  <a:pt x="6713802" y="0"/>
                </a:lnTo>
                <a:lnTo>
                  <a:pt x="6713802" y="686793"/>
                </a:lnTo>
                <a:lnTo>
                  <a:pt x="6220634" y="686793"/>
                </a:lnTo>
                <a:lnTo>
                  <a:pt x="6220634" y="4066331"/>
                </a:lnTo>
                <a:lnTo>
                  <a:pt x="10791656" y="4066331"/>
                </a:lnTo>
                <a:lnTo>
                  <a:pt x="10791656" y="8720319"/>
                </a:lnTo>
                <a:lnTo>
                  <a:pt x="0" y="8720319"/>
                </a:lnTo>
                <a:lnTo>
                  <a:pt x="0" y="4066331"/>
                </a:lnTo>
                <a:lnTo>
                  <a:pt x="6033800" y="4066331"/>
                </a:lnTo>
                <a:lnTo>
                  <a:pt x="6033800" y="686793"/>
                </a:lnTo>
                <a:lnTo>
                  <a:pt x="5577728" y="686793"/>
                </a:lnTo>
                <a:close/>
              </a:path>
            </a:pathLst>
          </a:custGeom>
          <a:gradFill>
            <a:gsLst>
              <a:gs pos="0">
                <a:schemeClr val="accent6">
                  <a:satMod val="103000"/>
                  <a:lumMod val="102000"/>
                  <a:tint val="94000"/>
                  <a:alpha val="80000"/>
                </a:schemeClr>
              </a:gs>
              <a:gs pos="50000">
                <a:schemeClr val="accent6">
                  <a:satMod val="110000"/>
                  <a:lumMod val="100000"/>
                  <a:shade val="100000"/>
                  <a:alpha val="30000"/>
                </a:schemeClr>
              </a:gs>
              <a:gs pos="100000">
                <a:schemeClr val="accent6">
                  <a:lumMod val="99000"/>
                  <a:satMod val="120000"/>
                  <a:shade val="78000"/>
                  <a:alpha val="30000"/>
                </a:schemeClr>
              </a:gs>
            </a:gsLs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AU">
              <a:solidFill>
                <a:schemeClr val="tx1"/>
              </a:solidFill>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Unshielded Twisted Pair (UTP)</a:t>
            </a:r>
          </a:p>
        </p:txBody>
      </p:sp>
    </p:spTree>
    <p:extLst>
      <p:ext uri="{BB962C8B-B14F-4D97-AF65-F5344CB8AC3E}">
        <p14:creationId xmlns:p14="http://schemas.microsoft.com/office/powerpoint/2010/main" val="3377773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pic>
        <p:nvPicPr>
          <p:cNvPr id="8" name="0_Cable top">
            <a:extLst>
              <a:ext uri="{FF2B5EF4-FFF2-40B4-BE49-F238E27FC236}">
                <a16:creationId xmlns:a16="http://schemas.microsoft.com/office/drawing/2014/main" id="{702C4BB8-71B9-233B-3BF9-B49F2C658D2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189"/>
          <a:stretch/>
        </p:blipFill>
        <p:spPr>
          <a:xfrm>
            <a:off x="26955533" y="1335403"/>
            <a:ext cx="9620468" cy="1481947"/>
          </a:xfrm>
          <a:prstGeom prst="rect">
            <a:avLst/>
          </a:prstGeom>
        </p:spPr>
      </p:pic>
      <p:pic>
        <p:nvPicPr>
          <p:cNvPr id="4" name="0_STP Left">
            <a:extLst>
              <a:ext uri="{FF2B5EF4-FFF2-40B4-BE49-F238E27FC236}">
                <a16:creationId xmlns:a16="http://schemas.microsoft.com/office/drawing/2014/main" id="{687B51CA-FD65-30D2-2724-C8063A2032B0}"/>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0" y="6789747"/>
            <a:ext cx="11136086" cy="8029388"/>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3" y="3613667"/>
            <a:ext cx="3346769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Has shielding to protect against interference</a:t>
            </a:r>
          </a:p>
        </p:txBody>
      </p:sp>
      <p:sp>
        <p:nvSpPr>
          <p:cNvPr id="43" name="1_arrow left">
            <a:extLst>
              <a:ext uri="{FF2B5EF4-FFF2-40B4-BE49-F238E27FC236}">
                <a16:creationId xmlns:a16="http://schemas.microsoft.com/office/drawing/2014/main" id="{1E810C8C-2EDE-26A9-F6F9-D32812E1E1B0}"/>
              </a:ext>
            </a:extLst>
          </p:cNvPr>
          <p:cNvSpPr/>
          <p:nvPr/>
        </p:nvSpPr>
        <p:spPr>
          <a:xfrm rot="16200000">
            <a:off x="4657967" y="11872264"/>
            <a:ext cx="2084352" cy="2250087"/>
          </a:xfrm>
          <a:prstGeom prst="downArrow">
            <a:avLst>
              <a:gd name="adj1" fmla="val 40487"/>
              <a:gd name="adj2" fmla="val 50000"/>
            </a:avLst>
          </a:prstGeom>
          <a:ln>
            <a:noFill/>
          </a:ln>
          <a:effectLst/>
          <a:scene3d>
            <a:camera prst="orthographicFront">
              <a:rot lat="0" lon="0" rev="0"/>
            </a:camera>
            <a:lightRig rig="chilly" dir="t">
              <a:rot lat="0" lon="0" rev="18480000"/>
            </a:lightRig>
          </a:scene3d>
          <a:sp3d prstMaterial="clear">
            <a:bevelT h="63500" prst="slop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AU"/>
          </a:p>
        </p:txBody>
      </p:sp>
      <p:sp>
        <p:nvSpPr>
          <p:cNvPr id="44" name="1_arrow left text">
            <a:extLst>
              <a:ext uri="{FF2B5EF4-FFF2-40B4-BE49-F238E27FC236}">
                <a16:creationId xmlns:a16="http://schemas.microsoft.com/office/drawing/2014/main" id="{88816111-A271-C1D3-FA95-463B22DE10CD}"/>
              </a:ext>
            </a:extLst>
          </p:cNvPr>
          <p:cNvSpPr txBox="1"/>
          <p:nvPr/>
        </p:nvSpPr>
        <p:spPr>
          <a:xfrm>
            <a:off x="440872" y="12261716"/>
            <a:ext cx="438091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Shielding</a:t>
            </a:r>
          </a:p>
        </p:txBody>
      </p:sp>
      <p:sp>
        <p:nvSpPr>
          <p:cNvPr id="23" name="1_Screen text">
            <a:extLst>
              <a:ext uri="{FF2B5EF4-FFF2-40B4-BE49-F238E27FC236}">
                <a16:creationId xmlns:a16="http://schemas.microsoft.com/office/drawing/2014/main" id="{B2EC51A8-4F92-960B-41EC-65BD6DEE3FB8}"/>
              </a:ext>
            </a:extLst>
          </p:cNvPr>
          <p:cNvSpPr txBox="1"/>
          <p:nvPr/>
        </p:nvSpPr>
        <p:spPr>
          <a:xfrm>
            <a:off x="854963" y="14892835"/>
            <a:ext cx="901337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Screen cable</a:t>
            </a:r>
          </a:p>
        </p:txBody>
      </p:sp>
      <p:sp>
        <p:nvSpPr>
          <p:cNvPr id="10" name="2_Point bottom left">
            <a:extLst>
              <a:ext uri="{FF2B5EF4-FFF2-40B4-BE49-F238E27FC236}">
                <a16:creationId xmlns:a16="http://schemas.microsoft.com/office/drawing/2014/main" id="{31C2BFB7-80BA-0141-76F8-F6B8FB7B4FB2}"/>
              </a:ext>
            </a:extLst>
          </p:cNvPr>
          <p:cNvSpPr txBox="1"/>
          <p:nvPr/>
        </p:nvSpPr>
        <p:spPr>
          <a:xfrm>
            <a:off x="854963" y="16707258"/>
            <a:ext cx="931074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One shielding layer</a:t>
            </a:r>
          </a:p>
        </p:txBody>
      </p:sp>
      <p:sp>
        <p:nvSpPr>
          <p:cNvPr id="2" name="3_Point 2">
            <a:extLst>
              <a:ext uri="{FF2B5EF4-FFF2-40B4-BE49-F238E27FC236}">
                <a16:creationId xmlns:a16="http://schemas.microsoft.com/office/drawing/2014/main" id="{CD293021-4953-A88B-17BA-A27E7DCDB0E5}"/>
              </a:ext>
            </a:extLst>
          </p:cNvPr>
          <p:cNvSpPr txBox="1"/>
          <p:nvPr/>
        </p:nvSpPr>
        <p:spPr>
          <a:xfrm>
            <a:off x="854963" y="5467573"/>
            <a:ext cx="2899366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 in areas with interference and/or high speed data transmission</a:t>
            </a:r>
          </a:p>
        </p:txBody>
      </p:sp>
      <p:sp>
        <p:nvSpPr>
          <p:cNvPr id="31" name="4_Power lines text">
            <a:extLst>
              <a:ext uri="{FF2B5EF4-FFF2-40B4-BE49-F238E27FC236}">
                <a16:creationId xmlns:a16="http://schemas.microsoft.com/office/drawing/2014/main" id="{B00171EE-630A-A401-AC2D-2DBFC81F526C}"/>
              </a:ext>
            </a:extLst>
          </p:cNvPr>
          <p:cNvSpPr txBox="1"/>
          <p:nvPr/>
        </p:nvSpPr>
        <p:spPr>
          <a:xfrm>
            <a:off x="13020347" y="11229364"/>
            <a:ext cx="564720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Power lines</a:t>
            </a:r>
          </a:p>
        </p:txBody>
      </p:sp>
      <p:pic>
        <p:nvPicPr>
          <p:cNvPr id="28" name="4_Power lines" descr="A picture containing text, sky, grass, outdoor&#10;&#10;Description automatically generated">
            <a:extLst>
              <a:ext uri="{FF2B5EF4-FFF2-40B4-BE49-F238E27FC236}">
                <a16:creationId xmlns:a16="http://schemas.microsoft.com/office/drawing/2014/main" id="{52B83AEB-061C-374D-5FA8-FC9357AF69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273171" y="6744147"/>
            <a:ext cx="4455138" cy="4455138"/>
          </a:xfrm>
          <a:prstGeom prst="rect">
            <a:avLst/>
          </a:prstGeom>
        </p:spPr>
      </p:pic>
      <p:sp>
        <p:nvSpPr>
          <p:cNvPr id="32" name="5_Electrical room text">
            <a:extLst>
              <a:ext uri="{FF2B5EF4-FFF2-40B4-BE49-F238E27FC236}">
                <a16:creationId xmlns:a16="http://schemas.microsoft.com/office/drawing/2014/main" id="{F46F5952-8DF9-89A1-870C-823989AFABA2}"/>
              </a:ext>
            </a:extLst>
          </p:cNvPr>
          <p:cNvSpPr txBox="1"/>
          <p:nvPr/>
        </p:nvSpPr>
        <p:spPr>
          <a:xfrm>
            <a:off x="19199917" y="11229364"/>
            <a:ext cx="679516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Electrical room</a:t>
            </a:r>
          </a:p>
        </p:txBody>
      </p:sp>
      <p:pic>
        <p:nvPicPr>
          <p:cNvPr id="26" name="5_Electrical room" descr="A picture containing indoor, ceiling, cabinet, vending machine&#10;&#10;Description automatically generated">
            <a:extLst>
              <a:ext uri="{FF2B5EF4-FFF2-40B4-BE49-F238E27FC236}">
                <a16:creationId xmlns:a16="http://schemas.microsoft.com/office/drawing/2014/main" id="{4998F511-DCFD-3208-A6A5-819BD5F3D6A7}"/>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flipH="1">
            <a:off x="19428518" y="6677069"/>
            <a:ext cx="4455137" cy="4455137"/>
          </a:xfrm>
          <a:prstGeom prst="rect">
            <a:avLst/>
          </a:prstGeom>
        </p:spPr>
      </p:pic>
      <p:sp>
        <p:nvSpPr>
          <p:cNvPr id="34" name="6_Generator text">
            <a:extLst>
              <a:ext uri="{FF2B5EF4-FFF2-40B4-BE49-F238E27FC236}">
                <a16:creationId xmlns:a16="http://schemas.microsoft.com/office/drawing/2014/main" id="{ECA67B92-E89A-993B-3B34-35E2EF198A85}"/>
              </a:ext>
            </a:extLst>
          </p:cNvPr>
          <p:cNvSpPr txBox="1"/>
          <p:nvPr/>
        </p:nvSpPr>
        <p:spPr>
          <a:xfrm>
            <a:off x="12557148" y="17162285"/>
            <a:ext cx="679516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Generators</a:t>
            </a:r>
          </a:p>
        </p:txBody>
      </p:sp>
      <p:pic>
        <p:nvPicPr>
          <p:cNvPr id="22" name="6_Generator" descr="A picture containing yellow, engine&#10;&#10;Description automatically generated">
            <a:extLst>
              <a:ext uri="{FF2B5EF4-FFF2-40B4-BE49-F238E27FC236}">
                <a16:creationId xmlns:a16="http://schemas.microsoft.com/office/drawing/2014/main" id="{B4AF3ABA-67D3-4E62-0501-163E7CEE1ED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062340" y="12331142"/>
            <a:ext cx="4876800" cy="4876800"/>
          </a:xfrm>
          <a:prstGeom prst="rect">
            <a:avLst/>
          </a:prstGeom>
        </p:spPr>
      </p:pic>
      <p:sp>
        <p:nvSpPr>
          <p:cNvPr id="33" name="7_Data speed text">
            <a:extLst>
              <a:ext uri="{FF2B5EF4-FFF2-40B4-BE49-F238E27FC236}">
                <a16:creationId xmlns:a16="http://schemas.microsoft.com/office/drawing/2014/main" id="{4D27F54B-C535-0B3E-DDBC-5B002954748E}"/>
              </a:ext>
            </a:extLst>
          </p:cNvPr>
          <p:cNvSpPr txBox="1"/>
          <p:nvPr/>
        </p:nvSpPr>
        <p:spPr>
          <a:xfrm>
            <a:off x="19199916" y="17162285"/>
            <a:ext cx="679516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&gt; 10GB speeds</a:t>
            </a:r>
          </a:p>
        </p:txBody>
      </p:sp>
      <p:pic>
        <p:nvPicPr>
          <p:cNvPr id="30" name="7_Data speed" descr="A picture containing indoor, ceiling, green, computer&#10;&#10;Description automatically generated">
            <a:extLst>
              <a:ext uri="{FF2B5EF4-FFF2-40B4-BE49-F238E27FC236}">
                <a16:creationId xmlns:a16="http://schemas.microsoft.com/office/drawing/2014/main" id="{BF27E4AB-B18A-FEDB-3E96-0023B316C93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587296" y="12425565"/>
            <a:ext cx="4523529" cy="4523529"/>
          </a:xfrm>
          <a:prstGeom prst="rect">
            <a:avLst/>
          </a:prstGeom>
        </p:spPr>
      </p:pic>
      <p:sp>
        <p:nvSpPr>
          <p:cNvPr id="24" name="8_Right text 1">
            <a:extLst>
              <a:ext uri="{FF2B5EF4-FFF2-40B4-BE49-F238E27FC236}">
                <a16:creationId xmlns:a16="http://schemas.microsoft.com/office/drawing/2014/main" id="{BCBA370E-3840-2571-1EC9-E119B41FBAA5}"/>
              </a:ext>
            </a:extLst>
          </p:cNvPr>
          <p:cNvSpPr txBox="1"/>
          <p:nvPr/>
        </p:nvSpPr>
        <p:spPr>
          <a:xfrm>
            <a:off x="27007456" y="15350035"/>
            <a:ext cx="956854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Fully shielded</a:t>
            </a:r>
          </a:p>
        </p:txBody>
      </p:sp>
      <p:sp>
        <p:nvSpPr>
          <p:cNvPr id="6" name="8_Arrow 1 text">
            <a:extLst>
              <a:ext uri="{FF2B5EF4-FFF2-40B4-BE49-F238E27FC236}">
                <a16:creationId xmlns:a16="http://schemas.microsoft.com/office/drawing/2014/main" id="{D290ED88-C069-4F71-65D0-4276D1170821}"/>
              </a:ext>
            </a:extLst>
          </p:cNvPr>
          <p:cNvSpPr txBox="1"/>
          <p:nvPr/>
        </p:nvSpPr>
        <p:spPr>
          <a:xfrm>
            <a:off x="31920954" y="6893915"/>
            <a:ext cx="438091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Shielding</a:t>
            </a:r>
          </a:p>
        </p:txBody>
      </p:sp>
      <p:sp>
        <p:nvSpPr>
          <p:cNvPr id="3" name="8_Arrow 1">
            <a:extLst>
              <a:ext uri="{FF2B5EF4-FFF2-40B4-BE49-F238E27FC236}">
                <a16:creationId xmlns:a16="http://schemas.microsoft.com/office/drawing/2014/main" id="{7ECCF908-6A72-1131-D870-A82394ABE915}"/>
              </a:ext>
            </a:extLst>
          </p:cNvPr>
          <p:cNvSpPr/>
          <p:nvPr/>
        </p:nvSpPr>
        <p:spPr>
          <a:xfrm>
            <a:off x="33564327" y="8165704"/>
            <a:ext cx="758328" cy="2250087"/>
          </a:xfrm>
          <a:prstGeom prst="downArrow">
            <a:avLst>
              <a:gd name="adj1" fmla="val 40487"/>
              <a:gd name="adj2" fmla="val 50000"/>
            </a:avLst>
          </a:prstGeom>
          <a:ln>
            <a:noFill/>
          </a:ln>
          <a:effectLst/>
          <a:scene3d>
            <a:camera prst="orthographicFront">
              <a:rot lat="0" lon="0" rev="0"/>
            </a:camera>
            <a:lightRig rig="chilly" dir="t">
              <a:rot lat="0" lon="0" rev="18480000"/>
            </a:lightRig>
          </a:scene3d>
          <a:sp3d prstMaterial="clear">
            <a:bevelT h="63500" prst="slop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AU"/>
          </a:p>
        </p:txBody>
      </p:sp>
      <p:pic>
        <p:nvPicPr>
          <p:cNvPr id="42" name="8_FSTP cable">
            <a:extLst>
              <a:ext uri="{FF2B5EF4-FFF2-40B4-BE49-F238E27FC236}">
                <a16:creationId xmlns:a16="http://schemas.microsoft.com/office/drawing/2014/main" id="{2B5229AB-F72B-4EF2-31F3-E2B7F224102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r="5573"/>
          <a:stretch/>
        </p:blipFill>
        <p:spPr>
          <a:xfrm>
            <a:off x="25995086" y="6596529"/>
            <a:ext cx="10517610" cy="7638524"/>
          </a:xfrm>
          <a:prstGeom prst="rect">
            <a:avLst/>
          </a:prstGeom>
        </p:spPr>
      </p:pic>
      <p:sp>
        <p:nvSpPr>
          <p:cNvPr id="35" name="8_Right text 2">
            <a:extLst>
              <a:ext uri="{FF2B5EF4-FFF2-40B4-BE49-F238E27FC236}">
                <a16:creationId xmlns:a16="http://schemas.microsoft.com/office/drawing/2014/main" id="{6C7AA607-6175-AFBC-A684-31D16EF8BB33}"/>
              </a:ext>
            </a:extLst>
          </p:cNvPr>
          <p:cNvSpPr txBox="1"/>
          <p:nvPr/>
        </p:nvSpPr>
        <p:spPr>
          <a:xfrm>
            <a:off x="27007456" y="17164458"/>
            <a:ext cx="978701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All pairs shielded</a:t>
            </a:r>
          </a:p>
        </p:txBody>
      </p:sp>
      <p:sp>
        <p:nvSpPr>
          <p:cNvPr id="12" name="9_Arrow 2 text">
            <a:extLst>
              <a:ext uri="{FF2B5EF4-FFF2-40B4-BE49-F238E27FC236}">
                <a16:creationId xmlns:a16="http://schemas.microsoft.com/office/drawing/2014/main" id="{A3BD55D8-5DC2-D2F3-9A13-8DBE5BCF5101}"/>
              </a:ext>
            </a:extLst>
          </p:cNvPr>
          <p:cNvSpPr txBox="1"/>
          <p:nvPr/>
        </p:nvSpPr>
        <p:spPr>
          <a:xfrm>
            <a:off x="27592750" y="13266301"/>
            <a:ext cx="5601422"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Shielding</a:t>
            </a:r>
          </a:p>
          <a:p>
            <a:pPr algn="ctr"/>
            <a:r>
              <a:rPr lang="en-US" sz="7500" dirty="0">
                <a:latin typeface="Arial" panose="020B0604020202020204" pitchFamily="34" charset="0"/>
                <a:cs typeface="Arial" panose="020B0604020202020204" pitchFamily="34" charset="0"/>
              </a:rPr>
              <a:t>of wire pairs</a:t>
            </a:r>
          </a:p>
        </p:txBody>
      </p:sp>
      <p:sp>
        <p:nvSpPr>
          <p:cNvPr id="11" name="9_Arrow 2">
            <a:extLst>
              <a:ext uri="{FF2B5EF4-FFF2-40B4-BE49-F238E27FC236}">
                <a16:creationId xmlns:a16="http://schemas.microsoft.com/office/drawing/2014/main" id="{766D4382-2FF5-B7B2-128D-444BCDC5695F}"/>
              </a:ext>
            </a:extLst>
          </p:cNvPr>
          <p:cNvSpPr/>
          <p:nvPr/>
        </p:nvSpPr>
        <p:spPr>
          <a:xfrm rot="13095343">
            <a:off x="30497310" y="11601389"/>
            <a:ext cx="758328" cy="2074868"/>
          </a:xfrm>
          <a:prstGeom prst="downArrow">
            <a:avLst>
              <a:gd name="adj1" fmla="val 40487"/>
              <a:gd name="adj2" fmla="val 50000"/>
            </a:avLst>
          </a:prstGeom>
          <a:ln>
            <a:noFill/>
          </a:ln>
          <a:effectLst/>
          <a:scene3d>
            <a:camera prst="orthographicFront">
              <a:rot lat="0" lon="0" rev="0"/>
            </a:camera>
            <a:lightRig rig="chilly" dir="t">
              <a:rot lat="0" lon="0" rev="18480000"/>
            </a:lightRig>
          </a:scene3d>
          <a:sp3d prstMaterial="clear">
            <a:bevelT h="63500" prst="slop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AU" dirty="0"/>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Shielded Twisted Pair (STP)</a:t>
            </a:r>
          </a:p>
        </p:txBody>
      </p:sp>
    </p:spTree>
    <p:extLst>
      <p:ext uri="{BB962C8B-B14F-4D97-AF65-F5344CB8AC3E}">
        <p14:creationId xmlns:p14="http://schemas.microsoft.com/office/powerpoint/2010/main" val="3823641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graphicFrame>
        <p:nvGraphicFramePr>
          <p:cNvPr id="2" name="0_Table">
            <a:extLst>
              <a:ext uri="{FF2B5EF4-FFF2-40B4-BE49-F238E27FC236}">
                <a16:creationId xmlns:a16="http://schemas.microsoft.com/office/drawing/2014/main" id="{13095773-343F-D60B-4A77-20DA0C5B0BA8}"/>
              </a:ext>
            </a:extLst>
          </p:cNvPr>
          <p:cNvGraphicFramePr>
            <a:graphicFrameLocks noGrp="1"/>
          </p:cNvGraphicFramePr>
          <p:nvPr>
            <p:extLst>
              <p:ext uri="{D42A27DB-BD31-4B8C-83A1-F6EECF244321}">
                <p14:modId xmlns:p14="http://schemas.microsoft.com/office/powerpoint/2010/main" val="2645674750"/>
              </p:ext>
            </p:extLst>
          </p:nvPr>
        </p:nvGraphicFramePr>
        <p:xfrm>
          <a:off x="854964" y="10597601"/>
          <a:ext cx="29842750" cy="8016240"/>
        </p:xfrm>
        <a:graphic>
          <a:graphicData uri="http://schemas.openxmlformats.org/drawingml/2006/table">
            <a:tbl>
              <a:tblPr firstRow="1" bandRow="1">
                <a:tableStyleId>{5C22544A-7EE6-4342-B048-85BDC9FD1C3A}</a:tableStyleId>
              </a:tblPr>
              <a:tblGrid>
                <a:gridCol w="3553749">
                  <a:extLst>
                    <a:ext uri="{9D8B030D-6E8A-4147-A177-3AD203B41FA5}">
                      <a16:colId xmlns:a16="http://schemas.microsoft.com/office/drawing/2014/main" val="1046946081"/>
                    </a:ext>
                  </a:extLst>
                </a:gridCol>
                <a:gridCol w="6988629">
                  <a:extLst>
                    <a:ext uri="{9D8B030D-6E8A-4147-A177-3AD203B41FA5}">
                      <a16:colId xmlns:a16="http://schemas.microsoft.com/office/drawing/2014/main" val="3546940625"/>
                    </a:ext>
                  </a:extLst>
                </a:gridCol>
                <a:gridCol w="5845628">
                  <a:extLst>
                    <a:ext uri="{9D8B030D-6E8A-4147-A177-3AD203B41FA5}">
                      <a16:colId xmlns:a16="http://schemas.microsoft.com/office/drawing/2014/main" val="617658802"/>
                    </a:ext>
                  </a:extLst>
                </a:gridCol>
                <a:gridCol w="13454744">
                  <a:extLst>
                    <a:ext uri="{9D8B030D-6E8A-4147-A177-3AD203B41FA5}">
                      <a16:colId xmlns:a16="http://schemas.microsoft.com/office/drawing/2014/main" val="3103632113"/>
                    </a:ext>
                  </a:extLst>
                </a:gridCol>
              </a:tblGrid>
              <a:tr h="0">
                <a:tc>
                  <a:txBody>
                    <a:bodyPr/>
                    <a:lstStyle/>
                    <a:p>
                      <a:r>
                        <a:rPr lang="en-AU" sz="7000" dirty="0">
                          <a:latin typeface="Arial" panose="020B0604020202020204" pitchFamily="34" charset="0"/>
                          <a:cs typeface="Arial" panose="020B0604020202020204" pitchFamily="34" charset="0"/>
                        </a:rPr>
                        <a:t>Cat</a:t>
                      </a:r>
                    </a:p>
                  </a:txBody>
                  <a:tcPr/>
                </a:tc>
                <a:tc>
                  <a:txBody>
                    <a:bodyPr/>
                    <a:lstStyle/>
                    <a:p>
                      <a:r>
                        <a:rPr lang="en-AU" sz="7000" dirty="0">
                          <a:latin typeface="Arial" panose="020B0604020202020204" pitchFamily="34" charset="0"/>
                          <a:cs typeface="Arial" panose="020B0604020202020204" pitchFamily="34" charset="0"/>
                        </a:rPr>
                        <a:t>Max. Transfer Rate</a:t>
                      </a:r>
                    </a:p>
                  </a:txBody>
                  <a:tcPr/>
                </a:tc>
                <a:tc>
                  <a:txBody>
                    <a:bodyPr/>
                    <a:lstStyle/>
                    <a:p>
                      <a:r>
                        <a:rPr lang="en-AU" sz="7000" dirty="0">
                          <a:latin typeface="Arial" panose="020B0604020202020204" pitchFamily="34" charset="0"/>
                          <a:cs typeface="Arial" panose="020B0604020202020204" pitchFamily="34" charset="0"/>
                        </a:rPr>
                        <a:t>Max. Distance</a:t>
                      </a:r>
                    </a:p>
                  </a:txBody>
                  <a:tcPr/>
                </a:tc>
                <a:tc>
                  <a:txBody>
                    <a:bodyPr/>
                    <a:lstStyle/>
                    <a:p>
                      <a:r>
                        <a:rPr lang="en-AU" sz="7000" dirty="0">
                          <a:latin typeface="Arial" panose="020B0604020202020204" pitchFamily="34" charset="0"/>
                          <a:cs typeface="Arial" panose="020B0604020202020204" pitchFamily="34" charset="0"/>
                        </a:rPr>
                        <a:t>Ethernet Standard Support</a:t>
                      </a:r>
                    </a:p>
                  </a:txBody>
                  <a:tcPr/>
                </a:tc>
                <a:extLst>
                  <a:ext uri="{0D108BD9-81ED-4DB2-BD59-A6C34878D82A}">
                    <a16:rowId xmlns:a16="http://schemas.microsoft.com/office/drawing/2014/main" val="414315966"/>
                  </a:ext>
                </a:extLst>
              </a:tr>
              <a:tr h="370840">
                <a:tc>
                  <a:txBody>
                    <a:bodyPr/>
                    <a:lstStyle/>
                    <a:p>
                      <a:r>
                        <a:rPr lang="en-AU" sz="7000" dirty="0">
                          <a:latin typeface="Arial" panose="020B0604020202020204" pitchFamily="34" charset="0"/>
                          <a:cs typeface="Arial" panose="020B0604020202020204" pitchFamily="34" charset="0"/>
                        </a:rPr>
                        <a:t>5</a:t>
                      </a:r>
                    </a:p>
                  </a:txBody>
                  <a:tcPr/>
                </a:tc>
                <a:tc>
                  <a:txBody>
                    <a:bodyPr/>
                    <a:lstStyle/>
                    <a:p>
                      <a:r>
                        <a:rPr lang="en-AU" sz="7000" dirty="0">
                          <a:latin typeface="Arial" panose="020B0604020202020204" pitchFamily="34" charset="0"/>
                          <a:cs typeface="Arial" panose="020B0604020202020204" pitchFamily="34" charset="0"/>
                        </a:rPr>
                        <a:t>100 Mbps</a:t>
                      </a:r>
                    </a:p>
                  </a:txBody>
                  <a:tcPr/>
                </a:tc>
                <a:tc>
                  <a:txBody>
                    <a:bodyPr/>
                    <a:lstStyle/>
                    <a:p>
                      <a:r>
                        <a:rPr lang="en-AU" sz="7000" dirty="0">
                          <a:latin typeface="Arial" panose="020B0604020202020204" pitchFamily="34" charset="0"/>
                          <a:cs typeface="Arial" panose="020B0604020202020204" pitchFamily="34" charset="0"/>
                        </a:rPr>
                        <a:t>100 m (328 ft)</a:t>
                      </a:r>
                    </a:p>
                  </a:txBody>
                  <a:tcPr/>
                </a:tc>
                <a:tc>
                  <a:txBody>
                    <a:bodyPr/>
                    <a:lstStyle/>
                    <a:p>
                      <a:r>
                        <a:rPr lang="en-AU" sz="7000" dirty="0">
                          <a:latin typeface="Arial" panose="020B0604020202020204" pitchFamily="34" charset="0"/>
                          <a:cs typeface="Arial" panose="020B0604020202020204" pitchFamily="34" charset="0"/>
                        </a:rPr>
                        <a:t>100BASE-TX (Fast Ethernet)</a:t>
                      </a:r>
                    </a:p>
                  </a:txBody>
                  <a:tcPr/>
                </a:tc>
                <a:extLst>
                  <a:ext uri="{0D108BD9-81ED-4DB2-BD59-A6C34878D82A}">
                    <a16:rowId xmlns:a16="http://schemas.microsoft.com/office/drawing/2014/main" val="2298553795"/>
                  </a:ext>
                </a:extLst>
              </a:tr>
              <a:tr h="370840">
                <a:tc>
                  <a:txBody>
                    <a:bodyPr/>
                    <a:lstStyle/>
                    <a:p>
                      <a:r>
                        <a:rPr lang="en-AU" sz="7000" dirty="0">
                          <a:latin typeface="Arial" panose="020B0604020202020204" pitchFamily="34" charset="0"/>
                          <a:cs typeface="Arial" panose="020B0604020202020204" pitchFamily="34" charset="0"/>
                        </a:rPr>
                        <a:t>5e</a:t>
                      </a:r>
                    </a:p>
                  </a:txBody>
                  <a:tcPr/>
                </a:tc>
                <a:tc>
                  <a:txBody>
                    <a:bodyPr/>
                    <a:lstStyle/>
                    <a:p>
                      <a:r>
                        <a:rPr lang="en-AU" sz="7000" dirty="0">
                          <a:latin typeface="Arial" panose="020B0604020202020204" pitchFamily="34" charset="0"/>
                          <a:cs typeface="Arial" panose="020B0604020202020204" pitchFamily="34" charset="0"/>
                        </a:rPr>
                        <a:t>1 Gbps</a:t>
                      </a:r>
                    </a:p>
                  </a:txBody>
                  <a:tcPr/>
                </a:tc>
                <a:tc>
                  <a:txBody>
                    <a:bodyPr/>
                    <a:lstStyle/>
                    <a:p>
                      <a:r>
                        <a:rPr lang="en-AU" sz="7000" dirty="0">
                          <a:latin typeface="Arial" panose="020B0604020202020204" pitchFamily="34" charset="0"/>
                          <a:cs typeface="Arial" panose="020B0604020202020204" pitchFamily="34" charset="0"/>
                        </a:rPr>
                        <a:t>100 m (328 ft)</a:t>
                      </a:r>
                    </a:p>
                  </a:txBody>
                  <a:tcPr/>
                </a:tc>
                <a:tc>
                  <a:txBody>
                    <a:bodyPr/>
                    <a:lstStyle/>
                    <a:p>
                      <a:r>
                        <a:rPr lang="en-AU" sz="7000" dirty="0">
                          <a:latin typeface="Arial" panose="020B0604020202020204" pitchFamily="34" charset="0"/>
                          <a:cs typeface="Arial" panose="020B0604020202020204" pitchFamily="34" charset="0"/>
                        </a:rPr>
                        <a:t>1000BASE-T (GB Ethernet)</a:t>
                      </a:r>
                    </a:p>
                  </a:txBody>
                  <a:tcPr/>
                </a:tc>
                <a:extLst>
                  <a:ext uri="{0D108BD9-81ED-4DB2-BD59-A6C34878D82A}">
                    <a16:rowId xmlns:a16="http://schemas.microsoft.com/office/drawing/2014/main" val="497796895"/>
                  </a:ext>
                </a:extLst>
              </a:tr>
              <a:tr h="997197">
                <a:tc>
                  <a:txBody>
                    <a:bodyPr/>
                    <a:lstStyle/>
                    <a:p>
                      <a:r>
                        <a:rPr lang="en-AU" sz="7000" dirty="0">
                          <a:latin typeface="Arial" panose="020B0604020202020204" pitchFamily="34" charset="0"/>
                          <a:cs typeface="Arial" panose="020B0604020202020204" pitchFamily="34" charset="0"/>
                        </a:rPr>
                        <a:t>6</a:t>
                      </a:r>
                    </a:p>
                  </a:txBody>
                  <a:tcPr/>
                </a:tc>
                <a:tc>
                  <a:txBody>
                    <a:bodyPr/>
                    <a:lstStyle/>
                    <a:p>
                      <a:r>
                        <a:rPr lang="en-AU" sz="7000" dirty="0">
                          <a:latin typeface="Arial" panose="020B0604020202020204" pitchFamily="34" charset="0"/>
                          <a:cs typeface="Arial" panose="020B0604020202020204" pitchFamily="34" charset="0"/>
                        </a:rPr>
                        <a:t>1 Gbps</a:t>
                      </a:r>
                    </a:p>
                  </a:txBody>
                  <a:tcPr/>
                </a:tc>
                <a:tc>
                  <a:txBody>
                    <a:bodyPr/>
                    <a:lstStyle/>
                    <a:p>
                      <a:r>
                        <a:rPr lang="en-AU" sz="7000" dirty="0">
                          <a:latin typeface="Arial" panose="020B0604020202020204" pitchFamily="34" charset="0"/>
                          <a:cs typeface="Arial" panose="020B0604020202020204" pitchFamily="34" charset="0"/>
                        </a:rPr>
                        <a:t>100 m (328 ft)</a:t>
                      </a:r>
                    </a:p>
                  </a:txBody>
                  <a:tcPr/>
                </a:tc>
                <a:tc>
                  <a:txBody>
                    <a:bodyPr/>
                    <a:lstStyle/>
                    <a:p>
                      <a:r>
                        <a:rPr lang="en-AU" sz="7000" dirty="0">
                          <a:latin typeface="Arial" panose="020B0604020202020204" pitchFamily="34" charset="0"/>
                          <a:cs typeface="Arial" panose="020B0604020202020204" pitchFamily="34" charset="0"/>
                        </a:rPr>
                        <a:t>1000BASE-T (GB Ethernet)</a:t>
                      </a:r>
                    </a:p>
                  </a:txBody>
                  <a:tcPr/>
                </a:tc>
                <a:extLst>
                  <a:ext uri="{0D108BD9-81ED-4DB2-BD59-A6C34878D82A}">
                    <a16:rowId xmlns:a16="http://schemas.microsoft.com/office/drawing/2014/main" val="1828509525"/>
                  </a:ext>
                </a:extLst>
              </a:tr>
              <a:tr h="781990">
                <a:tc>
                  <a:txBody>
                    <a:bodyPr/>
                    <a:lstStyle/>
                    <a:p>
                      <a:endParaRPr lang="en-AU" sz="7000" dirty="0">
                        <a:latin typeface="Arial" panose="020B0604020202020204" pitchFamily="34" charset="0"/>
                        <a:cs typeface="Arial" panose="020B0604020202020204" pitchFamily="34" charset="0"/>
                      </a:endParaRPr>
                    </a:p>
                  </a:txBody>
                  <a:tcPr/>
                </a:tc>
                <a:tc>
                  <a:txBody>
                    <a:bodyPr/>
                    <a:lstStyle/>
                    <a:p>
                      <a:r>
                        <a:rPr lang="en-AU" sz="7000" dirty="0">
                          <a:latin typeface="Arial" panose="020B0604020202020204" pitchFamily="34" charset="0"/>
                          <a:cs typeface="Arial" panose="020B0604020202020204" pitchFamily="34" charset="0"/>
                        </a:rPr>
                        <a:t>10 Gbps</a:t>
                      </a:r>
                    </a:p>
                  </a:txBody>
                  <a:tcPr/>
                </a:tc>
                <a:tc>
                  <a:txBody>
                    <a:bodyPr/>
                    <a:lstStyle/>
                    <a:p>
                      <a:r>
                        <a:rPr lang="en-AU" sz="7000" dirty="0">
                          <a:latin typeface="Arial" panose="020B0604020202020204" pitchFamily="34" charset="0"/>
                          <a:cs typeface="Arial" panose="020B0604020202020204" pitchFamily="34" charset="0"/>
                        </a:rPr>
                        <a:t>55 m (180 ft)</a:t>
                      </a:r>
                    </a:p>
                  </a:txBody>
                  <a:tcPr/>
                </a:tc>
                <a:tc>
                  <a:txBody>
                    <a:bodyPr/>
                    <a:lstStyle/>
                    <a:p>
                      <a:r>
                        <a:rPr lang="en-AU" sz="7000" dirty="0">
                          <a:latin typeface="Arial" panose="020B0604020202020204" pitchFamily="34" charset="0"/>
                          <a:cs typeface="Arial" panose="020B0604020202020204" pitchFamily="34" charset="0"/>
                        </a:rPr>
                        <a:t>10GBASE-T (10 GB Ethernet)</a:t>
                      </a:r>
                    </a:p>
                  </a:txBody>
                  <a:tcPr/>
                </a:tc>
                <a:extLst>
                  <a:ext uri="{0D108BD9-81ED-4DB2-BD59-A6C34878D82A}">
                    <a16:rowId xmlns:a16="http://schemas.microsoft.com/office/drawing/2014/main" val="3671375049"/>
                  </a:ext>
                </a:extLst>
              </a:tr>
              <a:tr h="370840">
                <a:tc>
                  <a:txBody>
                    <a:bodyPr/>
                    <a:lstStyle/>
                    <a:p>
                      <a:r>
                        <a:rPr lang="en-AU" sz="7000" dirty="0">
                          <a:latin typeface="Arial" panose="020B0604020202020204" pitchFamily="34" charset="0"/>
                          <a:cs typeface="Arial" panose="020B0604020202020204" pitchFamily="34" charset="0"/>
                        </a:rPr>
                        <a:t>6A</a:t>
                      </a:r>
                    </a:p>
                  </a:txBody>
                  <a:tcPr/>
                </a:tc>
                <a:tc>
                  <a:txBody>
                    <a:bodyPr/>
                    <a:lstStyle/>
                    <a:p>
                      <a:r>
                        <a:rPr lang="en-AU" sz="7000" dirty="0">
                          <a:latin typeface="Arial" panose="020B0604020202020204" pitchFamily="34" charset="0"/>
                          <a:cs typeface="Arial" panose="020B0604020202020204" pitchFamily="34" charset="0"/>
                        </a:rPr>
                        <a:t>10 Gbps</a:t>
                      </a:r>
                    </a:p>
                  </a:txBody>
                  <a:tcPr/>
                </a:tc>
                <a:tc>
                  <a:txBody>
                    <a:bodyPr/>
                    <a:lstStyle/>
                    <a:p>
                      <a:r>
                        <a:rPr lang="en-AU" sz="7000" dirty="0">
                          <a:latin typeface="Arial" panose="020B0604020202020204" pitchFamily="34" charset="0"/>
                          <a:cs typeface="Arial" panose="020B0604020202020204" pitchFamily="34" charset="0"/>
                        </a:rPr>
                        <a:t>100 m (328 ft)</a:t>
                      </a:r>
                    </a:p>
                  </a:txBody>
                  <a:tcPr/>
                </a:tc>
                <a:tc>
                  <a:txBody>
                    <a:bodyPr/>
                    <a:lstStyle/>
                    <a:p>
                      <a:r>
                        <a:rPr lang="en-AU" sz="7000" dirty="0">
                          <a:latin typeface="Arial" panose="020B0604020202020204" pitchFamily="34" charset="0"/>
                          <a:cs typeface="Arial" panose="020B0604020202020204" pitchFamily="34" charset="0"/>
                        </a:rPr>
                        <a:t>10GBASE-T (10 GB Ethernet)</a:t>
                      </a:r>
                    </a:p>
                  </a:txBody>
                  <a:tcPr/>
                </a:tc>
                <a:extLst>
                  <a:ext uri="{0D108BD9-81ED-4DB2-BD59-A6C34878D82A}">
                    <a16:rowId xmlns:a16="http://schemas.microsoft.com/office/drawing/2014/main" val="2563948166"/>
                  </a:ext>
                </a:extLst>
              </a:tr>
            </a:tbl>
          </a:graphicData>
        </a:graphic>
      </p:graphicFrame>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922838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Defines the standard the cable is made to</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Higher standards, higher data rates</a:t>
            </a:r>
          </a:p>
        </p:txBody>
      </p:sp>
      <p:sp>
        <p:nvSpPr>
          <p:cNvPr id="11" name="2_UTP closeup text">
            <a:extLst>
              <a:ext uri="{FF2B5EF4-FFF2-40B4-BE49-F238E27FC236}">
                <a16:creationId xmlns:a16="http://schemas.microsoft.com/office/drawing/2014/main" id="{E64035EB-538E-4765-9879-52C9E87B8C6B}"/>
              </a:ext>
            </a:extLst>
          </p:cNvPr>
          <p:cNvSpPr txBox="1"/>
          <p:nvPr/>
        </p:nvSpPr>
        <p:spPr>
          <a:xfrm>
            <a:off x="18216808" y="9250091"/>
            <a:ext cx="1623647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Standard printed on cable</a:t>
            </a:r>
          </a:p>
        </p:txBody>
      </p:sp>
      <p:pic>
        <p:nvPicPr>
          <p:cNvPr id="3" name="2_UTP closeup">
            <a:extLst>
              <a:ext uri="{FF2B5EF4-FFF2-40B4-BE49-F238E27FC236}">
                <a16:creationId xmlns:a16="http://schemas.microsoft.com/office/drawing/2014/main" id="{5BF530AC-6198-4A35-B6CF-556275F71547}"/>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p:blipFill>
        <p:spPr>
          <a:xfrm>
            <a:off x="18182698" y="5067429"/>
            <a:ext cx="18393302" cy="473952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Cat Standards</a:t>
            </a:r>
          </a:p>
        </p:txBody>
      </p:sp>
    </p:spTree>
    <p:extLst>
      <p:ext uri="{BB962C8B-B14F-4D97-AF65-F5344CB8AC3E}">
        <p14:creationId xmlns:p14="http://schemas.microsoft.com/office/powerpoint/2010/main" val="121445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https://ITFreeTraining.com/ap11/4c05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1246</Words>
  <Application>Microsoft Office PowerPoint</Application>
  <PresentationFormat>Custom</PresentationFormat>
  <Paragraphs>102</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2024-12-21T10:59:41Z</dcterms:modified>
</cp:coreProperties>
</file>