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1" r:id="rId1"/>
  </p:sldMasterIdLst>
  <p:notesMasterIdLst>
    <p:notesMasterId r:id="rId8"/>
  </p:notesMasterIdLst>
  <p:sldIdLst>
    <p:sldId id="274" r:id="rId2"/>
    <p:sldId id="285" r:id="rId3"/>
    <p:sldId id="286" r:id="rId4"/>
    <p:sldId id="287" r:id="rId5"/>
    <p:sldId id="288" r:id="rId6"/>
    <p:sldId id="273" r:id="rId7"/>
  </p:sldIdLst>
  <p:sldSz cx="36576000" cy="20577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A2C9"/>
    <a:srgbClr val="FB6DAA"/>
    <a:srgbClr val="FC9AC5"/>
    <a:srgbClr val="FDE9F2"/>
    <a:srgbClr val="FFFFFF"/>
    <a:srgbClr val="B00303"/>
    <a:srgbClr val="269D47"/>
    <a:srgbClr val="EE7546"/>
    <a:srgbClr val="A7A7A7"/>
    <a:srgbClr val="1884C7"/>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54" autoAdjust="0"/>
    <p:restoredTop sz="58847" autoAdjust="0"/>
  </p:normalViewPr>
  <p:slideViewPr>
    <p:cSldViewPr snapToGrid="0">
      <p:cViewPr varScale="1">
        <p:scale>
          <a:sx n="22" d="100"/>
          <a:sy n="22" d="100"/>
        </p:scale>
        <p:origin x="1423" y="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D95E6-9BF7-48A2-8E54-6C74B1E43336}"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1D7F5-93B3-4F86-93C3-9F6A93B7B0F4}" type="slidenum">
              <a:rPr lang="en-US" smtClean="0"/>
              <a:t>‹#›</a:t>
            </a:fld>
            <a:endParaRPr lang="en-US"/>
          </a:p>
        </p:txBody>
      </p:sp>
    </p:spTree>
    <p:extLst>
      <p:ext uri="{BB962C8B-B14F-4D97-AF65-F5344CB8AC3E}">
        <p14:creationId xmlns:p14="http://schemas.microsoft.com/office/powerpoint/2010/main" val="668581524"/>
      </p:ext>
    </p:extLst>
  </p:cSld>
  <p:clrMap bg1="lt1" tx1="dk1" bg2="lt2" tx2="dk2" accent1="accent1" accent2="accent2" accent3="accent3" accent4="accent4" accent5="accent5" accent6="accent6" hlink="hlink" folHlink="folHlink"/>
  <p:notesStyle>
    <a:lvl1pPr marL="0" algn="l" defTabSz="914499" rtl="0" eaLnBrk="1" latinLnBrk="0" hangingPunct="1">
      <a:defRPr sz="1200" kern="1200">
        <a:solidFill>
          <a:schemeClr val="tx1"/>
        </a:solidFill>
        <a:latin typeface="+mn-lt"/>
        <a:ea typeface="+mn-ea"/>
        <a:cs typeface="+mn-cs"/>
      </a:defRPr>
    </a:lvl1pPr>
    <a:lvl2pPr marL="457250" algn="l" defTabSz="914499" rtl="0" eaLnBrk="1" latinLnBrk="0" hangingPunct="1">
      <a:defRPr sz="1200" kern="1200">
        <a:solidFill>
          <a:schemeClr val="tx1"/>
        </a:solidFill>
        <a:latin typeface="+mn-lt"/>
        <a:ea typeface="+mn-ea"/>
        <a:cs typeface="+mn-cs"/>
      </a:defRPr>
    </a:lvl2pPr>
    <a:lvl3pPr marL="914499" algn="l" defTabSz="914499" rtl="0" eaLnBrk="1" latinLnBrk="0" hangingPunct="1">
      <a:defRPr sz="1200" kern="1200">
        <a:solidFill>
          <a:schemeClr val="tx1"/>
        </a:solidFill>
        <a:latin typeface="+mn-lt"/>
        <a:ea typeface="+mn-ea"/>
        <a:cs typeface="+mn-cs"/>
      </a:defRPr>
    </a:lvl3pPr>
    <a:lvl4pPr marL="1371748" algn="l" defTabSz="914499" rtl="0" eaLnBrk="1" latinLnBrk="0" hangingPunct="1">
      <a:defRPr sz="1200" kern="1200">
        <a:solidFill>
          <a:schemeClr val="tx1"/>
        </a:solidFill>
        <a:latin typeface="+mn-lt"/>
        <a:ea typeface="+mn-ea"/>
        <a:cs typeface="+mn-cs"/>
      </a:defRPr>
    </a:lvl4pPr>
    <a:lvl5pPr marL="1828998" algn="l" defTabSz="914499" rtl="0" eaLnBrk="1" latinLnBrk="0" hangingPunct="1">
      <a:defRPr sz="1200" kern="1200">
        <a:solidFill>
          <a:schemeClr val="tx1"/>
        </a:solidFill>
        <a:latin typeface="+mn-lt"/>
        <a:ea typeface="+mn-ea"/>
        <a:cs typeface="+mn-cs"/>
      </a:defRPr>
    </a:lvl5pPr>
    <a:lvl6pPr marL="2286248" algn="l" defTabSz="914499" rtl="0" eaLnBrk="1" latinLnBrk="0" hangingPunct="1">
      <a:defRPr sz="1200" kern="1200">
        <a:solidFill>
          <a:schemeClr val="tx1"/>
        </a:solidFill>
        <a:latin typeface="+mn-lt"/>
        <a:ea typeface="+mn-ea"/>
        <a:cs typeface="+mn-cs"/>
      </a:defRPr>
    </a:lvl6pPr>
    <a:lvl7pPr marL="2743498" algn="l" defTabSz="914499" rtl="0" eaLnBrk="1" latinLnBrk="0" hangingPunct="1">
      <a:defRPr sz="1200" kern="1200">
        <a:solidFill>
          <a:schemeClr val="tx1"/>
        </a:solidFill>
        <a:latin typeface="+mn-lt"/>
        <a:ea typeface="+mn-ea"/>
        <a:cs typeface="+mn-cs"/>
      </a:defRPr>
    </a:lvl7pPr>
    <a:lvl8pPr marL="3200746" algn="l" defTabSz="914499" rtl="0" eaLnBrk="1" latinLnBrk="0" hangingPunct="1">
      <a:defRPr sz="1200" kern="1200">
        <a:solidFill>
          <a:schemeClr val="tx1"/>
        </a:solidFill>
        <a:latin typeface="+mn-lt"/>
        <a:ea typeface="+mn-ea"/>
        <a:cs typeface="+mn-cs"/>
      </a:defRPr>
    </a:lvl8pPr>
    <a:lvl9pPr marL="3657996" algn="l" defTabSz="9144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have a look at network standards.</a:t>
            </a:r>
            <a:endParaRPr lang="en-US" dirty="0"/>
          </a:p>
        </p:txBody>
      </p:sp>
      <p:sp>
        <p:nvSpPr>
          <p:cNvPr id="4" name="Slide Number Placeholder 3"/>
          <p:cNvSpPr>
            <a:spLocks noGrp="1"/>
          </p:cNvSpPr>
          <p:nvPr>
            <p:ph type="sldNum" sz="quarter" idx="5"/>
          </p:nvPr>
        </p:nvSpPr>
        <p:spPr/>
        <p:txBody>
          <a:bodyPr/>
          <a:lstStyle/>
          <a:p>
            <a:r>
              <a:rPr lang="en-US"/>
              <a:t> © Copyright 2025</a:t>
            </a:r>
          </a:p>
        </p:txBody>
      </p:sp>
    </p:spTree>
    <p:extLst>
      <p:ext uri="{BB962C8B-B14F-4D97-AF65-F5344CB8AC3E}">
        <p14:creationId xmlns:p14="http://schemas.microsoft.com/office/powerpoint/2010/main" val="182223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00:03 A </a:t>
            </a:r>
            <a:r>
              <a:rPr lang="en-GB" dirty="0"/>
              <a:t>network standard defines the rules for data communication. For example, it defines technical details of the standard including specifications, cables, and protocols.</a:t>
            </a:r>
          </a:p>
          <a:p>
            <a:endParaRPr lang="en-GB" dirty="0"/>
          </a:p>
          <a:p>
            <a:r>
              <a:rPr lang="en-GB" dirty="0"/>
              <a:t>For devices to communicate effectively, they must adhere to a specific standard. This requirement applies regardless of the type of device. If a device fails to conform to this standard or implements it poorly, compatibility with other devices cannot be guaranteed. In large networks, such as the internet, adherence to these standards is crucial. Non-compliance could lead to communication issues or unforeseen problems with other devices.</a:t>
            </a:r>
          </a:p>
          <a:p>
            <a:endParaRPr lang="en-GB" dirty="0"/>
          </a:p>
          <a:p>
            <a:r>
              <a:rPr lang="en-GB" dirty="0"/>
              <a:t>Let’s have a look at the network standards we need to know for the A+ exam.</a:t>
            </a:r>
            <a:endParaRPr lang="en-US" dirty="0"/>
          </a:p>
        </p:txBody>
      </p:sp>
      <p:sp>
        <p:nvSpPr>
          <p:cNvPr id="4" name="Slide Number Placeholder 3"/>
          <p:cNvSpPr>
            <a:spLocks noGrp="1"/>
          </p:cNvSpPr>
          <p:nvPr>
            <p:ph type="sldNum" sz="quarter" idx="5"/>
          </p:nvPr>
        </p:nvSpPr>
        <p:spPr/>
        <p:txBody>
          <a:bodyPr/>
          <a:lstStyle/>
          <a:p>
            <a:r>
              <a:rPr lang="en-US"/>
              <a:t> © Copyright 2025</a:t>
            </a:r>
          </a:p>
        </p:txBody>
      </p:sp>
    </p:spTree>
    <p:extLst>
      <p:ext uri="{BB962C8B-B14F-4D97-AF65-F5344CB8AC3E}">
        <p14:creationId xmlns:p14="http://schemas.microsoft.com/office/powerpoint/2010/main" val="53567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00:45 When working with networks, you will come across IEEE followed by 802. IEEE is the Institute of Electrical and Electronics Engineers. It is the largest association of technical professionals in the world and is responsible for developing and maintaining the network standards we will be examining.</a:t>
            </a:r>
          </a:p>
          <a:p>
            <a:endParaRPr lang="en-GB"/>
          </a:p>
          <a:p>
            <a:r>
              <a:rPr lang="en-GB"/>
              <a:t>802 is the project number. When they first started, this was the next project number.</a:t>
            </a:r>
          </a:p>
          <a:p>
            <a:endParaRPr lang="en-GB"/>
          </a:p>
          <a:p>
            <a:r>
              <a:rPr lang="en-GB"/>
              <a:t>By a stroke of coincidence, the first meeting took place in February 1980. Thus, some people have come to the conclusion that 802 was named after the year and month of the first meeting; however, this is not true; it is just a coincidence.</a:t>
            </a:r>
          </a:p>
          <a:p>
            <a:endParaRPr lang="en-GB"/>
          </a:p>
          <a:p>
            <a:r>
              <a:rPr lang="en-GB"/>
              <a:t>Under 802 there are a number of different standards. For the A+ exam, we are only concerned with two of them. The first one being the third standard. This is for Ethernet which is concerned with physical cabled networking.</a:t>
            </a:r>
          </a:p>
          <a:p>
            <a:endParaRPr lang="en-GB"/>
          </a:p>
          <a:p>
            <a:r>
              <a:rPr lang="en-GB"/>
              <a:t>If you have not guessed it already, the second standard is wireless and is standard number 11. These standards keep being updated and added to. Let’s have a closer look.</a:t>
            </a:r>
            <a:endParaRPr lang="en-US"/>
          </a:p>
        </p:txBody>
      </p:sp>
      <p:sp>
        <p:nvSpPr>
          <p:cNvPr id="4" name="Slide Number Placeholder 3"/>
          <p:cNvSpPr>
            <a:spLocks noGrp="1"/>
          </p:cNvSpPr>
          <p:nvPr>
            <p:ph type="sldNum" sz="quarter" idx="5"/>
          </p:nvPr>
        </p:nvSpPr>
        <p:spPr/>
        <p:txBody>
          <a:bodyPr/>
          <a:lstStyle/>
          <a:p>
            <a:r>
              <a:rPr lang="en-US"/>
              <a:t> © Copyright 2025</a:t>
            </a:r>
          </a:p>
        </p:txBody>
      </p:sp>
    </p:spTree>
    <p:extLst>
      <p:ext uri="{BB962C8B-B14F-4D97-AF65-F5344CB8AC3E}">
        <p14:creationId xmlns:p14="http://schemas.microsoft.com/office/powerpoint/2010/main" val="61135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01:54 When using Ethernet, the standards are written using a designated easy-to-understand format. This is divided into a prefix, middle part and suffix. The prefix defines the speed which is written in megabytes or gigabytes.</a:t>
            </a:r>
          </a:p>
          <a:p>
            <a:endParaRPr lang="en-GB"/>
          </a:p>
          <a:p>
            <a:r>
              <a:rPr lang="en-GB"/>
              <a:t>The middle part for the A+ exam is always “base”. Different standards will use a different convention, but unless you go on to do more study on networking, for example Network+, you won’t need to worry about it.</a:t>
            </a:r>
          </a:p>
          <a:p>
            <a:endParaRPr lang="en-GB"/>
          </a:p>
          <a:p>
            <a:r>
              <a:rPr lang="en-GB"/>
              <a:t>In the case of Ethernet, base stands for baseband. Ethernet is essentially baseband, unless it is run over a digital subscriber service like ADSL or DSL.</a:t>
            </a:r>
          </a:p>
          <a:p>
            <a:endParaRPr lang="en-GB"/>
          </a:p>
          <a:p>
            <a:r>
              <a:rPr lang="en-GB"/>
              <a:t>The last part is the suffix. For the A+ exam, know that T stands for Twisted pair. There are other suffixes used, for example, with optical fiber. There are also other suffixes used to indicate the cable length is longer than normal. For twisted pair Ethernet, if you are using the right cabling, the distance is 100 meters. As you get beyond 10 Gigabit speeds, the distance decreases and you need to use other media like fiber optic if you want to get longer distances.</a:t>
            </a:r>
          </a:p>
          <a:p>
            <a:endParaRPr lang="en-GB"/>
          </a:p>
          <a:p>
            <a:r>
              <a:rPr lang="en-GB"/>
              <a:t>The standards listed for A+ for Ethernet are 100, 1000 and 10 Gigabit, so make sure you know these. As long as you know the start is in reference to the speed and recognize T as twisted pair, you should be okay.</a:t>
            </a:r>
          </a:p>
          <a:p>
            <a:endParaRPr lang="en-GB"/>
          </a:p>
          <a:p>
            <a:r>
              <a:rPr lang="en-GB"/>
              <a:t>Now let’s have a look at wireless.</a:t>
            </a:r>
            <a:endParaRPr lang="en-US"/>
          </a:p>
        </p:txBody>
      </p:sp>
      <p:sp>
        <p:nvSpPr>
          <p:cNvPr id="4" name="Slide Number Placeholder 3"/>
          <p:cNvSpPr>
            <a:spLocks noGrp="1"/>
          </p:cNvSpPr>
          <p:nvPr>
            <p:ph type="sldNum" sz="quarter" idx="5"/>
          </p:nvPr>
        </p:nvSpPr>
        <p:spPr/>
        <p:txBody>
          <a:bodyPr/>
          <a:lstStyle/>
          <a:p>
            <a:r>
              <a:rPr lang="en-US"/>
              <a:t> © Copyright 2025</a:t>
            </a:r>
          </a:p>
        </p:txBody>
      </p:sp>
    </p:spTree>
    <p:extLst>
      <p:ext uri="{BB962C8B-B14F-4D97-AF65-F5344CB8AC3E}">
        <p14:creationId xmlns:p14="http://schemas.microsoft.com/office/powerpoint/2010/main" val="340709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03:28 Later in the course I will look at wireless in a lot more detail. The wireless standards all start with 802.11 followed by a suffix. The standard defines the speed, radio frequency and distance supported, etc.</a:t>
            </a:r>
          </a:p>
          <a:p>
            <a:endParaRPr lang="en-GB"/>
          </a:p>
          <a:p>
            <a:r>
              <a:rPr lang="en-GB"/>
              <a:t>Since the last standard was released in 2014, you will find that a lot of modern devices will support all the standards shown. However, some devices may not support the latest standard. Your circumstances will determine which standard you will choose. For a lot of different reasons, you may need to choose a particular standard, but to understand which standard you should be using, I will leave that to another video.</a:t>
            </a:r>
            <a:endParaRPr lang="en-US"/>
          </a:p>
        </p:txBody>
      </p:sp>
      <p:sp>
        <p:nvSpPr>
          <p:cNvPr id="4" name="Slide Number Placeholder 3"/>
          <p:cNvSpPr>
            <a:spLocks noGrp="1"/>
          </p:cNvSpPr>
          <p:nvPr>
            <p:ph type="sldNum" sz="quarter" idx="5"/>
          </p:nvPr>
        </p:nvSpPr>
        <p:spPr/>
        <p:txBody>
          <a:bodyPr/>
          <a:lstStyle/>
          <a:p>
            <a:r>
              <a:rPr lang="en-US"/>
              <a:t> © Copyright 2025</a:t>
            </a:r>
          </a:p>
        </p:txBody>
      </p:sp>
    </p:spTree>
    <p:extLst>
      <p:ext uri="{BB962C8B-B14F-4D97-AF65-F5344CB8AC3E}">
        <p14:creationId xmlns:p14="http://schemas.microsoft.com/office/powerpoint/2010/main" val="271640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04:10 This concludes this video on network standards. We have a lot more videos on networking coming up from the A+ course. I hope to see you in those videos. Until the next video, I would like to thank you for watching.</a:t>
            </a:r>
          </a:p>
          <a:p>
            <a:endParaRPr lang="en-GB"/>
          </a:p>
          <a:p>
            <a:r>
              <a:rPr lang="en-GB"/>
              <a:t>References</a:t>
            </a:r>
          </a:p>
          <a:p>
            <a:r>
              <a:rPr lang="en-GB"/>
              <a:t>“The Official CompTIA A+ Core Study Guide (Exam 220-1101)” page 120</a:t>
            </a:r>
          </a:p>
          <a:p>
            <a:r>
              <a:rPr lang="en-GB"/>
              <a:t>“Mike Myers All in One A+ Certification Exam Guide 220-1101 &amp; 220-1102” pages 746 to 479</a:t>
            </a:r>
          </a:p>
          <a:p>
            <a:r>
              <a:rPr lang="en-GB"/>
              <a:t>“OVERVIEW AND GUIDE TO THE IEEE 802 LMSC” https://grouper.ieee.org/groups/802/802%20overview.pdf</a:t>
            </a:r>
          </a:p>
          <a:p>
            <a:r>
              <a:rPr lang="en-GB"/>
              <a:t>“Picture: IEEE logo” https://upload.wikimedia.org/wikipedia/commons/2/21/IEEE_logo.svg</a:t>
            </a:r>
          </a:p>
          <a:p>
            <a:r>
              <a:rPr lang="en-GB"/>
              <a:t>“Picture: WiFi” https://commons.wikimedia.org/wiki/File:Wi-fi_alliance_logo.png</a:t>
            </a:r>
          </a:p>
          <a:p>
            <a:endParaRPr lang="en-GB"/>
          </a:p>
          <a:p>
            <a:r>
              <a:rPr lang="en-GB"/>
              <a:t>Credits</a:t>
            </a:r>
          </a:p>
          <a:p>
            <a:r>
              <a:rPr lang="en-GB"/>
              <a:t>Trainer: Austin Mason http://ITFreeTraining.com</a:t>
            </a:r>
          </a:p>
          <a:p>
            <a:r>
              <a:rPr lang="en-GB"/>
              <a:t>Voice Talent: HP Lewis http://hplewis.com</a:t>
            </a:r>
          </a:p>
          <a:p>
            <a:r>
              <a:rPr lang="en-GB"/>
              <a:t>Quality Assurance: Brett Batson http://www.pbb-proofreading.uk</a:t>
            </a:r>
            <a:endParaRPr lang="en-US"/>
          </a:p>
        </p:txBody>
      </p:sp>
      <p:sp>
        <p:nvSpPr>
          <p:cNvPr id="4" name="Slide Number Placeholder 3"/>
          <p:cNvSpPr>
            <a:spLocks noGrp="1"/>
          </p:cNvSpPr>
          <p:nvPr>
            <p:ph type="sldNum" sz="quarter" idx="5"/>
          </p:nvPr>
        </p:nvSpPr>
        <p:spPr/>
        <p:txBody>
          <a:bodyPr/>
          <a:lstStyle/>
          <a:p>
            <a:r>
              <a:rPr lang="en-US"/>
              <a:t> © Copyright 2025</a:t>
            </a:r>
          </a:p>
        </p:txBody>
      </p:sp>
    </p:spTree>
    <p:extLst>
      <p:ext uri="{BB962C8B-B14F-4D97-AF65-F5344CB8AC3E}">
        <p14:creationId xmlns:p14="http://schemas.microsoft.com/office/powerpoint/2010/main" val="369250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367609"/>
            <a:ext cx="27432000" cy="7163905"/>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4572000" y="10807781"/>
            <a:ext cx="27432000" cy="4968053"/>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7A2551-1DA5-4C4C-AFFE-2CB15BC36C18}"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40065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A2551-1DA5-4C4C-AFFE-2CB15BC36C18}"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164243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0" y="1095544"/>
            <a:ext cx="7886700" cy="174382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0" y="1095544"/>
            <a:ext cx="23202900" cy="174382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A2551-1DA5-4C4C-AFFE-2CB15BC36C18}"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61241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7A2551-1DA5-4C4C-AFFE-2CB15BC36C18}"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406007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A2551-1DA5-4C4C-AFFE-2CB15BC36C18}"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2043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0" y="5130007"/>
            <a:ext cx="31546800" cy="8559532"/>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2495550" y="13770515"/>
            <a:ext cx="31546800" cy="4501256"/>
          </a:xfrm>
        </p:spPr>
        <p:txBody>
          <a:bodyPr/>
          <a:lstStyle>
            <a:lvl1pPr marL="0" indent="0">
              <a:buNone/>
              <a:defRPr sz="7200">
                <a:solidFill>
                  <a:schemeClr val="tx1">
                    <a:tint val="75000"/>
                  </a:schemeClr>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A2551-1DA5-4C4C-AFFE-2CB15BC36C18}"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337581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5477720"/>
            <a:ext cx="15544800" cy="13056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5477720"/>
            <a:ext cx="15544800" cy="13056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7A2551-1DA5-4C4C-AFFE-2CB15BC36C18}"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142006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095545"/>
            <a:ext cx="31546800" cy="39773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6" y="5044268"/>
            <a:ext cx="15473361" cy="247211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2519366" y="7516385"/>
            <a:ext cx="15473361" cy="11055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0" y="5044268"/>
            <a:ext cx="15549564" cy="247211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8516600" y="7516385"/>
            <a:ext cx="15549564" cy="11055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7A2551-1DA5-4C4C-AFFE-2CB15BC36C18}"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205171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7A2551-1DA5-4C4C-AFFE-2CB15BC36C18}"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133406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A2551-1DA5-4C4C-AFFE-2CB15BC36C18}"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426150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371812"/>
            <a:ext cx="11796711" cy="4801341"/>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5549564" y="2962734"/>
            <a:ext cx="18516600" cy="14623131"/>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6" y="6173152"/>
            <a:ext cx="11796711" cy="1143652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647A2551-1DA5-4C4C-AFFE-2CB15BC36C18}"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305616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371812"/>
            <a:ext cx="11796711" cy="4801341"/>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2962734"/>
            <a:ext cx="18516600" cy="14623131"/>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2519366" y="6173152"/>
            <a:ext cx="11796711" cy="1143652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647A2551-1DA5-4C4C-AFFE-2CB15BC36C18}"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1C0F-ED95-4E52-8D0D-BBD0F4B664DF}" type="slidenum">
              <a:rPr lang="en-US" smtClean="0"/>
              <a:t>‹#›</a:t>
            </a:fld>
            <a:endParaRPr lang="en-US"/>
          </a:p>
        </p:txBody>
      </p:sp>
    </p:spTree>
    <p:extLst>
      <p:ext uri="{BB962C8B-B14F-4D97-AF65-F5344CB8AC3E}">
        <p14:creationId xmlns:p14="http://schemas.microsoft.com/office/powerpoint/2010/main" val="171555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095545"/>
            <a:ext cx="31546800" cy="39773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5477720"/>
            <a:ext cx="31546800" cy="130560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19071994"/>
            <a:ext cx="8229600" cy="1095544"/>
          </a:xfrm>
          <a:prstGeom prst="rect">
            <a:avLst/>
          </a:prstGeom>
        </p:spPr>
        <p:txBody>
          <a:bodyPr vert="horz" lIns="91440" tIns="45720" rIns="91440" bIns="45720" rtlCol="0" anchor="ctr"/>
          <a:lstStyle>
            <a:lvl1pPr algn="l">
              <a:defRPr sz="3600">
                <a:solidFill>
                  <a:schemeClr val="tx1">
                    <a:tint val="75000"/>
                  </a:schemeClr>
                </a:solidFill>
              </a:defRPr>
            </a:lvl1pPr>
          </a:lstStyle>
          <a:p>
            <a:fld id="{647A2551-1DA5-4C4C-AFFE-2CB15BC36C18}" type="datetimeFigureOut">
              <a:rPr lang="en-US" smtClean="0"/>
              <a:t>4/19/2025</a:t>
            </a:fld>
            <a:endParaRPr lang="en-US"/>
          </a:p>
        </p:txBody>
      </p:sp>
      <p:sp>
        <p:nvSpPr>
          <p:cNvPr id="5" name="Footer Placeholder 4"/>
          <p:cNvSpPr>
            <a:spLocks noGrp="1"/>
          </p:cNvSpPr>
          <p:nvPr>
            <p:ph type="ftr" sz="quarter" idx="3"/>
          </p:nvPr>
        </p:nvSpPr>
        <p:spPr>
          <a:xfrm>
            <a:off x="12115800" y="19071994"/>
            <a:ext cx="12344400" cy="1095544"/>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19071994"/>
            <a:ext cx="8229600" cy="1095544"/>
          </a:xfrm>
          <a:prstGeom prst="rect">
            <a:avLst/>
          </a:prstGeom>
        </p:spPr>
        <p:txBody>
          <a:bodyPr vert="horz" lIns="91440" tIns="45720" rIns="91440" bIns="45720" rtlCol="0" anchor="ctr"/>
          <a:lstStyle>
            <a:lvl1pPr algn="r">
              <a:defRPr sz="3600">
                <a:solidFill>
                  <a:schemeClr val="tx1">
                    <a:tint val="75000"/>
                  </a:schemeClr>
                </a:solidFill>
              </a:defRPr>
            </a:lvl1pPr>
          </a:lstStyle>
          <a:p>
            <a:fld id="{A20A1C0F-ED95-4E52-8D0D-BBD0F4B664DF}" type="slidenum">
              <a:rPr lang="en-US" smtClean="0"/>
              <a:t>‹#›</a:t>
            </a:fld>
            <a:endParaRPr lang="en-US"/>
          </a:p>
        </p:txBody>
      </p:sp>
    </p:spTree>
    <p:extLst>
      <p:ext uri="{BB962C8B-B14F-4D97-AF65-F5344CB8AC3E}">
        <p14:creationId xmlns:p14="http://schemas.microsoft.com/office/powerpoint/2010/main" val="191443525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0_Background">
            <a:extLst>
              <a:ext uri="{FF2B5EF4-FFF2-40B4-BE49-F238E27FC236}">
                <a16:creationId xmlns:a16="http://schemas.microsoft.com/office/drawing/2014/main" id="{35D80E67-ACB7-4211-84CD-FE7BC1C5F8F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288" y="2874"/>
            <a:ext cx="36571425" cy="20571427"/>
          </a:xfrm>
          <a:prstGeom prst="rect">
            <a:avLst/>
          </a:prstGeom>
        </p:spPr>
      </p:pic>
    </p:spTree>
    <p:extLst>
      <p:ext uri="{BB962C8B-B14F-4D97-AF65-F5344CB8AC3E}">
        <p14:creationId xmlns:p14="http://schemas.microsoft.com/office/powerpoint/2010/main" val="741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3_Cat 2_D 1.0" descr="A picture containing text&#10;&#10;Description automatically generated">
            <a:extLst>
              <a:ext uri="{FF2B5EF4-FFF2-40B4-BE49-F238E27FC236}">
                <a16:creationId xmlns:a16="http://schemas.microsoft.com/office/drawing/2014/main" id="{99124A22-4F55-BCA3-DD9B-864E757F51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90359" y="15059118"/>
            <a:ext cx="7882869" cy="5516469"/>
          </a:xfrm>
          <a:prstGeom prst="rect">
            <a:avLst/>
          </a:prstGeom>
        </p:spPr>
      </p:pic>
      <p:pic>
        <p:nvPicPr>
          <p:cNvPr id="6" name="3_Cat 1" descr="Logo&#10;&#10;Description automatically generated with medium confidence">
            <a:extLst>
              <a:ext uri="{FF2B5EF4-FFF2-40B4-BE49-F238E27FC236}">
                <a16:creationId xmlns:a16="http://schemas.microsoft.com/office/drawing/2014/main" id="{01D7EB91-E7F2-BEA4-D83C-5D402E67DF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441" y="14037628"/>
            <a:ext cx="6819597" cy="6539547"/>
          </a:xfrm>
          <a:prstGeom prst="rect">
            <a:avLst/>
          </a:prstGeom>
        </p:spPr>
      </p:pic>
      <p:pic>
        <p:nvPicPr>
          <p:cNvPr id="3" name="1_Cat rules">
            <a:extLst>
              <a:ext uri="{FF2B5EF4-FFF2-40B4-BE49-F238E27FC236}">
                <a16:creationId xmlns:a16="http://schemas.microsoft.com/office/drawing/2014/main" id="{67055DA1-E468-45ED-6095-087130B356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54691" y="6714033"/>
            <a:ext cx="4767549" cy="10572597"/>
          </a:xfrm>
          <a:prstGeom prst="rect">
            <a:avLst/>
          </a:prstGeom>
        </p:spPr>
      </p:pic>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6" cstate="email">
            <a:extLst>
              <a:ext uri="{28A0092B-C50C-407E-A947-70E740481C1C}">
                <a14:useLocalDpi xmlns:a14="http://schemas.microsoft.com/office/drawing/2010/main"/>
              </a:ext>
            </a:extLst>
          </a:blip>
          <a:stretch>
            <a:fillRect/>
          </a:stretch>
        </p:blipFill>
        <p:spPr>
          <a:xfrm>
            <a:off x="0" y="1588"/>
            <a:ext cx="36576000" cy="3208337"/>
          </a:xfrm>
        </p:spPr>
      </p:pic>
      <p:sp>
        <p:nvSpPr>
          <p:cNvPr id="21" name="0_Copyright">
            <a:extLst>
              <a:ext uri="{FF2B5EF4-FFF2-40B4-BE49-F238E27FC236}">
                <a16:creationId xmlns:a16="http://schemas.microsoft.com/office/drawing/2014/main" id="{C13F93EA-72DA-4750-97E6-BC515AF470E0}"/>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2025</a:t>
            </a:r>
            <a:endParaRPr lang="en-US" sz="5077" dirty="0">
              <a:solidFill>
                <a:srgbClr val="A7A7A7"/>
              </a:solidFill>
              <a:latin typeface="Serpentine" pitchFamily="50" charset="0"/>
            </a:endParaRPr>
          </a:p>
        </p:txBody>
      </p:sp>
      <p:sp>
        <p:nvSpPr>
          <p:cNvPr id="22" name="0_WebSite">
            <a:extLst>
              <a:ext uri="{FF2B5EF4-FFF2-40B4-BE49-F238E27FC236}">
                <a16:creationId xmlns:a16="http://schemas.microsoft.com/office/drawing/2014/main" id="{6B8B6475-CABC-45BA-933E-1351BBDA2F8C}"/>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9" name="0_Point 1">
            <a:extLst>
              <a:ext uri="{FF2B5EF4-FFF2-40B4-BE49-F238E27FC236}">
                <a16:creationId xmlns:a16="http://schemas.microsoft.com/office/drawing/2014/main" id="{9AB0CD40-3F8C-4AD7-ABD2-0365709E7B83}"/>
              </a:ext>
            </a:extLst>
          </p:cNvPr>
          <p:cNvSpPr txBox="1"/>
          <p:nvPr/>
        </p:nvSpPr>
        <p:spPr>
          <a:xfrm>
            <a:off x="854964" y="3613667"/>
            <a:ext cx="32292035"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Set of rules for data communication exchange</a:t>
            </a:r>
          </a:p>
        </p:txBody>
      </p:sp>
      <p:sp>
        <p:nvSpPr>
          <p:cNvPr id="14" name="2_Point 2">
            <a:extLst>
              <a:ext uri="{FF2B5EF4-FFF2-40B4-BE49-F238E27FC236}">
                <a16:creationId xmlns:a16="http://schemas.microsoft.com/office/drawing/2014/main" id="{F7302874-6FF6-4F12-9408-F903772FAD68}"/>
              </a:ext>
            </a:extLst>
          </p:cNvPr>
          <p:cNvSpPr txBox="1"/>
          <p:nvPr/>
        </p:nvSpPr>
        <p:spPr>
          <a:xfrm>
            <a:off x="854964" y="5467572"/>
            <a:ext cx="30623256" cy="1246461"/>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Defines technical specifications including cables and protocols</a:t>
            </a:r>
          </a:p>
        </p:txBody>
      </p:sp>
      <p:pic>
        <p:nvPicPr>
          <p:cNvPr id="17" name="3_Cat 3_D 2.0" descr="A picture containing text, clipart, vector graphics&#10;&#10;Description automatically generated">
            <a:extLst>
              <a:ext uri="{FF2B5EF4-FFF2-40B4-BE49-F238E27FC236}">
                <a16:creationId xmlns:a16="http://schemas.microsoft.com/office/drawing/2014/main" id="{753E94D3-5E65-8F57-2ECF-192118B287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392611" y="12129247"/>
            <a:ext cx="9291712" cy="8447928"/>
          </a:xfrm>
          <a:prstGeom prst="rect">
            <a:avLst/>
          </a:prstGeom>
        </p:spPr>
      </p:pic>
      <p:pic>
        <p:nvPicPr>
          <p:cNvPr id="24" name="4_cat 4" descr="Logo&#10;&#10;Description automatically generated">
            <a:extLst>
              <a:ext uri="{FF2B5EF4-FFF2-40B4-BE49-F238E27FC236}">
                <a16:creationId xmlns:a16="http://schemas.microsoft.com/office/drawing/2014/main" id="{EE843140-C039-9790-6E8F-E2821E25AA2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55166" y="12961377"/>
            <a:ext cx="6477587" cy="7614210"/>
          </a:xfrm>
          <a:prstGeom prst="rect">
            <a:avLst/>
          </a:prstGeom>
        </p:spPr>
      </p:pic>
      <p:pic>
        <p:nvPicPr>
          <p:cNvPr id="26" name="4_cat 5_D 1.0">
            <a:extLst>
              <a:ext uri="{FF2B5EF4-FFF2-40B4-BE49-F238E27FC236}">
                <a16:creationId xmlns:a16="http://schemas.microsoft.com/office/drawing/2014/main" id="{788BEB8C-0794-11A2-F467-C74459E1E977}"/>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2639396" y="7304253"/>
            <a:ext cx="9492398" cy="9649986"/>
          </a:xfrm>
          <a:prstGeom prst="rect">
            <a:avLst/>
          </a:prstGeom>
        </p:spPr>
      </p:pic>
      <p:pic>
        <p:nvPicPr>
          <p:cNvPr id="28" name="4_cat 6_D 2.0" descr="Icon&#10;&#10;Description automatically generated with medium confidence">
            <a:extLst>
              <a:ext uri="{FF2B5EF4-FFF2-40B4-BE49-F238E27FC236}">
                <a16:creationId xmlns:a16="http://schemas.microsoft.com/office/drawing/2014/main" id="{A3528DBC-54C9-8F65-0CA5-A7CE0882B87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96393" y="7210528"/>
            <a:ext cx="5577170" cy="6825512"/>
          </a:xfrm>
          <a:prstGeom prst="rect">
            <a:avLst/>
          </a:prstGeom>
        </p:spPr>
      </p:pic>
      <p:sp>
        <p:nvSpPr>
          <p:cNvPr id="7" name="0_Title">
            <a:extLst>
              <a:ext uri="{FF2B5EF4-FFF2-40B4-BE49-F238E27FC236}">
                <a16:creationId xmlns:a16="http://schemas.microsoft.com/office/drawing/2014/main" id="{C6A9A446-B5B1-43D9-8A9C-5F8306EFD223}"/>
              </a:ext>
            </a:extLst>
          </p:cNvPr>
          <p:cNvSpPr txBox="1"/>
          <p:nvPr/>
        </p:nvSpPr>
        <p:spPr>
          <a:xfrm>
            <a:off x="1351026" y="416686"/>
            <a:ext cx="33592117"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What Is A Network Standard</a:t>
            </a:r>
          </a:p>
        </p:txBody>
      </p:sp>
    </p:spTree>
    <p:extLst>
      <p:ext uri="{BB962C8B-B14F-4D97-AF65-F5344CB8AC3E}">
        <p14:creationId xmlns:p14="http://schemas.microsoft.com/office/powerpoint/2010/main" val="14089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p:blipFill>
        <p:spPr>
          <a:xfrm>
            <a:off x="0" y="1588"/>
            <a:ext cx="36576000" cy="3208337"/>
          </a:xfrm>
        </p:spPr>
      </p:pic>
      <p:sp>
        <p:nvSpPr>
          <p:cNvPr id="21" name="0_Copyright">
            <a:extLst>
              <a:ext uri="{FF2B5EF4-FFF2-40B4-BE49-F238E27FC236}">
                <a16:creationId xmlns:a16="http://schemas.microsoft.com/office/drawing/2014/main" id="{C13F93EA-72DA-4750-97E6-BC515AF470E0}"/>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2025</a:t>
            </a:r>
            <a:endParaRPr lang="en-US" sz="5077" dirty="0">
              <a:solidFill>
                <a:srgbClr val="A7A7A7"/>
              </a:solidFill>
              <a:latin typeface="Serpentine" pitchFamily="50" charset="0"/>
            </a:endParaRPr>
          </a:p>
        </p:txBody>
      </p:sp>
      <p:sp>
        <p:nvSpPr>
          <p:cNvPr id="22" name="0_WebSite">
            <a:extLst>
              <a:ext uri="{FF2B5EF4-FFF2-40B4-BE49-F238E27FC236}">
                <a16:creationId xmlns:a16="http://schemas.microsoft.com/office/drawing/2014/main" id="{6B8B6475-CABC-45BA-933E-1351BBDA2F8C}"/>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16" name="0_802 top">
            <a:extLst>
              <a:ext uri="{FF2B5EF4-FFF2-40B4-BE49-F238E27FC236}">
                <a16:creationId xmlns:a16="http://schemas.microsoft.com/office/drawing/2014/main" id="{1B5E61EF-DE9D-9611-838A-D396187C5F66}"/>
              </a:ext>
            </a:extLst>
          </p:cNvPr>
          <p:cNvSpPr txBox="1"/>
          <p:nvPr/>
        </p:nvSpPr>
        <p:spPr>
          <a:xfrm>
            <a:off x="13735989" y="5935528"/>
            <a:ext cx="7410494" cy="4708981"/>
          </a:xfrm>
          <a:prstGeom prst="rect">
            <a:avLst/>
          </a:prstGeom>
          <a:noFill/>
        </p:spPr>
        <p:txBody>
          <a:bodyPr wrap="square">
            <a:spAutoFit/>
          </a:bodyPr>
          <a:lstStyle/>
          <a:p>
            <a:r>
              <a:rPr lang="en-US" sz="30000" b="1" dirty="0">
                <a:solidFill>
                  <a:srgbClr val="269D47"/>
                </a:solidFill>
                <a:latin typeface="Arial" panose="020B0604020202020204" pitchFamily="34" charset="0"/>
                <a:cs typeface="Arial" panose="020B0604020202020204" pitchFamily="34" charset="0"/>
              </a:rPr>
              <a:t>802</a:t>
            </a:r>
          </a:p>
        </p:txBody>
      </p:sp>
      <p:pic>
        <p:nvPicPr>
          <p:cNvPr id="3" name="0_IEEE top logo">
            <a:extLst>
              <a:ext uri="{FF2B5EF4-FFF2-40B4-BE49-F238E27FC236}">
                <a16:creationId xmlns:a16="http://schemas.microsoft.com/office/drawing/2014/main" id="{8A2B10C9-DE31-3D7A-E16F-CF58D1C22D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9821" y="6953006"/>
            <a:ext cx="9637106" cy="5418288"/>
          </a:xfrm>
          <a:prstGeom prst="rect">
            <a:avLst/>
          </a:prstGeom>
        </p:spPr>
      </p:pic>
      <p:sp>
        <p:nvSpPr>
          <p:cNvPr id="9" name="0_Point 1">
            <a:extLst>
              <a:ext uri="{FF2B5EF4-FFF2-40B4-BE49-F238E27FC236}">
                <a16:creationId xmlns:a16="http://schemas.microsoft.com/office/drawing/2014/main" id="{9AB0CD40-3F8C-4AD7-ABD2-0365709E7B83}"/>
              </a:ext>
            </a:extLst>
          </p:cNvPr>
          <p:cNvSpPr txBox="1"/>
          <p:nvPr/>
        </p:nvSpPr>
        <p:spPr>
          <a:xfrm>
            <a:off x="854964" y="3613667"/>
            <a:ext cx="35425201" cy="1708160"/>
          </a:xfrm>
          <a:prstGeom prst="rect">
            <a:avLst/>
          </a:prstGeom>
          <a:noFill/>
        </p:spPr>
        <p:txBody>
          <a:bodyPr wrap="square">
            <a:spAutoFit/>
          </a:bodyPr>
          <a:lstStyle/>
          <a:p>
            <a:r>
              <a:rPr lang="en-GB" sz="10500" b="1" dirty="0">
                <a:solidFill>
                  <a:srgbClr val="269D47"/>
                </a:solidFill>
                <a:latin typeface="Arial" panose="020B0604020202020204" pitchFamily="34" charset="0"/>
                <a:cs typeface="Arial" panose="020B0604020202020204" pitchFamily="34" charset="0"/>
              </a:rPr>
              <a:t>Institute of Electrical and Electronics Engineers (IEEE)</a:t>
            </a:r>
            <a:endParaRPr lang="en-US" sz="10500" b="1" dirty="0">
              <a:solidFill>
                <a:srgbClr val="269D47"/>
              </a:solidFill>
              <a:latin typeface="Arial" panose="020B0604020202020204" pitchFamily="34" charset="0"/>
              <a:cs typeface="Arial" panose="020B0604020202020204" pitchFamily="34" charset="0"/>
            </a:endParaRPr>
          </a:p>
        </p:txBody>
      </p:sp>
      <p:sp>
        <p:nvSpPr>
          <p:cNvPr id="28" name="1_Point 2">
            <a:extLst>
              <a:ext uri="{FF2B5EF4-FFF2-40B4-BE49-F238E27FC236}">
                <a16:creationId xmlns:a16="http://schemas.microsoft.com/office/drawing/2014/main" id="{1B7A2F26-8FF7-3CF6-599F-D851DAB78F79}"/>
              </a:ext>
            </a:extLst>
          </p:cNvPr>
          <p:cNvSpPr txBox="1"/>
          <p:nvPr/>
        </p:nvSpPr>
        <p:spPr>
          <a:xfrm>
            <a:off x="854963" y="5431714"/>
            <a:ext cx="25099301"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Created and updates the network standards</a:t>
            </a:r>
          </a:p>
        </p:txBody>
      </p:sp>
      <p:sp>
        <p:nvSpPr>
          <p:cNvPr id="14" name="2_bottom point">
            <a:extLst>
              <a:ext uri="{FF2B5EF4-FFF2-40B4-BE49-F238E27FC236}">
                <a16:creationId xmlns:a16="http://schemas.microsoft.com/office/drawing/2014/main" id="{F7302874-6FF6-4F12-9408-F903772FAD68}"/>
              </a:ext>
            </a:extLst>
          </p:cNvPr>
          <p:cNvSpPr txBox="1"/>
          <p:nvPr/>
        </p:nvSpPr>
        <p:spPr>
          <a:xfrm>
            <a:off x="329633" y="18202980"/>
            <a:ext cx="34498249"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 802 is the project number. Coincidentally the first meeting was 1980 in February </a:t>
            </a:r>
          </a:p>
        </p:txBody>
      </p:sp>
      <p:sp>
        <p:nvSpPr>
          <p:cNvPr id="25" name="3_Ethernet text">
            <a:extLst>
              <a:ext uri="{FF2B5EF4-FFF2-40B4-BE49-F238E27FC236}">
                <a16:creationId xmlns:a16="http://schemas.microsoft.com/office/drawing/2014/main" id="{3F6A2953-25F2-23CC-43AD-2BD76D2C938E}"/>
              </a:ext>
            </a:extLst>
          </p:cNvPr>
          <p:cNvSpPr txBox="1"/>
          <p:nvPr/>
        </p:nvSpPr>
        <p:spPr>
          <a:xfrm>
            <a:off x="27821621" y="9398048"/>
            <a:ext cx="3787664" cy="1246461"/>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Ethernet</a:t>
            </a:r>
          </a:p>
        </p:txBody>
      </p:sp>
      <p:pic>
        <p:nvPicPr>
          <p:cNvPr id="24" name="3_Ethernet" descr="A picture containing blue&#10;&#10;Description automatically generated">
            <a:extLst>
              <a:ext uri="{FF2B5EF4-FFF2-40B4-BE49-F238E27FC236}">
                <a16:creationId xmlns:a16="http://schemas.microsoft.com/office/drawing/2014/main" id="{55916FC1-4EC0-9FC6-E334-052ECD53FB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71388" y="5604823"/>
            <a:ext cx="9977463" cy="3749793"/>
          </a:xfrm>
          <a:prstGeom prst="rect">
            <a:avLst/>
          </a:prstGeom>
        </p:spPr>
      </p:pic>
      <p:sp>
        <p:nvSpPr>
          <p:cNvPr id="8" name="3_Dot 3">
            <a:extLst>
              <a:ext uri="{FF2B5EF4-FFF2-40B4-BE49-F238E27FC236}">
                <a16:creationId xmlns:a16="http://schemas.microsoft.com/office/drawing/2014/main" id="{0243EB58-7FDA-0252-2F64-CF3656EC3268}"/>
              </a:ext>
            </a:extLst>
          </p:cNvPr>
          <p:cNvSpPr txBox="1"/>
          <p:nvPr/>
        </p:nvSpPr>
        <p:spPr>
          <a:xfrm>
            <a:off x="20345673" y="5935528"/>
            <a:ext cx="4349137" cy="4708981"/>
          </a:xfrm>
          <a:prstGeom prst="rect">
            <a:avLst/>
          </a:prstGeom>
          <a:noFill/>
        </p:spPr>
        <p:txBody>
          <a:bodyPr wrap="square">
            <a:spAutoFit/>
          </a:bodyPr>
          <a:lstStyle/>
          <a:p>
            <a:r>
              <a:rPr lang="en-US" sz="30000" b="1" dirty="0">
                <a:solidFill>
                  <a:srgbClr val="269D47"/>
                </a:solidFill>
                <a:latin typeface="Arial" panose="020B0604020202020204" pitchFamily="34" charset="0"/>
                <a:cs typeface="Arial" panose="020B0604020202020204" pitchFamily="34" charset="0"/>
              </a:rPr>
              <a:t>.3</a:t>
            </a:r>
          </a:p>
        </p:txBody>
      </p:sp>
      <p:grpSp>
        <p:nvGrpSpPr>
          <p:cNvPr id="29" name="4_Standard 11">
            <a:extLst>
              <a:ext uri="{FF2B5EF4-FFF2-40B4-BE49-F238E27FC236}">
                <a16:creationId xmlns:a16="http://schemas.microsoft.com/office/drawing/2014/main" id="{46C412D1-B5CC-8BFB-719D-3F677743961B}"/>
              </a:ext>
            </a:extLst>
          </p:cNvPr>
          <p:cNvGrpSpPr/>
          <p:nvPr/>
        </p:nvGrpSpPr>
        <p:grpSpPr>
          <a:xfrm>
            <a:off x="3179821" y="11222559"/>
            <a:ext cx="30028624" cy="6972355"/>
            <a:chOff x="3179821" y="11222559"/>
            <a:chExt cx="30028624" cy="6972355"/>
          </a:xfrm>
        </p:grpSpPr>
        <p:sp>
          <p:nvSpPr>
            <p:cNvPr id="4" name="_Point 1">
              <a:extLst>
                <a:ext uri="{FF2B5EF4-FFF2-40B4-BE49-F238E27FC236}">
                  <a16:creationId xmlns:a16="http://schemas.microsoft.com/office/drawing/2014/main" id="{C8257139-1722-8CDC-974E-DB5E6C60197A}"/>
                </a:ext>
              </a:extLst>
            </p:cNvPr>
            <p:cNvSpPr txBox="1"/>
            <p:nvPr/>
          </p:nvSpPr>
          <p:spPr>
            <a:xfrm>
              <a:off x="13610483" y="11573197"/>
              <a:ext cx="7410494" cy="4708981"/>
            </a:xfrm>
            <a:prstGeom prst="rect">
              <a:avLst/>
            </a:prstGeom>
            <a:noFill/>
          </p:spPr>
          <p:txBody>
            <a:bodyPr wrap="square">
              <a:spAutoFit/>
            </a:bodyPr>
            <a:lstStyle/>
            <a:p>
              <a:r>
                <a:rPr lang="en-US" sz="30000" b="1" dirty="0">
                  <a:solidFill>
                    <a:srgbClr val="269D47"/>
                  </a:solidFill>
                  <a:latin typeface="Arial" panose="020B0604020202020204" pitchFamily="34" charset="0"/>
                  <a:cs typeface="Arial" panose="020B0604020202020204" pitchFamily="34" charset="0"/>
                </a:rPr>
                <a:t>802</a:t>
              </a:r>
            </a:p>
          </p:txBody>
        </p:sp>
        <p:sp>
          <p:nvSpPr>
            <p:cNvPr id="10" name="_Point 1">
              <a:extLst>
                <a:ext uri="{FF2B5EF4-FFF2-40B4-BE49-F238E27FC236}">
                  <a16:creationId xmlns:a16="http://schemas.microsoft.com/office/drawing/2014/main" id="{D4BBACF9-B63F-80E0-206D-CBD8AA1F2A15}"/>
                </a:ext>
              </a:extLst>
            </p:cNvPr>
            <p:cNvSpPr txBox="1"/>
            <p:nvPr/>
          </p:nvSpPr>
          <p:spPr>
            <a:xfrm>
              <a:off x="20372567" y="11517632"/>
              <a:ext cx="6312407" cy="4708981"/>
            </a:xfrm>
            <a:prstGeom prst="rect">
              <a:avLst/>
            </a:prstGeom>
            <a:noFill/>
          </p:spPr>
          <p:txBody>
            <a:bodyPr wrap="square">
              <a:spAutoFit/>
            </a:bodyPr>
            <a:lstStyle/>
            <a:p>
              <a:r>
                <a:rPr lang="en-US" sz="30000" b="1" dirty="0">
                  <a:solidFill>
                    <a:srgbClr val="269D47"/>
                  </a:solidFill>
                  <a:latin typeface="Arial" panose="020B0604020202020204" pitchFamily="34" charset="0"/>
                  <a:cs typeface="Arial" panose="020B0604020202020204" pitchFamily="34" charset="0"/>
                </a:rPr>
                <a:t>.11</a:t>
              </a:r>
            </a:p>
          </p:txBody>
        </p:sp>
        <p:pic>
          <p:nvPicPr>
            <p:cNvPr id="17" name="Graphic 16">
              <a:extLst>
                <a:ext uri="{FF2B5EF4-FFF2-40B4-BE49-F238E27FC236}">
                  <a16:creationId xmlns:a16="http://schemas.microsoft.com/office/drawing/2014/main" id="{EC51D489-6A23-7D7D-97FF-2ABEEA689D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9821" y="12776626"/>
              <a:ext cx="9637106" cy="5418288"/>
            </a:xfrm>
            <a:prstGeom prst="rect">
              <a:avLst/>
            </a:prstGeom>
          </p:spPr>
        </p:pic>
        <p:pic>
          <p:nvPicPr>
            <p:cNvPr id="27" name="Picture 26" descr="Logo, company name&#10;&#10;Description automatically generated">
              <a:extLst>
                <a:ext uri="{FF2B5EF4-FFF2-40B4-BE49-F238E27FC236}">
                  <a16:creationId xmlns:a16="http://schemas.microsoft.com/office/drawing/2014/main" id="{1125B2D0-4B67-8859-B72B-8914660EEA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54265" y="11222559"/>
              <a:ext cx="7254180" cy="5418288"/>
            </a:xfrm>
            <a:prstGeom prst="rect">
              <a:avLst/>
            </a:prstGeom>
          </p:spPr>
        </p:pic>
      </p:grpSp>
      <p:sp>
        <p:nvSpPr>
          <p:cNvPr id="7" name="0_Title">
            <a:extLst>
              <a:ext uri="{FF2B5EF4-FFF2-40B4-BE49-F238E27FC236}">
                <a16:creationId xmlns:a16="http://schemas.microsoft.com/office/drawing/2014/main" id="{C6A9A446-B5B1-43D9-8A9C-5F8306EFD223}"/>
              </a:ext>
            </a:extLst>
          </p:cNvPr>
          <p:cNvSpPr txBox="1"/>
          <p:nvPr/>
        </p:nvSpPr>
        <p:spPr>
          <a:xfrm>
            <a:off x="1351025" y="416686"/>
            <a:ext cx="34277917"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IEEE 802 Network Standards</a:t>
            </a:r>
          </a:p>
        </p:txBody>
      </p:sp>
    </p:spTree>
    <p:extLst>
      <p:ext uri="{BB962C8B-B14F-4D97-AF65-F5344CB8AC3E}">
        <p14:creationId xmlns:p14="http://schemas.microsoft.com/office/powerpoint/2010/main" val="426929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a:extLst>
              <a:ext uri="{28A0092B-C50C-407E-A947-70E740481C1C}">
                <a14:useLocalDpi xmlns:a14="http://schemas.microsoft.com/office/drawing/2010/main"/>
              </a:ext>
            </a:extLst>
          </a:blip>
          <a:srcRect/>
          <a:stretch/>
        </p:blipFill>
        <p:spPr>
          <a:xfrm>
            <a:off x="0" y="1588"/>
            <a:ext cx="36550600" cy="3208337"/>
          </a:xfrm>
        </p:spPr>
      </p:pic>
      <p:sp>
        <p:nvSpPr>
          <p:cNvPr id="16" name="0_Copyright">
            <a:extLst>
              <a:ext uri="{FF2B5EF4-FFF2-40B4-BE49-F238E27FC236}">
                <a16:creationId xmlns:a16="http://schemas.microsoft.com/office/drawing/2014/main" id="{1376E169-CD38-4F14-BC68-8499D64623F6}"/>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2025</a:t>
            </a:r>
            <a:endParaRPr lang="en-US" sz="5077" dirty="0">
              <a:solidFill>
                <a:srgbClr val="A7A7A7"/>
              </a:solidFill>
              <a:latin typeface="Serpentine" pitchFamily="50" charset="0"/>
            </a:endParaRPr>
          </a:p>
        </p:txBody>
      </p:sp>
      <p:sp>
        <p:nvSpPr>
          <p:cNvPr id="17" name="0_WebSite">
            <a:extLst>
              <a:ext uri="{FF2B5EF4-FFF2-40B4-BE49-F238E27FC236}">
                <a16:creationId xmlns:a16="http://schemas.microsoft.com/office/drawing/2014/main" id="{6BBA69C0-6C02-44A2-88C0-4505BE8AB52A}"/>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sp>
        <p:nvSpPr>
          <p:cNvPr id="41" name="0_Point 1">
            <a:extLst>
              <a:ext uri="{FF2B5EF4-FFF2-40B4-BE49-F238E27FC236}">
                <a16:creationId xmlns:a16="http://schemas.microsoft.com/office/drawing/2014/main" id="{E2C3D244-6829-E43F-C9F9-29179AF3DB83}"/>
              </a:ext>
            </a:extLst>
          </p:cNvPr>
          <p:cNvSpPr txBox="1"/>
          <p:nvPr/>
        </p:nvSpPr>
        <p:spPr>
          <a:xfrm>
            <a:off x="1007364" y="3658491"/>
            <a:ext cx="20230023"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Defines speed and cabling</a:t>
            </a:r>
          </a:p>
        </p:txBody>
      </p:sp>
      <p:sp>
        <p:nvSpPr>
          <p:cNvPr id="22" name="1_Suffix text_D 1.0">
            <a:extLst>
              <a:ext uri="{FF2B5EF4-FFF2-40B4-BE49-F238E27FC236}">
                <a16:creationId xmlns:a16="http://schemas.microsoft.com/office/drawing/2014/main" id="{E69B7822-058B-3656-2D7C-D24A1E7CB79F}"/>
              </a:ext>
            </a:extLst>
          </p:cNvPr>
          <p:cNvSpPr txBox="1"/>
          <p:nvPr/>
        </p:nvSpPr>
        <p:spPr>
          <a:xfrm>
            <a:off x="25419099" y="13015772"/>
            <a:ext cx="5355829"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Suffix</a:t>
            </a:r>
          </a:p>
        </p:txBody>
      </p:sp>
      <p:sp>
        <p:nvSpPr>
          <p:cNvPr id="21" name="1_Base text_D 0.5">
            <a:extLst>
              <a:ext uri="{FF2B5EF4-FFF2-40B4-BE49-F238E27FC236}">
                <a16:creationId xmlns:a16="http://schemas.microsoft.com/office/drawing/2014/main" id="{AB89AB7F-617D-7269-D690-BE8724705BD3}"/>
              </a:ext>
            </a:extLst>
          </p:cNvPr>
          <p:cNvSpPr txBox="1"/>
          <p:nvPr/>
        </p:nvSpPr>
        <p:spPr>
          <a:xfrm>
            <a:off x="9754635" y="13015772"/>
            <a:ext cx="5355829"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Mid</a:t>
            </a:r>
          </a:p>
        </p:txBody>
      </p:sp>
      <p:sp>
        <p:nvSpPr>
          <p:cNvPr id="8" name="1_Mid text">
            <a:extLst>
              <a:ext uri="{FF2B5EF4-FFF2-40B4-BE49-F238E27FC236}">
                <a16:creationId xmlns:a16="http://schemas.microsoft.com/office/drawing/2014/main" id="{C19A17CA-E1F8-2A5B-0239-5AC54A455D20}"/>
              </a:ext>
            </a:extLst>
          </p:cNvPr>
          <p:cNvSpPr txBox="1"/>
          <p:nvPr/>
        </p:nvSpPr>
        <p:spPr>
          <a:xfrm>
            <a:off x="453930" y="13220609"/>
            <a:ext cx="5355829"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Prefix</a:t>
            </a:r>
          </a:p>
        </p:txBody>
      </p:sp>
      <p:sp>
        <p:nvSpPr>
          <p:cNvPr id="10" name="2_G speed_D 3.0">
            <a:extLst>
              <a:ext uri="{FF2B5EF4-FFF2-40B4-BE49-F238E27FC236}">
                <a16:creationId xmlns:a16="http://schemas.microsoft.com/office/drawing/2014/main" id="{EE34EE90-3216-9906-1292-90BFE59F7781}"/>
              </a:ext>
            </a:extLst>
          </p:cNvPr>
          <p:cNvSpPr txBox="1"/>
          <p:nvPr/>
        </p:nvSpPr>
        <p:spPr>
          <a:xfrm>
            <a:off x="453930" y="16131935"/>
            <a:ext cx="4753940"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G in Gb/s</a:t>
            </a:r>
          </a:p>
        </p:txBody>
      </p:sp>
      <p:sp>
        <p:nvSpPr>
          <p:cNvPr id="33" name="2_10G text_D 3.0">
            <a:extLst>
              <a:ext uri="{FF2B5EF4-FFF2-40B4-BE49-F238E27FC236}">
                <a16:creationId xmlns:a16="http://schemas.microsoft.com/office/drawing/2014/main" id="{507126DC-438E-058C-46F6-F8987196FF05}"/>
              </a:ext>
            </a:extLst>
          </p:cNvPr>
          <p:cNvSpPr txBox="1"/>
          <p:nvPr/>
        </p:nvSpPr>
        <p:spPr>
          <a:xfrm>
            <a:off x="453930" y="11995732"/>
            <a:ext cx="3914886"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10 Gb/s</a:t>
            </a:r>
          </a:p>
        </p:txBody>
      </p:sp>
      <p:sp>
        <p:nvSpPr>
          <p:cNvPr id="30" name="2_10G box_D 3.0">
            <a:extLst>
              <a:ext uri="{FF2B5EF4-FFF2-40B4-BE49-F238E27FC236}">
                <a16:creationId xmlns:a16="http://schemas.microsoft.com/office/drawing/2014/main" id="{A13546EB-61E7-53BF-E9F2-FAD14F9DE5F9}"/>
              </a:ext>
            </a:extLst>
          </p:cNvPr>
          <p:cNvSpPr/>
          <p:nvPr/>
        </p:nvSpPr>
        <p:spPr>
          <a:xfrm>
            <a:off x="453930" y="10641518"/>
            <a:ext cx="3636353" cy="13758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0" dirty="0">
                <a:latin typeface="Arial" panose="020B0604020202020204" pitchFamily="34" charset="0"/>
                <a:cs typeface="Arial" panose="020B0604020202020204" pitchFamily="34" charset="0"/>
              </a:rPr>
              <a:t>10G</a:t>
            </a:r>
          </a:p>
        </p:txBody>
      </p:sp>
      <p:sp>
        <p:nvSpPr>
          <p:cNvPr id="28" name="2_1000 text_D 2.0">
            <a:extLst>
              <a:ext uri="{FF2B5EF4-FFF2-40B4-BE49-F238E27FC236}">
                <a16:creationId xmlns:a16="http://schemas.microsoft.com/office/drawing/2014/main" id="{17BE5A39-35AF-7455-3D20-C8677F4B18CC}"/>
              </a:ext>
            </a:extLst>
          </p:cNvPr>
          <p:cNvSpPr txBox="1"/>
          <p:nvPr/>
        </p:nvSpPr>
        <p:spPr>
          <a:xfrm>
            <a:off x="453930" y="9416641"/>
            <a:ext cx="9631994"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1000 Mb/s or 1 Gb/s</a:t>
            </a:r>
          </a:p>
        </p:txBody>
      </p:sp>
      <p:sp>
        <p:nvSpPr>
          <p:cNvPr id="27" name="2_1000 box_D 2.0">
            <a:extLst>
              <a:ext uri="{FF2B5EF4-FFF2-40B4-BE49-F238E27FC236}">
                <a16:creationId xmlns:a16="http://schemas.microsoft.com/office/drawing/2014/main" id="{FB27A916-F005-816F-BBCA-0433AD05CEE2}"/>
              </a:ext>
            </a:extLst>
          </p:cNvPr>
          <p:cNvSpPr/>
          <p:nvPr/>
        </p:nvSpPr>
        <p:spPr>
          <a:xfrm>
            <a:off x="453930" y="8062427"/>
            <a:ext cx="3636353" cy="13758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0" dirty="0">
                <a:latin typeface="Arial" panose="020B0604020202020204" pitchFamily="34" charset="0"/>
                <a:cs typeface="Arial" panose="020B0604020202020204" pitchFamily="34" charset="0"/>
              </a:rPr>
              <a:t>1000</a:t>
            </a:r>
          </a:p>
        </p:txBody>
      </p:sp>
      <p:sp>
        <p:nvSpPr>
          <p:cNvPr id="2" name="2_100 text_D 1.0">
            <a:extLst>
              <a:ext uri="{FF2B5EF4-FFF2-40B4-BE49-F238E27FC236}">
                <a16:creationId xmlns:a16="http://schemas.microsoft.com/office/drawing/2014/main" id="{BB7BB69E-C582-513E-D225-E60E5F3FFA37}"/>
              </a:ext>
            </a:extLst>
          </p:cNvPr>
          <p:cNvSpPr txBox="1"/>
          <p:nvPr/>
        </p:nvSpPr>
        <p:spPr>
          <a:xfrm>
            <a:off x="453930" y="6837550"/>
            <a:ext cx="4601540"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100 Mb/s</a:t>
            </a:r>
          </a:p>
        </p:txBody>
      </p:sp>
      <p:sp>
        <p:nvSpPr>
          <p:cNvPr id="25" name="2_100 box_D 1.0">
            <a:extLst>
              <a:ext uri="{FF2B5EF4-FFF2-40B4-BE49-F238E27FC236}">
                <a16:creationId xmlns:a16="http://schemas.microsoft.com/office/drawing/2014/main" id="{F4BF86D1-AB92-6A69-88D2-26B23247F7B3}"/>
              </a:ext>
            </a:extLst>
          </p:cNvPr>
          <p:cNvSpPr/>
          <p:nvPr/>
        </p:nvSpPr>
        <p:spPr>
          <a:xfrm>
            <a:off x="453930" y="5483336"/>
            <a:ext cx="3636353" cy="13758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0" dirty="0">
                <a:latin typeface="Arial" panose="020B0604020202020204" pitchFamily="34" charset="0"/>
                <a:cs typeface="Arial" panose="020B0604020202020204" pitchFamily="34" charset="0"/>
              </a:rPr>
              <a:t>100</a:t>
            </a:r>
          </a:p>
        </p:txBody>
      </p:sp>
      <p:sp>
        <p:nvSpPr>
          <p:cNvPr id="26" name="2_Speed 10 text">
            <a:extLst>
              <a:ext uri="{FF2B5EF4-FFF2-40B4-BE49-F238E27FC236}">
                <a16:creationId xmlns:a16="http://schemas.microsoft.com/office/drawing/2014/main" id="{4E1C37E4-9D38-0811-BAD2-3C7F5603BD25}"/>
              </a:ext>
            </a:extLst>
          </p:cNvPr>
          <p:cNvSpPr txBox="1"/>
          <p:nvPr/>
        </p:nvSpPr>
        <p:spPr>
          <a:xfrm>
            <a:off x="453930" y="14907057"/>
            <a:ext cx="7562895"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Speed in Mb/s</a:t>
            </a:r>
          </a:p>
        </p:txBody>
      </p:sp>
      <p:sp>
        <p:nvSpPr>
          <p:cNvPr id="34" name="3_Base box">
            <a:extLst>
              <a:ext uri="{FF2B5EF4-FFF2-40B4-BE49-F238E27FC236}">
                <a16:creationId xmlns:a16="http://schemas.microsoft.com/office/drawing/2014/main" id="{93FA28B9-F1FB-8659-EEFB-4FB2EAD7ED5F}"/>
              </a:ext>
            </a:extLst>
          </p:cNvPr>
          <p:cNvSpPr/>
          <p:nvPr/>
        </p:nvSpPr>
        <p:spPr>
          <a:xfrm>
            <a:off x="9625275" y="6121250"/>
            <a:ext cx="8134260" cy="49875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0" dirty="0">
                <a:latin typeface="Arial" panose="020B0604020202020204" pitchFamily="34" charset="0"/>
                <a:cs typeface="Arial" panose="020B0604020202020204" pitchFamily="34" charset="0"/>
              </a:rPr>
              <a:t>BASE</a:t>
            </a:r>
          </a:p>
        </p:txBody>
      </p:sp>
      <p:sp>
        <p:nvSpPr>
          <p:cNvPr id="23" name="4_Mid text 3_D 2.0">
            <a:extLst>
              <a:ext uri="{FF2B5EF4-FFF2-40B4-BE49-F238E27FC236}">
                <a16:creationId xmlns:a16="http://schemas.microsoft.com/office/drawing/2014/main" id="{20B1E8BB-029B-48F1-39FF-CC6A3758AE87}"/>
              </a:ext>
            </a:extLst>
          </p:cNvPr>
          <p:cNvSpPr txBox="1"/>
          <p:nvPr/>
        </p:nvSpPr>
        <p:spPr>
          <a:xfrm>
            <a:off x="9754635" y="17540032"/>
            <a:ext cx="15705134"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 </a:t>
            </a:r>
          </a:p>
        </p:txBody>
      </p:sp>
      <p:sp>
        <p:nvSpPr>
          <p:cNvPr id="24" name="4_Mid text 2_D 1.0">
            <a:extLst>
              <a:ext uri="{FF2B5EF4-FFF2-40B4-BE49-F238E27FC236}">
                <a16:creationId xmlns:a16="http://schemas.microsoft.com/office/drawing/2014/main" id="{4F740E90-DD11-CECE-B6EE-929A1609A0AD}"/>
              </a:ext>
            </a:extLst>
          </p:cNvPr>
          <p:cNvSpPr txBox="1"/>
          <p:nvPr/>
        </p:nvSpPr>
        <p:spPr>
          <a:xfrm>
            <a:off x="9754635" y="16131935"/>
            <a:ext cx="13972660"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 </a:t>
            </a:r>
          </a:p>
        </p:txBody>
      </p:sp>
      <p:sp>
        <p:nvSpPr>
          <p:cNvPr id="4" name="4_Mid text 1">
            <a:extLst>
              <a:ext uri="{FF2B5EF4-FFF2-40B4-BE49-F238E27FC236}">
                <a16:creationId xmlns:a16="http://schemas.microsoft.com/office/drawing/2014/main" id="{79A27F7D-969C-D865-608D-D91CE4D8C1DA}"/>
              </a:ext>
            </a:extLst>
          </p:cNvPr>
          <p:cNvSpPr txBox="1"/>
          <p:nvPr/>
        </p:nvSpPr>
        <p:spPr>
          <a:xfrm>
            <a:off x="9754635" y="14723838"/>
            <a:ext cx="13972660"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Base for baseband</a:t>
            </a:r>
          </a:p>
        </p:txBody>
      </p:sp>
      <p:sp>
        <p:nvSpPr>
          <p:cNvPr id="36" name="5_suffix text 2_D 2.0">
            <a:extLst>
              <a:ext uri="{FF2B5EF4-FFF2-40B4-BE49-F238E27FC236}">
                <a16:creationId xmlns:a16="http://schemas.microsoft.com/office/drawing/2014/main" id="{73B3342B-E2B6-C3E0-4C9A-8910026F0556}"/>
              </a:ext>
            </a:extLst>
          </p:cNvPr>
          <p:cNvSpPr txBox="1"/>
          <p:nvPr/>
        </p:nvSpPr>
        <p:spPr>
          <a:xfrm>
            <a:off x="25419099" y="16131935"/>
            <a:ext cx="8417605"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T- Twisted pair</a:t>
            </a:r>
          </a:p>
        </p:txBody>
      </p:sp>
      <p:sp>
        <p:nvSpPr>
          <p:cNvPr id="38" name="5_suffix text 1_D 1.0">
            <a:extLst>
              <a:ext uri="{FF2B5EF4-FFF2-40B4-BE49-F238E27FC236}">
                <a16:creationId xmlns:a16="http://schemas.microsoft.com/office/drawing/2014/main" id="{86DDF5C4-C332-1ECB-E354-35AD163CC3C8}"/>
              </a:ext>
            </a:extLst>
          </p:cNvPr>
          <p:cNvSpPr txBox="1"/>
          <p:nvPr/>
        </p:nvSpPr>
        <p:spPr>
          <a:xfrm>
            <a:off x="25419099" y="14723838"/>
            <a:ext cx="8417605"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Cable and distance</a:t>
            </a:r>
          </a:p>
        </p:txBody>
      </p:sp>
      <p:sp>
        <p:nvSpPr>
          <p:cNvPr id="35" name="5_T Box">
            <a:extLst>
              <a:ext uri="{FF2B5EF4-FFF2-40B4-BE49-F238E27FC236}">
                <a16:creationId xmlns:a16="http://schemas.microsoft.com/office/drawing/2014/main" id="{7BBE5877-146F-0290-F8D6-B74F9928C6FF}"/>
              </a:ext>
            </a:extLst>
          </p:cNvPr>
          <p:cNvSpPr/>
          <p:nvPr/>
        </p:nvSpPr>
        <p:spPr>
          <a:xfrm>
            <a:off x="25459769" y="5292608"/>
            <a:ext cx="3561813" cy="31331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0" dirty="0">
                <a:latin typeface="Arial" panose="020B0604020202020204" pitchFamily="34" charset="0"/>
                <a:cs typeface="Arial" panose="020B0604020202020204" pitchFamily="34" charset="0"/>
              </a:rPr>
              <a:t>T</a:t>
            </a:r>
          </a:p>
        </p:txBody>
      </p:sp>
      <p:sp>
        <p:nvSpPr>
          <p:cNvPr id="39" name="6_Points right 4_D 1.5">
            <a:extLst>
              <a:ext uri="{FF2B5EF4-FFF2-40B4-BE49-F238E27FC236}">
                <a16:creationId xmlns:a16="http://schemas.microsoft.com/office/drawing/2014/main" id="{958F7F49-722D-9B36-8AE5-7A08808A05A8}"/>
              </a:ext>
            </a:extLst>
          </p:cNvPr>
          <p:cNvSpPr txBox="1"/>
          <p:nvPr/>
        </p:nvSpPr>
        <p:spPr>
          <a:xfrm>
            <a:off x="29807193" y="8332324"/>
            <a:ext cx="6492648"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10GBASE-T</a:t>
            </a:r>
          </a:p>
        </p:txBody>
      </p:sp>
      <p:sp>
        <p:nvSpPr>
          <p:cNvPr id="40" name="6_Points right 3_D 1.0">
            <a:extLst>
              <a:ext uri="{FF2B5EF4-FFF2-40B4-BE49-F238E27FC236}">
                <a16:creationId xmlns:a16="http://schemas.microsoft.com/office/drawing/2014/main" id="{A3F4A543-1EF8-A567-4DDF-00B777386303}"/>
              </a:ext>
            </a:extLst>
          </p:cNvPr>
          <p:cNvSpPr txBox="1"/>
          <p:nvPr/>
        </p:nvSpPr>
        <p:spPr>
          <a:xfrm>
            <a:off x="29807193" y="7044293"/>
            <a:ext cx="6492648"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1000BASE-T</a:t>
            </a:r>
          </a:p>
        </p:txBody>
      </p:sp>
      <p:sp>
        <p:nvSpPr>
          <p:cNvPr id="6" name="6_Points right 2_D 0.5">
            <a:extLst>
              <a:ext uri="{FF2B5EF4-FFF2-40B4-BE49-F238E27FC236}">
                <a16:creationId xmlns:a16="http://schemas.microsoft.com/office/drawing/2014/main" id="{A44A6CDE-147E-6897-C726-BA4749B89278}"/>
              </a:ext>
            </a:extLst>
          </p:cNvPr>
          <p:cNvSpPr txBox="1"/>
          <p:nvPr/>
        </p:nvSpPr>
        <p:spPr>
          <a:xfrm>
            <a:off x="29807193" y="5756261"/>
            <a:ext cx="5562925" cy="1246495"/>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100BASE-T</a:t>
            </a:r>
          </a:p>
        </p:txBody>
      </p:sp>
      <p:sp>
        <p:nvSpPr>
          <p:cNvPr id="9" name="6_Points right 1">
            <a:extLst>
              <a:ext uri="{FF2B5EF4-FFF2-40B4-BE49-F238E27FC236}">
                <a16:creationId xmlns:a16="http://schemas.microsoft.com/office/drawing/2014/main" id="{9AB0CD40-3F8C-4AD7-ABD2-0365709E7B83}"/>
              </a:ext>
            </a:extLst>
          </p:cNvPr>
          <p:cNvSpPr txBox="1"/>
          <p:nvPr/>
        </p:nvSpPr>
        <p:spPr>
          <a:xfrm>
            <a:off x="29807193" y="4006658"/>
            <a:ext cx="4916810"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For A+</a:t>
            </a:r>
          </a:p>
        </p:txBody>
      </p:sp>
      <p:sp>
        <p:nvSpPr>
          <p:cNvPr id="7" name="0_Title">
            <a:extLst>
              <a:ext uri="{FF2B5EF4-FFF2-40B4-BE49-F238E27FC236}">
                <a16:creationId xmlns:a16="http://schemas.microsoft.com/office/drawing/2014/main" id="{C6A9A446-B5B1-43D9-8A9C-5F8306EFD223}"/>
              </a:ext>
            </a:extLst>
          </p:cNvPr>
          <p:cNvSpPr txBox="1"/>
          <p:nvPr/>
        </p:nvSpPr>
        <p:spPr>
          <a:xfrm>
            <a:off x="1351025" y="416686"/>
            <a:ext cx="33657432"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Ethernet Standards</a:t>
            </a:r>
          </a:p>
        </p:txBody>
      </p:sp>
    </p:spTree>
    <p:extLst>
      <p:ext uri="{BB962C8B-B14F-4D97-AF65-F5344CB8AC3E}">
        <p14:creationId xmlns:p14="http://schemas.microsoft.com/office/powerpoint/2010/main" val="214696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Header">
            <a:extLst>
              <a:ext uri="{FF2B5EF4-FFF2-40B4-BE49-F238E27FC236}">
                <a16:creationId xmlns:a16="http://schemas.microsoft.com/office/drawing/2014/main" id="{D3A2A83E-61B7-49E0-9F35-E0613FB601DD}"/>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p:blipFill>
        <p:spPr>
          <a:xfrm>
            <a:off x="0" y="1588"/>
            <a:ext cx="36576000" cy="3208337"/>
          </a:xfrm>
        </p:spPr>
      </p:pic>
      <p:sp>
        <p:nvSpPr>
          <p:cNvPr id="16" name="0_Copyright">
            <a:extLst>
              <a:ext uri="{FF2B5EF4-FFF2-40B4-BE49-F238E27FC236}">
                <a16:creationId xmlns:a16="http://schemas.microsoft.com/office/drawing/2014/main" id="{1419BA4F-1F6E-44DB-A227-0B94D425C8B7}"/>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2025</a:t>
            </a:r>
            <a:endParaRPr lang="en-US" sz="5077" dirty="0">
              <a:solidFill>
                <a:srgbClr val="A7A7A7"/>
              </a:solidFill>
              <a:latin typeface="Serpentine" pitchFamily="50" charset="0"/>
            </a:endParaRPr>
          </a:p>
        </p:txBody>
      </p:sp>
      <p:sp>
        <p:nvSpPr>
          <p:cNvPr id="17" name="0_WebSite">
            <a:extLst>
              <a:ext uri="{FF2B5EF4-FFF2-40B4-BE49-F238E27FC236}">
                <a16:creationId xmlns:a16="http://schemas.microsoft.com/office/drawing/2014/main" id="{C4B38B97-4939-485C-943F-CC7DFC8C4804}"/>
              </a:ext>
            </a:extLst>
          </p:cNvPr>
          <p:cNvSpPr txBox="1"/>
          <p:nvPr/>
        </p:nvSpPr>
        <p:spPr>
          <a:xfrm>
            <a:off x="440872" y="19385658"/>
            <a:ext cx="6711043" cy="871344"/>
          </a:xfrm>
          <a:prstGeom prst="rect">
            <a:avLst/>
          </a:prstGeom>
          <a:noFill/>
        </p:spPr>
        <p:txBody>
          <a:bodyPr wrap="square">
            <a:spAutoFit/>
          </a:bodyPr>
          <a:lstStyle/>
          <a:p>
            <a:r>
              <a:rPr lang="en-US" sz="5062" dirty="0">
                <a:solidFill>
                  <a:srgbClr val="A7A7A7"/>
                </a:solidFill>
                <a:latin typeface="Serpentine" pitchFamily="50" charset="0"/>
              </a:rPr>
              <a:t>ITFreeTraining.com</a:t>
            </a:r>
          </a:p>
        </p:txBody>
      </p:sp>
      <p:graphicFrame>
        <p:nvGraphicFramePr>
          <p:cNvPr id="2" name="0_Table">
            <a:extLst>
              <a:ext uri="{FF2B5EF4-FFF2-40B4-BE49-F238E27FC236}">
                <a16:creationId xmlns:a16="http://schemas.microsoft.com/office/drawing/2014/main" id="{F01346B3-8AF8-1ECC-E988-70756C1CEAA7}"/>
              </a:ext>
            </a:extLst>
          </p:cNvPr>
          <p:cNvGraphicFramePr>
            <a:graphicFrameLocks noGrp="1"/>
          </p:cNvGraphicFramePr>
          <p:nvPr>
            <p:extLst>
              <p:ext uri="{D42A27DB-BD31-4B8C-83A1-F6EECF244321}">
                <p14:modId xmlns:p14="http://schemas.microsoft.com/office/powerpoint/2010/main" val="2575017644"/>
              </p:ext>
            </p:extLst>
          </p:nvPr>
        </p:nvGraphicFramePr>
        <p:xfrm>
          <a:off x="914401" y="8151000"/>
          <a:ext cx="34962354" cy="7184049"/>
        </p:xfrm>
        <a:graphic>
          <a:graphicData uri="http://schemas.openxmlformats.org/drawingml/2006/table">
            <a:tbl>
              <a:tblPr firstRow="1" bandRow="1">
                <a:tableStyleId>{5C22544A-7EE6-4342-B048-85BDC9FD1C3A}</a:tableStyleId>
              </a:tblPr>
              <a:tblGrid>
                <a:gridCol w="6884894">
                  <a:extLst>
                    <a:ext uri="{9D8B030D-6E8A-4147-A177-3AD203B41FA5}">
                      <a16:colId xmlns:a16="http://schemas.microsoft.com/office/drawing/2014/main" val="170301316"/>
                    </a:ext>
                  </a:extLst>
                </a:gridCol>
                <a:gridCol w="4769224">
                  <a:extLst>
                    <a:ext uri="{9D8B030D-6E8A-4147-A177-3AD203B41FA5}">
                      <a16:colId xmlns:a16="http://schemas.microsoft.com/office/drawing/2014/main" val="902870137"/>
                    </a:ext>
                  </a:extLst>
                </a:gridCol>
                <a:gridCol w="5827059">
                  <a:extLst>
                    <a:ext uri="{9D8B030D-6E8A-4147-A177-3AD203B41FA5}">
                      <a16:colId xmlns:a16="http://schemas.microsoft.com/office/drawing/2014/main" val="4225435526"/>
                    </a:ext>
                  </a:extLst>
                </a:gridCol>
                <a:gridCol w="5827059">
                  <a:extLst>
                    <a:ext uri="{9D8B030D-6E8A-4147-A177-3AD203B41FA5}">
                      <a16:colId xmlns:a16="http://schemas.microsoft.com/office/drawing/2014/main" val="1352427648"/>
                    </a:ext>
                  </a:extLst>
                </a:gridCol>
                <a:gridCol w="5827059">
                  <a:extLst>
                    <a:ext uri="{9D8B030D-6E8A-4147-A177-3AD203B41FA5}">
                      <a16:colId xmlns:a16="http://schemas.microsoft.com/office/drawing/2014/main" val="896793250"/>
                    </a:ext>
                  </a:extLst>
                </a:gridCol>
                <a:gridCol w="5827059">
                  <a:extLst>
                    <a:ext uri="{9D8B030D-6E8A-4147-A177-3AD203B41FA5}">
                      <a16:colId xmlns:a16="http://schemas.microsoft.com/office/drawing/2014/main" val="809858863"/>
                    </a:ext>
                  </a:extLst>
                </a:gridCol>
              </a:tblGrid>
              <a:tr h="2394683">
                <a:tc>
                  <a:txBody>
                    <a:bodyPr/>
                    <a:lstStyle/>
                    <a:p>
                      <a:r>
                        <a:rPr lang="en-AU" sz="7000" b="0" dirty="0">
                          <a:solidFill>
                            <a:schemeClr val="tx1"/>
                          </a:solidFill>
                          <a:latin typeface="Arial" panose="020B0604020202020204" pitchFamily="34" charset="0"/>
                          <a:cs typeface="Arial" panose="020B0604020202020204" pitchFamily="34" charset="0"/>
                        </a:rPr>
                        <a:t>IEEE Standard</a:t>
                      </a:r>
                    </a:p>
                  </a:txBody>
                  <a:tcPr marL="91793" marR="91793" marT="45897" marB="45897">
                    <a:solidFill>
                      <a:schemeClr val="bg1">
                        <a:lumMod val="65000"/>
                      </a:schemeClr>
                    </a:solidFill>
                  </a:tcPr>
                </a:tc>
                <a:tc>
                  <a:txBody>
                    <a:bodyPr/>
                    <a:lstStyle/>
                    <a:p>
                      <a:r>
                        <a:rPr lang="en-AU" sz="7000" dirty="0">
                          <a:latin typeface="Arial" panose="020B0604020202020204" pitchFamily="34" charset="0"/>
                          <a:cs typeface="Arial" panose="020B0604020202020204" pitchFamily="34" charset="0"/>
                        </a:rPr>
                        <a:t>802.11a</a:t>
                      </a:r>
                    </a:p>
                  </a:txBody>
                  <a:tcPr marL="91793" marR="91793" marT="45897" marB="45897">
                    <a:solidFill>
                      <a:schemeClr val="accent6">
                        <a:lumMod val="75000"/>
                      </a:schemeClr>
                    </a:solidFill>
                  </a:tcPr>
                </a:tc>
                <a:tc>
                  <a:txBody>
                    <a:bodyPr/>
                    <a:lstStyle/>
                    <a:p>
                      <a:r>
                        <a:rPr lang="en-AU" sz="7000" dirty="0">
                          <a:latin typeface="Arial" panose="020B0604020202020204" pitchFamily="34" charset="0"/>
                          <a:cs typeface="Arial" panose="020B0604020202020204" pitchFamily="34" charset="0"/>
                        </a:rPr>
                        <a:t>802.11b</a:t>
                      </a:r>
                    </a:p>
                  </a:txBody>
                  <a:tcPr marL="91793" marR="91793" marT="45897" marB="45897">
                    <a:solidFill>
                      <a:schemeClr val="accent5">
                        <a:lumMod val="75000"/>
                      </a:schemeClr>
                    </a:solidFill>
                  </a:tcPr>
                </a:tc>
                <a:tc>
                  <a:txBody>
                    <a:bodyPr/>
                    <a:lstStyle/>
                    <a:p>
                      <a:r>
                        <a:rPr lang="en-AU" sz="7000" dirty="0">
                          <a:latin typeface="Arial" panose="020B0604020202020204" pitchFamily="34" charset="0"/>
                          <a:cs typeface="Arial" panose="020B0604020202020204" pitchFamily="34" charset="0"/>
                        </a:rPr>
                        <a:t>802.11g</a:t>
                      </a:r>
                    </a:p>
                  </a:txBody>
                  <a:tcPr marL="91793" marR="91793" marT="45897" marB="45897">
                    <a:solidFill>
                      <a:srgbClr val="FCA2C9"/>
                    </a:solidFill>
                  </a:tcPr>
                </a:tc>
                <a:tc>
                  <a:txBody>
                    <a:bodyPr/>
                    <a:lstStyle/>
                    <a:p>
                      <a:r>
                        <a:rPr lang="en-AU" sz="7000" dirty="0">
                          <a:latin typeface="Arial" panose="020B0604020202020204" pitchFamily="34" charset="0"/>
                          <a:cs typeface="Arial" panose="020B0604020202020204" pitchFamily="34" charset="0"/>
                        </a:rPr>
                        <a:t>802.11n</a:t>
                      </a:r>
                    </a:p>
                  </a:txBody>
                  <a:tcPr marL="91793" marR="91793" marT="45897" marB="45897">
                    <a:solidFill>
                      <a:schemeClr val="tx1">
                        <a:lumMod val="65000"/>
                        <a:lumOff val="35000"/>
                      </a:schemeClr>
                    </a:solidFill>
                  </a:tcPr>
                </a:tc>
                <a:tc>
                  <a:txBody>
                    <a:bodyPr/>
                    <a:lstStyle/>
                    <a:p>
                      <a:r>
                        <a:rPr lang="en-AU" sz="7000" dirty="0">
                          <a:latin typeface="Arial" panose="020B0604020202020204" pitchFamily="34" charset="0"/>
                          <a:cs typeface="Arial" panose="020B0604020202020204" pitchFamily="34" charset="0"/>
                        </a:rPr>
                        <a:t>802.11ac</a:t>
                      </a:r>
                    </a:p>
                  </a:txBody>
                  <a:tcPr marL="91793" marR="91793" marT="45897" marB="45897">
                    <a:solidFill>
                      <a:schemeClr val="accent2">
                        <a:lumMod val="60000"/>
                        <a:lumOff val="40000"/>
                      </a:schemeClr>
                    </a:solidFill>
                  </a:tcPr>
                </a:tc>
                <a:extLst>
                  <a:ext uri="{0D108BD9-81ED-4DB2-BD59-A6C34878D82A}">
                    <a16:rowId xmlns:a16="http://schemas.microsoft.com/office/drawing/2014/main" val="1716682290"/>
                  </a:ext>
                </a:extLst>
              </a:tr>
              <a:tr h="2394683">
                <a:tc>
                  <a:txBody>
                    <a:bodyPr/>
                    <a:lstStyle/>
                    <a:p>
                      <a:r>
                        <a:rPr lang="en-AU" sz="7000" dirty="0">
                          <a:latin typeface="Arial" panose="020B0604020202020204" pitchFamily="34" charset="0"/>
                          <a:cs typeface="Arial" panose="020B0604020202020204" pitchFamily="34" charset="0"/>
                        </a:rPr>
                        <a:t>Year released</a:t>
                      </a:r>
                    </a:p>
                  </a:txBody>
                  <a:tcPr marL="91793" marR="91793" marT="45897" marB="45897">
                    <a:solidFill>
                      <a:schemeClr val="bg1">
                        <a:lumMod val="65000"/>
                      </a:schemeClr>
                    </a:solidFill>
                  </a:tcPr>
                </a:tc>
                <a:tc>
                  <a:txBody>
                    <a:bodyPr/>
                    <a:lstStyle/>
                    <a:p>
                      <a:r>
                        <a:rPr lang="en-AU" sz="7000" dirty="0">
                          <a:latin typeface="Arial" panose="020B0604020202020204" pitchFamily="34" charset="0"/>
                          <a:cs typeface="Arial" panose="020B0604020202020204" pitchFamily="34" charset="0"/>
                        </a:rPr>
                        <a:t>1999</a:t>
                      </a:r>
                    </a:p>
                  </a:txBody>
                  <a:tcPr marL="91793" marR="91793" marT="45897" marB="45897">
                    <a:solidFill>
                      <a:schemeClr val="accent6">
                        <a:lumMod val="20000"/>
                        <a:lumOff val="80000"/>
                      </a:schemeClr>
                    </a:solidFill>
                  </a:tcPr>
                </a:tc>
                <a:tc>
                  <a:txBody>
                    <a:bodyPr/>
                    <a:lstStyle/>
                    <a:p>
                      <a:r>
                        <a:rPr lang="en-AU" sz="7000" dirty="0">
                          <a:latin typeface="Arial" panose="020B0604020202020204" pitchFamily="34" charset="0"/>
                          <a:cs typeface="Arial" panose="020B0604020202020204" pitchFamily="34" charset="0"/>
                        </a:rPr>
                        <a:t>1999</a:t>
                      </a:r>
                    </a:p>
                  </a:txBody>
                  <a:tcPr marL="91793" marR="91793" marT="45897" marB="45897">
                    <a:solidFill>
                      <a:schemeClr val="accent5">
                        <a:lumMod val="20000"/>
                        <a:lumOff val="80000"/>
                      </a:schemeClr>
                    </a:solidFill>
                  </a:tcPr>
                </a:tc>
                <a:tc>
                  <a:txBody>
                    <a:bodyPr/>
                    <a:lstStyle/>
                    <a:p>
                      <a:r>
                        <a:rPr lang="en-AU" sz="7000">
                          <a:latin typeface="Arial" panose="020B0604020202020204" pitchFamily="34" charset="0"/>
                          <a:cs typeface="Arial" panose="020B0604020202020204" pitchFamily="34" charset="0"/>
                        </a:rPr>
                        <a:t>2003</a:t>
                      </a:r>
                      <a:endParaRPr lang="en-AU" sz="7000" dirty="0">
                        <a:latin typeface="Arial" panose="020B0604020202020204" pitchFamily="34" charset="0"/>
                        <a:cs typeface="Arial" panose="020B0604020202020204" pitchFamily="34" charset="0"/>
                      </a:endParaRPr>
                    </a:p>
                  </a:txBody>
                  <a:tcPr marL="91793" marR="91793" marT="45897" marB="45897">
                    <a:solidFill>
                      <a:srgbClr val="FDE9F2"/>
                    </a:solidFill>
                  </a:tcPr>
                </a:tc>
                <a:tc>
                  <a:txBody>
                    <a:bodyPr/>
                    <a:lstStyle/>
                    <a:p>
                      <a:r>
                        <a:rPr lang="en-AU" sz="7000" dirty="0">
                          <a:latin typeface="Arial" panose="020B0604020202020204" pitchFamily="34" charset="0"/>
                          <a:cs typeface="Arial" panose="020B0604020202020204" pitchFamily="34" charset="0"/>
                        </a:rPr>
                        <a:t>2009</a:t>
                      </a:r>
                    </a:p>
                  </a:txBody>
                  <a:tcPr marL="91793" marR="91793" marT="45897" marB="45897">
                    <a:solidFill>
                      <a:schemeClr val="bg1">
                        <a:lumMod val="85000"/>
                      </a:schemeClr>
                    </a:solidFill>
                  </a:tcPr>
                </a:tc>
                <a:tc>
                  <a:txBody>
                    <a:bodyPr/>
                    <a:lstStyle/>
                    <a:p>
                      <a:r>
                        <a:rPr lang="en-AU" sz="7000" dirty="0">
                          <a:latin typeface="Arial" panose="020B0604020202020204" pitchFamily="34" charset="0"/>
                          <a:cs typeface="Arial" panose="020B0604020202020204" pitchFamily="34" charset="0"/>
                        </a:rPr>
                        <a:t>2014</a:t>
                      </a:r>
                    </a:p>
                  </a:txBody>
                  <a:tcPr marL="91793" marR="91793" marT="45897" marB="45897">
                    <a:solidFill>
                      <a:schemeClr val="accent4">
                        <a:lumMod val="20000"/>
                        <a:lumOff val="80000"/>
                      </a:schemeClr>
                    </a:solidFill>
                  </a:tcPr>
                </a:tc>
                <a:extLst>
                  <a:ext uri="{0D108BD9-81ED-4DB2-BD59-A6C34878D82A}">
                    <a16:rowId xmlns:a16="http://schemas.microsoft.com/office/drawing/2014/main" val="4138323621"/>
                  </a:ext>
                </a:extLst>
              </a:tr>
              <a:tr h="2394683">
                <a:tc>
                  <a:txBody>
                    <a:bodyPr/>
                    <a:lstStyle/>
                    <a:p>
                      <a:r>
                        <a:rPr lang="en-AU" sz="7000" dirty="0">
                          <a:latin typeface="Arial" panose="020B0604020202020204" pitchFamily="34" charset="0"/>
                          <a:cs typeface="Arial" panose="020B0604020202020204" pitchFamily="34" charset="0"/>
                        </a:rPr>
                        <a:t>Max data rate</a:t>
                      </a:r>
                    </a:p>
                  </a:txBody>
                  <a:tcPr marL="91793" marR="91793" marT="45897" marB="45897">
                    <a:solidFill>
                      <a:schemeClr val="bg1">
                        <a:lumMod val="65000"/>
                      </a:schemeClr>
                    </a:solidFill>
                  </a:tcPr>
                </a:tc>
                <a:tc>
                  <a:txBody>
                    <a:bodyPr/>
                    <a:lstStyle/>
                    <a:p>
                      <a:r>
                        <a:rPr lang="en-AU" sz="7000" dirty="0">
                          <a:latin typeface="Arial" panose="020B0604020202020204" pitchFamily="34" charset="0"/>
                          <a:cs typeface="Arial" panose="020B0604020202020204" pitchFamily="34" charset="0"/>
                        </a:rPr>
                        <a:t>54 Mbps</a:t>
                      </a:r>
                    </a:p>
                  </a:txBody>
                  <a:tcPr marL="91793" marR="91793" marT="45897" marB="45897">
                    <a:solidFill>
                      <a:schemeClr val="accent6">
                        <a:lumMod val="20000"/>
                        <a:lumOff val="80000"/>
                      </a:schemeClr>
                    </a:solidFill>
                  </a:tcPr>
                </a:tc>
                <a:tc>
                  <a:txBody>
                    <a:bodyPr/>
                    <a:lstStyle/>
                    <a:p>
                      <a:r>
                        <a:rPr lang="en-AU" sz="7000" dirty="0">
                          <a:latin typeface="Arial" panose="020B0604020202020204" pitchFamily="34" charset="0"/>
                          <a:cs typeface="Arial" panose="020B0604020202020204" pitchFamily="34" charset="0"/>
                        </a:rPr>
                        <a:t>11 Mbps</a:t>
                      </a:r>
                    </a:p>
                  </a:txBody>
                  <a:tcPr marL="91793" marR="91793" marT="45897" marB="45897">
                    <a:solidFill>
                      <a:schemeClr val="accent5">
                        <a:lumMod val="20000"/>
                        <a:lumOff val="80000"/>
                      </a:schemeClr>
                    </a:solidFill>
                  </a:tcPr>
                </a:tc>
                <a:tc>
                  <a:txBody>
                    <a:bodyPr/>
                    <a:lstStyle/>
                    <a:p>
                      <a:r>
                        <a:rPr lang="en-AU" sz="7000" dirty="0">
                          <a:latin typeface="Arial" panose="020B0604020202020204" pitchFamily="34" charset="0"/>
                          <a:cs typeface="Arial" panose="020B0604020202020204" pitchFamily="34" charset="0"/>
                        </a:rPr>
                        <a:t>54 Mbps</a:t>
                      </a:r>
                    </a:p>
                  </a:txBody>
                  <a:tcPr marL="91793" marR="91793" marT="45897" marB="45897">
                    <a:solidFill>
                      <a:srgbClr val="FDE9F2"/>
                    </a:solidFill>
                  </a:tcPr>
                </a:tc>
                <a:tc>
                  <a:txBody>
                    <a:bodyPr/>
                    <a:lstStyle/>
                    <a:p>
                      <a:r>
                        <a:rPr lang="en-AU" sz="7000" dirty="0">
                          <a:latin typeface="Arial" panose="020B0604020202020204" pitchFamily="34" charset="0"/>
                          <a:cs typeface="Arial" panose="020B0604020202020204" pitchFamily="34" charset="0"/>
                        </a:rPr>
                        <a:t>600 Mbps</a:t>
                      </a:r>
                    </a:p>
                  </a:txBody>
                  <a:tcPr marL="91793" marR="91793" marT="45897" marB="45897">
                    <a:solidFill>
                      <a:schemeClr val="bg1">
                        <a:lumMod val="85000"/>
                      </a:schemeClr>
                    </a:solidFill>
                  </a:tcPr>
                </a:tc>
                <a:tc>
                  <a:txBody>
                    <a:bodyPr/>
                    <a:lstStyle/>
                    <a:p>
                      <a:r>
                        <a:rPr lang="en-AU" sz="7000" dirty="0">
                          <a:latin typeface="Arial" panose="020B0604020202020204" pitchFamily="34" charset="0"/>
                          <a:cs typeface="Arial" panose="020B0604020202020204" pitchFamily="34" charset="0"/>
                        </a:rPr>
                        <a:t>7 </a:t>
                      </a:r>
                      <a:r>
                        <a:rPr lang="en-AU" sz="7000" dirty="0" err="1">
                          <a:latin typeface="Arial" panose="020B0604020202020204" pitchFamily="34" charset="0"/>
                          <a:cs typeface="Arial" panose="020B0604020202020204" pitchFamily="34" charset="0"/>
                        </a:rPr>
                        <a:t>Gpbs</a:t>
                      </a:r>
                      <a:endParaRPr lang="en-AU" sz="7000" dirty="0">
                        <a:latin typeface="Arial" panose="020B0604020202020204" pitchFamily="34" charset="0"/>
                        <a:cs typeface="Arial" panose="020B0604020202020204" pitchFamily="34" charset="0"/>
                      </a:endParaRPr>
                    </a:p>
                  </a:txBody>
                  <a:tcPr marL="91793" marR="91793" marT="45897" marB="45897">
                    <a:solidFill>
                      <a:schemeClr val="accent4">
                        <a:lumMod val="20000"/>
                        <a:lumOff val="80000"/>
                      </a:schemeClr>
                    </a:solidFill>
                  </a:tcPr>
                </a:tc>
                <a:extLst>
                  <a:ext uri="{0D108BD9-81ED-4DB2-BD59-A6C34878D82A}">
                    <a16:rowId xmlns:a16="http://schemas.microsoft.com/office/drawing/2014/main" val="3755914280"/>
                  </a:ext>
                </a:extLst>
              </a:tr>
            </a:tbl>
          </a:graphicData>
        </a:graphic>
      </p:graphicFrame>
      <p:pic>
        <p:nvPicPr>
          <p:cNvPr id="4" name="0_WiFi" descr="A picture containing gear&#10;&#10;Description automatically generated">
            <a:extLst>
              <a:ext uri="{FF2B5EF4-FFF2-40B4-BE49-F238E27FC236}">
                <a16:creationId xmlns:a16="http://schemas.microsoft.com/office/drawing/2014/main" id="{5B36F0A2-714A-A96C-E838-4422C34C5D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67768" y="388018"/>
            <a:ext cx="7772953" cy="5154478"/>
          </a:xfrm>
          <a:prstGeom prst="rect">
            <a:avLst/>
          </a:prstGeom>
        </p:spPr>
      </p:pic>
      <p:sp>
        <p:nvSpPr>
          <p:cNvPr id="9" name="1_Point 1">
            <a:extLst>
              <a:ext uri="{FF2B5EF4-FFF2-40B4-BE49-F238E27FC236}">
                <a16:creationId xmlns:a16="http://schemas.microsoft.com/office/drawing/2014/main" id="{9AB0CD40-3F8C-4AD7-ABD2-0365709E7B83}"/>
              </a:ext>
            </a:extLst>
          </p:cNvPr>
          <p:cNvSpPr txBox="1"/>
          <p:nvPr/>
        </p:nvSpPr>
        <p:spPr>
          <a:xfrm>
            <a:off x="1351027" y="3670876"/>
            <a:ext cx="18283428" cy="1708066"/>
          </a:xfrm>
          <a:prstGeom prst="rect">
            <a:avLst/>
          </a:prstGeom>
          <a:noFill/>
        </p:spPr>
        <p:txBody>
          <a:bodyPr wrap="square">
            <a:spAutoFit/>
          </a:bodyPr>
          <a:lstStyle/>
          <a:p>
            <a:r>
              <a:rPr lang="en-US" sz="10500" b="1" dirty="0">
                <a:solidFill>
                  <a:srgbClr val="1884C7"/>
                </a:solidFill>
                <a:latin typeface="Arial" panose="020B0604020202020204" pitchFamily="34" charset="0"/>
                <a:cs typeface="Arial" panose="020B0604020202020204" pitchFamily="34" charset="0"/>
              </a:rPr>
              <a:t>Suffix denotes standard</a:t>
            </a:r>
          </a:p>
        </p:txBody>
      </p:sp>
      <p:sp>
        <p:nvSpPr>
          <p:cNvPr id="6" name="2_Point 2">
            <a:extLst>
              <a:ext uri="{FF2B5EF4-FFF2-40B4-BE49-F238E27FC236}">
                <a16:creationId xmlns:a16="http://schemas.microsoft.com/office/drawing/2014/main" id="{A5CC9E33-E8DF-830D-EA4A-5B46BF6E285E}"/>
              </a:ext>
            </a:extLst>
          </p:cNvPr>
          <p:cNvSpPr txBox="1"/>
          <p:nvPr/>
        </p:nvSpPr>
        <p:spPr>
          <a:xfrm>
            <a:off x="1351027" y="5502465"/>
            <a:ext cx="27625907" cy="1246461"/>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Defines speed, radio frequency, distance</a:t>
            </a:r>
            <a:r>
              <a:rPr lang="en-US" sz="7500">
                <a:latin typeface="Arial" panose="020B0604020202020204" pitchFamily="34" charset="0"/>
                <a:cs typeface="Arial" panose="020B0604020202020204" pitchFamily="34" charset="0"/>
              </a:rPr>
              <a:t>, etc.</a:t>
            </a:r>
            <a:endParaRPr lang="en-US" sz="7500" dirty="0">
              <a:latin typeface="Arial" panose="020B0604020202020204" pitchFamily="34" charset="0"/>
              <a:cs typeface="Arial" panose="020B0604020202020204" pitchFamily="34" charset="0"/>
            </a:endParaRPr>
          </a:p>
        </p:txBody>
      </p:sp>
      <p:sp>
        <p:nvSpPr>
          <p:cNvPr id="7" name="0_Title">
            <a:extLst>
              <a:ext uri="{FF2B5EF4-FFF2-40B4-BE49-F238E27FC236}">
                <a16:creationId xmlns:a16="http://schemas.microsoft.com/office/drawing/2014/main" id="{C6A9A446-B5B1-43D9-8A9C-5F8306EFD223}"/>
              </a:ext>
            </a:extLst>
          </p:cNvPr>
          <p:cNvSpPr txBox="1"/>
          <p:nvPr/>
        </p:nvSpPr>
        <p:spPr>
          <a:xfrm>
            <a:off x="1351026" y="416686"/>
            <a:ext cx="33951345" cy="2400665"/>
          </a:xfrm>
          <a:prstGeom prst="rect">
            <a:avLst/>
          </a:prstGeom>
          <a:noFill/>
        </p:spPr>
        <p:txBody>
          <a:bodyPr wrap="square">
            <a:spAutoFit/>
          </a:bodyPr>
          <a:lstStyle/>
          <a:p>
            <a:r>
              <a:rPr lang="en-US" sz="15000" b="1" dirty="0">
                <a:solidFill>
                  <a:schemeClr val="bg1"/>
                </a:solidFill>
                <a:latin typeface="Arial" panose="020B0604020202020204" pitchFamily="34" charset="0"/>
                <a:cs typeface="Arial" panose="020B0604020202020204" pitchFamily="34" charset="0"/>
              </a:rPr>
              <a:t>Wireless 802.11 Standards</a:t>
            </a:r>
          </a:p>
        </p:txBody>
      </p:sp>
    </p:spTree>
    <p:extLst>
      <p:ext uri="{BB962C8B-B14F-4D97-AF65-F5344CB8AC3E}">
        <p14:creationId xmlns:p14="http://schemas.microsoft.com/office/powerpoint/2010/main" val="199537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_Background">
            <a:extLst>
              <a:ext uri="{FF2B5EF4-FFF2-40B4-BE49-F238E27FC236}">
                <a16:creationId xmlns:a16="http://schemas.microsoft.com/office/drawing/2014/main" id="{FBAB0200-A19A-4AA8-B743-B743E6882D7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288" y="2874"/>
            <a:ext cx="36571425" cy="20571427"/>
          </a:xfrm>
          <a:prstGeom prst="rect">
            <a:avLst/>
          </a:prstGeom>
        </p:spPr>
      </p:pic>
      <p:sp>
        <p:nvSpPr>
          <p:cNvPr id="5" name="0_Copyright">
            <a:extLst>
              <a:ext uri="{FF2B5EF4-FFF2-40B4-BE49-F238E27FC236}">
                <a16:creationId xmlns:a16="http://schemas.microsoft.com/office/drawing/2014/main" id="{22A5207F-197A-47F0-BF52-0DAA18D5788E}"/>
              </a:ext>
            </a:extLst>
          </p:cNvPr>
          <p:cNvSpPr txBox="1"/>
          <p:nvPr/>
        </p:nvSpPr>
        <p:spPr>
          <a:xfrm>
            <a:off x="30083352" y="19385658"/>
            <a:ext cx="6492648" cy="873651"/>
          </a:xfrm>
          <a:prstGeom prst="rect">
            <a:avLst/>
          </a:prstGeom>
          <a:noFill/>
        </p:spPr>
        <p:txBody>
          <a:bodyPr wrap="square">
            <a:spAutoFit/>
          </a:bodyPr>
          <a:lstStyle/>
          <a:p>
            <a:r>
              <a:rPr lang="en-US" sz="5077">
                <a:solidFill>
                  <a:srgbClr val="A7A7A7"/>
                </a:solidFill>
                <a:latin typeface="Serpentine" pitchFamily="50" charset="0"/>
              </a:rPr>
              <a:t> © Copyright 2025</a:t>
            </a:r>
            <a:endParaRPr lang="en-US" sz="5077" dirty="0">
              <a:solidFill>
                <a:srgbClr val="A7A7A7"/>
              </a:solidFill>
              <a:latin typeface="Serpentine" pitchFamily="50" charset="0"/>
            </a:endParaRPr>
          </a:p>
        </p:txBody>
      </p:sp>
      <p:sp>
        <p:nvSpPr>
          <p:cNvPr id="7" name="0_URL">
            <a:extLst>
              <a:ext uri="{FF2B5EF4-FFF2-40B4-BE49-F238E27FC236}">
                <a16:creationId xmlns:a16="http://schemas.microsoft.com/office/drawing/2014/main" id="{CE549CF7-9E7E-4FCB-A95E-501E8254D341}"/>
              </a:ext>
            </a:extLst>
          </p:cNvPr>
          <p:cNvSpPr txBox="1"/>
          <p:nvPr/>
        </p:nvSpPr>
        <p:spPr>
          <a:xfrm>
            <a:off x="1573666" y="15620883"/>
            <a:ext cx="28846462" cy="1246461"/>
          </a:xfrm>
          <a:prstGeom prst="rect">
            <a:avLst/>
          </a:prstGeom>
          <a:noFill/>
        </p:spPr>
        <p:txBody>
          <a:bodyPr wrap="square">
            <a:spAutoFit/>
          </a:bodyPr>
          <a:lstStyle/>
          <a:p>
            <a:r>
              <a:rPr lang="en-US" sz="7500" dirty="0">
                <a:latin typeface="Arial" panose="020B0604020202020204" pitchFamily="34" charset="0"/>
                <a:cs typeface="Arial" panose="020B0604020202020204" pitchFamily="34" charset="0"/>
              </a:rPr>
              <a:t>Video content: https://ITFreeTraining.com/ap11/4a05</a:t>
            </a:r>
          </a:p>
        </p:txBody>
      </p:sp>
      <p:sp>
        <p:nvSpPr>
          <p:cNvPr id="11" name="1_Subscribe_O 100">
            <a:extLst>
              <a:ext uri="{FF2B5EF4-FFF2-40B4-BE49-F238E27FC236}">
                <a16:creationId xmlns:a16="http://schemas.microsoft.com/office/drawing/2014/main" id="{8FCE09C8-2F5F-4662-B8C7-F8363A29EEA7}"/>
              </a:ext>
            </a:extLst>
          </p:cNvPr>
          <p:cNvSpPr txBox="1"/>
          <p:nvPr/>
        </p:nvSpPr>
        <p:spPr>
          <a:xfrm>
            <a:off x="6492648" y="13333967"/>
            <a:ext cx="7856083" cy="1823660"/>
          </a:xfrm>
          <a:prstGeom prst="rect">
            <a:avLst/>
          </a:prstGeom>
          <a:noFill/>
        </p:spPr>
        <p:txBody>
          <a:bodyPr wrap="square">
            <a:spAutoFit/>
          </a:bodyPr>
          <a:lstStyle/>
          <a:p>
            <a:r>
              <a:rPr lang="en-US" sz="11251" dirty="0">
                <a:solidFill>
                  <a:schemeClr val="tx1">
                    <a:alpha val="0"/>
                  </a:schemeClr>
                </a:solidFill>
                <a:latin typeface="Work Sans" pitchFamily="2" charset="0"/>
              </a:rPr>
              <a:t>Subscribe</a:t>
            </a:r>
          </a:p>
        </p:txBody>
      </p:sp>
      <p:sp>
        <p:nvSpPr>
          <p:cNvPr id="10" name="1_Next Video_O 100">
            <a:extLst>
              <a:ext uri="{FF2B5EF4-FFF2-40B4-BE49-F238E27FC236}">
                <a16:creationId xmlns:a16="http://schemas.microsoft.com/office/drawing/2014/main" id="{0B67FAA9-734D-4F39-BF04-84EA4CBFC8A8}"/>
              </a:ext>
            </a:extLst>
          </p:cNvPr>
          <p:cNvSpPr txBox="1"/>
          <p:nvPr/>
        </p:nvSpPr>
        <p:spPr>
          <a:xfrm>
            <a:off x="22227269" y="13333967"/>
            <a:ext cx="7856083" cy="1823660"/>
          </a:xfrm>
          <a:prstGeom prst="rect">
            <a:avLst/>
          </a:prstGeom>
          <a:noFill/>
        </p:spPr>
        <p:txBody>
          <a:bodyPr wrap="square">
            <a:spAutoFit/>
          </a:bodyPr>
          <a:lstStyle/>
          <a:p>
            <a:r>
              <a:rPr lang="en-US" sz="11251" dirty="0">
                <a:solidFill>
                  <a:schemeClr val="tx1">
                    <a:alpha val="0"/>
                  </a:schemeClr>
                </a:solidFill>
                <a:latin typeface="Work Sans" pitchFamily="2" charset="0"/>
              </a:rPr>
              <a:t>Next video</a:t>
            </a:r>
          </a:p>
        </p:txBody>
      </p:sp>
    </p:spTree>
    <p:extLst>
      <p:ext uri="{BB962C8B-B14F-4D97-AF65-F5344CB8AC3E}">
        <p14:creationId xmlns:p14="http://schemas.microsoft.com/office/powerpoint/2010/main" val="39499773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1137</Words>
  <Application>Microsoft Office PowerPoint</Application>
  <PresentationFormat>Custom</PresentationFormat>
  <Paragraphs>117</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Serpentine</vt:lpstr>
      <vt:lpstr>Work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2022-06-25T00:08:19Z</dcterms:created>
  <dcterms:modified xsi:type="dcterms:W3CDTF">2025-04-19T07:08:56Z</dcterms:modified>
</cp:coreProperties>
</file>