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6" r:id="rId4"/>
    <p:sldId id="287" r:id="rId5"/>
    <p:sldId id="288" r:id="rId6"/>
    <p:sldId id="289" r:id="rId7"/>
    <p:sldId id="290" r:id="rId8"/>
    <p:sldId id="291" r:id="rId9"/>
    <p:sldId id="294" r:id="rId10"/>
    <p:sldId id="295"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0000" autoAdjust="0"/>
  </p:normalViewPr>
  <p:slideViewPr>
    <p:cSldViewPr snapToGrid="0">
      <p:cViewPr varScale="1">
        <p:scale>
          <a:sx n="20" d="100"/>
          <a:sy n="20" d="100"/>
        </p:scale>
        <p:origin x="1275"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you would troubleshoot your storage devices.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10:50 If you find that you have a storage device that is failing, copy the data off the storage device as soon as possible. Once done, replace the failed hardware as soon as possible. The longer the hardware is being used, the more chance there is of data loss. Although storage devices have some reserve sectors that are automatically used to replace failing ones, once your storage starts going bad, there is a high probability it is going to fail. You want to copy your data off before it fails because, once it does fail, you won’t be able to do so.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05472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11:24 That concludes this video on drive availability. </a:t>
            </a:r>
            <a:r>
              <a:rPr lang="en-GB" dirty="0"/>
              <a:t>I hope this video helps you get your storage devices back if something goes wrong. If you do have a failing storage device, make sure you replace it. Until the next video from us, I would like to thank you for watching.</a:t>
            </a:r>
          </a:p>
          <a:p>
            <a:endParaRPr lang="en-GB" dirty="0"/>
          </a:p>
          <a:p>
            <a:r>
              <a:rPr lang="en-GB" dirty="0"/>
              <a:t>References</a:t>
            </a:r>
          </a:p>
          <a:p>
            <a:r>
              <a:rPr lang="en-GB" dirty="0"/>
              <a:t>“The Official CompTIA A+ Core Study Guide (Exam 220-1101)” pages 102 to 103</a:t>
            </a:r>
          </a:p>
          <a:p>
            <a:r>
              <a:rPr lang="en-GB" dirty="0"/>
              <a:t>“Mike Myers All in One A+ Certification Exam Guide 220-1101 &amp; 220-1102” pages 361 to 364</a:t>
            </a:r>
          </a:p>
          <a:p>
            <a:r>
              <a:rPr lang="en-GB" dirty="0"/>
              <a:t>“Picture: Inside Hard disk” https://commons.wikimedia.org/wiki/File:Laptop-hard-drive-exposed.jpg</a:t>
            </a:r>
          </a:p>
          <a:p>
            <a:r>
              <a:rPr lang="en-GB" dirty="0"/>
              <a:t>“Picture: Blue screen stop error” https://commons.wikimedia.org/wiki/File:BSOD_Windows_8.png</a:t>
            </a:r>
          </a:p>
          <a:p>
            <a:r>
              <a:rPr lang="en-GB" dirty="0"/>
              <a:t>“Picture: Blue screen stop error2” https://commons.wikimedia.org/wiki/File:Windows_XP_BSOD.png</a:t>
            </a:r>
          </a:p>
          <a:p>
            <a:r>
              <a:rPr lang="en-GB" dirty="0"/>
              <a:t>References</a:t>
            </a:r>
          </a:p>
          <a:p>
            <a:r>
              <a:rPr lang="en-GB" dirty="0"/>
              <a:t>“The Official CompTIA A+ Core Study Guide (Exam 220-1101)” pages 102 to 103</a:t>
            </a:r>
          </a:p>
          <a:p>
            <a:r>
              <a:rPr lang="en-GB" dirty="0"/>
              <a:t>“Mike Myers All in One A+ Certification Exam Guide 220-1101 &amp; 220-1102” pages 361 to 364</a:t>
            </a:r>
          </a:p>
          <a:p>
            <a:r>
              <a:rPr lang="en-GB" dirty="0"/>
              <a:t>“Picture: Inside Hard disk” https://commons.wikimedia.org/wiki/File:Laptop-hard-drive-exposed.jpg</a:t>
            </a:r>
          </a:p>
          <a:p>
            <a:r>
              <a:rPr lang="en-GB" dirty="0"/>
              <a:t>“Picture: Blue screen stop error” https://commons.wikimedia.org/wiki/File:BSOD_Windows_8.png</a:t>
            </a:r>
          </a:p>
          <a:p>
            <a:r>
              <a:rPr lang="en-GB" dirty="0"/>
              <a:t>“Picture: Blue screen stop error2” https://commons.wikimedia.org/wiki/File:Windows_XP_BSOD.png</a:t>
            </a:r>
          </a:p>
          <a:p>
            <a:r>
              <a:rPr lang="en-GB" dirty="0"/>
              <a:t>“License CC BY 4.0” https://creativecommons.org/licenses/by/4.0/</a:t>
            </a:r>
          </a:p>
          <a:p>
            <a:endParaRPr lang="en-GB" dirty="0"/>
          </a:p>
          <a:p>
            <a:r>
              <a:rPr lang="en-GB" dirty="0"/>
              <a:t>Credits</a:t>
            </a:r>
          </a:p>
          <a:p>
            <a:r>
              <a:rPr lang="en-GB" dirty="0"/>
              <a:t>Trainer: Austin Mason https://ITFreeTraining.com</a:t>
            </a:r>
          </a:p>
          <a:p>
            <a:r>
              <a:rPr lang="en-GB" dirty="0"/>
              <a:t>Voice Talent: HP Lewis http://hplewis.com</a:t>
            </a:r>
          </a:p>
          <a:p>
            <a:r>
              <a:rPr lang="en-GB" dirty="0"/>
              <a:t>Quality Assurance: Brett Batson https://www.pbb-proofreading.uk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Storage devices contain our valuable data. Hard disks, when they fail, do so generally because of mechanical problems. Factors like running time and heat reduce a hard disk’s lifespan. However, performing functions like reading and writing doesn’t tend to reduce the lifespan of a hard disk.</a:t>
            </a:r>
          </a:p>
          <a:p>
            <a:endParaRPr lang="en-GB"/>
          </a:p>
          <a:p>
            <a:r>
              <a:rPr lang="en-GB"/>
              <a:t>In contrast, Solid-State-Drives generally last longer and are more reliable than hard disks. However, wear increases if more writes are performed on a Solid-State-Drive. The other point to consider is that, if power is lost, this can cause damage or file corruption. This is a particular concern if the storage device is in the middle of write operations.</a:t>
            </a:r>
          </a:p>
          <a:p>
            <a:endParaRPr lang="en-GB"/>
          </a:p>
          <a:p>
            <a:r>
              <a:rPr lang="en-GB"/>
              <a:t>Let’s have a look at some of the things to look for to help you determine if there is a problem.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4990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00:52 To start diagnosing a hard disk, it is first a good idea to understand what it sounds like under normal conditions. When a hard disk first powers up, it will do some basic checks. You should hear the motor spin up. A check is done of the hard disk head and some configuration information is read. It should sound like this.</a:t>
            </a:r>
          </a:p>
          <a:p>
            <a:endParaRPr lang="en-GB"/>
          </a:p>
          <a:p>
            <a:r>
              <a:rPr lang="en-GB"/>
              <a:t>If you don't hear the typical sounds from a hard disk, it might indicate a problem. These sounds are often quiet and hard to detect. You can try feeling the hard disk for vibrations, especially when it first spins up. USB hard disks might be harder to hear due to them often being inside a plastic enclosure. Normally, you should hear the motor spin up followed by the read/write head moving, then returning to its parked position. If the motor spins but the head remains still, the drive might be failing, but remember, some drives are quieter than others.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1501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01:53 During normal operation, a functioning hard disk typically emits a soft buzzing sound, which is the read/write head moving across the disk's platter. This sound is a normal indicator of the disk's reading and writing activities. It sounds something like this.</a:t>
            </a:r>
          </a:p>
          <a:p>
            <a:endParaRPr lang="en-GB"/>
          </a:p>
          <a:p>
            <a:r>
              <a:rPr lang="en-GB"/>
              <a:t>During normal operations, you should hear a random soft clicking noise of the head moving – it should be pretty random and quiet in nature. If it is a loud clicking and not random, there may be a problem with the hard disk. Let’s have a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5033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02:29 If you ever hear a clicking noise from the hard disk, this is the sound of the hard disk head resetting itself and trying again. It may mean the hard disk needs to be replaced and could sound something like this.</a:t>
            </a:r>
          </a:p>
          <a:p>
            <a:endParaRPr lang="en-GB"/>
          </a:p>
          <a:p>
            <a:r>
              <a:rPr lang="en-GB"/>
              <a:t>A repetitive clicking noise from a hard drive often signifies that the drive is repeatedly resetting and attempting an operation again. This behaviour is commonly observed when encountering a bad sector or when there's damage to a disk platter. In the case of a bad sector, the drive struggles to read from that sector, fails and retries. If the platter is damaged, the drive head may become stuck at the damaged area, unable to move past it. As a result, the drive resets itself in an attempt to try again.</a:t>
            </a:r>
          </a:p>
          <a:p>
            <a:endParaRPr lang="en-GB"/>
          </a:p>
          <a:p>
            <a:r>
              <a:rPr lang="en-GB"/>
              <a:t>Once you know what a healthy hard disk sounds like, any other noises like grinding noises or clicking noises are a sign of mechanical problems. Consider replacing the hard disk. Let’s have a look at what other signs you can look for.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2729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03:36 On your computer, there should be a hard disk activity light. This flashes when accessing storage, both for read and write access. Although it was traditionally designed for hard disk activity, hence the name, it works for any storage that is directly connected to the motherboard. Thus, SATA Solid-State-Drives and M.2 drives will cause the light to flash when they are accessed. However, USB storage devices will not, since they are not considered to be internally connected storage.</a:t>
            </a:r>
          </a:p>
          <a:p>
            <a:endParaRPr lang="en-GB"/>
          </a:p>
          <a:p>
            <a:r>
              <a:rPr lang="en-GB"/>
              <a:t>On your computer case you should have a hard disk activity light, often red in color. Assuming it is connected, it will flash when the internal storage is accessed.</a:t>
            </a:r>
          </a:p>
          <a:p>
            <a:endParaRPr lang="en-GB"/>
          </a:p>
          <a:p>
            <a:r>
              <a:rPr lang="en-GB"/>
              <a:t>If there is no activity at all, it may mean the storage device is not getting power. It can be hard to tell when you have multiple storage devices because you won’t know which one is being accessed. If you find that the activity light is constantly flashing or on all the time, it may indicate that you do not have enough RAM in the computer. When a computer runs low on RAM, it begins using its storage drive as virtual memory, which can significantly slow down performance. If the activity light is constantly flashing without heavy storage use, it may be a sign that your computer needs more RAM.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772678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04:55 If you are finding that your computer is not booting or there are missing storage devices, check the cabling and make sure the storage devices are plugged in. Check both the data and power cables. Also check the storage devices are enabled and detected in the computer’s setup. Keep in mind that if you plug a storage device back in, you may need to fully shut down the computer in order for it to be detected.</a:t>
            </a:r>
          </a:p>
          <a:p>
            <a:endParaRPr lang="en-GB"/>
          </a:p>
          <a:p>
            <a:r>
              <a:rPr lang="en-GB"/>
              <a:t>If the computer is failing to boot because the storage device is not being detected, you will usually get a message saying there was an error loading the operating system. When this occurs, it is either the storage device is not available or the data is corrupted.</a:t>
            </a:r>
          </a:p>
          <a:p>
            <a:endParaRPr lang="en-GB"/>
          </a:p>
          <a:p>
            <a:r>
              <a:rPr lang="en-GB"/>
              <a:t>If your storage device isn't showing up in the operating system but appears in the computer's BIOS or setup, the issue might lie with its configuration in the OS. Ensure the device is enabled in your computer's storage management settings. Additionally, the operating system may require specific device drivers, especially for specialized devices like RAID arrays. While most common devices are usually supported natively, more complex storage solutions often need these extra drivers for the OS to utilize them.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4242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06:08 When using storage, generally when there is a problem reading or writing, there will be some kind of message to indicate a problem has occurred. In the case of hard disks, a lot of errors are caused by bad sectors or mechanical faults.</a:t>
            </a:r>
          </a:p>
          <a:p>
            <a:endParaRPr lang="en-GB"/>
          </a:p>
          <a:p>
            <a:r>
              <a:rPr lang="en-GB"/>
              <a:t>In the case of Solid-State-Drives, writing to the storage device degrades the storage faster. Modern Solid-State-Drives do last a long time. I have one in a computer that is on every day and gets used every day. After four years its useful life span has gone down by 7%. Depending on who you ask, modern Solid-State-Drives with average use will last five to ten years. Keep in mind, the more you write to a Solid-State-Drive, the quicker it will wear out. The technology has improved significantly since it first came out.</a:t>
            </a:r>
          </a:p>
          <a:p>
            <a:endParaRPr lang="en-GB"/>
          </a:p>
          <a:p>
            <a:r>
              <a:rPr lang="en-GB"/>
              <a:t>If you are using Windows, and you are having storage problems, you should get some errors in the Event Viewer. Other operating systems should have logs indicating there is a problem.</a:t>
            </a:r>
          </a:p>
          <a:p>
            <a:endParaRPr lang="en-GB"/>
          </a:p>
          <a:p>
            <a:r>
              <a:rPr lang="en-GB"/>
              <a:t>The hard disk in this computer is failing and thus a number of events have been created. You will notice the first error indicates that a message pop-up was displayed that a delayed write failed. Windows will often not write data straight away to storage. It does this so it can cache writes making it more efficient. A delay write error means the write was delayed and took longer than it should have. These are a concern because sometimes when they occur, data is lost.</a:t>
            </a:r>
          </a:p>
          <a:p>
            <a:endParaRPr lang="en-GB"/>
          </a:p>
          <a:p>
            <a:r>
              <a:rPr lang="en-GB"/>
              <a:t>The next event is related to the file system NTFS. This error also mentions a delay write. Essentially, it is saying that it was trying to write to the NTFS file system and an error occurred.</a:t>
            </a:r>
          </a:p>
          <a:p>
            <a:endParaRPr lang="en-GB"/>
          </a:p>
          <a:p>
            <a:r>
              <a:rPr lang="en-GB"/>
              <a:t>The next error is saying a reset was performed on the RAID port containing the hard disk. The hard disk is connected by a SATA port which supports RAID. It is not running with RAID enabled, but since it is supported, it is reported as being a RAID port. Don’t let the description confuse you.</a:t>
            </a:r>
          </a:p>
          <a:p>
            <a:endParaRPr lang="en-GB"/>
          </a:p>
          <a:p>
            <a:r>
              <a:rPr lang="en-GB"/>
              <a:t>It is normal to occasionally get a reset error for a device. These can happen for a number of different reasons and may not be because of a problem with the device itself. If the device is getting reset all the time, this indicates something is seriously going wrong.</a:t>
            </a:r>
          </a:p>
          <a:p>
            <a:endParaRPr lang="en-GB"/>
          </a:p>
          <a:p>
            <a:r>
              <a:rPr lang="en-GB"/>
              <a:t>The last error is in relation to the disk. This error simply means that there was an I/O error accessing the hard disk, meaning, it either could not read or write to it. This is a problem because it indicates a hardware problem with the hard disk.</a:t>
            </a:r>
          </a:p>
          <a:p>
            <a:endParaRPr lang="en-GB"/>
          </a:p>
          <a:p>
            <a:r>
              <a:rPr lang="en-GB"/>
              <a:t>When you observe numerous disk-related errors clustered together in the event log, it often signifies a serious issue with your storage device. If the hard disk is attempting to access bad sectors, this may trigger these errors, while at any other time the errors are not being generated. Even a small number of such errors should be a cause for concern. I recommend considering a replacement of the hard disk in these cases, as these errors can be early signs of impending disk failure. It's better to be proactive in addressing these issues to prevent potential data loss.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1767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09:22 Storage problems can also cause the computer to generate a stop error which will be displayed on a blue screen. Its unofficial name is ‘blue screen of death’. Stop errors can be caused by many different sources. A faulty storage device driver can cause them; however, these kinds of errors are rare. Usually, storage device drivers are quite stable and don’t cause the computer to crash. If you do get a blue screen that indicates the device driver was at fault, update your device driver.</a:t>
            </a:r>
          </a:p>
          <a:p>
            <a:endParaRPr lang="en-GB"/>
          </a:p>
          <a:p>
            <a:r>
              <a:rPr lang="en-GB"/>
              <a:t>In most cases, random unrelated blue screen errors indicate storage or memory problems. Microsoft seems to be providing less and less information on blue screen errors as time goes by. You may need to check the Event Viewer or use other tools to analyze the blue screen to get more information. The main thing you want to look for is what generated the stop error? On the blue screen, hopefully Microsoft will give you some information to help you identify the cause.</a:t>
            </a:r>
          </a:p>
          <a:p>
            <a:endParaRPr lang="en-GB"/>
          </a:p>
          <a:p>
            <a:r>
              <a:rPr lang="en-GB"/>
              <a:t>If you look at where these errors are originating from and it seems quite random, check your storage and memory to make sure it is working properly. The reason these errors appear to be random is that, as you can imagine, if memory or storage is corrupting code or data, this can cause the system to crash when the corrupt code or data is used. This corrupted code or data could be used by any hardware device or system. Thus, the stop errors may seem to be random in nature.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3368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1587"/>
            <a:ext cx="36576000" cy="20575588"/>
            <a:chOff x="0" y="1587"/>
            <a:chExt cx="36576000" cy="20525054"/>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8004"/>
              <a:ext cx="36576000" cy="20498637"/>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Backup Data and Replace Storage</a:t>
              </a:r>
            </a:p>
          </p:txBody>
        </p:sp>
      </p:grpSp>
      <p:grpSp>
        <p:nvGrpSpPr>
          <p:cNvPr id="26" name="2_Graphic Right">
            <a:extLst>
              <a:ext uri="{FF2B5EF4-FFF2-40B4-BE49-F238E27FC236}">
                <a16:creationId xmlns:a16="http://schemas.microsoft.com/office/drawing/2014/main" id="{231A320F-65A8-A7DA-D68F-15056F1409B4}"/>
              </a:ext>
            </a:extLst>
          </p:cNvPr>
          <p:cNvGrpSpPr/>
          <p:nvPr/>
        </p:nvGrpSpPr>
        <p:grpSpPr>
          <a:xfrm>
            <a:off x="19687252" y="4389120"/>
            <a:ext cx="15761317" cy="13428620"/>
            <a:chOff x="19687252" y="4389120"/>
            <a:chExt cx="15761317" cy="13428620"/>
          </a:xfrm>
        </p:grpSpPr>
        <p:sp>
          <p:nvSpPr>
            <p:cNvPr id="21" name="Rectangle 20">
              <a:extLst>
                <a:ext uri="{FF2B5EF4-FFF2-40B4-BE49-F238E27FC236}">
                  <a16:creationId xmlns:a16="http://schemas.microsoft.com/office/drawing/2014/main" id="{83631F48-3F9D-A805-D0D1-49A80BA33D58}"/>
                </a:ext>
              </a:extLst>
            </p:cNvPr>
            <p:cNvSpPr/>
            <p:nvPr/>
          </p:nvSpPr>
          <p:spPr>
            <a:xfrm>
              <a:off x="19687252" y="4389120"/>
              <a:ext cx="15761317" cy="13428620"/>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9" name="_Point 1">
              <a:extLst>
                <a:ext uri="{FF2B5EF4-FFF2-40B4-BE49-F238E27FC236}">
                  <a16:creationId xmlns:a16="http://schemas.microsoft.com/office/drawing/2014/main" id="{9AB0CD40-3F8C-4AD7-ABD2-0365709E7B83}"/>
                </a:ext>
              </a:extLst>
            </p:cNvPr>
            <p:cNvSpPr txBox="1"/>
            <p:nvPr/>
          </p:nvSpPr>
          <p:spPr>
            <a:xfrm>
              <a:off x="19970032" y="14910782"/>
              <a:ext cx="15199099" cy="2554545"/>
            </a:xfrm>
            <a:prstGeom prst="rect">
              <a:avLst/>
            </a:prstGeom>
            <a:solidFill>
              <a:schemeClr val="bg1"/>
            </a:solid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Replace failed hardware as</a:t>
              </a:r>
            </a:p>
            <a:p>
              <a:r>
                <a:rPr lang="en-US" sz="8000" b="1" dirty="0">
                  <a:solidFill>
                    <a:srgbClr val="1884C7"/>
                  </a:solidFill>
                  <a:latin typeface="Arial" panose="020B0604020202020204" pitchFamily="34" charset="0"/>
                  <a:cs typeface="Arial" panose="020B0604020202020204" pitchFamily="34" charset="0"/>
                </a:rPr>
                <a:t>soon as possible</a:t>
              </a:r>
            </a:p>
          </p:txBody>
        </p:sp>
      </p:grpSp>
      <p:pic>
        <p:nvPicPr>
          <p:cNvPr id="23" name="2_Demo3_V demo3_F 100" descr="A picture containing text, electronics, electronic engineering, person&#10;&#10;Description automatically generated">
            <a:extLst>
              <a:ext uri="{FF2B5EF4-FFF2-40B4-BE49-F238E27FC236}">
                <a16:creationId xmlns:a16="http://schemas.microsoft.com/office/drawing/2014/main" id="{891F2D64-8C76-8526-EAC1-8961E78B8D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70032" y="6002575"/>
            <a:ext cx="15199099" cy="8549493"/>
          </a:xfrm>
          <a:prstGeom prst="rect">
            <a:avLst/>
          </a:prstGeom>
        </p:spPr>
      </p:pic>
      <p:grpSp>
        <p:nvGrpSpPr>
          <p:cNvPr id="25" name="1_Graphic left">
            <a:extLst>
              <a:ext uri="{FF2B5EF4-FFF2-40B4-BE49-F238E27FC236}">
                <a16:creationId xmlns:a16="http://schemas.microsoft.com/office/drawing/2014/main" id="{39D882AE-7A00-5937-5083-F226EDD4F6DD}"/>
              </a:ext>
            </a:extLst>
          </p:cNvPr>
          <p:cNvGrpSpPr/>
          <p:nvPr/>
        </p:nvGrpSpPr>
        <p:grpSpPr>
          <a:xfrm>
            <a:off x="1623060" y="4379820"/>
            <a:ext cx="15761317" cy="13428620"/>
            <a:chOff x="1623060" y="4379820"/>
            <a:chExt cx="15761317" cy="13428620"/>
          </a:xfrm>
        </p:grpSpPr>
        <p:sp>
          <p:nvSpPr>
            <p:cNvPr id="10" name="Rectangle 9">
              <a:extLst>
                <a:ext uri="{FF2B5EF4-FFF2-40B4-BE49-F238E27FC236}">
                  <a16:creationId xmlns:a16="http://schemas.microsoft.com/office/drawing/2014/main" id="{82124C21-20C4-4D5C-54F5-50B972D42664}"/>
                </a:ext>
              </a:extLst>
            </p:cNvPr>
            <p:cNvSpPr/>
            <p:nvPr/>
          </p:nvSpPr>
          <p:spPr>
            <a:xfrm>
              <a:off x="1623060" y="4379820"/>
              <a:ext cx="15761317" cy="13428620"/>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picture containing toy, cartoon&#10;&#10;Description automatically generated">
              <a:extLst>
                <a:ext uri="{FF2B5EF4-FFF2-40B4-BE49-F238E27FC236}">
                  <a16:creationId xmlns:a16="http://schemas.microsoft.com/office/drawing/2014/main" id="{CB5EF772-FEDF-A5EB-A4BA-DFFA10A01B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7783" y="4879124"/>
              <a:ext cx="14947174" cy="9701923"/>
            </a:xfrm>
            <a:prstGeom prst="rect">
              <a:avLst/>
            </a:prstGeom>
          </p:spPr>
        </p:pic>
        <p:sp>
          <p:nvSpPr>
            <p:cNvPr id="24" name="_Point 1">
              <a:extLst>
                <a:ext uri="{FF2B5EF4-FFF2-40B4-BE49-F238E27FC236}">
                  <a16:creationId xmlns:a16="http://schemas.microsoft.com/office/drawing/2014/main" id="{344B56B4-C486-63AD-981D-5383B989C9E2}"/>
                </a:ext>
              </a:extLst>
            </p:cNvPr>
            <p:cNvSpPr txBox="1"/>
            <p:nvPr/>
          </p:nvSpPr>
          <p:spPr>
            <a:xfrm>
              <a:off x="1824037" y="14977607"/>
              <a:ext cx="15378031" cy="2554545"/>
            </a:xfrm>
            <a:prstGeom prst="rect">
              <a:avLst/>
            </a:prstGeom>
            <a:solidFill>
              <a:schemeClr val="bg1"/>
            </a:solid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Copy data off storage device as soon as possible</a:t>
              </a:r>
            </a:p>
          </p:txBody>
        </p:sp>
      </p:gr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960185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https://ITFreeTraining.com/ap11/3c20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Drive Availability</a:t>
              </a:r>
            </a:p>
          </p:txBody>
        </p:sp>
      </p:grpSp>
      <p:grpSp>
        <p:nvGrpSpPr>
          <p:cNvPr id="44" name="1_Hard Disk">
            <a:extLst>
              <a:ext uri="{FF2B5EF4-FFF2-40B4-BE49-F238E27FC236}">
                <a16:creationId xmlns:a16="http://schemas.microsoft.com/office/drawing/2014/main" id="{816DD6FE-643F-6DC8-F89E-54D70D2830FC}"/>
              </a:ext>
            </a:extLst>
          </p:cNvPr>
          <p:cNvGrpSpPr/>
          <p:nvPr/>
        </p:nvGrpSpPr>
        <p:grpSpPr>
          <a:xfrm>
            <a:off x="440873" y="3209924"/>
            <a:ext cx="18108384" cy="10140316"/>
            <a:chOff x="440873" y="3209924"/>
            <a:chExt cx="18108384" cy="10140316"/>
          </a:xfrm>
        </p:grpSpPr>
        <p:sp>
          <p:nvSpPr>
            <p:cNvPr id="16" name="Rectangle 15">
              <a:extLst>
                <a:ext uri="{FF2B5EF4-FFF2-40B4-BE49-F238E27FC236}">
                  <a16:creationId xmlns:a16="http://schemas.microsoft.com/office/drawing/2014/main" id="{44D375FB-D77A-CBD9-071C-9E16A3D8EC39}"/>
                </a:ext>
              </a:extLst>
            </p:cNvPr>
            <p:cNvSpPr/>
            <p:nvPr/>
          </p:nvSpPr>
          <p:spPr>
            <a:xfrm>
              <a:off x="440873" y="3209924"/>
              <a:ext cx="17585870" cy="10140316"/>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Picture 9" descr="A picture containing electronics, drive, data storage device, hard disc&#10;&#10;Description automatically generated">
              <a:extLst>
                <a:ext uri="{FF2B5EF4-FFF2-40B4-BE49-F238E27FC236}">
                  <a16:creationId xmlns:a16="http://schemas.microsoft.com/office/drawing/2014/main" id="{2BB456D4-B5FA-5A37-E3C8-22F67F6F6C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2158" y="4804795"/>
              <a:ext cx="9481677" cy="7008290"/>
            </a:xfrm>
            <a:prstGeom prst="rect">
              <a:avLst/>
            </a:prstGeom>
          </p:spPr>
        </p:pic>
        <p:sp>
          <p:nvSpPr>
            <p:cNvPr id="27" name="_Point 2">
              <a:extLst>
                <a:ext uri="{FF2B5EF4-FFF2-40B4-BE49-F238E27FC236}">
                  <a16:creationId xmlns:a16="http://schemas.microsoft.com/office/drawing/2014/main" id="{82398AAD-5D57-178B-F797-C72BE31A679E}"/>
                </a:ext>
              </a:extLst>
            </p:cNvPr>
            <p:cNvSpPr txBox="1"/>
            <p:nvPr/>
          </p:nvSpPr>
          <p:spPr>
            <a:xfrm>
              <a:off x="507211" y="11742071"/>
              <a:ext cx="18042046" cy="1215717"/>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Generally, fail due to mechanical problems</a:t>
              </a:r>
            </a:p>
          </p:txBody>
        </p:sp>
        <p:sp>
          <p:nvSpPr>
            <p:cNvPr id="30" name="_Point 1">
              <a:extLst>
                <a:ext uri="{FF2B5EF4-FFF2-40B4-BE49-F238E27FC236}">
                  <a16:creationId xmlns:a16="http://schemas.microsoft.com/office/drawing/2014/main" id="{EEC9F7A8-2EC1-767C-06FD-196930A660D9}"/>
                </a:ext>
              </a:extLst>
            </p:cNvPr>
            <p:cNvSpPr txBox="1"/>
            <p:nvPr/>
          </p:nvSpPr>
          <p:spPr>
            <a:xfrm>
              <a:off x="6267290" y="3232450"/>
              <a:ext cx="692619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Hard Disk</a:t>
              </a:r>
            </a:p>
          </p:txBody>
        </p:sp>
      </p:grpSp>
      <p:grpSp>
        <p:nvGrpSpPr>
          <p:cNvPr id="45" name="2_Solid State Drive">
            <a:extLst>
              <a:ext uri="{FF2B5EF4-FFF2-40B4-BE49-F238E27FC236}">
                <a16:creationId xmlns:a16="http://schemas.microsoft.com/office/drawing/2014/main" id="{05E1F9AD-5775-EA9E-22AE-A81DF0309C42}"/>
              </a:ext>
            </a:extLst>
          </p:cNvPr>
          <p:cNvGrpSpPr/>
          <p:nvPr/>
        </p:nvGrpSpPr>
        <p:grpSpPr>
          <a:xfrm>
            <a:off x="18655395" y="3232450"/>
            <a:ext cx="17585870" cy="10146648"/>
            <a:chOff x="18655395" y="3232450"/>
            <a:chExt cx="17585870" cy="10146648"/>
          </a:xfrm>
        </p:grpSpPr>
        <p:sp>
          <p:nvSpPr>
            <p:cNvPr id="31" name="Rectangle 30">
              <a:extLst>
                <a:ext uri="{FF2B5EF4-FFF2-40B4-BE49-F238E27FC236}">
                  <a16:creationId xmlns:a16="http://schemas.microsoft.com/office/drawing/2014/main" id="{E0A64DDD-1016-4DB9-3A33-BCA34B7F613D}"/>
                </a:ext>
              </a:extLst>
            </p:cNvPr>
            <p:cNvSpPr/>
            <p:nvPr/>
          </p:nvSpPr>
          <p:spPr>
            <a:xfrm>
              <a:off x="18655395" y="3238782"/>
              <a:ext cx="17585870" cy="10140316"/>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2" name="_Point 1">
              <a:extLst>
                <a:ext uri="{FF2B5EF4-FFF2-40B4-BE49-F238E27FC236}">
                  <a16:creationId xmlns:a16="http://schemas.microsoft.com/office/drawing/2014/main" id="{23B5B2C8-98A8-71E7-A55D-F48689067542}"/>
                </a:ext>
              </a:extLst>
            </p:cNvPr>
            <p:cNvSpPr txBox="1"/>
            <p:nvPr/>
          </p:nvSpPr>
          <p:spPr>
            <a:xfrm>
              <a:off x="21922289" y="3232450"/>
              <a:ext cx="1128312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Solid-State-Drive</a:t>
              </a:r>
            </a:p>
          </p:txBody>
        </p:sp>
        <p:pic>
          <p:nvPicPr>
            <p:cNvPr id="35" name="Picture 34" descr="A picture containing text, screenshot, electronics, electronic engineering&#10;&#10;Description automatically generated">
              <a:extLst>
                <a:ext uri="{FF2B5EF4-FFF2-40B4-BE49-F238E27FC236}">
                  <a16:creationId xmlns:a16="http://schemas.microsoft.com/office/drawing/2014/main" id="{41E22BE4-45C9-BF21-9628-F0B16182D5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155410" y="5244240"/>
              <a:ext cx="16470715" cy="4526974"/>
            </a:xfrm>
            <a:prstGeom prst="rect">
              <a:avLst/>
            </a:prstGeom>
          </p:spPr>
        </p:pic>
        <p:sp>
          <p:nvSpPr>
            <p:cNvPr id="36" name="_Point 2">
              <a:extLst>
                <a:ext uri="{FF2B5EF4-FFF2-40B4-BE49-F238E27FC236}">
                  <a16:creationId xmlns:a16="http://schemas.microsoft.com/office/drawing/2014/main" id="{62A3A2D1-EAAC-A65C-DDD9-6A3FFEBE9869}"/>
                </a:ext>
              </a:extLst>
            </p:cNvPr>
            <p:cNvSpPr txBox="1"/>
            <p:nvPr/>
          </p:nvSpPr>
          <p:spPr>
            <a:xfrm>
              <a:off x="18827869" y="10384729"/>
              <a:ext cx="17413396" cy="1246495"/>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Generally, more reliable and last longer</a:t>
              </a:r>
            </a:p>
          </p:txBody>
        </p:sp>
        <p:sp>
          <p:nvSpPr>
            <p:cNvPr id="37" name="_Point 2">
              <a:extLst>
                <a:ext uri="{FF2B5EF4-FFF2-40B4-BE49-F238E27FC236}">
                  <a16:creationId xmlns:a16="http://schemas.microsoft.com/office/drawing/2014/main" id="{44F68481-FA35-3F6E-6058-B142C94D3E89}"/>
                </a:ext>
              </a:extLst>
            </p:cNvPr>
            <p:cNvSpPr txBox="1"/>
            <p:nvPr/>
          </p:nvSpPr>
          <p:spPr>
            <a:xfrm>
              <a:off x="18721731" y="11742071"/>
              <a:ext cx="17413396" cy="1246495"/>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Ware increases if more writes performed</a:t>
              </a:r>
            </a:p>
          </p:txBody>
        </p:sp>
      </p:grpSp>
      <p:grpSp>
        <p:nvGrpSpPr>
          <p:cNvPr id="46" name="3_power lost">
            <a:extLst>
              <a:ext uri="{FF2B5EF4-FFF2-40B4-BE49-F238E27FC236}">
                <a16:creationId xmlns:a16="http://schemas.microsoft.com/office/drawing/2014/main" id="{20440466-FF1B-4270-D112-2F295163BAFC}"/>
              </a:ext>
            </a:extLst>
          </p:cNvPr>
          <p:cNvGrpSpPr/>
          <p:nvPr/>
        </p:nvGrpSpPr>
        <p:grpSpPr>
          <a:xfrm>
            <a:off x="440872" y="13411493"/>
            <a:ext cx="35800393" cy="5828387"/>
            <a:chOff x="440872" y="13411493"/>
            <a:chExt cx="35800393" cy="5828387"/>
          </a:xfrm>
        </p:grpSpPr>
        <p:sp>
          <p:nvSpPr>
            <p:cNvPr id="33" name="Rectangle 32">
              <a:extLst>
                <a:ext uri="{FF2B5EF4-FFF2-40B4-BE49-F238E27FC236}">
                  <a16:creationId xmlns:a16="http://schemas.microsoft.com/office/drawing/2014/main" id="{809E7144-3D31-271C-D5F4-CCEE3233306D}"/>
                </a:ext>
              </a:extLst>
            </p:cNvPr>
            <p:cNvSpPr/>
            <p:nvPr/>
          </p:nvSpPr>
          <p:spPr>
            <a:xfrm>
              <a:off x="440872" y="13426470"/>
              <a:ext cx="35800393" cy="5813410"/>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9" name="Picture 38" descr="A picture containing cartoon, sketch&#10;&#10;Description automatically generated">
              <a:extLst>
                <a:ext uri="{FF2B5EF4-FFF2-40B4-BE49-F238E27FC236}">
                  <a16:creationId xmlns:a16="http://schemas.microsoft.com/office/drawing/2014/main" id="{596A4F4D-54C7-42C5-22A9-FE64537917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01421" y="13411493"/>
              <a:ext cx="5602053" cy="5331391"/>
            </a:xfrm>
            <a:prstGeom prst="rect">
              <a:avLst/>
            </a:prstGeom>
          </p:spPr>
        </p:pic>
        <p:sp>
          <p:nvSpPr>
            <p:cNvPr id="41" name="_Point 1">
              <a:extLst>
                <a:ext uri="{FF2B5EF4-FFF2-40B4-BE49-F238E27FC236}">
                  <a16:creationId xmlns:a16="http://schemas.microsoft.com/office/drawing/2014/main" id="{D17042E8-052D-92E0-C142-D16480F1F345}"/>
                </a:ext>
              </a:extLst>
            </p:cNvPr>
            <p:cNvSpPr txBox="1"/>
            <p:nvPr/>
          </p:nvSpPr>
          <p:spPr>
            <a:xfrm>
              <a:off x="14658159" y="13669859"/>
              <a:ext cx="748616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Power lost</a:t>
              </a:r>
            </a:p>
          </p:txBody>
        </p:sp>
        <p:sp>
          <p:nvSpPr>
            <p:cNvPr id="42" name="_Point 2">
              <a:extLst>
                <a:ext uri="{FF2B5EF4-FFF2-40B4-BE49-F238E27FC236}">
                  <a16:creationId xmlns:a16="http://schemas.microsoft.com/office/drawing/2014/main" id="{73AB9215-2AB2-045E-D97A-CF7F7402C84A}"/>
                </a:ext>
              </a:extLst>
            </p:cNvPr>
            <p:cNvSpPr txBox="1"/>
            <p:nvPr/>
          </p:nvSpPr>
          <p:spPr>
            <a:xfrm>
              <a:off x="9730388" y="15460786"/>
              <a:ext cx="23161886" cy="1246495"/>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Can cause damage or file corruption</a:t>
              </a:r>
            </a:p>
          </p:txBody>
        </p:sp>
        <p:sp>
          <p:nvSpPr>
            <p:cNvPr id="43" name="_Point 2">
              <a:extLst>
                <a:ext uri="{FF2B5EF4-FFF2-40B4-BE49-F238E27FC236}">
                  <a16:creationId xmlns:a16="http://schemas.microsoft.com/office/drawing/2014/main" id="{25BA8288-7703-FABA-8B99-F0F2F6BB35D7}"/>
                </a:ext>
              </a:extLst>
            </p:cNvPr>
            <p:cNvSpPr txBox="1"/>
            <p:nvPr/>
          </p:nvSpPr>
          <p:spPr>
            <a:xfrm>
              <a:off x="9730388" y="16790143"/>
              <a:ext cx="23161886" cy="1246495"/>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Particularly if in the middle of write operations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28675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Normal Startup Sounds</a:t>
              </a:r>
            </a:p>
          </p:txBody>
        </p:sp>
      </p:grpSp>
      <p:pic>
        <p:nvPicPr>
          <p:cNvPr id="5" name="0_Hard disk graphic">
            <a:extLst>
              <a:ext uri="{FF2B5EF4-FFF2-40B4-BE49-F238E27FC236}">
                <a16:creationId xmlns:a16="http://schemas.microsoft.com/office/drawing/2014/main" id="{DDE59E37-E1D3-BCEF-F60B-5A23A826678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632026" y="3772508"/>
            <a:ext cx="14355754" cy="15107114"/>
          </a:xfrm>
          <a:prstGeom prst="rect">
            <a:avLst/>
          </a:prstGeom>
        </p:spPr>
      </p:pic>
      <p:sp>
        <p:nvSpPr>
          <p:cNvPr id="8" name="1_Point 1">
            <a:extLst>
              <a:ext uri="{FF2B5EF4-FFF2-40B4-BE49-F238E27FC236}">
                <a16:creationId xmlns:a16="http://schemas.microsoft.com/office/drawing/2014/main" id="{73D9D2CB-2738-0958-15F9-873B4E3A7E8A}"/>
              </a:ext>
            </a:extLst>
          </p:cNvPr>
          <p:cNvSpPr txBox="1"/>
          <p:nvPr/>
        </p:nvSpPr>
        <p:spPr>
          <a:xfrm>
            <a:off x="17288036" y="3848798"/>
            <a:ext cx="1905283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Does basic checks</a:t>
            </a:r>
          </a:p>
        </p:txBody>
      </p:sp>
      <p:sp>
        <p:nvSpPr>
          <p:cNvPr id="10" name="2_Point 2">
            <a:extLst>
              <a:ext uri="{FF2B5EF4-FFF2-40B4-BE49-F238E27FC236}">
                <a16:creationId xmlns:a16="http://schemas.microsoft.com/office/drawing/2014/main" id="{2AB5989E-EA8F-93AF-D52D-CCC194DED0FF}"/>
              </a:ext>
            </a:extLst>
          </p:cNvPr>
          <p:cNvSpPr txBox="1"/>
          <p:nvPr/>
        </p:nvSpPr>
        <p:spPr>
          <a:xfrm>
            <a:off x="17288036" y="5745780"/>
            <a:ext cx="1242000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Motor spins up</a:t>
            </a:r>
          </a:p>
        </p:txBody>
      </p:sp>
      <p:sp>
        <p:nvSpPr>
          <p:cNvPr id="21" name="3_Point 3">
            <a:extLst>
              <a:ext uri="{FF2B5EF4-FFF2-40B4-BE49-F238E27FC236}">
                <a16:creationId xmlns:a16="http://schemas.microsoft.com/office/drawing/2014/main" id="{F1FE2519-2E23-909B-BA37-0BBA99D17F7E}"/>
              </a:ext>
            </a:extLst>
          </p:cNvPr>
          <p:cNvSpPr txBox="1"/>
          <p:nvPr/>
        </p:nvSpPr>
        <p:spPr>
          <a:xfrm>
            <a:off x="17288036" y="7181157"/>
            <a:ext cx="175114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Checks hard disk head</a:t>
            </a:r>
          </a:p>
        </p:txBody>
      </p:sp>
      <p:sp>
        <p:nvSpPr>
          <p:cNvPr id="22" name="4_Point 4">
            <a:extLst>
              <a:ext uri="{FF2B5EF4-FFF2-40B4-BE49-F238E27FC236}">
                <a16:creationId xmlns:a16="http://schemas.microsoft.com/office/drawing/2014/main" id="{6C20E962-ED4E-BF06-0DC2-E5EA566CB478}"/>
              </a:ext>
            </a:extLst>
          </p:cNvPr>
          <p:cNvSpPr txBox="1"/>
          <p:nvPr/>
        </p:nvSpPr>
        <p:spPr>
          <a:xfrm>
            <a:off x="17288036" y="8616568"/>
            <a:ext cx="175114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Reads configuration information</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52321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Normal Operation</a:t>
              </a:r>
            </a:p>
          </p:txBody>
        </p:sp>
      </p:grpSp>
      <p:pic>
        <p:nvPicPr>
          <p:cNvPr id="5" name="0_Health hard disk" descr="A picture containing electronics, electronic device, gadget, handheld game console&#10;&#10;Description automatically generated">
            <a:extLst>
              <a:ext uri="{FF2B5EF4-FFF2-40B4-BE49-F238E27FC236}">
                <a16:creationId xmlns:a16="http://schemas.microsoft.com/office/drawing/2014/main" id="{1BB35C5E-23E5-BE0E-D8E8-5F3A008F5F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871" y="3803797"/>
            <a:ext cx="17063357" cy="15365151"/>
          </a:xfrm>
          <a:prstGeom prst="rect">
            <a:avLst/>
          </a:prstGeom>
        </p:spPr>
      </p:pic>
      <p:sp>
        <p:nvSpPr>
          <p:cNvPr id="14" name="1_Point 2_D 1.0">
            <a:extLst>
              <a:ext uri="{FF2B5EF4-FFF2-40B4-BE49-F238E27FC236}">
                <a16:creationId xmlns:a16="http://schemas.microsoft.com/office/drawing/2014/main" id="{F7302874-6FF6-4F12-9408-F903772FAD68}"/>
              </a:ext>
            </a:extLst>
          </p:cNvPr>
          <p:cNvSpPr txBox="1"/>
          <p:nvPr/>
        </p:nvSpPr>
        <p:spPr>
          <a:xfrm>
            <a:off x="18476024" y="5725754"/>
            <a:ext cx="1160732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When reading and writing</a:t>
            </a:r>
          </a:p>
        </p:txBody>
      </p:sp>
      <p:sp>
        <p:nvSpPr>
          <p:cNvPr id="9" name="1_Point 1">
            <a:extLst>
              <a:ext uri="{FF2B5EF4-FFF2-40B4-BE49-F238E27FC236}">
                <a16:creationId xmlns:a16="http://schemas.microsoft.com/office/drawing/2014/main" id="{9AB0CD40-3F8C-4AD7-ABD2-0365709E7B83}"/>
              </a:ext>
            </a:extLst>
          </p:cNvPr>
          <p:cNvSpPr txBox="1"/>
          <p:nvPr/>
        </p:nvSpPr>
        <p:spPr>
          <a:xfrm>
            <a:off x="18476024" y="3613759"/>
            <a:ext cx="1423337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Mild buzzing noise</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9956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Click-Click</a:t>
              </a:r>
            </a:p>
          </p:txBody>
        </p:sp>
      </p:grpSp>
      <p:pic>
        <p:nvPicPr>
          <p:cNvPr id="5" name="0_Hard disk graphic" descr="A picture containing clock, metal, circle, watch&#10;&#10;Description automatically generated">
            <a:extLst>
              <a:ext uri="{FF2B5EF4-FFF2-40B4-BE49-F238E27FC236}">
                <a16:creationId xmlns:a16="http://schemas.microsoft.com/office/drawing/2014/main" id="{0FF8C08A-7CC6-0F15-A505-76501697A9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495" y="3851960"/>
            <a:ext cx="12008475" cy="1516660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3506242" y="3851960"/>
            <a:ext cx="2227510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Periodic clicking noise</a:t>
            </a:r>
          </a:p>
        </p:txBody>
      </p:sp>
      <p:sp>
        <p:nvSpPr>
          <p:cNvPr id="14" name="1_Point 2">
            <a:extLst>
              <a:ext uri="{FF2B5EF4-FFF2-40B4-BE49-F238E27FC236}">
                <a16:creationId xmlns:a16="http://schemas.microsoft.com/office/drawing/2014/main" id="{F7302874-6FF6-4F12-9408-F903772FAD68}"/>
              </a:ext>
            </a:extLst>
          </p:cNvPr>
          <p:cNvSpPr txBox="1"/>
          <p:nvPr/>
        </p:nvSpPr>
        <p:spPr>
          <a:xfrm>
            <a:off x="13506242" y="5705865"/>
            <a:ext cx="2228066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Head is resetting itself and trying again</a:t>
            </a:r>
          </a:p>
        </p:txBody>
      </p:sp>
      <p:sp>
        <p:nvSpPr>
          <p:cNvPr id="11" name="2_Point 3">
            <a:extLst>
              <a:ext uri="{FF2B5EF4-FFF2-40B4-BE49-F238E27FC236}">
                <a16:creationId xmlns:a16="http://schemas.microsoft.com/office/drawing/2014/main" id="{E64035EB-538E-4765-9879-52C9E87B8C6B}"/>
              </a:ext>
            </a:extLst>
          </p:cNvPr>
          <p:cNvSpPr txBox="1"/>
          <p:nvPr/>
        </p:nvSpPr>
        <p:spPr>
          <a:xfrm>
            <a:off x="13506242" y="7098104"/>
            <a:ext cx="230392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need to be replaced</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49084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0"/>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Activity Light</a:t>
              </a:r>
            </a:p>
          </p:txBody>
        </p:sp>
      </p:grpSp>
      <p:pic>
        <p:nvPicPr>
          <p:cNvPr id="5" name="0_Running hard disk" descr="A cartoon character running on a treadmill&#10;&#10;Description automatically generated">
            <a:extLst>
              <a:ext uri="{FF2B5EF4-FFF2-40B4-BE49-F238E27FC236}">
                <a16:creationId xmlns:a16="http://schemas.microsoft.com/office/drawing/2014/main" id="{8C728EEF-22BA-DA43-D437-DC307985B5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127" y="4272660"/>
            <a:ext cx="15626444" cy="13971679"/>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6572263" y="3625023"/>
            <a:ext cx="1877582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Indicates storage access</a:t>
            </a:r>
          </a:p>
        </p:txBody>
      </p:sp>
      <p:sp>
        <p:nvSpPr>
          <p:cNvPr id="14" name="2_Point 2">
            <a:extLst>
              <a:ext uri="{FF2B5EF4-FFF2-40B4-BE49-F238E27FC236}">
                <a16:creationId xmlns:a16="http://schemas.microsoft.com/office/drawing/2014/main" id="{F7302874-6FF6-4F12-9408-F903772FAD68}"/>
              </a:ext>
            </a:extLst>
          </p:cNvPr>
          <p:cNvSpPr txBox="1"/>
          <p:nvPr/>
        </p:nvSpPr>
        <p:spPr>
          <a:xfrm>
            <a:off x="16572263" y="5478928"/>
            <a:ext cx="1878052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Both read and write</a:t>
            </a:r>
          </a:p>
        </p:txBody>
      </p:sp>
      <p:sp>
        <p:nvSpPr>
          <p:cNvPr id="11" name="3_Point 3">
            <a:extLst>
              <a:ext uri="{FF2B5EF4-FFF2-40B4-BE49-F238E27FC236}">
                <a16:creationId xmlns:a16="http://schemas.microsoft.com/office/drawing/2014/main" id="{E64035EB-538E-4765-9879-52C9E87B8C6B}"/>
              </a:ext>
            </a:extLst>
          </p:cNvPr>
          <p:cNvSpPr txBox="1"/>
          <p:nvPr/>
        </p:nvSpPr>
        <p:spPr>
          <a:xfrm>
            <a:off x="16572263" y="6871167"/>
            <a:ext cx="195334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storage connected directly to motherboard</a:t>
            </a:r>
          </a:p>
        </p:txBody>
      </p:sp>
      <p:pic>
        <p:nvPicPr>
          <p:cNvPr id="17" name="4_Demo1_V Demo1_F 100" descr="A close up of a device&#10;&#10;Description automatically generated with low confidence">
            <a:extLst>
              <a:ext uri="{FF2B5EF4-FFF2-40B4-BE49-F238E27FC236}">
                <a16:creationId xmlns:a16="http://schemas.microsoft.com/office/drawing/2014/main" id="{066C9EDC-58B0-888D-548D-94723ADB24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53007" y="8144298"/>
            <a:ext cx="10708760" cy="7139173"/>
          </a:xfrm>
          <a:prstGeom prst="rect">
            <a:avLst/>
          </a:prstGeom>
        </p:spPr>
      </p:pic>
      <p:sp>
        <p:nvSpPr>
          <p:cNvPr id="10" name="5_Point 4">
            <a:extLst>
              <a:ext uri="{FF2B5EF4-FFF2-40B4-BE49-F238E27FC236}">
                <a16:creationId xmlns:a16="http://schemas.microsoft.com/office/drawing/2014/main" id="{EA3E25D9-ECAC-B95F-BFFE-661F6C4C63DB}"/>
              </a:ext>
            </a:extLst>
          </p:cNvPr>
          <p:cNvSpPr txBox="1"/>
          <p:nvPr/>
        </p:nvSpPr>
        <p:spPr>
          <a:xfrm>
            <a:off x="17164372" y="15212326"/>
            <a:ext cx="177787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activity - May not be getting power</a:t>
            </a:r>
          </a:p>
        </p:txBody>
      </p:sp>
      <p:sp>
        <p:nvSpPr>
          <p:cNvPr id="8" name="6_Point 5">
            <a:extLst>
              <a:ext uri="{FF2B5EF4-FFF2-40B4-BE49-F238E27FC236}">
                <a16:creationId xmlns:a16="http://schemas.microsoft.com/office/drawing/2014/main" id="{371CA2CC-8C44-859E-01E9-B630327DC154}"/>
              </a:ext>
            </a:extLst>
          </p:cNvPr>
          <p:cNvSpPr txBox="1"/>
          <p:nvPr/>
        </p:nvSpPr>
        <p:spPr>
          <a:xfrm>
            <a:off x="17164372" y="16746890"/>
            <a:ext cx="168774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Constant - Indicating not enough RAM</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733468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Fail To Boot/Missing Drives</a:t>
              </a:r>
            </a:p>
          </p:txBody>
        </p:sp>
      </p:grpSp>
      <p:sp>
        <p:nvSpPr>
          <p:cNvPr id="10" name="1_Point 1">
            <a:extLst>
              <a:ext uri="{FF2B5EF4-FFF2-40B4-BE49-F238E27FC236}">
                <a16:creationId xmlns:a16="http://schemas.microsoft.com/office/drawing/2014/main" id="{B8211259-1B34-2601-D519-47E06FC10E4E}"/>
              </a:ext>
            </a:extLst>
          </p:cNvPr>
          <p:cNvSpPr txBox="1"/>
          <p:nvPr/>
        </p:nvSpPr>
        <p:spPr>
          <a:xfrm>
            <a:off x="875862" y="3766067"/>
            <a:ext cx="3303531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cabling/make sure storage device plugged in</a:t>
            </a:r>
          </a:p>
        </p:txBody>
      </p:sp>
      <p:sp>
        <p:nvSpPr>
          <p:cNvPr id="5" name="2_Point 2">
            <a:extLst>
              <a:ext uri="{FF2B5EF4-FFF2-40B4-BE49-F238E27FC236}">
                <a16:creationId xmlns:a16="http://schemas.microsoft.com/office/drawing/2014/main" id="{48BBD64C-86D4-B980-8EFE-E8478D4B01D5}"/>
              </a:ext>
            </a:extLst>
          </p:cNvPr>
          <p:cNvSpPr txBox="1"/>
          <p:nvPr/>
        </p:nvSpPr>
        <p:spPr>
          <a:xfrm>
            <a:off x="875862" y="5676373"/>
            <a:ext cx="2382657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Also check it is enabled and detected in computer setup</a:t>
            </a:r>
          </a:p>
        </p:txBody>
      </p:sp>
      <p:pic>
        <p:nvPicPr>
          <p:cNvPr id="2" name="3_OS not found_D 1.0" descr="A black screen with white text&#10;&#10;Description automatically generated with low confidence">
            <a:extLst>
              <a:ext uri="{FF2B5EF4-FFF2-40B4-BE49-F238E27FC236}">
                <a16:creationId xmlns:a16="http://schemas.microsoft.com/office/drawing/2014/main" id="{53064D58-0195-C832-B5B7-5A50ED04AA30}"/>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875861" y="9007347"/>
            <a:ext cx="35233068" cy="2928803"/>
          </a:xfrm>
          <a:prstGeom prst="rect">
            <a:avLst/>
          </a:prstGeom>
        </p:spPr>
      </p:pic>
      <p:sp>
        <p:nvSpPr>
          <p:cNvPr id="9" name="3_Point 3">
            <a:extLst>
              <a:ext uri="{FF2B5EF4-FFF2-40B4-BE49-F238E27FC236}">
                <a16:creationId xmlns:a16="http://schemas.microsoft.com/office/drawing/2014/main" id="{9AB0CD40-3F8C-4AD7-ABD2-0365709E7B83}"/>
              </a:ext>
            </a:extLst>
          </p:cNvPr>
          <p:cNvSpPr txBox="1"/>
          <p:nvPr/>
        </p:nvSpPr>
        <p:spPr>
          <a:xfrm>
            <a:off x="875863" y="7125073"/>
            <a:ext cx="7432114"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Fail to boot</a:t>
            </a:r>
          </a:p>
        </p:txBody>
      </p:sp>
      <p:sp>
        <p:nvSpPr>
          <p:cNvPr id="8" name="4_Point 4">
            <a:extLst>
              <a:ext uri="{FF2B5EF4-FFF2-40B4-BE49-F238E27FC236}">
                <a16:creationId xmlns:a16="http://schemas.microsoft.com/office/drawing/2014/main" id="{FB6CC778-84E9-FC9F-FC49-8061134DC2CB}"/>
              </a:ext>
            </a:extLst>
          </p:cNvPr>
          <p:cNvSpPr txBox="1"/>
          <p:nvPr/>
        </p:nvSpPr>
        <p:spPr>
          <a:xfrm>
            <a:off x="875861" y="12191483"/>
            <a:ext cx="2236540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Either storage device not available or data corrupted</a:t>
            </a:r>
          </a:p>
        </p:txBody>
      </p:sp>
      <p:sp>
        <p:nvSpPr>
          <p:cNvPr id="21" name="5_Point 5">
            <a:extLst>
              <a:ext uri="{FF2B5EF4-FFF2-40B4-BE49-F238E27FC236}">
                <a16:creationId xmlns:a16="http://schemas.microsoft.com/office/drawing/2014/main" id="{6DBD884C-4A73-F2A2-DD20-CE31C753438E}"/>
              </a:ext>
            </a:extLst>
          </p:cNvPr>
          <p:cNvSpPr txBox="1"/>
          <p:nvPr/>
        </p:nvSpPr>
        <p:spPr>
          <a:xfrm>
            <a:off x="875861" y="13689469"/>
            <a:ext cx="1871515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Missing storage device in OS</a:t>
            </a:r>
          </a:p>
        </p:txBody>
      </p:sp>
      <p:sp>
        <p:nvSpPr>
          <p:cNvPr id="22" name="6_Point 6">
            <a:extLst>
              <a:ext uri="{FF2B5EF4-FFF2-40B4-BE49-F238E27FC236}">
                <a16:creationId xmlns:a16="http://schemas.microsoft.com/office/drawing/2014/main" id="{6C8317C2-3FF0-81C4-F7EF-342D7D3E4169}"/>
              </a:ext>
            </a:extLst>
          </p:cNvPr>
          <p:cNvSpPr txBox="1"/>
          <p:nvPr/>
        </p:nvSpPr>
        <p:spPr>
          <a:xfrm>
            <a:off x="875861" y="15788506"/>
            <a:ext cx="1850056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Make sure storage device is enabled in OS</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120201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4_Demo2_V Demo2 01" descr="A picture containing text, screenshot&#10;&#10;Description automatically generated">
            <a:extLst>
              <a:ext uri="{FF2B5EF4-FFF2-40B4-BE49-F238E27FC236}">
                <a16:creationId xmlns:a16="http://schemas.microsoft.com/office/drawing/2014/main" id="{DE2B30F7-251B-4377-315A-215F7BFBF4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86852"/>
          </a:xfrm>
          <a:prstGeom prst="rect">
            <a:avLst/>
          </a:prstGeom>
        </p:spPr>
      </p:pic>
      <p:pic>
        <p:nvPicPr>
          <p:cNvPr id="5" name="0_SDD" descr="A picture containing text, screenshot, electronics, electronic engineering&#10;&#10;Description automatically generated">
            <a:extLst>
              <a:ext uri="{FF2B5EF4-FFF2-40B4-BE49-F238E27FC236}">
                <a16:creationId xmlns:a16="http://schemas.microsoft.com/office/drawing/2014/main" id="{1375A238-1BEF-FCAB-A1EE-B9C12ED1A7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820" y="5073254"/>
            <a:ext cx="13672358" cy="3757846"/>
          </a:xfrm>
          <a:prstGeom prst="rect">
            <a:avLst/>
          </a:prstGeom>
        </p:spPr>
      </p:pic>
      <p:pic>
        <p:nvPicPr>
          <p:cNvPr id="3" name="0_HDD" descr="A picture containing electronics, drive, data storage device, hard disc&#10;&#10;Description automatically generated">
            <a:extLst>
              <a:ext uri="{FF2B5EF4-FFF2-40B4-BE49-F238E27FC236}">
                <a16:creationId xmlns:a16="http://schemas.microsoft.com/office/drawing/2014/main" id="{8547145B-CDB7-0270-7417-8F7AC26BE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8770" y="4825003"/>
            <a:ext cx="5767944" cy="426332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195656"/>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Receive errors - data could not be read or written</a:t>
            </a:r>
          </a:p>
        </p:txBody>
      </p:sp>
      <p:sp>
        <p:nvSpPr>
          <p:cNvPr id="14" name="1_Left point">
            <a:extLst>
              <a:ext uri="{FF2B5EF4-FFF2-40B4-BE49-F238E27FC236}">
                <a16:creationId xmlns:a16="http://schemas.microsoft.com/office/drawing/2014/main" id="{F7302874-6FF6-4F12-9408-F903772FAD68}"/>
              </a:ext>
            </a:extLst>
          </p:cNvPr>
          <p:cNvSpPr txBox="1"/>
          <p:nvPr/>
        </p:nvSpPr>
        <p:spPr>
          <a:xfrm>
            <a:off x="2318002" y="9009603"/>
            <a:ext cx="1395975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Bad sectors or mechanical faults</a:t>
            </a:r>
          </a:p>
        </p:txBody>
      </p:sp>
      <p:sp>
        <p:nvSpPr>
          <p:cNvPr id="8" name="2_Right point 1">
            <a:extLst>
              <a:ext uri="{FF2B5EF4-FFF2-40B4-BE49-F238E27FC236}">
                <a16:creationId xmlns:a16="http://schemas.microsoft.com/office/drawing/2014/main" id="{5AE4F775-EC16-37D6-F95D-EF8BFA22701E}"/>
              </a:ext>
            </a:extLst>
          </p:cNvPr>
          <p:cNvSpPr txBox="1"/>
          <p:nvPr/>
        </p:nvSpPr>
        <p:spPr>
          <a:xfrm>
            <a:off x="19813479" y="9009603"/>
            <a:ext cx="132267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Writes degrade storage</a:t>
            </a:r>
          </a:p>
        </p:txBody>
      </p:sp>
      <p:sp>
        <p:nvSpPr>
          <p:cNvPr id="21" name="3_Right point 2">
            <a:extLst>
              <a:ext uri="{FF2B5EF4-FFF2-40B4-BE49-F238E27FC236}">
                <a16:creationId xmlns:a16="http://schemas.microsoft.com/office/drawing/2014/main" id="{1CC2EB5E-0160-44FE-D29B-11F248ED302E}"/>
              </a:ext>
            </a:extLst>
          </p:cNvPr>
          <p:cNvSpPr txBox="1"/>
          <p:nvPr/>
        </p:nvSpPr>
        <p:spPr>
          <a:xfrm>
            <a:off x="19813479" y="10317240"/>
            <a:ext cx="132267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Modern SSDs last a long time</a:t>
            </a:r>
          </a:p>
        </p:txBody>
      </p:sp>
      <p:pic>
        <p:nvPicPr>
          <p:cNvPr id="27" name="5_Demo2_V Demo2 02-05" descr="A picture containing text, screenshot&#10;&#10;Description automatically generated">
            <a:extLst>
              <a:ext uri="{FF2B5EF4-FFF2-40B4-BE49-F238E27FC236}">
                <a16:creationId xmlns:a16="http://schemas.microsoft.com/office/drawing/2014/main" id="{AB4F7AEF-461F-D929-503E-1EAABFCBB92F}"/>
              </a:ext>
            </a:extLst>
          </p:cNvPr>
          <p:cNvPicPr>
            <a:picLocks noChangeAspect="1"/>
          </p:cNvPicPr>
          <p:nvPr/>
        </p:nvPicPr>
        <p:blipFill>
          <a:blip r:embed="rId3">
            <a:alphaModFix amt="0"/>
            <a:extLst>
              <a:ext uri="{28A0092B-C50C-407E-A947-70E740481C1C}">
                <a14:useLocalDpi xmlns:a14="http://schemas.microsoft.com/office/drawing/2010/main"/>
              </a:ext>
            </a:extLst>
          </a:blip>
          <a:stretch>
            <a:fillRect/>
          </a:stretch>
        </p:blipFill>
        <p:spPr>
          <a:xfrm>
            <a:off x="-29706" y="-37328"/>
            <a:ext cx="36576000" cy="20586852"/>
          </a:xfrm>
          <a:prstGeom prst="rect">
            <a:avLst/>
          </a:prstGeom>
        </p:spPr>
      </p:pic>
      <p:grpSp>
        <p:nvGrpSpPr>
          <p:cNvPr id="6" name="0_Background">
            <a:extLst>
              <a:ext uri="{FF2B5EF4-FFF2-40B4-BE49-F238E27FC236}">
                <a16:creationId xmlns:a16="http://schemas.microsoft.com/office/drawing/2014/main" id="{A030B34A-4A55-151E-F866-13BDDDE370CC}"/>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Read/Write Failure</a:t>
              </a:r>
            </a:p>
          </p:txBody>
        </p:sp>
      </p:gr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25771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5588"/>
            <a:chOff x="0" y="1587"/>
            <a:chExt cx="36576000" cy="20536318"/>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9268"/>
              <a:ext cx="36576000" cy="20498637"/>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Blue Screen (Stop Errors)</a:t>
              </a:r>
            </a:p>
          </p:txBody>
        </p:sp>
      </p:grpSp>
      <p:pic>
        <p:nvPicPr>
          <p:cNvPr id="17" name="1_BS right" descr="A blue screen with white text&#10;&#10;Description automatically generated with low confidence">
            <a:extLst>
              <a:ext uri="{FF2B5EF4-FFF2-40B4-BE49-F238E27FC236}">
                <a16:creationId xmlns:a16="http://schemas.microsoft.com/office/drawing/2014/main" id="{C0416F57-2AD3-F13F-24C5-A8B43011D0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407649" y="8338094"/>
            <a:ext cx="14420989" cy="10815742"/>
          </a:xfrm>
          <a:prstGeom prst="rect">
            <a:avLst/>
          </a:prstGeom>
        </p:spPr>
      </p:pic>
      <p:pic>
        <p:nvPicPr>
          <p:cNvPr id="10" name="1_BS left" descr="A blue background with white text&#10;&#10;Description automatically generated with low confidence">
            <a:extLst>
              <a:ext uri="{FF2B5EF4-FFF2-40B4-BE49-F238E27FC236}">
                <a16:creationId xmlns:a16="http://schemas.microsoft.com/office/drawing/2014/main" id="{00AB2810-2916-73CC-04D6-D7F6332D82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91499" y="8338094"/>
            <a:ext cx="14822430" cy="10815742"/>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6" y="3613667"/>
            <a:ext cx="18552684"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Blue screen of death (BSOD)</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976358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Random unrelated blue screens indicate storage or memory problems</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3345646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Less information given on blue screen. Use Event Viewer or other tools as well</a:t>
            </a:r>
          </a:p>
        </p:txBody>
      </p:sp>
      <p:sp>
        <p:nvSpPr>
          <p:cNvPr id="25" name="4_Highlight right">
            <a:extLst>
              <a:ext uri="{FF2B5EF4-FFF2-40B4-BE49-F238E27FC236}">
                <a16:creationId xmlns:a16="http://schemas.microsoft.com/office/drawing/2014/main" id="{91AF549F-72B2-D832-8394-BBDA9143296F}"/>
              </a:ext>
            </a:extLst>
          </p:cNvPr>
          <p:cNvSpPr/>
          <p:nvPr/>
        </p:nvSpPr>
        <p:spPr>
          <a:xfrm>
            <a:off x="20153089" y="16684172"/>
            <a:ext cx="2416626" cy="587828"/>
          </a:xfrm>
          <a:prstGeom prst="fram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AU">
              <a:solidFill>
                <a:schemeClr val="tx1"/>
              </a:solidFill>
            </a:endParaRPr>
          </a:p>
        </p:txBody>
      </p:sp>
      <p:sp>
        <p:nvSpPr>
          <p:cNvPr id="24" name="4_Highlight left">
            <a:extLst>
              <a:ext uri="{FF2B5EF4-FFF2-40B4-BE49-F238E27FC236}">
                <a16:creationId xmlns:a16="http://schemas.microsoft.com/office/drawing/2014/main" id="{F2567D09-DF52-3F78-B4B2-3951A9EDBF13}"/>
              </a:ext>
            </a:extLst>
          </p:cNvPr>
          <p:cNvSpPr/>
          <p:nvPr/>
        </p:nvSpPr>
        <p:spPr>
          <a:xfrm>
            <a:off x="9826173" y="16154401"/>
            <a:ext cx="3991427" cy="678478"/>
          </a:xfrm>
          <a:prstGeom prst="fram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AU">
              <a:solidFill>
                <a:schemeClr val="tx1"/>
              </a:solidFill>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3062233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2795</Words>
  <Application>Microsoft Office PowerPoint</Application>
  <PresentationFormat>Custom</PresentationFormat>
  <Paragraphs>150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2024-05-26T01:50:49Z</dcterms:modified>
</cp:coreProperties>
</file>