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21"/>
  </p:notesMasterIdLst>
  <p:sldIdLst>
    <p:sldId id="274" r:id="rId2"/>
    <p:sldId id="289" r:id="rId3"/>
    <p:sldId id="291" r:id="rId4"/>
    <p:sldId id="292" r:id="rId5"/>
    <p:sldId id="293" r:id="rId6"/>
    <p:sldId id="294"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273" r:id="rId20"/>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472C4"/>
    <a:srgbClr val="000000"/>
    <a:srgbClr val="B00303"/>
    <a:srgbClr val="269D47"/>
    <a:srgbClr val="EE7546"/>
    <a:srgbClr val="A7A7A7"/>
    <a:srgbClr val="1884C7"/>
    <a:srgbClr val="DDE9EF"/>
    <a:srgbClr val="19270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26" autoAdjust="0"/>
    <p:restoredTop sz="63353" autoAdjust="0"/>
  </p:normalViewPr>
  <p:slideViewPr>
    <p:cSldViewPr snapToGrid="0">
      <p:cViewPr varScale="1">
        <p:scale>
          <a:sx n="28" d="100"/>
          <a:sy n="28" d="100"/>
        </p:scale>
        <p:origin x="143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computer memory.</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10:58 DDR4 improved on DDR3 in that it offered higher transfer rates, lower voltage, and greater memory density. You will see this trend with new generations of DDR. The main objectives are to increase storage and performance.</a:t>
            </a:r>
          </a:p>
          <a:p>
            <a:endParaRPr lang="en-GB"/>
          </a:p>
          <a:p>
            <a:r>
              <a:rPr lang="en-GB"/>
              <a:t>The memory speed of DDR4 increased to between 1600 and 3200 Mega transfers per second. The data rate increased to between 12.8 and 25.6 Gigabytes per second. The maximum size of memory modules also increased to 64 Gigabytes. Some manufacturers have created 256 Gigabyte memory modules which are intended for enterprise use. You probably won’t see memory modules of that size available for sale through regular outlets.</a:t>
            </a:r>
          </a:p>
          <a:p>
            <a:endParaRPr lang="en-GB"/>
          </a:p>
          <a:p>
            <a:r>
              <a:rPr lang="en-GB"/>
              <a:t>The last memory I will look at is DDR5, but before I do that, there is another topic I need to look at.</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019993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11:50 Another type of memory available is Error Correcting Code or ECC. ECC has nine chips on one side rather than eight. On this memory module there is an extra chip in the middle – I will cover that in a moment.</a:t>
            </a:r>
          </a:p>
          <a:p>
            <a:endParaRPr lang="en-GB"/>
          </a:p>
          <a:p>
            <a:r>
              <a:rPr lang="en-GB"/>
              <a:t>ECC, as its name implies, can correct a single flipped bit in each byte. Although modern memory modules are generally reliable, there is still a small risk that data can become corrupted. For business applications such as banking systems, it is not worth taking this small risk if it can be avoided. Thus, you will generally find ECC memory used in business applications but not generally in home systems.</a:t>
            </a:r>
          </a:p>
          <a:p>
            <a:endParaRPr lang="en-GB"/>
          </a:p>
          <a:p>
            <a:r>
              <a:rPr lang="en-GB"/>
              <a:t>In the case of multiple bits being flipped, ECC can detect but not correct them. Depending on the ECC memory used, this will determine how many flipped bits it can detect. When ECC detects this, it will generate a stop error which is essentially a blue screen error. The logic here is, it is better to reboot the computer and start again rather than continue to run with corrupted memory.</a:t>
            </a:r>
          </a:p>
          <a:p>
            <a:endParaRPr lang="en-GB"/>
          </a:p>
          <a:p>
            <a:r>
              <a:rPr lang="en-GB"/>
              <a:t>In order to use ECC memory, it requires a motherboard and CPU that support it. You will generally find ECC memory used in servers and high-performance workstations. For general computing you will find the motherboard does not support ECC memory. ECC costs more than non-ECC memory, and this is the main reason you don’t find it in low-end and home computers.</a:t>
            </a:r>
          </a:p>
          <a:p>
            <a:endParaRPr lang="en-GB"/>
          </a:p>
          <a:p>
            <a:r>
              <a:rPr lang="en-GB"/>
              <a:t>Now, let’s have a look at the extra chip in the middle of the memory module. This chip is a buffering chip. All the chips on the memory module work in parallel with each other. The buffer chip takes all the data from the other chips and combines it together. This makes the memory module a little more reliable when transmitting data and allows error checking to be performed. There is a cost to this, and it adds a little overhead. Depending on the CPU and the implementation of ECC, the process of checking the data may be passed to the CPU to perform.</a:t>
            </a:r>
          </a:p>
          <a:p>
            <a:endParaRPr lang="en-GB"/>
          </a:p>
          <a:p>
            <a:r>
              <a:rPr lang="en-GB"/>
              <a:t>When a memory module has this extra chip, it is commonly called Registered DIMM. The logic behind the name is that the data from the chip is being stored in registers before being transferred to the computer. This may also be called buffered.</a:t>
            </a:r>
          </a:p>
          <a:p>
            <a:endParaRPr lang="en-GB"/>
          </a:p>
          <a:p>
            <a:r>
              <a:rPr lang="en-GB"/>
              <a:t>The chip will be present only on one side of the memory module. If no chip is present, the memory is unbuffered. The vast majority of ECC memory modules on the market will be buffered. There are, however, some that are not. All non-ECC memory modules are unbuffered nowadays. Previously there was buffered memory that was non-ECC, but it never took off.</a:t>
            </a:r>
          </a:p>
          <a:p>
            <a:endParaRPr lang="en-GB"/>
          </a:p>
          <a:p>
            <a:r>
              <a:rPr lang="en-GB"/>
              <a:t>The key thing to remember about ECC memory is that it will only work in ECC motherboards. ECC and non-ECC both use the same connectors. If you get them mixed up and plug them into the wrong motherboard, they simply will not work. Furthermore, buffered and non-buffered memory are not interchangeable. Some motherboards may have slots for both, but generally it is one or the other.</a:t>
            </a:r>
          </a:p>
          <a:p>
            <a:endParaRPr lang="en-GB"/>
          </a:p>
          <a:p>
            <a:r>
              <a:rPr lang="en-GB"/>
              <a:t>Now that we have had a look at ECC, we can now have a look at DDR5.</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768373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15:05 As before, DDR5 offers increased capacity and decreased power use. As before, it also increases the data rate. DDR5 has a memory speed of 4800 to 6400 Mega Transfers per second. This makes for a data transfer rate of 38.4 to 51.2 Gigabytes per second. The maximum size, for the moment, is 512 gigabytes for a memory module. This may increase later on, only time will tell.</a:t>
            </a:r>
          </a:p>
          <a:p>
            <a:endParaRPr lang="en-GB"/>
          </a:p>
          <a:p>
            <a:r>
              <a:rPr lang="en-GB"/>
              <a:t>You may have noticed that there is a whole heap of chips in the middle of the memory module. This is different to the other memory modules we have looked at so far.</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222677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15:43 In order to get higher speeds, DDR5 has changed the way power is delivered to each of the DRAM chips. Previously, voltage was delivered directly to each DRAM chip from the motherboard. With DDR5, voltage is delivered to voltage regulators on the memory modules. Now we know what all those extra chips on the memory module are for! Each manufacturer is free to design their own methods for voltage regulation. It is possible that your memory modules could have a different number of chips or different types of chips.</a:t>
            </a:r>
          </a:p>
          <a:p>
            <a:endParaRPr lang="en-GB"/>
          </a:p>
          <a:p>
            <a:r>
              <a:rPr lang="en-GB"/>
              <a:t>The voltage regulators are designed to provide consistent power to the DRAM chips. The reason they are on the memory module is to reduce the distance to the DRAM chips. Having a shorter distance means less voltage is required. If the distance was longer, there is more chance of signal loss or corruption. To reduce the chance of signal loss or corruption, the easiest way to increase signal quality is to increase the voltage. Increasing the voltage, however, means more heat.</a:t>
            </a:r>
          </a:p>
          <a:p>
            <a:endParaRPr lang="en-GB"/>
          </a:p>
          <a:p>
            <a:r>
              <a:rPr lang="en-GB"/>
              <a:t>When they came up with DDR5, they needed a way to increase the transfer rate; however, increasing the transfer rate will also increase the heat. Increasing the heat causes a whole heap of problems, thus ideally you want to reduce heat. The simplest way to do this is to reduce the voltage.</a:t>
            </a:r>
          </a:p>
          <a:p>
            <a:endParaRPr lang="en-GB"/>
          </a:p>
          <a:p>
            <a:r>
              <a:rPr lang="en-GB"/>
              <a:t>Thus, with DDR5, by using voltage regulators they were able to reduce the distance the voltage had to travel. This increased signal quality which, in turn, allowed them to reduce the voltage. Reducing the voltage reduces the heat and, thus, is the reason DDR5 can run at such a high transfer rate.</a:t>
            </a:r>
          </a:p>
          <a:p>
            <a:endParaRPr lang="en-GB"/>
          </a:p>
          <a:p>
            <a:r>
              <a:rPr lang="en-GB"/>
              <a:t>If you want to change the voltage for overclocking, this will require memory modules that support it. You will be able to change memory timings which will give you some control, but voltage is controlled by the voltage regulators on the memory modules. Before DDR5, this function was controlled by the motherboard. If your memory m odules don’t support changing the voltage, this will limit what you can achieve with overclocking.</a:t>
            </a:r>
          </a:p>
          <a:p>
            <a:endParaRPr lang="en-GB"/>
          </a:p>
          <a:p>
            <a:r>
              <a:rPr lang="en-GB"/>
              <a:t>DDR5 allows much higher storage amounts than DDR4, but that causes some problems. Let’s have a look.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89803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17:57 With DDR5, the memory cells inside the DRAM are more densely packed than with previous DRAM. Having the memory cells more densely packed means there is an increased chance of defects and errors. In order to make DDR5 more reliable, ECC is built into each DRAM chip.</a:t>
            </a:r>
          </a:p>
          <a:p>
            <a:endParaRPr lang="en-GB"/>
          </a:p>
          <a:p>
            <a:r>
              <a:rPr lang="en-GB"/>
              <a:t>The ECC inside each chip can correct a single flipped bit. It can also detect multiple flipped bits; however, it can’t correct them. So far, this sounds just like ECC memory; however, there is a difference.</a:t>
            </a:r>
          </a:p>
          <a:p>
            <a:endParaRPr lang="en-GB"/>
          </a:p>
          <a:p>
            <a:r>
              <a:rPr lang="en-GB"/>
              <a:t>DDR5 also comes with full ECC. The difference here is that there is an extra chip which checks the final output. This means the final output to the CPU is checked. Single bit errors can be corrected before they reach the CPU, while multiple bit errors can be detected but not corrected. This is different to standard DDR5 which only checks at the single chip level. Since there are voltage regulator chips and the ECC memory chip can be quite small, it may be difficult to tell standard DDR5 memory to full ECC DDR5 memory just by looking at it.</a:t>
            </a:r>
          </a:p>
          <a:p>
            <a:endParaRPr lang="en-GB"/>
          </a:p>
          <a:p>
            <a:r>
              <a:rPr lang="en-GB"/>
              <a:t>It is more likely that memory problems will happen at the chip level; however, it is still possible for them to occur in other places. Thus, there is still a need for DDR5 to have full ECC and we will most likely still see it used in servers.</a:t>
            </a:r>
          </a:p>
          <a:p>
            <a:endParaRPr lang="en-GB"/>
          </a:p>
          <a:p>
            <a:r>
              <a:rPr lang="en-GB"/>
              <a:t>Having some ECC by default helps with reliability when memory is more densely packed. The speed has also increased which causes some problems, let’s have a look.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790157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19:34 DDR has data grouped into a bank. Essentially, it is like having multiple big excel spreadsheets filled with ones and zeros. To improve performance, DDR5 increased the number of banks to eight.  Previously, DDR4 had four banks.</a:t>
            </a:r>
          </a:p>
          <a:p>
            <a:endParaRPr lang="en-GB"/>
          </a:p>
          <a:p>
            <a:r>
              <a:rPr lang="en-GB"/>
              <a:t>The reason that banks are used is that there is a wait time period before the bank can be accessed again. With DDR5, the speed was so fast that by using only four banks, the bank did not have enough time to refresh; thus, eight banks were required. Having eight banks gives enough time for the bank to refresh before being accessed again.</a:t>
            </a:r>
          </a:p>
          <a:p>
            <a:endParaRPr lang="en-GB"/>
          </a:p>
          <a:p>
            <a:r>
              <a:rPr lang="en-GB"/>
              <a:t>There is one more change that DDR5 makes to improve performance.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585436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20:17 The bus used to transfer data from the memory module to the memory controller has been divided into two 32-bit buses. Previously, it was one 64-bit bus. The buses can work independently of each other, but this is not the same as dual channel. I will cover dual channel in a later video, but essentially this allows two memory modules to be combined together to give increased performance. In this case, there are two buses, but we don’t have any control over them.</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164255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20:48 Shown here are the different DDR generations that I have looked at in this video. You will notice that with each generation the speed and capacity increased. You will also notice that each memory module has a notch in it. With each generation, the notch is in a different spot. This notch prevents the memory module being put in the wrong slot or in the wrong way.</a:t>
            </a:r>
          </a:p>
          <a:p>
            <a:endParaRPr lang="en-GB"/>
          </a:p>
          <a:p>
            <a:r>
              <a:rPr lang="en-GB"/>
              <a:t>Before ending this video, there is one more memory module that I need to look at.</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619904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21:16 Small Outline DIMM or SO-DIMM is a smaller version of other memory modules. For each generation of memory modules there is a SO-DIMM version. Since they are smaller, the maximum capacity of these modules is less than the larger versions. SO-DIMMs also have fewer chips on them which means less parallel processing. Thus, SO-DIMM will generally not perform as well as the larger versions. Normally, when you make things smaller in computing there is a trade-off. In this case, it is maximum capacity and performance. Keep in mind that if you purchase a good quality SO-DIMM, it may outperform a low-quality DDR memory module.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765722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21:59 That concludes this video from ITFreeTraining on computer memory. I hope you have found it informative and I hope to see you in more videos from us. Until the next video, I would like to thank you for watching.</a:t>
            </a:r>
          </a:p>
          <a:p>
            <a:endParaRPr lang="en-GB"/>
          </a:p>
          <a:p>
            <a:r>
              <a:rPr lang="en-GB"/>
              <a:t>References</a:t>
            </a:r>
          </a:p>
          <a:p>
            <a:r>
              <a:rPr lang="en-GB"/>
              <a:t>“The Official CompTIA A+ Core Study Guide (Exam 220-1101)” pages 66 to 70</a:t>
            </a:r>
          </a:p>
          <a:p>
            <a:r>
              <a:rPr lang="en-GB"/>
              <a:t>“Mike Myers All in One A+ Certification Exam Guide 220-1101 &amp; 220-1102” pages 121 to 137</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00:02 In computing, memory is used to store data for immediate use in a computer or on related digital electronic devices. It is often referred to as primary storage or main memory.</a:t>
            </a:r>
          </a:p>
          <a:p>
            <a:endParaRPr lang="en-GB"/>
          </a:p>
          <a:p>
            <a:r>
              <a:rPr lang="en-GB"/>
              <a:t>Memory operates at a high speed compared to the computer’s storage, which is slower but less expensive and higher in capacity. The disadvantage with memory is that it is volatile, which means the data is lost when power is lost.</a:t>
            </a:r>
          </a:p>
          <a:p>
            <a:endParaRPr lang="en-GB"/>
          </a:p>
          <a:p>
            <a:r>
              <a:rPr lang="en-GB"/>
              <a:t>Memory is utilized by programs, disk caching, and write buffering. In modern operating systems, the computer will attempt to utilize any installed memory in the computer to make it operate as fast as possible.</a:t>
            </a:r>
          </a:p>
          <a:p>
            <a:endParaRPr lang="en-GB"/>
          </a:p>
          <a:p>
            <a:r>
              <a:rPr lang="en-GB"/>
              <a:t>To understand memory better, let’s have a closer look at how it works.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713086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00:46 Memory consists of transistors, capacitors, and other components with the sole purpose of storing data in the form of a one or a zero. There is a lot of complexity in how memory works, but when you break it down, it works a lot like a spreadsheet.</a:t>
            </a:r>
          </a:p>
          <a:p>
            <a:endParaRPr lang="en-GB"/>
          </a:p>
          <a:p>
            <a:r>
              <a:rPr lang="en-GB"/>
              <a:t>You don’t need to know the complexities of memory for the exam, but I will go through it a little bit so you get an understanding of what you are buying. Also, having a little knowledge helps to understand how new memory like DDR5 works.</a:t>
            </a:r>
          </a:p>
          <a:p>
            <a:endParaRPr lang="en-GB"/>
          </a:p>
          <a:p>
            <a:r>
              <a:rPr lang="en-GB"/>
              <a:t>For the computer to access data in memory, the process is essentially, selecting the row, selecting the column and getting the data. Different memory modules will be faster than others at selecting the row and the column. Shown here are some example timings for a memory module. Unless you’re an enthusiast trying to get the best performance, you won’t need to worry about memory timings. Lower is generally better.</a:t>
            </a:r>
          </a:p>
          <a:p>
            <a:endParaRPr lang="en-GB"/>
          </a:p>
          <a:p>
            <a:r>
              <a:rPr lang="en-GB"/>
              <a:t>To access memory, the first step is to access the row. This is given by the third memory timing. Once the row is selected, the next step is to select data on that row. There is a delay before data on that row can be accessed. This is the second memory timing value. If multiple bits of data on the same row are needed, this delay still applies to all accesses of that row. Basically, if you want any data from that row, this delay always applies. If you change rows, a new row timing applies in order to change the row, plus the delay to access data on that row.</a:t>
            </a:r>
          </a:p>
          <a:p>
            <a:endParaRPr lang="en-GB"/>
          </a:p>
          <a:p>
            <a:r>
              <a:rPr lang="en-GB"/>
              <a:t>There are also optional timings which determine how long you need to wait before more data can be accessed. Shown here are some example timings that you will find on a memory module. The first three lower options are better. For the last one, higher is better. The last one is higher because it is how often a refresh is performed on the data inside the memory. Memory is like a bucket. If the bucket is full of water the value is a one. If the bucket is empty, it is a zero. You either fill or drain the bucket when you want to change the data; however, there is one problem. Memory is like a bucket with a hole in the bottom. Over time the water will leak out the bottom and the bucket will become empty, thus losing its charge. Memory essentially loses its charge if not refreshed at regular intervals.</a:t>
            </a:r>
          </a:p>
          <a:p>
            <a:endParaRPr lang="en-GB"/>
          </a:p>
          <a:p>
            <a:r>
              <a:rPr lang="en-GB"/>
              <a:t>This is a pretty simple explanation of the timings of memory modules and does not take into account other factors like the speed of the memory. Unfortunately, to work out the effective speed of a memory module, there are a few things to take into consideration and some math involved. We have another video which goes into this process in a lot more detail.</a:t>
            </a:r>
          </a:p>
          <a:p>
            <a:endParaRPr lang="en-GB"/>
          </a:p>
          <a:p>
            <a:r>
              <a:rPr lang="en-GB"/>
              <a:t>We now have a basic understanding of how memory works. You don’t need to remember any of this information, but it does help later on in understanding how DDR5 has changed things. I will now look at a few basic terms used when talking about memory.</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353322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03:46 Dynamic Random-Access Memory or DRAM is the most commonly used memory type today. It is fast and is accessed dynamically. The only downside is, it needs to be refreshed periodically otherwise data is lost.</a:t>
            </a:r>
          </a:p>
          <a:p>
            <a:endParaRPr lang="en-GB"/>
          </a:p>
          <a:p>
            <a:r>
              <a:rPr lang="en-GB"/>
              <a:t>Typically, DRAM is integrated onto a single chip. For example, in this memory module, you can see there are eight DRAM chips visible. A single chip can work in isolation, but in the case of memory modules, they work together in parallel. Before we look at that, we first need to look at something else.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043916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04:19 Memory used with computers nowadays will typically be SDRAM. SDRAM stands for Synchronous DRAM. You generally won’t hear the term Synchronous DRAM used as it will just be called DRAM. To understand what this means, let’s first consider what Asynchronous RAM is.</a:t>
            </a:r>
          </a:p>
          <a:p>
            <a:endParaRPr lang="en-GB"/>
          </a:p>
          <a:p>
            <a:r>
              <a:rPr lang="en-GB"/>
              <a:t>To understand how it works, consider that memory is like a big warehouse. In order to get data out of the warehouse, a worker needs to get it for you. So, you ask the worker to do this.</a:t>
            </a:r>
          </a:p>
          <a:p>
            <a:endParaRPr lang="en-GB"/>
          </a:p>
          <a:p>
            <a:r>
              <a:rPr lang="en-GB"/>
              <a:t>In the old days, this was the way computers would operate. The CPU would request data and then wait for it to be returned. This would be like the worker saying, “Wait here while I get it for you.” The CPU had no way of knowing how long the data would take to get and thus the CPU just had to wait. This was not an efficient way of doing things.</a:t>
            </a:r>
          </a:p>
          <a:p>
            <a:endParaRPr lang="en-GB"/>
          </a:p>
          <a:p>
            <a:r>
              <a:rPr lang="en-GB"/>
              <a:t>Now let’s consider Synchronous DRAM, called SDRAM. This time when the data is requested, rather than asking you to wait, the warehouse worker gives you a time to come back. When you come back at the specified time, you can be assured that the data requested will be ready. The CPU no longer has to wait for the data to be retrieved.  It can get on with other things, knowing that the data will be there when it returns. You can see why SDRAM is used nowadays, it is just a better way of doing things.</a:t>
            </a:r>
          </a:p>
          <a:p>
            <a:endParaRPr lang="en-GB"/>
          </a:p>
          <a:p>
            <a:r>
              <a:rPr lang="en-GB"/>
              <a:t>Now let’s have a look at what else has been done to improve performance.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660948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05:46 In order to improve performance, computers generally now use Double Data Rate or DDR memory. To understand how this works, let’s first consider Single Data Rate. In order to keep the computer and memory in sync a clock signal is used.</a:t>
            </a:r>
          </a:p>
          <a:p>
            <a:endParaRPr lang="en-GB"/>
          </a:p>
          <a:p>
            <a:r>
              <a:rPr lang="en-GB"/>
              <a:t>Using Single Data Rate, data is sent at one point in the clock signal. This means there is a direct relationship between clock speed and performance.</a:t>
            </a:r>
          </a:p>
          <a:p>
            <a:endParaRPr lang="en-GB"/>
          </a:p>
          <a:p>
            <a:r>
              <a:rPr lang="en-GB"/>
              <a:t>If you have not guessed it already, Double Data Rate transmits at two points in the clock signal, essentially doubling the amount of data that can be sent in the same clock cycle. As the first DDR was released in 1998, all modern computers now use DDR memory.</a:t>
            </a:r>
          </a:p>
          <a:p>
            <a:endParaRPr lang="en-GB"/>
          </a:p>
          <a:p>
            <a:r>
              <a:rPr lang="en-GB"/>
              <a:t>Now let’s have a look at some of the other terminology that is used concerning memory.</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51770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06:36 When talking about memory, you will hear the term Dual Inline Memory Module or DIMM. A DIMM is a memory module that contains memory chips on both sides of the circuit board. Since each chip can work in parallel with the others, having more chips increases the performance of the memory module.</a:t>
            </a:r>
          </a:p>
          <a:p>
            <a:endParaRPr lang="en-GB"/>
          </a:p>
          <a:p>
            <a:r>
              <a:rPr lang="en-GB"/>
              <a:t>Now that we have covered enough theory about memory, let’s have a look at some.</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808459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07:00 The exam objectives list three different types of memory: These are all DDR memory. The first is generation three, known as DDR3. There were other generations before this, but they are not listed as exam objectives. With each new generation, improvements are made which increases the speed, performance, and amount of memory supported.</a:t>
            </a:r>
          </a:p>
          <a:p>
            <a:endParaRPr lang="en-GB"/>
          </a:p>
          <a:p>
            <a:r>
              <a:rPr lang="en-GB"/>
              <a:t>In the case of DDR3, memory speed is 800 to 2133 Mega Transfers per second. Mega Transfers is millions of transfers per second. This unit of measurement came about due to technologies like DDR being able to transfer two items in one clock cycle. Traditionally, the clock rate was a good measure, but nowadays it does not give a good indication of how much data is actually being transferred, since in this case, the data transfer rate is double the clock rate.</a:t>
            </a:r>
          </a:p>
          <a:p>
            <a:endParaRPr lang="en-GB"/>
          </a:p>
          <a:p>
            <a:r>
              <a:rPr lang="en-GB"/>
              <a:t>Transfers per second are also used to describe how much data transfers over other technologies such as a bus. Some buses will have parity or other data added. This overhead effectively reduces the amount of real data that can be transferred. Transfers per second gives you a real indication of how much effective data can be transferred when the overhead is removed. Be careful when comparing different products to make sure you are looking at a common unit of measurement. Some manufacturers will list data transfer rates including the overhead to make you think a device will perform faster than it actually does.</a:t>
            </a:r>
          </a:p>
          <a:p>
            <a:endParaRPr lang="en-GB"/>
          </a:p>
          <a:p>
            <a:r>
              <a:rPr lang="en-GB"/>
              <a:t>In the case of DDR3, the transfer rate is 6 to 16 Giga bits per second. The figure listed here does not include overhead. As new generations of DDR are released, the clock rate increases as well. I have not included the clock rate because, as we will see shortly, there is a lot to consider when working out how fast memory will perform. When comparing different memory modules, it is generally easier, when possible, to just look at the data rate to see how the memory will perform.</a:t>
            </a:r>
          </a:p>
          <a:p>
            <a:endParaRPr lang="en-GB"/>
          </a:p>
          <a:p>
            <a:r>
              <a:rPr lang="en-GB"/>
              <a:t>With DDR3, the maximum size of one memory module is 32 Gigabytes in size. There are not too many memory modules to choose from that use that size. Also, you should consider if a memory module of that size is supported by the motherboard that you are using. Not all motherboards will support memory modules that large.</a:t>
            </a:r>
          </a:p>
          <a:p>
            <a:endParaRPr lang="en-GB"/>
          </a:p>
          <a:p>
            <a:r>
              <a:rPr lang="en-GB"/>
              <a:t>When looking at different memory modules, each will support a maximum clock rate. If your motherboard has a lower clock rate, the memory module will reduce its clock rate to match that of the motherboard. Memory timings also need to be adjusted for that clock rate to get good performance. Let’s have a look at how this is achieved.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665952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09:38 When a computer is switched on, it performs a power-on self-test which includes configuring hardware. The computer and the memory module need to agree on clock rate and memory timing. In order to do this, there is a small chip on the memory module that contains configuration data, referred to as ‘profiles’.</a:t>
            </a:r>
          </a:p>
          <a:p>
            <a:endParaRPr lang="en-GB"/>
          </a:p>
          <a:p>
            <a:r>
              <a:rPr lang="en-GB"/>
              <a:t>The manufacturer may provide multiple profiles for the memory module. Generally, high-performance memory modules will contain multiple profiles, while lower-performance memory may not. To see the profiles your memory modules support, you can use free software called CPU-Z to view them. In this example, you can see the different profiles at the bottom under the SPD tab.</a:t>
            </a:r>
          </a:p>
          <a:p>
            <a:endParaRPr lang="en-GB"/>
          </a:p>
          <a:p>
            <a:r>
              <a:rPr lang="en-GB"/>
              <a:t>In your computer setup, you may have the option to select which profile you want to use. Some setups will also have the option to configure your own settings. Normally, you will only need to plug the memory module in and it will be configured. If you want to get more performance out of your memory, you may want to change these settings; however, you increase the risks of data corruption. If you are having problems with the memory and can’t afford to replace it, you can try and increase the timings. This may make the memory more stable.</a:t>
            </a:r>
          </a:p>
          <a:p>
            <a:endParaRPr lang="en-GB"/>
          </a:p>
          <a:p>
            <a:r>
              <a:rPr lang="en-GB"/>
              <a:t>Let’s now look at the next generation of DDR.</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894963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2/19/2025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17.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5.pn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26.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5.png"/><Relationship Id="rId7" Type="http://schemas.openxmlformats.org/officeDocument/2006/relationships/image" Target="../media/image66.png"/><Relationship Id="rId12"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46.png"/><Relationship Id="rId5" Type="http://schemas.openxmlformats.org/officeDocument/2006/relationships/image" Target="../media/image65.jpeg"/><Relationship Id="rId10" Type="http://schemas.openxmlformats.org/officeDocument/2006/relationships/image" Target="../media/image40.png"/><Relationship Id="rId4" Type="http://schemas.openxmlformats.org/officeDocument/2006/relationships/image" Target="../media/image16.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8.jpe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5.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9056"/>
            <a:ext cx="36576000" cy="20583056"/>
            <a:chOff x="0" y="-18733"/>
            <a:chExt cx="36576000" cy="20583056"/>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8733"/>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Double Data Rate 4 (DDR4)</a:t>
              </a:r>
              <a:endParaRPr lang="en-US" sz="15000" b="1" dirty="0">
                <a:solidFill>
                  <a:schemeClr val="bg1"/>
                </a:solidFill>
                <a:latin typeface="Arial" panose="020B0604020202020204" pitchFamily="34" charset="0"/>
                <a:cs typeface="Arial" panose="020B0604020202020204" pitchFamily="34" charset="0"/>
              </a:endParaRPr>
            </a:p>
          </p:txBody>
        </p:sp>
      </p:grpSp>
      <p:pic>
        <p:nvPicPr>
          <p:cNvPr id="5" name="0_Graphic" descr="A close-up of a green circuit board&#10;&#10;Description automatically generated">
            <a:extLst>
              <a:ext uri="{FF2B5EF4-FFF2-40B4-BE49-F238E27FC236}">
                <a16:creationId xmlns:a16="http://schemas.microsoft.com/office/drawing/2014/main" id="{51D5BABB-939B-DBE8-0F56-21FEDDC2827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6309" y="4997586"/>
            <a:ext cx="35203382" cy="7942334"/>
          </a:xfrm>
          <a:prstGeom prst="rect">
            <a:avLst/>
          </a:prstGeom>
        </p:spPr>
      </p:pic>
      <p:sp>
        <p:nvSpPr>
          <p:cNvPr id="23" name="1_Speed text">
            <a:extLst>
              <a:ext uri="{FF2B5EF4-FFF2-40B4-BE49-F238E27FC236}">
                <a16:creationId xmlns:a16="http://schemas.microsoft.com/office/drawing/2014/main" id="{DE4DB48D-CC92-8289-940E-98663F665339}"/>
              </a:ext>
            </a:extLst>
          </p:cNvPr>
          <p:cNvSpPr txBox="1"/>
          <p:nvPr/>
        </p:nvSpPr>
        <p:spPr>
          <a:xfrm>
            <a:off x="3935685" y="15602812"/>
            <a:ext cx="919842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1600 to 3200 MT/s</a:t>
            </a:r>
          </a:p>
        </p:txBody>
      </p:sp>
      <p:pic>
        <p:nvPicPr>
          <p:cNvPr id="24" name="1_Speed">
            <a:extLst>
              <a:ext uri="{FF2B5EF4-FFF2-40B4-BE49-F238E27FC236}">
                <a16:creationId xmlns:a16="http://schemas.microsoft.com/office/drawing/2014/main" id="{9AEC98B6-9513-801C-BBD5-328D166D8F3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85454" y="15782992"/>
            <a:ext cx="3566145" cy="2158905"/>
          </a:xfrm>
          <a:prstGeom prst="rect">
            <a:avLst/>
          </a:prstGeom>
        </p:spPr>
      </p:pic>
      <p:sp>
        <p:nvSpPr>
          <p:cNvPr id="25" name="2_Transfer rate text">
            <a:extLst>
              <a:ext uri="{FF2B5EF4-FFF2-40B4-BE49-F238E27FC236}">
                <a16:creationId xmlns:a16="http://schemas.microsoft.com/office/drawing/2014/main" id="{A822B176-B48E-BF78-599F-F05973A4839F}"/>
              </a:ext>
            </a:extLst>
          </p:cNvPr>
          <p:cNvSpPr txBox="1"/>
          <p:nvPr/>
        </p:nvSpPr>
        <p:spPr>
          <a:xfrm>
            <a:off x="15538207" y="15602812"/>
            <a:ext cx="778773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12.8 to 25.6 Gbps</a:t>
            </a:r>
          </a:p>
        </p:txBody>
      </p:sp>
      <p:pic>
        <p:nvPicPr>
          <p:cNvPr id="26" name="2_Transfer rate" descr="A circular object with numbers and lines&#10;&#10;Description automatically generated">
            <a:extLst>
              <a:ext uri="{FF2B5EF4-FFF2-40B4-BE49-F238E27FC236}">
                <a16:creationId xmlns:a16="http://schemas.microsoft.com/office/drawing/2014/main" id="{D5F315B4-8C6B-C021-091A-F027E72EF86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045713" y="15537361"/>
            <a:ext cx="3530417" cy="3530417"/>
          </a:xfrm>
          <a:prstGeom prst="rect">
            <a:avLst/>
          </a:prstGeom>
        </p:spPr>
      </p:pic>
      <p:sp>
        <p:nvSpPr>
          <p:cNvPr id="27" name="3_Size text">
            <a:extLst>
              <a:ext uri="{FF2B5EF4-FFF2-40B4-BE49-F238E27FC236}">
                <a16:creationId xmlns:a16="http://schemas.microsoft.com/office/drawing/2014/main" id="{3CA631FF-1075-FB30-2BFE-C5EC57819A6C}"/>
              </a:ext>
            </a:extLst>
          </p:cNvPr>
          <p:cNvSpPr txBox="1"/>
          <p:nvPr/>
        </p:nvSpPr>
        <p:spPr>
          <a:xfrm>
            <a:off x="26608950" y="15602812"/>
            <a:ext cx="991431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Max size 64 Gigabytes</a:t>
            </a:r>
          </a:p>
        </p:txBody>
      </p:sp>
      <p:pic>
        <p:nvPicPr>
          <p:cNvPr id="28" name="3_Size">
            <a:extLst>
              <a:ext uri="{FF2B5EF4-FFF2-40B4-BE49-F238E27FC236}">
                <a16:creationId xmlns:a16="http://schemas.microsoft.com/office/drawing/2014/main" id="{8A143536-A3F8-4C84-8DE7-68BECE6C22AF}"/>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3415943" y="15476272"/>
            <a:ext cx="3134886" cy="3313174"/>
          </a:xfrm>
          <a:prstGeom prst="rect">
            <a:avLst/>
          </a:prstGeo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693567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6B542DE-A42A-A985-D978-9FA5F747D9F4}"/>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Error Correcting Code (ECC)</a:t>
              </a:r>
            </a:p>
          </p:txBody>
        </p:sp>
      </p:grpSp>
      <p:pic>
        <p:nvPicPr>
          <p:cNvPr id="5" name="0_ECC back" descr="A green circuit board with a black square&#10;&#10;Description automatically generated">
            <a:extLst>
              <a:ext uri="{FF2B5EF4-FFF2-40B4-BE49-F238E27FC236}">
                <a16:creationId xmlns:a16="http://schemas.microsoft.com/office/drawing/2014/main" id="{740B195C-6507-5EEE-8D2E-2642C32752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367457" y="8830694"/>
            <a:ext cx="16931470" cy="3983875"/>
          </a:xfrm>
          <a:prstGeom prst="rect">
            <a:avLst/>
          </a:prstGeom>
        </p:spPr>
      </p:pic>
      <p:pic>
        <p:nvPicPr>
          <p:cNvPr id="10" name="0_ECC" descr="A close-up of a computer chip&#10;&#10;Description automatically generated">
            <a:extLst>
              <a:ext uri="{FF2B5EF4-FFF2-40B4-BE49-F238E27FC236}">
                <a16:creationId xmlns:a16="http://schemas.microsoft.com/office/drawing/2014/main" id="{31CAA9F6-E84B-DFC4-0438-A8F36CBECBC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51026" y="8830694"/>
            <a:ext cx="16931917" cy="3977981"/>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170323"/>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Extra chip on one side of the memory module</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4958666"/>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correct a single flipped bit in each byte</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6285404"/>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detect multiple flipped bits, but not correct</a:t>
            </a:r>
          </a:p>
        </p:txBody>
      </p:sp>
      <p:sp>
        <p:nvSpPr>
          <p:cNvPr id="16" name="4_Point 4">
            <a:extLst>
              <a:ext uri="{FF2B5EF4-FFF2-40B4-BE49-F238E27FC236}">
                <a16:creationId xmlns:a16="http://schemas.microsoft.com/office/drawing/2014/main" id="{BBB4C484-9D93-584A-A22B-429303F27DDE}"/>
              </a:ext>
            </a:extLst>
          </p:cNvPr>
          <p:cNvSpPr txBox="1"/>
          <p:nvPr/>
        </p:nvSpPr>
        <p:spPr>
          <a:xfrm>
            <a:off x="854963" y="761214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Requires motherboard and CPU support</a:t>
            </a:r>
          </a:p>
        </p:txBody>
      </p:sp>
      <p:pic>
        <p:nvPicPr>
          <p:cNvPr id="17" name="5_Close up" descr="A close-up of a computer chip&#10;&#10;Description automatically generated">
            <a:extLst>
              <a:ext uri="{FF2B5EF4-FFF2-40B4-BE49-F238E27FC236}">
                <a16:creationId xmlns:a16="http://schemas.microsoft.com/office/drawing/2014/main" id="{D041EEB8-A099-D189-D897-078AF2E557A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506691" y="13478063"/>
            <a:ext cx="3796145" cy="5685923"/>
          </a:xfrm>
          <a:prstGeom prst="rect">
            <a:avLst/>
          </a:prstGeom>
        </p:spPr>
      </p:pic>
      <p:sp>
        <p:nvSpPr>
          <p:cNvPr id="26" name="5_Highlight">
            <a:extLst>
              <a:ext uri="{FF2B5EF4-FFF2-40B4-BE49-F238E27FC236}">
                <a16:creationId xmlns:a16="http://schemas.microsoft.com/office/drawing/2014/main" id="{8BD21DAD-EF47-CDA4-98CB-B8FAF395D8E5}"/>
              </a:ext>
            </a:extLst>
          </p:cNvPr>
          <p:cNvSpPr/>
          <p:nvPr/>
        </p:nvSpPr>
        <p:spPr>
          <a:xfrm>
            <a:off x="8236429" y="8699318"/>
            <a:ext cx="4328507" cy="10620234"/>
          </a:xfrm>
          <a:custGeom>
            <a:avLst/>
            <a:gdLst>
              <a:gd name="connsiteX0" fmla="*/ 291698 w 4328507"/>
              <a:gd name="connsiteY0" fmla="*/ 5070443 h 10620234"/>
              <a:gd name="connsiteX1" fmla="*/ 291698 w 4328507"/>
              <a:gd name="connsiteY1" fmla="*/ 10328538 h 10620234"/>
              <a:gd name="connsiteX2" fmla="*/ 4036809 w 4328507"/>
              <a:gd name="connsiteY2" fmla="*/ 10328538 h 10620234"/>
              <a:gd name="connsiteX3" fmla="*/ 4036809 w 4328507"/>
              <a:gd name="connsiteY3" fmla="*/ 5070443 h 10620234"/>
              <a:gd name="connsiteX4" fmla="*/ 1052709 w 4328507"/>
              <a:gd name="connsiteY4" fmla="*/ 197746 h 10620234"/>
              <a:gd name="connsiteX5" fmla="*/ 1052709 w 4328507"/>
              <a:gd name="connsiteY5" fmla="*/ 3939320 h 10620234"/>
              <a:gd name="connsiteX6" fmla="*/ 3591570 w 4328507"/>
              <a:gd name="connsiteY6" fmla="*/ 3939320 h 10620234"/>
              <a:gd name="connsiteX7" fmla="*/ 3591570 w 4328507"/>
              <a:gd name="connsiteY7" fmla="*/ 197746 h 10620234"/>
              <a:gd name="connsiteX8" fmla="*/ 854963 w 4328507"/>
              <a:gd name="connsiteY8" fmla="*/ 0 h 10620234"/>
              <a:gd name="connsiteX9" fmla="*/ 3789316 w 4328507"/>
              <a:gd name="connsiteY9" fmla="*/ 0 h 10620234"/>
              <a:gd name="connsiteX10" fmla="*/ 3789316 w 4328507"/>
              <a:gd name="connsiteY10" fmla="*/ 4137066 h 10620234"/>
              <a:gd name="connsiteX11" fmla="*/ 2464228 w 4328507"/>
              <a:gd name="connsiteY11" fmla="*/ 4137066 h 10620234"/>
              <a:gd name="connsiteX12" fmla="*/ 2464228 w 4328507"/>
              <a:gd name="connsiteY12" fmla="*/ 4778745 h 10620234"/>
              <a:gd name="connsiteX13" fmla="*/ 4328507 w 4328507"/>
              <a:gd name="connsiteY13" fmla="*/ 4778745 h 10620234"/>
              <a:gd name="connsiteX14" fmla="*/ 4328507 w 4328507"/>
              <a:gd name="connsiteY14" fmla="*/ 10620234 h 10620234"/>
              <a:gd name="connsiteX15" fmla="*/ 0 w 4328507"/>
              <a:gd name="connsiteY15" fmla="*/ 10620234 h 10620234"/>
              <a:gd name="connsiteX16" fmla="*/ 0 w 4328507"/>
              <a:gd name="connsiteY16" fmla="*/ 4778745 h 10620234"/>
              <a:gd name="connsiteX17" fmla="*/ 2111187 w 4328507"/>
              <a:gd name="connsiteY17" fmla="*/ 4778745 h 10620234"/>
              <a:gd name="connsiteX18" fmla="*/ 2111187 w 4328507"/>
              <a:gd name="connsiteY18" fmla="*/ 4137066 h 10620234"/>
              <a:gd name="connsiteX19" fmla="*/ 854963 w 4328507"/>
              <a:gd name="connsiteY19" fmla="*/ 4137066 h 1062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8507" h="10620234">
                <a:moveTo>
                  <a:pt x="291698" y="5070443"/>
                </a:moveTo>
                <a:lnTo>
                  <a:pt x="291698" y="10328538"/>
                </a:lnTo>
                <a:lnTo>
                  <a:pt x="4036809" y="10328538"/>
                </a:lnTo>
                <a:lnTo>
                  <a:pt x="4036809" y="5070443"/>
                </a:lnTo>
                <a:close/>
                <a:moveTo>
                  <a:pt x="1052709" y="197746"/>
                </a:moveTo>
                <a:lnTo>
                  <a:pt x="1052709" y="3939320"/>
                </a:lnTo>
                <a:lnTo>
                  <a:pt x="3591570" y="3939320"/>
                </a:lnTo>
                <a:lnTo>
                  <a:pt x="3591570" y="197746"/>
                </a:lnTo>
                <a:close/>
                <a:moveTo>
                  <a:pt x="854963" y="0"/>
                </a:moveTo>
                <a:lnTo>
                  <a:pt x="3789316" y="0"/>
                </a:lnTo>
                <a:lnTo>
                  <a:pt x="3789316" y="4137066"/>
                </a:lnTo>
                <a:lnTo>
                  <a:pt x="2464228" y="4137066"/>
                </a:lnTo>
                <a:lnTo>
                  <a:pt x="2464228" y="4778745"/>
                </a:lnTo>
                <a:lnTo>
                  <a:pt x="4328507" y="4778745"/>
                </a:lnTo>
                <a:lnTo>
                  <a:pt x="4328507" y="10620234"/>
                </a:lnTo>
                <a:lnTo>
                  <a:pt x="0" y="10620234"/>
                </a:lnTo>
                <a:lnTo>
                  <a:pt x="0" y="4778745"/>
                </a:lnTo>
                <a:lnTo>
                  <a:pt x="2111187" y="4778745"/>
                </a:lnTo>
                <a:lnTo>
                  <a:pt x="2111187" y="4137066"/>
                </a:lnTo>
                <a:lnTo>
                  <a:pt x="854963" y="4137066"/>
                </a:lnTo>
                <a:close/>
              </a:path>
            </a:pathLst>
          </a:custGeom>
          <a:solidFill>
            <a:srgbClr val="4472C4">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27" name="6_Point mid 1">
            <a:extLst>
              <a:ext uri="{FF2B5EF4-FFF2-40B4-BE49-F238E27FC236}">
                <a16:creationId xmlns:a16="http://schemas.microsoft.com/office/drawing/2014/main" id="{A27ADA8F-810F-F811-88A9-F1DF219B4ED5}"/>
              </a:ext>
            </a:extLst>
          </p:cNvPr>
          <p:cNvSpPr txBox="1"/>
          <p:nvPr/>
        </p:nvSpPr>
        <p:spPr>
          <a:xfrm>
            <a:off x="12835198" y="13468549"/>
            <a:ext cx="1550437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Registered DIMM chip</a:t>
            </a:r>
          </a:p>
        </p:txBody>
      </p:sp>
      <p:sp>
        <p:nvSpPr>
          <p:cNvPr id="28" name="7_Point mid 2">
            <a:extLst>
              <a:ext uri="{FF2B5EF4-FFF2-40B4-BE49-F238E27FC236}">
                <a16:creationId xmlns:a16="http://schemas.microsoft.com/office/drawing/2014/main" id="{02D781DB-35E1-E470-4B56-EBB36C0E75F4}"/>
              </a:ext>
            </a:extLst>
          </p:cNvPr>
          <p:cNvSpPr txBox="1"/>
          <p:nvPr/>
        </p:nvSpPr>
        <p:spPr>
          <a:xfrm>
            <a:off x="12835198" y="15074529"/>
            <a:ext cx="166466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Buffers transfers to/from other chips</a:t>
            </a:r>
          </a:p>
        </p:txBody>
      </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124973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27709"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Double Data Rate 5 (DDR5)</a:t>
              </a:r>
              <a:endParaRPr lang="en-US" sz="15000" b="1" dirty="0">
                <a:solidFill>
                  <a:schemeClr val="bg1"/>
                </a:solidFill>
                <a:latin typeface="Arial" panose="020B0604020202020204" pitchFamily="34" charset="0"/>
                <a:cs typeface="Arial" panose="020B0604020202020204" pitchFamily="34" charset="0"/>
              </a:endParaRPr>
            </a:p>
          </p:txBody>
        </p:sp>
      </p:grpSp>
      <p:pic>
        <p:nvPicPr>
          <p:cNvPr id="5" name="0_Graphic" descr="A close up of a computer chip&#10;&#10;Description automatically generated">
            <a:extLst>
              <a:ext uri="{FF2B5EF4-FFF2-40B4-BE49-F238E27FC236}">
                <a16:creationId xmlns:a16="http://schemas.microsoft.com/office/drawing/2014/main" id="{8777AF50-2E82-2766-E15A-29D4196E1DA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69139" y="3625022"/>
            <a:ext cx="32347121" cy="10550245"/>
          </a:xfrm>
          <a:prstGeom prst="rect">
            <a:avLst/>
          </a:prstGeom>
        </p:spPr>
      </p:pic>
      <p:sp>
        <p:nvSpPr>
          <p:cNvPr id="8" name="1_Speed text">
            <a:extLst>
              <a:ext uri="{FF2B5EF4-FFF2-40B4-BE49-F238E27FC236}">
                <a16:creationId xmlns:a16="http://schemas.microsoft.com/office/drawing/2014/main" id="{A131F5CC-E8B0-5510-92CD-2573C24ACEE6}"/>
              </a:ext>
            </a:extLst>
          </p:cNvPr>
          <p:cNvSpPr txBox="1"/>
          <p:nvPr/>
        </p:nvSpPr>
        <p:spPr>
          <a:xfrm>
            <a:off x="3138377" y="15602812"/>
            <a:ext cx="919842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4800 to 6400 MT/s</a:t>
            </a:r>
          </a:p>
        </p:txBody>
      </p:sp>
      <p:pic>
        <p:nvPicPr>
          <p:cNvPr id="10" name="1_Speed">
            <a:extLst>
              <a:ext uri="{FF2B5EF4-FFF2-40B4-BE49-F238E27FC236}">
                <a16:creationId xmlns:a16="http://schemas.microsoft.com/office/drawing/2014/main" id="{2F494796-F94A-56D8-3D77-6E9D6B14AFA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26017" y="15408806"/>
            <a:ext cx="3353413" cy="2802594"/>
          </a:xfrm>
          <a:prstGeom prst="rect">
            <a:avLst/>
          </a:prstGeom>
        </p:spPr>
      </p:pic>
      <p:sp>
        <p:nvSpPr>
          <p:cNvPr id="16" name="2_Transfer rate text">
            <a:extLst>
              <a:ext uri="{FF2B5EF4-FFF2-40B4-BE49-F238E27FC236}">
                <a16:creationId xmlns:a16="http://schemas.microsoft.com/office/drawing/2014/main" id="{BCBEC46A-8B53-52C0-09F3-532F237ADD84}"/>
              </a:ext>
            </a:extLst>
          </p:cNvPr>
          <p:cNvSpPr txBox="1"/>
          <p:nvPr/>
        </p:nvSpPr>
        <p:spPr>
          <a:xfrm>
            <a:off x="14740899" y="15602812"/>
            <a:ext cx="778773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38.4 to 51.2 Gbps</a:t>
            </a:r>
          </a:p>
        </p:txBody>
      </p:sp>
      <p:pic>
        <p:nvPicPr>
          <p:cNvPr id="17" name="2_Transfer rate" descr="A circular object with numbers and lines&#10;&#10;Description automatically generated">
            <a:extLst>
              <a:ext uri="{FF2B5EF4-FFF2-40B4-BE49-F238E27FC236}">
                <a16:creationId xmlns:a16="http://schemas.microsoft.com/office/drawing/2014/main" id="{4FCD7C96-F9E6-643B-88F8-547D3CF6013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248405" y="15537361"/>
            <a:ext cx="3530417" cy="3530417"/>
          </a:xfrm>
          <a:prstGeom prst="rect">
            <a:avLst/>
          </a:prstGeom>
        </p:spPr>
      </p:pic>
      <p:sp>
        <p:nvSpPr>
          <p:cNvPr id="23" name="3_Size text">
            <a:extLst>
              <a:ext uri="{FF2B5EF4-FFF2-40B4-BE49-F238E27FC236}">
                <a16:creationId xmlns:a16="http://schemas.microsoft.com/office/drawing/2014/main" id="{9ABDFC67-1F31-65A4-C975-9E9B7C750D93}"/>
              </a:ext>
            </a:extLst>
          </p:cNvPr>
          <p:cNvSpPr txBox="1"/>
          <p:nvPr/>
        </p:nvSpPr>
        <p:spPr>
          <a:xfrm>
            <a:off x="26111974" y="15602812"/>
            <a:ext cx="1040658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Max size 512 Gigabytes</a:t>
            </a:r>
          </a:p>
        </p:txBody>
      </p:sp>
      <p:pic>
        <p:nvPicPr>
          <p:cNvPr id="24" name="3_Size">
            <a:extLst>
              <a:ext uri="{FF2B5EF4-FFF2-40B4-BE49-F238E27FC236}">
                <a16:creationId xmlns:a16="http://schemas.microsoft.com/office/drawing/2014/main" id="{76F82200-80DC-707D-F2AE-4AD7D274C5AD}"/>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2613270" y="16127531"/>
            <a:ext cx="3352209" cy="2240337"/>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423495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316998"/>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DDR5 Voltage Regulators</a:t>
              </a:r>
            </a:p>
          </p:txBody>
        </p:sp>
      </p:grpSp>
      <p:pic>
        <p:nvPicPr>
          <p:cNvPr id="5" name="0_DDR5 Graphic">
            <a:extLst>
              <a:ext uri="{FF2B5EF4-FFF2-40B4-BE49-F238E27FC236}">
                <a16:creationId xmlns:a16="http://schemas.microsoft.com/office/drawing/2014/main" id="{2BB70C69-7458-DDFE-9CEB-A439773D5FB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056395" y="6781224"/>
            <a:ext cx="17841999" cy="4173343"/>
          </a:xfrm>
          <a:prstGeom prst="rect">
            <a:avLst/>
          </a:prstGeom>
        </p:spPr>
      </p:pic>
      <p:pic>
        <p:nvPicPr>
          <p:cNvPr id="22" name="1_Zoom in">
            <a:extLst>
              <a:ext uri="{FF2B5EF4-FFF2-40B4-BE49-F238E27FC236}">
                <a16:creationId xmlns:a16="http://schemas.microsoft.com/office/drawing/2014/main" id="{E56AA310-0119-FC52-8793-C27A192BC50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3237186" y="12283547"/>
            <a:ext cx="9841180" cy="6686841"/>
          </a:xfrm>
          <a:prstGeom prst="rect">
            <a:avLst/>
          </a:prstGeom>
        </p:spPr>
      </p:pic>
      <p:sp>
        <p:nvSpPr>
          <p:cNvPr id="26" name="1_Highlight">
            <a:extLst>
              <a:ext uri="{FF2B5EF4-FFF2-40B4-BE49-F238E27FC236}">
                <a16:creationId xmlns:a16="http://schemas.microsoft.com/office/drawing/2014/main" id="{8541DEC9-14CF-C880-AC66-1A57839920F3}"/>
              </a:ext>
            </a:extLst>
          </p:cNvPr>
          <p:cNvSpPr/>
          <p:nvPr/>
        </p:nvSpPr>
        <p:spPr>
          <a:xfrm>
            <a:off x="13063182" y="6714033"/>
            <a:ext cx="10151660" cy="12433775"/>
          </a:xfrm>
          <a:custGeom>
            <a:avLst/>
            <a:gdLst>
              <a:gd name="connsiteX0" fmla="*/ 235909 w 10151660"/>
              <a:gd name="connsiteY0" fmla="*/ 5646481 h 12433775"/>
              <a:gd name="connsiteX1" fmla="*/ 235909 w 10151660"/>
              <a:gd name="connsiteY1" fmla="*/ 12197867 h 12433775"/>
              <a:gd name="connsiteX2" fmla="*/ 9915750 w 10151660"/>
              <a:gd name="connsiteY2" fmla="*/ 12197867 h 12433775"/>
              <a:gd name="connsiteX3" fmla="*/ 9915750 w 10151660"/>
              <a:gd name="connsiteY3" fmla="*/ 5646481 h 12433775"/>
              <a:gd name="connsiteX4" fmla="*/ 3200194 w 10151660"/>
              <a:gd name="connsiteY4" fmla="*/ 172666 h 12433775"/>
              <a:gd name="connsiteX5" fmla="*/ 3200194 w 10151660"/>
              <a:gd name="connsiteY5" fmla="*/ 2148120 h 12433775"/>
              <a:gd name="connsiteX6" fmla="*/ 6485166 w 10151660"/>
              <a:gd name="connsiteY6" fmla="*/ 2148120 h 12433775"/>
              <a:gd name="connsiteX7" fmla="*/ 6485166 w 10151660"/>
              <a:gd name="connsiteY7" fmla="*/ 172666 h 12433775"/>
              <a:gd name="connsiteX8" fmla="*/ 3027528 w 10151660"/>
              <a:gd name="connsiteY8" fmla="*/ 0 h 12433775"/>
              <a:gd name="connsiteX9" fmla="*/ 6657834 w 10151660"/>
              <a:gd name="connsiteY9" fmla="*/ 0 h 12433775"/>
              <a:gd name="connsiteX10" fmla="*/ 6657834 w 10151660"/>
              <a:gd name="connsiteY10" fmla="*/ 2320786 h 12433775"/>
              <a:gd name="connsiteX11" fmla="*/ 4910918 w 10151660"/>
              <a:gd name="connsiteY11" fmla="*/ 2320786 h 12433775"/>
              <a:gd name="connsiteX12" fmla="*/ 4910918 w 10151660"/>
              <a:gd name="connsiteY12" fmla="*/ 5410572 h 12433775"/>
              <a:gd name="connsiteX13" fmla="*/ 10151660 w 10151660"/>
              <a:gd name="connsiteY13" fmla="*/ 5410572 h 12433775"/>
              <a:gd name="connsiteX14" fmla="*/ 10151660 w 10151660"/>
              <a:gd name="connsiteY14" fmla="*/ 12433775 h 12433775"/>
              <a:gd name="connsiteX15" fmla="*/ 0 w 10151660"/>
              <a:gd name="connsiteY15" fmla="*/ 12433775 h 12433775"/>
              <a:gd name="connsiteX16" fmla="*/ 0 w 10151660"/>
              <a:gd name="connsiteY16" fmla="*/ 5410572 h 12433775"/>
              <a:gd name="connsiteX17" fmla="*/ 4759538 w 10151660"/>
              <a:gd name="connsiteY17" fmla="*/ 5410572 h 12433775"/>
              <a:gd name="connsiteX18" fmla="*/ 4759538 w 10151660"/>
              <a:gd name="connsiteY18" fmla="*/ 2320786 h 12433775"/>
              <a:gd name="connsiteX19" fmla="*/ 3027528 w 10151660"/>
              <a:gd name="connsiteY19" fmla="*/ 2320786 h 1243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51660" h="12433775">
                <a:moveTo>
                  <a:pt x="235909" y="5646481"/>
                </a:moveTo>
                <a:lnTo>
                  <a:pt x="235909" y="12197867"/>
                </a:lnTo>
                <a:lnTo>
                  <a:pt x="9915750" y="12197867"/>
                </a:lnTo>
                <a:lnTo>
                  <a:pt x="9915750" y="5646481"/>
                </a:lnTo>
                <a:close/>
                <a:moveTo>
                  <a:pt x="3200194" y="172666"/>
                </a:moveTo>
                <a:lnTo>
                  <a:pt x="3200194" y="2148120"/>
                </a:lnTo>
                <a:lnTo>
                  <a:pt x="6485166" y="2148120"/>
                </a:lnTo>
                <a:lnTo>
                  <a:pt x="6485166" y="172666"/>
                </a:lnTo>
                <a:close/>
                <a:moveTo>
                  <a:pt x="3027528" y="0"/>
                </a:moveTo>
                <a:lnTo>
                  <a:pt x="6657834" y="0"/>
                </a:lnTo>
                <a:lnTo>
                  <a:pt x="6657834" y="2320786"/>
                </a:lnTo>
                <a:lnTo>
                  <a:pt x="4910918" y="2320786"/>
                </a:lnTo>
                <a:lnTo>
                  <a:pt x="4910918" y="5410572"/>
                </a:lnTo>
                <a:lnTo>
                  <a:pt x="10151660" y="5410572"/>
                </a:lnTo>
                <a:lnTo>
                  <a:pt x="10151660" y="12433775"/>
                </a:lnTo>
                <a:lnTo>
                  <a:pt x="0" y="12433775"/>
                </a:lnTo>
                <a:lnTo>
                  <a:pt x="0" y="5410572"/>
                </a:lnTo>
                <a:lnTo>
                  <a:pt x="4759538" y="5410572"/>
                </a:lnTo>
                <a:lnTo>
                  <a:pt x="4759538" y="2320786"/>
                </a:lnTo>
                <a:lnTo>
                  <a:pt x="3027528" y="2320786"/>
                </a:lnTo>
                <a:close/>
              </a:path>
            </a:pathLst>
          </a:custGeom>
          <a:solidFill>
            <a:srgbClr val="4472C4">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9" name="2_Point 1">
            <a:extLst>
              <a:ext uri="{FF2B5EF4-FFF2-40B4-BE49-F238E27FC236}">
                <a16:creationId xmlns:a16="http://schemas.microsoft.com/office/drawing/2014/main" id="{9AB0CD40-3F8C-4AD7-ABD2-0365709E7B83}"/>
              </a:ext>
            </a:extLst>
          </p:cNvPr>
          <p:cNvSpPr txBox="1"/>
          <p:nvPr/>
        </p:nvSpPr>
        <p:spPr>
          <a:xfrm>
            <a:off x="854964" y="3613667"/>
            <a:ext cx="347819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Provides consistent power to DRAM chips</a:t>
            </a:r>
          </a:p>
        </p:txBody>
      </p:sp>
      <p:sp>
        <p:nvSpPr>
          <p:cNvPr id="8" name="3_Point 2">
            <a:extLst>
              <a:ext uri="{FF2B5EF4-FFF2-40B4-BE49-F238E27FC236}">
                <a16:creationId xmlns:a16="http://schemas.microsoft.com/office/drawing/2014/main" id="{FA6A2F4C-1C60-4606-AB62-B5D78F61FE34}"/>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Overclocking requires memory modules that supports it</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703124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9677"/>
            <a:ext cx="36576000" cy="20586852"/>
            <a:chOff x="0" y="-9677"/>
            <a:chExt cx="36576000" cy="20573999"/>
          </a:xfrm>
        </p:grpSpPr>
        <p:pic>
          <p:nvPicPr>
            <p:cNvPr id="4" name="0_Backgroun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9677"/>
              <a:ext cx="36576000" cy="20573999"/>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DDR5 Includes ECC</a:t>
              </a:r>
            </a:p>
          </p:txBody>
        </p:sp>
      </p:gr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4224745"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More densely packed and thus more chance of errors</a:t>
            </a:r>
          </a:p>
        </p:txBody>
      </p:sp>
      <p:pic>
        <p:nvPicPr>
          <p:cNvPr id="10" name="2_DDR5 Graphic">
            <a:extLst>
              <a:ext uri="{FF2B5EF4-FFF2-40B4-BE49-F238E27FC236}">
                <a16:creationId xmlns:a16="http://schemas.microsoft.com/office/drawing/2014/main" id="{3E941ED3-C07A-345A-2C17-40937B1F56F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06668" y="5602658"/>
            <a:ext cx="18212605" cy="4260030"/>
          </a:xfrm>
          <a:prstGeom prst="rect">
            <a:avLst/>
          </a:prstGeom>
        </p:spPr>
      </p:pic>
      <p:sp>
        <p:nvSpPr>
          <p:cNvPr id="24" name="2_DRR5 zoom in text_D 1.0">
            <a:extLst>
              <a:ext uri="{FF2B5EF4-FFF2-40B4-BE49-F238E27FC236}">
                <a16:creationId xmlns:a16="http://schemas.microsoft.com/office/drawing/2014/main" id="{20EA474A-433D-E1BE-51A5-4E99C20A84AC}"/>
              </a:ext>
            </a:extLst>
          </p:cNvPr>
          <p:cNvSpPr txBox="1"/>
          <p:nvPr/>
        </p:nvSpPr>
        <p:spPr>
          <a:xfrm>
            <a:off x="24629669" y="14972603"/>
            <a:ext cx="6099714" cy="1092607"/>
          </a:xfrm>
          <a:prstGeom prst="rect">
            <a:avLst/>
          </a:prstGeom>
          <a:solidFill>
            <a:srgbClr val="FFFFFF">
              <a:alpha val="89804"/>
            </a:srgbClr>
          </a:solidFill>
        </p:spPr>
        <p:txBody>
          <a:bodyPr wrap="square">
            <a:spAutoFit/>
          </a:bodyPr>
          <a:lstStyle/>
          <a:p>
            <a:r>
              <a:rPr lang="en-US" sz="6500" dirty="0">
                <a:latin typeface="Arial" panose="020B0604020202020204" pitchFamily="34" charset="0"/>
                <a:cs typeface="Arial" panose="020B0604020202020204" pitchFamily="34" charset="0"/>
              </a:rPr>
              <a:t>ECC inside chip</a:t>
            </a:r>
          </a:p>
        </p:txBody>
      </p:sp>
      <p:pic>
        <p:nvPicPr>
          <p:cNvPr id="22" name="2_DRR5 zoom in_D 1.0">
            <a:extLst>
              <a:ext uri="{FF2B5EF4-FFF2-40B4-BE49-F238E27FC236}">
                <a16:creationId xmlns:a16="http://schemas.microsoft.com/office/drawing/2014/main" id="{210029FE-AB96-28DB-2D9A-DBD00C047D6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4286755" y="5562067"/>
            <a:ext cx="7974280" cy="9188864"/>
          </a:xfrm>
          <a:prstGeom prst="rect">
            <a:avLst/>
          </a:prstGeom>
        </p:spPr>
      </p:pic>
      <p:sp>
        <p:nvSpPr>
          <p:cNvPr id="35" name="2_DRR5 highlight_D 1.0">
            <a:extLst>
              <a:ext uri="{FF2B5EF4-FFF2-40B4-BE49-F238E27FC236}">
                <a16:creationId xmlns:a16="http://schemas.microsoft.com/office/drawing/2014/main" id="{1FB5EF33-AE19-F20B-9CFF-15F02B909FD1}"/>
              </a:ext>
            </a:extLst>
          </p:cNvPr>
          <p:cNvSpPr/>
          <p:nvPr/>
        </p:nvSpPr>
        <p:spPr>
          <a:xfrm>
            <a:off x="16442309" y="5460651"/>
            <a:ext cx="16032746" cy="9290280"/>
          </a:xfrm>
          <a:custGeom>
            <a:avLst/>
            <a:gdLst>
              <a:gd name="connsiteX0" fmla="*/ 7912934 w 16032746"/>
              <a:gd name="connsiteY0" fmla="*/ 359170 h 9290280"/>
              <a:gd name="connsiteX1" fmla="*/ 7912934 w 16032746"/>
              <a:gd name="connsiteY1" fmla="*/ 8931110 h 9290280"/>
              <a:gd name="connsiteX2" fmla="*/ 15673574 w 16032746"/>
              <a:gd name="connsiteY2" fmla="*/ 8931110 h 9290280"/>
              <a:gd name="connsiteX3" fmla="*/ 15673574 w 16032746"/>
              <a:gd name="connsiteY3" fmla="*/ 359170 h 9290280"/>
              <a:gd name="connsiteX4" fmla="*/ 203985 w 16032746"/>
              <a:gd name="connsiteY4" fmla="*/ 203985 h 9290280"/>
              <a:gd name="connsiteX5" fmla="*/ 203985 w 16032746"/>
              <a:gd name="connsiteY5" fmla="*/ 4339335 h 9290280"/>
              <a:gd name="connsiteX6" fmla="*/ 2472978 w 16032746"/>
              <a:gd name="connsiteY6" fmla="*/ 4339335 h 9290280"/>
              <a:gd name="connsiteX7" fmla="*/ 2472978 w 16032746"/>
              <a:gd name="connsiteY7" fmla="*/ 203985 h 9290280"/>
              <a:gd name="connsiteX8" fmla="*/ 0 w 16032746"/>
              <a:gd name="connsiteY8" fmla="*/ 0 h 9290280"/>
              <a:gd name="connsiteX9" fmla="*/ 2676962 w 16032746"/>
              <a:gd name="connsiteY9" fmla="*/ 0 h 9290280"/>
              <a:gd name="connsiteX10" fmla="*/ 2676962 w 16032746"/>
              <a:gd name="connsiteY10" fmla="*/ 2027522 h 9290280"/>
              <a:gd name="connsiteX11" fmla="*/ 7553762 w 16032746"/>
              <a:gd name="connsiteY11" fmla="*/ 2027522 h 9290280"/>
              <a:gd name="connsiteX12" fmla="*/ 7553762 w 16032746"/>
              <a:gd name="connsiteY12" fmla="*/ 0 h 9290280"/>
              <a:gd name="connsiteX13" fmla="*/ 16032746 w 16032746"/>
              <a:gd name="connsiteY13" fmla="*/ 0 h 9290280"/>
              <a:gd name="connsiteX14" fmla="*/ 16032746 w 16032746"/>
              <a:gd name="connsiteY14" fmla="*/ 9290280 h 9290280"/>
              <a:gd name="connsiteX15" fmla="*/ 7553762 w 16032746"/>
              <a:gd name="connsiteY15" fmla="*/ 9290280 h 9290280"/>
              <a:gd name="connsiteX16" fmla="*/ 7553762 w 16032746"/>
              <a:gd name="connsiteY16" fmla="*/ 2250335 h 9290280"/>
              <a:gd name="connsiteX17" fmla="*/ 2676962 w 16032746"/>
              <a:gd name="connsiteY17" fmla="*/ 2250335 h 9290280"/>
              <a:gd name="connsiteX18" fmla="*/ 2676962 w 16032746"/>
              <a:gd name="connsiteY18" fmla="*/ 4543320 h 9290280"/>
              <a:gd name="connsiteX19" fmla="*/ 0 w 16032746"/>
              <a:gd name="connsiteY19" fmla="*/ 4543320 h 929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32746" h="9290280">
                <a:moveTo>
                  <a:pt x="7912934" y="359170"/>
                </a:moveTo>
                <a:lnTo>
                  <a:pt x="7912934" y="8931110"/>
                </a:lnTo>
                <a:lnTo>
                  <a:pt x="15673574" y="8931110"/>
                </a:lnTo>
                <a:lnTo>
                  <a:pt x="15673574" y="359170"/>
                </a:lnTo>
                <a:close/>
                <a:moveTo>
                  <a:pt x="203985" y="203985"/>
                </a:moveTo>
                <a:lnTo>
                  <a:pt x="203985" y="4339335"/>
                </a:lnTo>
                <a:lnTo>
                  <a:pt x="2472978" y="4339335"/>
                </a:lnTo>
                <a:lnTo>
                  <a:pt x="2472978" y="203985"/>
                </a:lnTo>
                <a:close/>
                <a:moveTo>
                  <a:pt x="0" y="0"/>
                </a:moveTo>
                <a:lnTo>
                  <a:pt x="2676962" y="0"/>
                </a:lnTo>
                <a:lnTo>
                  <a:pt x="2676962" y="2027522"/>
                </a:lnTo>
                <a:lnTo>
                  <a:pt x="7553762" y="2027522"/>
                </a:lnTo>
                <a:lnTo>
                  <a:pt x="7553762" y="0"/>
                </a:lnTo>
                <a:lnTo>
                  <a:pt x="16032746" y="0"/>
                </a:lnTo>
                <a:lnTo>
                  <a:pt x="16032746" y="9290280"/>
                </a:lnTo>
                <a:lnTo>
                  <a:pt x="7553762" y="9290280"/>
                </a:lnTo>
                <a:lnTo>
                  <a:pt x="7553762" y="2250335"/>
                </a:lnTo>
                <a:lnTo>
                  <a:pt x="2676962" y="2250335"/>
                </a:lnTo>
                <a:lnTo>
                  <a:pt x="2676962" y="4543320"/>
                </a:lnTo>
                <a:lnTo>
                  <a:pt x="0" y="4543320"/>
                </a:lnTo>
                <a:close/>
              </a:path>
            </a:pathLst>
          </a:custGeom>
          <a:solidFill>
            <a:srgbClr val="4472C4">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31" name="3_Point bot point right 1">
            <a:extLst>
              <a:ext uri="{FF2B5EF4-FFF2-40B4-BE49-F238E27FC236}">
                <a16:creationId xmlns:a16="http://schemas.microsoft.com/office/drawing/2014/main" id="{6C412785-99EA-7506-E1D0-1260055861BE}"/>
              </a:ext>
            </a:extLst>
          </p:cNvPr>
          <p:cNvSpPr txBox="1"/>
          <p:nvPr/>
        </p:nvSpPr>
        <p:spPr>
          <a:xfrm>
            <a:off x="18925310" y="16249237"/>
            <a:ext cx="16154400" cy="1092607"/>
          </a:xfrm>
          <a:prstGeom prst="rect">
            <a:avLst/>
          </a:prstGeom>
          <a:solidFill>
            <a:srgbClr val="FFFFFF">
              <a:alpha val="89804"/>
            </a:srgbClr>
          </a:solidFill>
        </p:spPr>
        <p:txBody>
          <a:bodyPr wrap="square">
            <a:spAutoFit/>
          </a:bodyPr>
          <a:lstStyle/>
          <a:p>
            <a:r>
              <a:rPr lang="en-US" sz="6500" dirty="0">
                <a:latin typeface="Arial" panose="020B0604020202020204" pitchFamily="34" charset="0"/>
                <a:cs typeface="Arial" panose="020B0604020202020204" pitchFamily="34" charset="0"/>
              </a:rPr>
              <a:t>Can correct a single flipped bit in each byte</a:t>
            </a:r>
          </a:p>
        </p:txBody>
      </p:sp>
      <p:sp>
        <p:nvSpPr>
          <p:cNvPr id="32" name="4_Point bot point right 2">
            <a:extLst>
              <a:ext uri="{FF2B5EF4-FFF2-40B4-BE49-F238E27FC236}">
                <a16:creationId xmlns:a16="http://schemas.microsoft.com/office/drawing/2014/main" id="{6742729A-7895-8EC2-AB34-61D431303135}"/>
              </a:ext>
            </a:extLst>
          </p:cNvPr>
          <p:cNvSpPr txBox="1"/>
          <p:nvPr/>
        </p:nvSpPr>
        <p:spPr>
          <a:xfrm>
            <a:off x="18925309" y="17676465"/>
            <a:ext cx="17209819" cy="1092607"/>
          </a:xfrm>
          <a:prstGeom prst="rect">
            <a:avLst/>
          </a:prstGeom>
          <a:solidFill>
            <a:srgbClr val="FFFFFF">
              <a:alpha val="89804"/>
            </a:srgbClr>
          </a:solidFill>
        </p:spPr>
        <p:txBody>
          <a:bodyPr wrap="square">
            <a:spAutoFit/>
          </a:bodyPr>
          <a:lstStyle/>
          <a:p>
            <a:r>
              <a:rPr lang="en-US" sz="6500" dirty="0">
                <a:latin typeface="Arial" panose="020B0604020202020204" pitchFamily="34" charset="0"/>
                <a:cs typeface="Arial" panose="020B0604020202020204" pitchFamily="34" charset="0"/>
              </a:rPr>
              <a:t>Can detect multiple flipped bits, but not correct</a:t>
            </a:r>
          </a:p>
        </p:txBody>
      </p:sp>
      <p:pic>
        <p:nvPicPr>
          <p:cNvPr id="27" name="5_DDR5 ECC graphic" descr="A green circuit board with black and silver chips&#10;&#10;Description automatically generated">
            <a:extLst>
              <a:ext uri="{FF2B5EF4-FFF2-40B4-BE49-F238E27FC236}">
                <a16:creationId xmlns:a16="http://schemas.microsoft.com/office/drawing/2014/main" id="{5A3EE676-65AF-F2C9-78C9-CB9ADD6A537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4964" y="11993356"/>
            <a:ext cx="15985272" cy="3746548"/>
          </a:xfrm>
          <a:prstGeom prst="rect">
            <a:avLst/>
          </a:prstGeom>
        </p:spPr>
      </p:pic>
      <p:sp>
        <p:nvSpPr>
          <p:cNvPr id="25" name="5_Bot Point 1">
            <a:extLst>
              <a:ext uri="{FF2B5EF4-FFF2-40B4-BE49-F238E27FC236}">
                <a16:creationId xmlns:a16="http://schemas.microsoft.com/office/drawing/2014/main" id="{84862062-DF65-5FDB-3011-26C6A6D79CCC}"/>
              </a:ext>
            </a:extLst>
          </p:cNvPr>
          <p:cNvSpPr txBox="1"/>
          <p:nvPr/>
        </p:nvSpPr>
        <p:spPr>
          <a:xfrm>
            <a:off x="854964" y="10156499"/>
            <a:ext cx="12521109"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DDR5 with full ECC</a:t>
            </a:r>
          </a:p>
        </p:txBody>
      </p:sp>
      <p:sp>
        <p:nvSpPr>
          <p:cNvPr id="30" name="6_Arrow">
            <a:extLst>
              <a:ext uri="{FF2B5EF4-FFF2-40B4-BE49-F238E27FC236}">
                <a16:creationId xmlns:a16="http://schemas.microsoft.com/office/drawing/2014/main" id="{A5C95DE3-02B7-496C-5396-51D97A165F4F}"/>
              </a:ext>
            </a:extLst>
          </p:cNvPr>
          <p:cNvSpPr/>
          <p:nvPr/>
        </p:nvSpPr>
        <p:spPr>
          <a:xfrm>
            <a:off x="8391848" y="13607730"/>
            <a:ext cx="966921" cy="2402165"/>
          </a:xfrm>
          <a:prstGeom prst="up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7_Arrorw point 1">
            <a:extLst>
              <a:ext uri="{FF2B5EF4-FFF2-40B4-BE49-F238E27FC236}">
                <a16:creationId xmlns:a16="http://schemas.microsoft.com/office/drawing/2014/main" id="{435844B2-79BB-C641-6286-F85FEE72BF6E}"/>
              </a:ext>
            </a:extLst>
          </p:cNvPr>
          <p:cNvSpPr txBox="1"/>
          <p:nvPr/>
        </p:nvSpPr>
        <p:spPr>
          <a:xfrm>
            <a:off x="2848923" y="16249237"/>
            <a:ext cx="10922496" cy="1092607"/>
          </a:xfrm>
          <a:prstGeom prst="rect">
            <a:avLst/>
          </a:prstGeom>
          <a:solidFill>
            <a:srgbClr val="FFFFFF">
              <a:alpha val="89804"/>
            </a:srgbClr>
          </a:solidFill>
        </p:spPr>
        <p:txBody>
          <a:bodyPr wrap="square">
            <a:spAutoFit/>
          </a:bodyPr>
          <a:lstStyle/>
          <a:p>
            <a:r>
              <a:rPr lang="en-US" sz="6500" dirty="0">
                <a:latin typeface="Arial" panose="020B0604020202020204" pitchFamily="34" charset="0"/>
                <a:cs typeface="Arial" panose="020B0604020202020204" pitchFamily="34" charset="0"/>
              </a:rPr>
              <a:t>Extra chip checks final output</a:t>
            </a:r>
          </a:p>
        </p:txBody>
      </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9" name="2_DRR5 zoom in text_D 1.0">
            <a:extLst>
              <a:ext uri="{FF2B5EF4-FFF2-40B4-BE49-F238E27FC236}">
                <a16:creationId xmlns:a16="http://schemas.microsoft.com/office/drawing/2014/main" id="{BE457027-73E8-27D4-8E04-90A6E3C78973}"/>
              </a:ext>
            </a:extLst>
          </p:cNvPr>
          <p:cNvSpPr txBox="1"/>
          <p:nvPr/>
        </p:nvSpPr>
        <p:spPr>
          <a:xfrm>
            <a:off x="244266" y="17676465"/>
            <a:ext cx="17748766" cy="1092607"/>
          </a:xfrm>
          <a:prstGeom prst="rect">
            <a:avLst/>
          </a:prstGeom>
          <a:solidFill>
            <a:srgbClr val="FFFFFF">
              <a:alpha val="89804"/>
            </a:srgbClr>
          </a:solidFill>
        </p:spPr>
        <p:txBody>
          <a:bodyPr wrap="square">
            <a:spAutoFit/>
          </a:bodyPr>
          <a:lstStyle/>
          <a:p>
            <a:r>
              <a:rPr lang="en-US" sz="6500" dirty="0">
                <a:latin typeface="Arial" panose="020B0604020202020204" pitchFamily="34" charset="0"/>
                <a:cs typeface="Arial" panose="020B0604020202020204" pitchFamily="34" charset="0"/>
              </a:rPr>
              <a:t>Standard DDR5 only checks at single chip level</a:t>
            </a:r>
          </a:p>
        </p:txBody>
      </p:sp>
    </p:spTree>
    <p:extLst>
      <p:ext uri="{BB962C8B-B14F-4D97-AF65-F5344CB8AC3E}">
        <p14:creationId xmlns:p14="http://schemas.microsoft.com/office/powerpoint/2010/main" val="485202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6B542DE-A42A-A985-D978-9FA5F747D9F4}"/>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DDR5 Banks</a:t>
              </a:r>
            </a:p>
          </p:txBody>
        </p:sp>
      </p:grpSp>
      <p:pic>
        <p:nvPicPr>
          <p:cNvPr id="26" name="0_DataStream_V DataStream" descr="A blue cylinder with a white top&#10;&#10;Description automatically generated with medium confidence">
            <a:extLst>
              <a:ext uri="{FF2B5EF4-FFF2-40B4-BE49-F238E27FC236}">
                <a16:creationId xmlns:a16="http://schemas.microsoft.com/office/drawing/2014/main" id="{74CEB66A-2783-5380-98B4-8A14337FD4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408865" y="12470903"/>
            <a:ext cx="5486400" cy="2067841"/>
          </a:xfrm>
          <a:prstGeom prst="rect">
            <a:avLst/>
          </a:prstGeom>
        </p:spPr>
      </p:pic>
      <p:pic>
        <p:nvPicPr>
          <p:cNvPr id="17" name="0_Funnel" descr="A computer generated image of a funnel&#10;&#10;Description automatically generated">
            <a:extLst>
              <a:ext uri="{FF2B5EF4-FFF2-40B4-BE49-F238E27FC236}">
                <a16:creationId xmlns:a16="http://schemas.microsoft.com/office/drawing/2014/main" id="{58254E4C-0101-AD0C-9EC4-EF30CB795C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573725" y="14317072"/>
            <a:ext cx="3065125" cy="2784540"/>
          </a:xfrm>
          <a:prstGeom prst="rect">
            <a:avLst/>
          </a:prstGeom>
        </p:spPr>
      </p:pic>
      <p:pic>
        <p:nvPicPr>
          <p:cNvPr id="33" name="0_Bank 8" descr="A computer screen with numbers and symbols&#10;&#10;Description automatically generated">
            <a:extLst>
              <a:ext uri="{FF2B5EF4-FFF2-40B4-BE49-F238E27FC236}">
                <a16:creationId xmlns:a16="http://schemas.microsoft.com/office/drawing/2014/main" id="{F73077E8-2099-2CA2-0C37-643F3A07CE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415626" y="9501883"/>
            <a:ext cx="3156680" cy="2974503"/>
          </a:xfrm>
          <a:prstGeom prst="rect">
            <a:avLst/>
          </a:prstGeom>
        </p:spPr>
      </p:pic>
      <p:pic>
        <p:nvPicPr>
          <p:cNvPr id="32" name="0_Bank 7" descr="A computer screen with numbers and symbols&#10;&#10;Description automatically generated">
            <a:extLst>
              <a:ext uri="{FF2B5EF4-FFF2-40B4-BE49-F238E27FC236}">
                <a16:creationId xmlns:a16="http://schemas.microsoft.com/office/drawing/2014/main" id="{399F04D3-0C36-B97D-9FB0-A61413E7D64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977826" y="9501883"/>
            <a:ext cx="3156680" cy="2974503"/>
          </a:xfrm>
          <a:prstGeom prst="rect">
            <a:avLst/>
          </a:prstGeom>
        </p:spPr>
      </p:pic>
      <p:pic>
        <p:nvPicPr>
          <p:cNvPr id="31" name="0_Bank 6" descr="A computer screen with numbers and symbols&#10;&#10;Description automatically generated">
            <a:extLst>
              <a:ext uri="{FF2B5EF4-FFF2-40B4-BE49-F238E27FC236}">
                <a16:creationId xmlns:a16="http://schemas.microsoft.com/office/drawing/2014/main" id="{FF0D0898-6D8A-10A0-7689-7EF83B59407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540026" y="9501883"/>
            <a:ext cx="3156680" cy="2974503"/>
          </a:xfrm>
          <a:prstGeom prst="rect">
            <a:avLst/>
          </a:prstGeom>
        </p:spPr>
      </p:pic>
      <p:pic>
        <p:nvPicPr>
          <p:cNvPr id="30" name="0_Bank 5" descr="A computer screen with numbers and symbols&#10;&#10;Description automatically generated">
            <a:extLst>
              <a:ext uri="{FF2B5EF4-FFF2-40B4-BE49-F238E27FC236}">
                <a16:creationId xmlns:a16="http://schemas.microsoft.com/office/drawing/2014/main" id="{2CFE0D02-BD0F-B682-9266-DEA81860F82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102226" y="9501883"/>
            <a:ext cx="3156680" cy="2974503"/>
          </a:xfrm>
          <a:prstGeom prst="rect">
            <a:avLst/>
          </a:prstGeom>
        </p:spPr>
      </p:pic>
      <p:pic>
        <p:nvPicPr>
          <p:cNvPr id="29" name="0_Bank 4" descr="A computer screen with numbers and symbols&#10;&#10;Description automatically generated">
            <a:extLst>
              <a:ext uri="{FF2B5EF4-FFF2-40B4-BE49-F238E27FC236}">
                <a16:creationId xmlns:a16="http://schemas.microsoft.com/office/drawing/2014/main" id="{8CC73BBF-E931-531C-EAF1-242D6C807E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664426" y="9501883"/>
            <a:ext cx="3156680" cy="2974503"/>
          </a:xfrm>
          <a:prstGeom prst="rect">
            <a:avLst/>
          </a:prstGeom>
        </p:spPr>
      </p:pic>
      <p:pic>
        <p:nvPicPr>
          <p:cNvPr id="28" name="0_Bank 3" descr="A computer screen with numbers and symbols&#10;&#10;Description automatically generated">
            <a:extLst>
              <a:ext uri="{FF2B5EF4-FFF2-40B4-BE49-F238E27FC236}">
                <a16:creationId xmlns:a16="http://schemas.microsoft.com/office/drawing/2014/main" id="{0339C106-8F6C-B013-BE0A-B925AE6E6F3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226626" y="9501883"/>
            <a:ext cx="3156680" cy="2974503"/>
          </a:xfrm>
          <a:prstGeom prst="rect">
            <a:avLst/>
          </a:prstGeom>
        </p:spPr>
      </p:pic>
      <p:pic>
        <p:nvPicPr>
          <p:cNvPr id="27" name="0_Bank 2" descr="A computer screen with numbers and symbols&#10;&#10;Description automatically generated">
            <a:extLst>
              <a:ext uri="{FF2B5EF4-FFF2-40B4-BE49-F238E27FC236}">
                <a16:creationId xmlns:a16="http://schemas.microsoft.com/office/drawing/2014/main" id="{1F579E26-8E6B-B2BC-6327-2FAE98EB743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88826" y="9501883"/>
            <a:ext cx="3156680" cy="2974503"/>
          </a:xfrm>
          <a:prstGeom prst="rect">
            <a:avLst/>
          </a:prstGeom>
        </p:spPr>
      </p:pic>
      <p:pic>
        <p:nvPicPr>
          <p:cNvPr id="10" name="0_Bank 1" descr="A computer screen with numbers and symbols&#10;&#10;Description automatically generated">
            <a:extLst>
              <a:ext uri="{FF2B5EF4-FFF2-40B4-BE49-F238E27FC236}">
                <a16:creationId xmlns:a16="http://schemas.microsoft.com/office/drawing/2014/main" id="{6DD5BD7E-D9A8-3938-F799-5605232DAB5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51026" y="9501883"/>
            <a:ext cx="3156680" cy="2974503"/>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DDR5 increases numbers of banks to eight</a:t>
            </a:r>
          </a:p>
        </p:txBody>
      </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296883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0"/>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DDR5 Bus</a:t>
              </a:r>
            </a:p>
          </p:txBody>
        </p:sp>
      </p:grpSp>
      <p:grpSp>
        <p:nvGrpSpPr>
          <p:cNvPr id="29" name="0_Graphic">
            <a:extLst>
              <a:ext uri="{FF2B5EF4-FFF2-40B4-BE49-F238E27FC236}">
                <a16:creationId xmlns:a16="http://schemas.microsoft.com/office/drawing/2014/main" id="{A75152E1-5169-CFD7-680E-00153F9B8DA2}"/>
              </a:ext>
            </a:extLst>
          </p:cNvPr>
          <p:cNvGrpSpPr/>
          <p:nvPr/>
        </p:nvGrpSpPr>
        <p:grpSpPr>
          <a:xfrm>
            <a:off x="440872" y="8952523"/>
            <a:ext cx="35330429" cy="9804366"/>
            <a:chOff x="440872" y="8952523"/>
            <a:chExt cx="35330429" cy="9804366"/>
          </a:xfrm>
        </p:grpSpPr>
        <p:pic>
          <p:nvPicPr>
            <p:cNvPr id="5" name="Picture 4" descr="A black and gold computer chip&#10;&#10;Description automatically generated">
              <a:extLst>
                <a:ext uri="{FF2B5EF4-FFF2-40B4-BE49-F238E27FC236}">
                  <a16:creationId xmlns:a16="http://schemas.microsoft.com/office/drawing/2014/main" id="{94EC91A0-4EF5-6F2D-CF1F-9AD8378980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489383" y="11307109"/>
              <a:ext cx="20281918" cy="4716726"/>
            </a:xfrm>
            <a:prstGeom prst="rect">
              <a:avLst/>
            </a:prstGeom>
          </p:spPr>
        </p:pic>
        <p:pic>
          <p:nvPicPr>
            <p:cNvPr id="10" name="Picture 9" descr="A white square with black lines&#10;&#10;Description automatically generated">
              <a:extLst>
                <a:ext uri="{FF2B5EF4-FFF2-40B4-BE49-F238E27FC236}">
                  <a16:creationId xmlns:a16="http://schemas.microsoft.com/office/drawing/2014/main" id="{67A8EBB1-999C-CAF0-B939-047610F7EDA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0872" y="8952523"/>
              <a:ext cx="9728364" cy="9804366"/>
            </a:xfrm>
            <a:prstGeom prst="rect">
              <a:avLst/>
            </a:prstGeom>
          </p:spPr>
        </p:pic>
        <p:pic>
          <p:nvPicPr>
            <p:cNvPr id="23" name="Picture 22" descr="A black and blue bus with white text&#10;&#10;Description automatically generated">
              <a:extLst>
                <a:ext uri="{FF2B5EF4-FFF2-40B4-BE49-F238E27FC236}">
                  <a16:creationId xmlns:a16="http://schemas.microsoft.com/office/drawing/2014/main" id="{D86BBAD0-9875-FA06-C7E2-700C2A57351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76093" y="9497786"/>
              <a:ext cx="4368487" cy="2468310"/>
            </a:xfrm>
            <a:prstGeom prst="rect">
              <a:avLst/>
            </a:prstGeom>
          </p:spPr>
        </p:pic>
        <p:pic>
          <p:nvPicPr>
            <p:cNvPr id="24" name="Picture 23" descr="A black and blue bus with white text&#10;&#10;Description automatically generated">
              <a:extLst>
                <a:ext uri="{FF2B5EF4-FFF2-40B4-BE49-F238E27FC236}">
                  <a16:creationId xmlns:a16="http://schemas.microsoft.com/office/drawing/2014/main" id="{6FD3599A-BAE0-5F8F-0245-F73F682504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37276" y="12535295"/>
              <a:ext cx="4368487" cy="2468310"/>
            </a:xfrm>
            <a:prstGeom prst="rect">
              <a:avLst/>
            </a:prstGeom>
          </p:spPr>
        </p:pic>
        <p:sp>
          <p:nvSpPr>
            <p:cNvPr id="26" name="Rectangle 25">
              <a:extLst>
                <a:ext uri="{FF2B5EF4-FFF2-40B4-BE49-F238E27FC236}">
                  <a16:creationId xmlns:a16="http://schemas.microsoft.com/office/drawing/2014/main" id="{DF5D0ED3-AEEB-0FA9-BD5A-4A4529C51C3B}"/>
                </a:ext>
              </a:extLst>
            </p:cNvPr>
            <p:cNvSpPr/>
            <p:nvPr/>
          </p:nvSpPr>
          <p:spPr>
            <a:xfrm>
              <a:off x="9845426" y="12050725"/>
              <a:ext cx="5727084" cy="23688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27" name="Rectangle 26">
              <a:extLst>
                <a:ext uri="{FF2B5EF4-FFF2-40B4-BE49-F238E27FC236}">
                  <a16:creationId xmlns:a16="http://schemas.microsoft.com/office/drawing/2014/main" id="{6463C3CB-B499-A9A5-EFC4-BA699948412C}"/>
                </a:ext>
              </a:extLst>
            </p:cNvPr>
            <p:cNvSpPr/>
            <p:nvPr/>
          </p:nvSpPr>
          <p:spPr>
            <a:xfrm>
              <a:off x="9845426" y="15035753"/>
              <a:ext cx="5727084" cy="23688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Uses two 32-bit buses rather than one 64-bit bus</a:t>
            </a:r>
          </a:p>
        </p:txBody>
      </p:sp>
      <p:sp>
        <p:nvSpPr>
          <p:cNvPr id="25" name="1_Point 2">
            <a:extLst>
              <a:ext uri="{FF2B5EF4-FFF2-40B4-BE49-F238E27FC236}">
                <a16:creationId xmlns:a16="http://schemas.microsoft.com/office/drawing/2014/main" id="{ADE20D79-886E-64D8-4E62-6F2730E9DFF5}"/>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run independently of each other</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351934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DDR Compared</a:t>
              </a:r>
            </a:p>
          </p:txBody>
        </p:sp>
      </p:grpSp>
      <p:grpSp>
        <p:nvGrpSpPr>
          <p:cNvPr id="37" name="0_Graphic 2">
            <a:extLst>
              <a:ext uri="{FF2B5EF4-FFF2-40B4-BE49-F238E27FC236}">
                <a16:creationId xmlns:a16="http://schemas.microsoft.com/office/drawing/2014/main" id="{A0EF4AA4-4D12-FF23-D670-E1128188B8D4}"/>
              </a:ext>
            </a:extLst>
          </p:cNvPr>
          <p:cNvGrpSpPr/>
          <p:nvPr/>
        </p:nvGrpSpPr>
        <p:grpSpPr>
          <a:xfrm>
            <a:off x="14934587" y="5236168"/>
            <a:ext cx="20357036" cy="14585162"/>
            <a:chOff x="14934587" y="5236168"/>
            <a:chExt cx="20357036" cy="14585162"/>
          </a:xfrm>
        </p:grpSpPr>
        <p:sp>
          <p:nvSpPr>
            <p:cNvPr id="5" name="1_Speed text">
              <a:extLst>
                <a:ext uri="{FF2B5EF4-FFF2-40B4-BE49-F238E27FC236}">
                  <a16:creationId xmlns:a16="http://schemas.microsoft.com/office/drawing/2014/main" id="{56BFBBFE-9136-D587-CA08-4F9D2B201023}"/>
                </a:ext>
              </a:extLst>
            </p:cNvPr>
            <p:cNvSpPr txBox="1"/>
            <p:nvPr/>
          </p:nvSpPr>
          <p:spPr>
            <a:xfrm>
              <a:off x="18662148" y="5384838"/>
              <a:ext cx="9198426"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800 to 2133 MT/s</a:t>
              </a:r>
            </a:p>
          </p:txBody>
        </p:sp>
        <p:sp>
          <p:nvSpPr>
            <p:cNvPr id="10" name="2_Transfer rate text">
              <a:extLst>
                <a:ext uri="{FF2B5EF4-FFF2-40B4-BE49-F238E27FC236}">
                  <a16:creationId xmlns:a16="http://schemas.microsoft.com/office/drawing/2014/main" id="{88ED037F-540B-1A86-5916-F7241D45C1FB}"/>
                </a:ext>
              </a:extLst>
            </p:cNvPr>
            <p:cNvSpPr txBox="1"/>
            <p:nvPr/>
          </p:nvSpPr>
          <p:spPr>
            <a:xfrm>
              <a:off x="21753159" y="6532787"/>
              <a:ext cx="6656777"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6 to 16 Gbps</a:t>
              </a:r>
            </a:p>
          </p:txBody>
        </p:sp>
        <p:pic>
          <p:nvPicPr>
            <p:cNvPr id="21" name="2_Transfer rate" descr="A circular object with numbers and lines&#10;&#10;Description automatically generated">
              <a:extLst>
                <a:ext uri="{FF2B5EF4-FFF2-40B4-BE49-F238E27FC236}">
                  <a16:creationId xmlns:a16="http://schemas.microsoft.com/office/drawing/2014/main" id="{846A21C2-B074-E9DB-3CEA-AB00D06849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48600" y="6439143"/>
              <a:ext cx="2880000" cy="2880000"/>
            </a:xfrm>
            <a:prstGeom prst="rect">
              <a:avLst/>
            </a:prstGeom>
          </p:spPr>
        </p:pic>
        <p:sp>
          <p:nvSpPr>
            <p:cNvPr id="22" name="3_Size text">
              <a:extLst>
                <a:ext uri="{FF2B5EF4-FFF2-40B4-BE49-F238E27FC236}">
                  <a16:creationId xmlns:a16="http://schemas.microsoft.com/office/drawing/2014/main" id="{4F5795C2-E986-6CAA-896C-EA418AB0C39F}"/>
                </a:ext>
              </a:extLst>
            </p:cNvPr>
            <p:cNvSpPr txBox="1"/>
            <p:nvPr/>
          </p:nvSpPr>
          <p:spPr>
            <a:xfrm>
              <a:off x="25033547" y="7708445"/>
              <a:ext cx="9914312"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Max size 32 Gigabytes</a:t>
              </a:r>
            </a:p>
          </p:txBody>
        </p:sp>
        <p:pic>
          <p:nvPicPr>
            <p:cNvPr id="23" name="3_Size" descr="A black number on a white surface&#10;&#10;Description automatically generated">
              <a:extLst>
                <a:ext uri="{FF2B5EF4-FFF2-40B4-BE49-F238E27FC236}">
                  <a16:creationId xmlns:a16="http://schemas.microsoft.com/office/drawing/2014/main" id="{2E18A3E0-A5F1-B950-A6E0-1D35D28BF3D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753159" y="7633731"/>
              <a:ext cx="3172059" cy="2424670"/>
            </a:xfrm>
            <a:prstGeom prst="rect">
              <a:avLst/>
            </a:prstGeom>
          </p:spPr>
        </p:pic>
        <p:sp>
          <p:nvSpPr>
            <p:cNvPr id="24" name="1_Speed text">
              <a:extLst>
                <a:ext uri="{FF2B5EF4-FFF2-40B4-BE49-F238E27FC236}">
                  <a16:creationId xmlns:a16="http://schemas.microsoft.com/office/drawing/2014/main" id="{BAD552AA-566D-949B-1DD3-EA4420C038CE}"/>
                </a:ext>
              </a:extLst>
            </p:cNvPr>
            <p:cNvSpPr txBox="1"/>
            <p:nvPr/>
          </p:nvSpPr>
          <p:spPr>
            <a:xfrm>
              <a:off x="18548600" y="10816939"/>
              <a:ext cx="9198426"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1600 to 3200 MT/s</a:t>
              </a:r>
            </a:p>
          </p:txBody>
        </p:sp>
        <p:sp>
          <p:nvSpPr>
            <p:cNvPr id="26" name="2_Transfer rate text">
              <a:extLst>
                <a:ext uri="{FF2B5EF4-FFF2-40B4-BE49-F238E27FC236}">
                  <a16:creationId xmlns:a16="http://schemas.microsoft.com/office/drawing/2014/main" id="{822F400D-6C8F-9209-CC38-F0BC81543D8E}"/>
                </a:ext>
              </a:extLst>
            </p:cNvPr>
            <p:cNvSpPr txBox="1"/>
            <p:nvPr/>
          </p:nvSpPr>
          <p:spPr>
            <a:xfrm>
              <a:off x="21616722" y="11934942"/>
              <a:ext cx="7787734"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12.8 to 25.6 Gbps</a:t>
              </a:r>
            </a:p>
          </p:txBody>
        </p:sp>
        <p:pic>
          <p:nvPicPr>
            <p:cNvPr id="27" name="2_Transfer rate" descr="A circular object with numbers and lines&#10;&#10;Description automatically generated">
              <a:extLst>
                <a:ext uri="{FF2B5EF4-FFF2-40B4-BE49-F238E27FC236}">
                  <a16:creationId xmlns:a16="http://schemas.microsoft.com/office/drawing/2014/main" id="{449C7A88-F71E-5D4D-2DBD-86B5A69E1E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48600" y="11887557"/>
              <a:ext cx="2880000" cy="2880000"/>
            </a:xfrm>
            <a:prstGeom prst="rect">
              <a:avLst/>
            </a:prstGeom>
          </p:spPr>
        </p:pic>
        <p:sp>
          <p:nvSpPr>
            <p:cNvPr id="28" name="3_Size text">
              <a:extLst>
                <a:ext uri="{FF2B5EF4-FFF2-40B4-BE49-F238E27FC236}">
                  <a16:creationId xmlns:a16="http://schemas.microsoft.com/office/drawing/2014/main" id="{3758EB6C-7E0A-7A34-76EF-443389133F02}"/>
                </a:ext>
              </a:extLst>
            </p:cNvPr>
            <p:cNvSpPr txBox="1"/>
            <p:nvPr/>
          </p:nvSpPr>
          <p:spPr>
            <a:xfrm>
              <a:off x="24434793" y="13052946"/>
              <a:ext cx="9914312"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Max size 64 Gigabytes</a:t>
              </a:r>
            </a:p>
          </p:txBody>
        </p:sp>
        <p:pic>
          <p:nvPicPr>
            <p:cNvPr id="29" name="3_Size">
              <a:extLst>
                <a:ext uri="{FF2B5EF4-FFF2-40B4-BE49-F238E27FC236}">
                  <a16:creationId xmlns:a16="http://schemas.microsoft.com/office/drawing/2014/main" id="{CDE11A40-726B-BED9-1264-F4B7EA51E49F}"/>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1976113" y="13071993"/>
              <a:ext cx="2119781" cy="2240338"/>
            </a:xfrm>
            <a:prstGeom prst="rect">
              <a:avLst/>
            </a:prstGeom>
          </p:spPr>
        </p:pic>
        <p:sp>
          <p:nvSpPr>
            <p:cNvPr id="30" name="1_Speed text">
              <a:extLst>
                <a:ext uri="{FF2B5EF4-FFF2-40B4-BE49-F238E27FC236}">
                  <a16:creationId xmlns:a16="http://schemas.microsoft.com/office/drawing/2014/main" id="{DD1E36A2-49EB-00E2-C693-8AB3E2B96A96}"/>
                </a:ext>
              </a:extLst>
            </p:cNvPr>
            <p:cNvSpPr txBox="1"/>
            <p:nvPr/>
          </p:nvSpPr>
          <p:spPr>
            <a:xfrm>
              <a:off x="18548600" y="15275215"/>
              <a:ext cx="9198426"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4800 to 6400 MT/s</a:t>
              </a:r>
            </a:p>
          </p:txBody>
        </p:sp>
        <p:sp>
          <p:nvSpPr>
            <p:cNvPr id="32" name="2_Transfer rate text">
              <a:extLst>
                <a:ext uri="{FF2B5EF4-FFF2-40B4-BE49-F238E27FC236}">
                  <a16:creationId xmlns:a16="http://schemas.microsoft.com/office/drawing/2014/main" id="{DE5F09B3-B3C9-E04D-9E9F-C7D7CB913D16}"/>
                </a:ext>
              </a:extLst>
            </p:cNvPr>
            <p:cNvSpPr txBox="1"/>
            <p:nvPr/>
          </p:nvSpPr>
          <p:spPr>
            <a:xfrm>
              <a:off x="21616722" y="16355866"/>
              <a:ext cx="7787734"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38.4 to 51.2 Gbps</a:t>
              </a:r>
            </a:p>
          </p:txBody>
        </p:sp>
        <p:pic>
          <p:nvPicPr>
            <p:cNvPr id="33" name="2_Transfer rate" descr="A circular object with numbers and lines&#10;&#10;Description automatically generated">
              <a:extLst>
                <a:ext uri="{FF2B5EF4-FFF2-40B4-BE49-F238E27FC236}">
                  <a16:creationId xmlns:a16="http://schemas.microsoft.com/office/drawing/2014/main" id="{3DAB25CE-6098-62FB-7C4A-0FC847813C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48600" y="16394610"/>
              <a:ext cx="2880000" cy="2880000"/>
            </a:xfrm>
            <a:prstGeom prst="rect">
              <a:avLst/>
            </a:prstGeom>
          </p:spPr>
        </p:pic>
        <p:sp>
          <p:nvSpPr>
            <p:cNvPr id="34" name="3_Size text">
              <a:extLst>
                <a:ext uri="{FF2B5EF4-FFF2-40B4-BE49-F238E27FC236}">
                  <a16:creationId xmlns:a16="http://schemas.microsoft.com/office/drawing/2014/main" id="{2823A5BB-BE1A-E7ED-5E2B-F23EC7579401}"/>
                </a:ext>
              </a:extLst>
            </p:cNvPr>
            <p:cNvSpPr txBox="1"/>
            <p:nvPr/>
          </p:nvSpPr>
          <p:spPr>
            <a:xfrm>
              <a:off x="25377311" y="17625224"/>
              <a:ext cx="9914312"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Max size </a:t>
              </a:r>
              <a:r>
                <a:rPr lang="en-US" sz="7000">
                  <a:latin typeface="Arial" panose="020B0604020202020204" pitchFamily="34" charset="0"/>
                  <a:cs typeface="Arial" panose="020B0604020202020204" pitchFamily="34" charset="0"/>
                </a:rPr>
                <a:t>512 Gigabytes</a:t>
              </a:r>
              <a:endParaRPr lang="en-US" sz="7000" dirty="0">
                <a:latin typeface="Arial" panose="020B0604020202020204" pitchFamily="34" charset="0"/>
                <a:cs typeface="Arial" panose="020B0604020202020204" pitchFamily="34" charset="0"/>
              </a:endParaRPr>
            </a:p>
          </p:txBody>
        </p:sp>
        <p:pic>
          <p:nvPicPr>
            <p:cNvPr id="35" name="3_Size">
              <a:extLst>
                <a:ext uri="{FF2B5EF4-FFF2-40B4-BE49-F238E27FC236}">
                  <a16:creationId xmlns:a16="http://schemas.microsoft.com/office/drawing/2014/main" id="{C0C49237-8CD5-A470-68F2-3429264BE57B}"/>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1753159" y="17580993"/>
              <a:ext cx="3352209" cy="2240337"/>
            </a:xfrm>
            <a:prstGeom prst="rect">
              <a:avLst/>
            </a:prstGeom>
          </p:spPr>
        </p:pic>
        <p:pic>
          <p:nvPicPr>
            <p:cNvPr id="8" name="1_Speed" descr="A cartoon cat running&#10;&#10;Description automatically generated">
              <a:extLst>
                <a:ext uri="{FF2B5EF4-FFF2-40B4-BE49-F238E27FC236}">
                  <a16:creationId xmlns:a16="http://schemas.microsoft.com/office/drawing/2014/main" id="{64B99B1A-ED0F-ADE5-2BED-722BE5437FE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934587" y="5236168"/>
              <a:ext cx="3566145" cy="3208338"/>
            </a:xfrm>
            <a:prstGeom prst="rect">
              <a:avLst/>
            </a:prstGeom>
          </p:spPr>
        </p:pic>
        <p:pic>
          <p:nvPicPr>
            <p:cNvPr id="25" name="1_Speed">
              <a:extLst>
                <a:ext uri="{FF2B5EF4-FFF2-40B4-BE49-F238E27FC236}">
                  <a16:creationId xmlns:a16="http://schemas.microsoft.com/office/drawing/2014/main" id="{488F56B6-BBCA-19D1-5B7D-58A7566C5E0D}"/>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4934587" y="10934401"/>
              <a:ext cx="3566145" cy="2158905"/>
            </a:xfrm>
            <a:prstGeom prst="rect">
              <a:avLst/>
            </a:prstGeom>
          </p:spPr>
        </p:pic>
        <p:pic>
          <p:nvPicPr>
            <p:cNvPr id="31" name="1_Speed">
              <a:extLst>
                <a:ext uri="{FF2B5EF4-FFF2-40B4-BE49-F238E27FC236}">
                  <a16:creationId xmlns:a16="http://schemas.microsoft.com/office/drawing/2014/main" id="{8C698172-E1FD-E712-8FE1-D7E430A5719F}"/>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4934587" y="15625358"/>
              <a:ext cx="3353413" cy="2802594"/>
            </a:xfrm>
            <a:prstGeom prst="rect">
              <a:avLst/>
            </a:prstGeom>
          </p:spPr>
        </p:pic>
      </p:grpSp>
      <p:pic>
        <p:nvPicPr>
          <p:cNvPr id="2" name="0_Graphic 1" descr="A green computer parts with brown squares&#10;&#10;Description automatically generated with medium confidence">
            <a:extLst>
              <a:ext uri="{FF2B5EF4-FFF2-40B4-BE49-F238E27FC236}">
                <a16:creationId xmlns:a16="http://schemas.microsoft.com/office/drawing/2014/main" id="{4370089D-6EE7-664D-BC9E-D01EDAAC96E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54964" y="5348207"/>
            <a:ext cx="13744925" cy="13644878"/>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47819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Notch for each generation in different spot</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545801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Small Outline DIMM (SO-DIMM)</a:t>
              </a:r>
            </a:p>
          </p:txBody>
        </p:sp>
      </p:grpSp>
      <p:pic>
        <p:nvPicPr>
          <p:cNvPr id="5" name="0_Graphic" descr="A green circuit board with black and yellow chips&#10;&#10;Description automatically generated">
            <a:extLst>
              <a:ext uri="{FF2B5EF4-FFF2-40B4-BE49-F238E27FC236}">
                <a16:creationId xmlns:a16="http://schemas.microsoft.com/office/drawing/2014/main" id="{3C322369-1F9B-B5A3-0ABB-5DB9DAC81B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53450" y="6859872"/>
            <a:ext cx="27532338" cy="11912325"/>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Smaller version of the larger DDRs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3" y="5467572"/>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Maximum capacity will be lower</a:t>
            </a:r>
          </a:p>
        </p:txBody>
      </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794863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https://ITFreeTraining.com/ap11/2c10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_MemoryBackground_V MemoryBackground_F 100" descr="A black rectangular object with yellow and blue colors&#10;&#10;Description automatically generated">
            <a:extLst>
              <a:ext uri="{FF2B5EF4-FFF2-40B4-BE49-F238E27FC236}">
                <a16:creationId xmlns:a16="http://schemas.microsoft.com/office/drawing/2014/main" id="{91F51DF4-F65D-1E93-9A8F-0171BA95E2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3208337"/>
            <a:chOff x="0" y="1587"/>
            <a:chExt cx="36576000" cy="3208337"/>
          </a:xfrm>
        </p:grpSpPr>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is Computer Memory?</a:t>
              </a:r>
            </a:p>
          </p:txBody>
        </p:sp>
      </p:grpSp>
      <p:sp>
        <p:nvSpPr>
          <p:cNvPr id="9" name="2_Point 1">
            <a:extLst>
              <a:ext uri="{FF2B5EF4-FFF2-40B4-BE49-F238E27FC236}">
                <a16:creationId xmlns:a16="http://schemas.microsoft.com/office/drawing/2014/main" id="{9AB0CD40-3F8C-4AD7-ABD2-0365709E7B83}"/>
              </a:ext>
            </a:extLst>
          </p:cNvPr>
          <p:cNvSpPr txBox="1"/>
          <p:nvPr/>
        </p:nvSpPr>
        <p:spPr>
          <a:xfrm>
            <a:off x="854964" y="3613667"/>
            <a:ext cx="32312817"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Stores data for immediate use inside the computer</a:t>
            </a:r>
          </a:p>
        </p:txBody>
      </p:sp>
      <p:sp>
        <p:nvSpPr>
          <p:cNvPr id="14" name="3_Point 2">
            <a:extLst>
              <a:ext uri="{FF2B5EF4-FFF2-40B4-BE49-F238E27FC236}">
                <a16:creationId xmlns:a16="http://schemas.microsoft.com/office/drawing/2014/main" id="{F7302874-6FF6-4F12-9408-F903772FAD68}"/>
              </a:ext>
            </a:extLst>
          </p:cNvPr>
          <p:cNvSpPr txBox="1"/>
          <p:nvPr/>
        </p:nvSpPr>
        <p:spPr>
          <a:xfrm>
            <a:off x="854963" y="5467572"/>
            <a:ext cx="22649059"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Often referred to as primary storage or main memory</a:t>
            </a:r>
          </a:p>
        </p:txBody>
      </p:sp>
      <p:sp>
        <p:nvSpPr>
          <p:cNvPr id="11" name="4_Fast text">
            <a:extLst>
              <a:ext uri="{FF2B5EF4-FFF2-40B4-BE49-F238E27FC236}">
                <a16:creationId xmlns:a16="http://schemas.microsoft.com/office/drawing/2014/main" id="{E64035EB-538E-4765-9879-52C9E87B8C6B}"/>
              </a:ext>
            </a:extLst>
          </p:cNvPr>
          <p:cNvSpPr txBox="1"/>
          <p:nvPr/>
        </p:nvSpPr>
        <p:spPr>
          <a:xfrm>
            <a:off x="6165017" y="17423824"/>
            <a:ext cx="4866171"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Very fast</a:t>
            </a:r>
          </a:p>
        </p:txBody>
      </p:sp>
      <p:grpSp>
        <p:nvGrpSpPr>
          <p:cNvPr id="27" name="4_Fast graphic">
            <a:extLst>
              <a:ext uri="{FF2B5EF4-FFF2-40B4-BE49-F238E27FC236}">
                <a16:creationId xmlns:a16="http://schemas.microsoft.com/office/drawing/2014/main" id="{11D92AFE-D51F-2697-91F6-365EBE421DB0}"/>
              </a:ext>
            </a:extLst>
          </p:cNvPr>
          <p:cNvGrpSpPr/>
          <p:nvPr/>
        </p:nvGrpSpPr>
        <p:grpSpPr>
          <a:xfrm>
            <a:off x="854964" y="7277837"/>
            <a:ext cx="14360028" cy="9984929"/>
            <a:chOff x="854963" y="8774125"/>
            <a:chExt cx="14360029" cy="9984929"/>
          </a:xfrm>
        </p:grpSpPr>
        <p:sp>
          <p:nvSpPr>
            <p:cNvPr id="25" name="Rectangle 24">
              <a:extLst>
                <a:ext uri="{FF2B5EF4-FFF2-40B4-BE49-F238E27FC236}">
                  <a16:creationId xmlns:a16="http://schemas.microsoft.com/office/drawing/2014/main" id="{A1FED54B-C07B-5CF2-0E97-2AA4A42A4984}"/>
                </a:ext>
              </a:extLst>
            </p:cNvPr>
            <p:cNvSpPr/>
            <p:nvPr/>
          </p:nvSpPr>
          <p:spPr>
            <a:xfrm>
              <a:off x="854963" y="8774125"/>
              <a:ext cx="14360029" cy="9984929"/>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7" name="Picture 16" descr="A cat with a circuit board&#10;&#10;Description automatically generated">
              <a:extLst>
                <a:ext uri="{FF2B5EF4-FFF2-40B4-BE49-F238E27FC236}">
                  <a16:creationId xmlns:a16="http://schemas.microsoft.com/office/drawing/2014/main" id="{5E2F902A-F779-C5D3-F2BD-D9693EA03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8117" y="8935183"/>
              <a:ext cx="12420122" cy="9633476"/>
            </a:xfrm>
            <a:prstGeom prst="rect">
              <a:avLst/>
            </a:prstGeom>
          </p:spPr>
        </p:pic>
      </p:grpSp>
      <p:sp>
        <p:nvSpPr>
          <p:cNvPr id="29" name="5_Volatile text">
            <a:extLst>
              <a:ext uri="{FF2B5EF4-FFF2-40B4-BE49-F238E27FC236}">
                <a16:creationId xmlns:a16="http://schemas.microsoft.com/office/drawing/2014/main" id="{411A02FE-32F6-C804-CCDA-CDFEDC7AD789}"/>
              </a:ext>
            </a:extLst>
          </p:cNvPr>
          <p:cNvSpPr txBox="1"/>
          <p:nvPr/>
        </p:nvSpPr>
        <p:spPr>
          <a:xfrm>
            <a:off x="23038239" y="17423824"/>
            <a:ext cx="13161818"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Volatile. Lost when power lost</a:t>
            </a:r>
          </a:p>
        </p:txBody>
      </p:sp>
      <p:grpSp>
        <p:nvGrpSpPr>
          <p:cNvPr id="28" name="5_Volatile">
            <a:extLst>
              <a:ext uri="{FF2B5EF4-FFF2-40B4-BE49-F238E27FC236}">
                <a16:creationId xmlns:a16="http://schemas.microsoft.com/office/drawing/2014/main" id="{CB943ADA-3557-7E15-C390-5584F29FB53A}"/>
              </a:ext>
            </a:extLst>
          </p:cNvPr>
          <p:cNvGrpSpPr/>
          <p:nvPr/>
        </p:nvGrpSpPr>
        <p:grpSpPr>
          <a:xfrm>
            <a:off x="23004080" y="7277837"/>
            <a:ext cx="12608819" cy="9984929"/>
            <a:chOff x="23004080" y="8774125"/>
            <a:chExt cx="12608819" cy="9984929"/>
          </a:xfrm>
        </p:grpSpPr>
        <p:sp>
          <p:nvSpPr>
            <p:cNvPr id="26" name="Rectangle 25">
              <a:extLst>
                <a:ext uri="{FF2B5EF4-FFF2-40B4-BE49-F238E27FC236}">
                  <a16:creationId xmlns:a16="http://schemas.microsoft.com/office/drawing/2014/main" id="{72F3083E-E0AD-581C-9672-78AD24A674F8}"/>
                </a:ext>
              </a:extLst>
            </p:cNvPr>
            <p:cNvSpPr/>
            <p:nvPr/>
          </p:nvSpPr>
          <p:spPr>
            <a:xfrm>
              <a:off x="23004080" y="8774125"/>
              <a:ext cx="12608819" cy="9984929"/>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4" name="Picture 23" descr="A computer chip with fire coming out of it&#10;&#10;Description automatically generated">
              <a:extLst>
                <a:ext uri="{FF2B5EF4-FFF2-40B4-BE49-F238E27FC236}">
                  <a16:creationId xmlns:a16="http://schemas.microsoft.com/office/drawing/2014/main" id="{181A8530-22D6-6649-46BB-CD31AD6AAFD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467123" y="8894618"/>
              <a:ext cx="9753600" cy="9753600"/>
            </a:xfrm>
            <a:prstGeom prst="rect">
              <a:avLst/>
            </a:prstGeom>
          </p:spPr>
        </p:pic>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381909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90D20C1-1A5F-E9C7-B32B-50AAC1C8F3F8}"/>
              </a:ext>
            </a:extLst>
          </p:cNvPr>
          <p:cNvGrpSpPr>
            <a:grpSpLocks noGrp="1" noUngrp="1" noRot="1" noMove="1" noResize="1"/>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A91F6329-6E85-3E91-B4C9-E49B38CAEC7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1" y="1587"/>
              <a:ext cx="36575997" cy="20573999"/>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a:spLocks noGrp="1" noRot="1" noMove="1" noResize="1" noEditPoints="1" noAdjustHandles="1" noChangeArrowheads="1" noChangeShapeType="1"/>
            </p:cNvSpPr>
            <p:nvPr/>
          </p:nvSpPr>
          <p:spPr>
            <a:xfrm>
              <a:off x="1351026" y="416686"/>
              <a:ext cx="3404931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How Memory Works</a:t>
              </a:r>
            </a:p>
          </p:txBody>
        </p:sp>
      </p:grpSp>
      <p:pic>
        <p:nvPicPr>
          <p:cNvPr id="2" name="1_Spreadsheet" descr="A white square shaped object&#10;&#10;Description automatically generated with medium confidence">
            <a:extLst>
              <a:ext uri="{FF2B5EF4-FFF2-40B4-BE49-F238E27FC236}">
                <a16:creationId xmlns:a16="http://schemas.microsoft.com/office/drawing/2014/main" id="{93D1EEFF-0802-0A5E-7D9E-4EFE26DBFE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24261" y="5606118"/>
            <a:ext cx="11019013" cy="11495935"/>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4965" y="3613667"/>
            <a:ext cx="30484018" cy="1708066"/>
          </a:xfrm>
          <a:prstGeom prst="rect">
            <a:avLst/>
          </a:prstGeom>
          <a:solidFill>
            <a:srgbClr val="FFFFFF">
              <a:alpha val="89804"/>
            </a:srgbClr>
          </a:solidFill>
        </p:spPr>
        <p:txBody>
          <a:bodyPr wrap="square">
            <a:spAutoFit/>
          </a:bodyPr>
          <a:lstStyle/>
          <a:p>
            <a:r>
              <a:rPr lang="en-GB" sz="10500" b="1" dirty="0">
                <a:solidFill>
                  <a:srgbClr val="FF0000"/>
                </a:solidFill>
                <a:latin typeface="Arial" panose="020B0604020202020204" pitchFamily="34" charset="0"/>
                <a:cs typeface="Arial" panose="020B0604020202020204" pitchFamily="34" charset="0"/>
              </a:rPr>
              <a:t>Memory accessed by selected row then column</a:t>
            </a:r>
          </a:p>
        </p:txBody>
      </p:sp>
      <p:pic>
        <p:nvPicPr>
          <p:cNvPr id="25" name="3_Timing example" descr="A screenshot of a computer program&#10;&#10;Description automatically generated">
            <a:extLst>
              <a:ext uri="{FF2B5EF4-FFF2-40B4-BE49-F238E27FC236}">
                <a16:creationId xmlns:a16="http://schemas.microsoft.com/office/drawing/2014/main" id="{14A4C915-F802-F67B-662C-E431253AC0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977944" y="5725472"/>
            <a:ext cx="11249517" cy="11221603"/>
          </a:xfrm>
          <a:prstGeom prst="rect">
            <a:avLst/>
          </a:prstGeom>
        </p:spPr>
      </p:pic>
      <p:sp>
        <p:nvSpPr>
          <p:cNvPr id="50" name="4_Row select_D 1.0">
            <a:extLst>
              <a:ext uri="{FF2B5EF4-FFF2-40B4-BE49-F238E27FC236}">
                <a16:creationId xmlns:a16="http://schemas.microsoft.com/office/drawing/2014/main" id="{5F0567F6-39B1-C41C-9262-E745316F0C8C}"/>
              </a:ext>
            </a:extLst>
          </p:cNvPr>
          <p:cNvSpPr/>
          <p:nvPr/>
        </p:nvSpPr>
        <p:spPr>
          <a:xfrm>
            <a:off x="2424261" y="10325588"/>
            <a:ext cx="11019013" cy="871344"/>
          </a:xfrm>
          <a:prstGeom prst="rect">
            <a:avLst/>
          </a:prstGeom>
          <a:solidFill>
            <a:srgbClr val="000000">
              <a:alpha val="50196"/>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AU"/>
          </a:p>
        </p:txBody>
      </p:sp>
      <p:grpSp>
        <p:nvGrpSpPr>
          <p:cNvPr id="48" name="4_Rows">
            <a:extLst>
              <a:ext uri="{FF2B5EF4-FFF2-40B4-BE49-F238E27FC236}">
                <a16:creationId xmlns:a16="http://schemas.microsoft.com/office/drawing/2014/main" id="{646B4B20-E704-9543-4C8E-0FB5BBBE1557}"/>
              </a:ext>
            </a:extLst>
          </p:cNvPr>
          <p:cNvGrpSpPr/>
          <p:nvPr/>
        </p:nvGrpSpPr>
        <p:grpSpPr>
          <a:xfrm>
            <a:off x="1356046" y="5725472"/>
            <a:ext cx="871344" cy="11221603"/>
            <a:chOff x="1356046" y="5725472"/>
            <a:chExt cx="871344" cy="11221603"/>
          </a:xfrm>
        </p:grpSpPr>
        <p:pic>
          <p:nvPicPr>
            <p:cNvPr id="8" name="Picture 7" descr="A red neon x sign&#10;&#10;Description automatically generated">
              <a:extLst>
                <a:ext uri="{FF2B5EF4-FFF2-40B4-BE49-F238E27FC236}">
                  <a16:creationId xmlns:a16="http://schemas.microsoft.com/office/drawing/2014/main" id="{1FCB8CDB-BC3F-AD30-5A5D-6E35DB549C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6046" y="5725472"/>
              <a:ext cx="859238" cy="871200"/>
            </a:xfrm>
            <a:prstGeom prst="rect">
              <a:avLst/>
            </a:prstGeom>
          </p:spPr>
        </p:pic>
        <p:pic>
          <p:nvPicPr>
            <p:cNvPr id="16" name="Picture 15" descr="A green check mark in a square&#10;&#10;Description automatically generated">
              <a:extLst>
                <a:ext uri="{FF2B5EF4-FFF2-40B4-BE49-F238E27FC236}">
                  <a16:creationId xmlns:a16="http://schemas.microsoft.com/office/drawing/2014/main" id="{32E14FBB-D0B5-9EA7-7E0D-7794B7901E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56046" y="10325588"/>
              <a:ext cx="871344" cy="871344"/>
            </a:xfrm>
            <a:prstGeom prst="rect">
              <a:avLst/>
            </a:prstGeom>
          </p:spPr>
        </p:pic>
        <p:pic>
          <p:nvPicPr>
            <p:cNvPr id="26" name="Picture 25" descr="A red neon x sign&#10;&#10;Description automatically generated">
              <a:extLst>
                <a:ext uri="{FF2B5EF4-FFF2-40B4-BE49-F238E27FC236}">
                  <a16:creationId xmlns:a16="http://schemas.microsoft.com/office/drawing/2014/main" id="{2BE92E45-61D8-535B-70A3-58DA9734198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6046" y="6875501"/>
              <a:ext cx="859238" cy="871200"/>
            </a:xfrm>
            <a:prstGeom prst="rect">
              <a:avLst/>
            </a:prstGeom>
          </p:spPr>
        </p:pic>
        <p:pic>
          <p:nvPicPr>
            <p:cNvPr id="27" name="Picture 26" descr="A red neon x sign&#10;&#10;Description automatically generated">
              <a:extLst>
                <a:ext uri="{FF2B5EF4-FFF2-40B4-BE49-F238E27FC236}">
                  <a16:creationId xmlns:a16="http://schemas.microsoft.com/office/drawing/2014/main" id="{CB41B60E-EFC0-E3A6-C505-A378BF82FD5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6046" y="8025530"/>
              <a:ext cx="859238" cy="871200"/>
            </a:xfrm>
            <a:prstGeom prst="rect">
              <a:avLst/>
            </a:prstGeom>
          </p:spPr>
        </p:pic>
        <p:pic>
          <p:nvPicPr>
            <p:cNvPr id="28" name="Picture 27" descr="A red neon x sign&#10;&#10;Description automatically generated">
              <a:extLst>
                <a:ext uri="{FF2B5EF4-FFF2-40B4-BE49-F238E27FC236}">
                  <a16:creationId xmlns:a16="http://schemas.microsoft.com/office/drawing/2014/main" id="{85B161CA-5703-51A0-DF31-F6B821DC4BC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6046" y="9175559"/>
              <a:ext cx="859238" cy="871200"/>
            </a:xfrm>
            <a:prstGeom prst="rect">
              <a:avLst/>
            </a:prstGeom>
          </p:spPr>
        </p:pic>
        <p:pic>
          <p:nvPicPr>
            <p:cNvPr id="30" name="Picture 29" descr="A red neon x sign&#10;&#10;Description automatically generated">
              <a:extLst>
                <a:ext uri="{FF2B5EF4-FFF2-40B4-BE49-F238E27FC236}">
                  <a16:creationId xmlns:a16="http://schemas.microsoft.com/office/drawing/2014/main" id="{98F3D852-7064-6B2F-7828-C65677F9CC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6046" y="11475761"/>
              <a:ext cx="859238" cy="871200"/>
            </a:xfrm>
            <a:prstGeom prst="rect">
              <a:avLst/>
            </a:prstGeom>
          </p:spPr>
        </p:pic>
        <p:pic>
          <p:nvPicPr>
            <p:cNvPr id="31" name="Picture 30" descr="A red neon x sign&#10;&#10;Description automatically generated">
              <a:extLst>
                <a:ext uri="{FF2B5EF4-FFF2-40B4-BE49-F238E27FC236}">
                  <a16:creationId xmlns:a16="http://schemas.microsoft.com/office/drawing/2014/main" id="{52FE4287-E8F3-3E2D-9D39-35DA282C68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6046" y="12625790"/>
              <a:ext cx="859238" cy="871200"/>
            </a:xfrm>
            <a:prstGeom prst="rect">
              <a:avLst/>
            </a:prstGeom>
          </p:spPr>
        </p:pic>
        <p:pic>
          <p:nvPicPr>
            <p:cNvPr id="32" name="Picture 31" descr="A red neon x sign&#10;&#10;Description automatically generated">
              <a:extLst>
                <a:ext uri="{FF2B5EF4-FFF2-40B4-BE49-F238E27FC236}">
                  <a16:creationId xmlns:a16="http://schemas.microsoft.com/office/drawing/2014/main" id="{CE3700C3-38E6-25B8-A130-D9D68C3BC91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6046" y="13775819"/>
              <a:ext cx="859238" cy="871200"/>
            </a:xfrm>
            <a:prstGeom prst="rect">
              <a:avLst/>
            </a:prstGeom>
          </p:spPr>
        </p:pic>
        <p:pic>
          <p:nvPicPr>
            <p:cNvPr id="33" name="Picture 32" descr="A red neon x sign&#10;&#10;Description automatically generated">
              <a:extLst>
                <a:ext uri="{FF2B5EF4-FFF2-40B4-BE49-F238E27FC236}">
                  <a16:creationId xmlns:a16="http://schemas.microsoft.com/office/drawing/2014/main" id="{A1D93CB1-715D-7B61-DE28-FFE28B7EB8A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6046" y="14925848"/>
              <a:ext cx="859238" cy="871200"/>
            </a:xfrm>
            <a:prstGeom prst="rect">
              <a:avLst/>
            </a:prstGeom>
          </p:spPr>
        </p:pic>
        <p:pic>
          <p:nvPicPr>
            <p:cNvPr id="34" name="Picture 33" descr="A red neon x sign&#10;&#10;Description automatically generated">
              <a:extLst>
                <a:ext uri="{FF2B5EF4-FFF2-40B4-BE49-F238E27FC236}">
                  <a16:creationId xmlns:a16="http://schemas.microsoft.com/office/drawing/2014/main" id="{509FA67E-6C56-74BB-791D-A94BA21E940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6046" y="16075875"/>
              <a:ext cx="859238" cy="871200"/>
            </a:xfrm>
            <a:prstGeom prst="rect">
              <a:avLst/>
            </a:prstGeom>
          </p:spPr>
        </p:pic>
      </p:grpSp>
      <p:grpSp>
        <p:nvGrpSpPr>
          <p:cNvPr id="61" name="5_Row highlight">
            <a:extLst>
              <a:ext uri="{FF2B5EF4-FFF2-40B4-BE49-F238E27FC236}">
                <a16:creationId xmlns:a16="http://schemas.microsoft.com/office/drawing/2014/main" id="{2D171586-2815-961F-DC66-B76FE4459778}"/>
              </a:ext>
            </a:extLst>
          </p:cNvPr>
          <p:cNvGrpSpPr/>
          <p:nvPr/>
        </p:nvGrpSpPr>
        <p:grpSpPr>
          <a:xfrm>
            <a:off x="16420884" y="9831713"/>
            <a:ext cx="19905734" cy="1423612"/>
            <a:chOff x="16420884" y="9831713"/>
            <a:chExt cx="19905734" cy="1423612"/>
          </a:xfrm>
        </p:grpSpPr>
        <p:pic>
          <p:nvPicPr>
            <p:cNvPr id="53" name="3_Timing example" descr="A screenshot of a computer program&#10;&#10;Description automatically generated">
              <a:extLst>
                <a:ext uri="{FF2B5EF4-FFF2-40B4-BE49-F238E27FC236}">
                  <a16:creationId xmlns:a16="http://schemas.microsoft.com/office/drawing/2014/main" id="{FFEB1257-77A8-F318-4CCD-E1D8B498312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4302238" y="9896772"/>
              <a:ext cx="11942618" cy="873651"/>
            </a:xfrm>
            <a:prstGeom prst="rect">
              <a:avLst/>
            </a:prstGeom>
          </p:spPr>
        </p:pic>
        <p:sp>
          <p:nvSpPr>
            <p:cNvPr id="55" name="Frame 54">
              <a:extLst>
                <a:ext uri="{FF2B5EF4-FFF2-40B4-BE49-F238E27FC236}">
                  <a16:creationId xmlns:a16="http://schemas.microsoft.com/office/drawing/2014/main" id="{35B05081-57FF-207A-C8D0-2BB02484B3F2}"/>
                </a:ext>
              </a:extLst>
            </p:cNvPr>
            <p:cNvSpPr/>
            <p:nvPr/>
          </p:nvSpPr>
          <p:spPr>
            <a:xfrm>
              <a:off x="16420884" y="10715831"/>
              <a:ext cx="5590031" cy="539494"/>
            </a:xfrm>
            <a:prstGeom prst="frame">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57" name="Frame 56">
              <a:extLst>
                <a:ext uri="{FF2B5EF4-FFF2-40B4-BE49-F238E27FC236}">
                  <a16:creationId xmlns:a16="http://schemas.microsoft.com/office/drawing/2014/main" id="{793E3F15-3D8D-3F0F-A043-77B915D40B09}"/>
                </a:ext>
              </a:extLst>
            </p:cNvPr>
            <p:cNvSpPr/>
            <p:nvPr/>
          </p:nvSpPr>
          <p:spPr>
            <a:xfrm>
              <a:off x="24036411" y="9831713"/>
              <a:ext cx="12290207" cy="952809"/>
            </a:xfrm>
            <a:prstGeom prst="frame">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58" name="Rectangle 57">
              <a:extLst>
                <a:ext uri="{FF2B5EF4-FFF2-40B4-BE49-F238E27FC236}">
                  <a16:creationId xmlns:a16="http://schemas.microsoft.com/office/drawing/2014/main" id="{B1C878C3-6F14-AC21-C6D0-5FC0E00A428F}"/>
                </a:ext>
              </a:extLst>
            </p:cNvPr>
            <p:cNvSpPr/>
            <p:nvPr/>
          </p:nvSpPr>
          <p:spPr>
            <a:xfrm flipV="1">
              <a:off x="22010915" y="10713880"/>
              <a:ext cx="2138798" cy="65569"/>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grpSp>
      <p:sp>
        <p:nvSpPr>
          <p:cNvPr id="51" name="6_Col select_D 1.0">
            <a:extLst>
              <a:ext uri="{FF2B5EF4-FFF2-40B4-BE49-F238E27FC236}">
                <a16:creationId xmlns:a16="http://schemas.microsoft.com/office/drawing/2014/main" id="{8AE4CDAB-F001-E944-D78C-0B4C56530BC6}"/>
              </a:ext>
            </a:extLst>
          </p:cNvPr>
          <p:cNvSpPr/>
          <p:nvPr/>
        </p:nvSpPr>
        <p:spPr>
          <a:xfrm rot="5400000">
            <a:off x="5107368" y="13208647"/>
            <a:ext cx="6696681" cy="856561"/>
          </a:xfrm>
          <a:prstGeom prst="rect">
            <a:avLst/>
          </a:prstGeom>
          <a:solidFill>
            <a:srgbClr val="000000">
              <a:alpha val="50196"/>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AU"/>
          </a:p>
        </p:txBody>
      </p:sp>
      <p:pic>
        <p:nvPicPr>
          <p:cNvPr id="52" name="6_Tick_D 2.0" descr="A green check mark in a square&#10;&#10;Description automatically generated">
            <a:extLst>
              <a:ext uri="{FF2B5EF4-FFF2-40B4-BE49-F238E27FC236}">
                <a16:creationId xmlns:a16="http://schemas.microsoft.com/office/drawing/2014/main" id="{BE9C6061-82FF-DFFA-6F72-22410DBFF3D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12645" y="10340440"/>
            <a:ext cx="871344" cy="871344"/>
          </a:xfrm>
          <a:prstGeom prst="rect">
            <a:avLst/>
          </a:prstGeom>
        </p:spPr>
      </p:pic>
      <p:grpSp>
        <p:nvGrpSpPr>
          <p:cNvPr id="49" name="6_Col highlight">
            <a:extLst>
              <a:ext uri="{FF2B5EF4-FFF2-40B4-BE49-F238E27FC236}">
                <a16:creationId xmlns:a16="http://schemas.microsoft.com/office/drawing/2014/main" id="{B3ABC8C1-5DBD-F845-3136-DEADBA007A13}"/>
              </a:ext>
            </a:extLst>
          </p:cNvPr>
          <p:cNvGrpSpPr/>
          <p:nvPr/>
        </p:nvGrpSpPr>
        <p:grpSpPr>
          <a:xfrm>
            <a:off x="2396799" y="17177472"/>
            <a:ext cx="11046475" cy="871344"/>
            <a:chOff x="2396799" y="17177472"/>
            <a:chExt cx="11046475" cy="871344"/>
          </a:xfrm>
        </p:grpSpPr>
        <p:pic>
          <p:nvPicPr>
            <p:cNvPr id="35" name="Picture 34" descr="A red neon x sign&#10;&#10;Description automatically generated">
              <a:extLst>
                <a:ext uri="{FF2B5EF4-FFF2-40B4-BE49-F238E27FC236}">
                  <a16:creationId xmlns:a16="http://schemas.microsoft.com/office/drawing/2014/main" id="{DA861037-8C87-2F26-37B5-E0D269DA0CB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96799" y="17177472"/>
              <a:ext cx="859238" cy="871200"/>
            </a:xfrm>
            <a:prstGeom prst="rect">
              <a:avLst/>
            </a:prstGeom>
          </p:spPr>
        </p:pic>
        <p:pic>
          <p:nvPicPr>
            <p:cNvPr id="36" name="Picture 35" descr="A red neon x sign&#10;&#10;Description automatically generated">
              <a:extLst>
                <a:ext uri="{FF2B5EF4-FFF2-40B4-BE49-F238E27FC236}">
                  <a16:creationId xmlns:a16="http://schemas.microsoft.com/office/drawing/2014/main" id="{8544D964-6A36-C90F-A59A-030FE1377A4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21811" y="17177472"/>
              <a:ext cx="859238" cy="871200"/>
            </a:xfrm>
            <a:prstGeom prst="rect">
              <a:avLst/>
            </a:prstGeom>
          </p:spPr>
        </p:pic>
        <p:pic>
          <p:nvPicPr>
            <p:cNvPr id="37" name="Picture 36" descr="A red neon x sign&#10;&#10;Description automatically generated">
              <a:extLst>
                <a:ext uri="{FF2B5EF4-FFF2-40B4-BE49-F238E27FC236}">
                  <a16:creationId xmlns:a16="http://schemas.microsoft.com/office/drawing/2014/main" id="{08F6F837-762B-453F-F369-FB60EC51A6D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46823" y="17177472"/>
              <a:ext cx="859238" cy="871200"/>
            </a:xfrm>
            <a:prstGeom prst="rect">
              <a:avLst/>
            </a:prstGeom>
          </p:spPr>
        </p:pic>
        <p:pic>
          <p:nvPicPr>
            <p:cNvPr id="38" name="Picture 37" descr="A red neon x sign&#10;&#10;Description automatically generated">
              <a:extLst>
                <a:ext uri="{FF2B5EF4-FFF2-40B4-BE49-F238E27FC236}">
                  <a16:creationId xmlns:a16="http://schemas.microsoft.com/office/drawing/2014/main" id="{86716F9C-73DE-3951-B49F-0925069664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1835" y="17177472"/>
              <a:ext cx="859238" cy="871200"/>
            </a:xfrm>
            <a:prstGeom prst="rect">
              <a:avLst/>
            </a:prstGeom>
          </p:spPr>
        </p:pic>
        <p:pic>
          <p:nvPicPr>
            <p:cNvPr id="39" name="Picture 38" descr="A red neon x sign&#10;&#10;Description automatically generated">
              <a:extLst>
                <a:ext uri="{FF2B5EF4-FFF2-40B4-BE49-F238E27FC236}">
                  <a16:creationId xmlns:a16="http://schemas.microsoft.com/office/drawing/2014/main" id="{D7149C20-355D-B713-4AA1-5A3F2FDC37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6847" y="17177472"/>
              <a:ext cx="859238" cy="871200"/>
            </a:xfrm>
            <a:prstGeom prst="rect">
              <a:avLst/>
            </a:prstGeom>
          </p:spPr>
        </p:pic>
        <p:pic>
          <p:nvPicPr>
            <p:cNvPr id="40" name="Picture 39" descr="A red neon x sign&#10;&#10;Description automatically generated">
              <a:extLst>
                <a:ext uri="{FF2B5EF4-FFF2-40B4-BE49-F238E27FC236}">
                  <a16:creationId xmlns:a16="http://schemas.microsoft.com/office/drawing/2014/main" id="{534A0F69-0C23-AD9E-9CFD-A00D53DA5F7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21859" y="17177472"/>
              <a:ext cx="859238" cy="871200"/>
            </a:xfrm>
            <a:prstGeom prst="rect">
              <a:avLst/>
            </a:prstGeom>
          </p:spPr>
        </p:pic>
        <p:pic>
          <p:nvPicPr>
            <p:cNvPr id="42" name="Picture 41" descr="A red neon x sign&#10;&#10;Description automatically generated">
              <a:extLst>
                <a:ext uri="{FF2B5EF4-FFF2-40B4-BE49-F238E27FC236}">
                  <a16:creationId xmlns:a16="http://schemas.microsoft.com/office/drawing/2014/main" id="{3079460F-BE4E-F975-F74E-8184400F0A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83989" y="17177472"/>
              <a:ext cx="859238" cy="871200"/>
            </a:xfrm>
            <a:prstGeom prst="rect">
              <a:avLst/>
            </a:prstGeom>
          </p:spPr>
        </p:pic>
        <p:pic>
          <p:nvPicPr>
            <p:cNvPr id="43" name="Picture 42" descr="A red neon x sign&#10;&#10;Description automatically generated">
              <a:extLst>
                <a:ext uri="{FF2B5EF4-FFF2-40B4-BE49-F238E27FC236}">
                  <a16:creationId xmlns:a16="http://schemas.microsoft.com/office/drawing/2014/main" id="{CC3EE3B4-AC8E-38FB-F523-E084DDEDE5D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09001" y="17177472"/>
              <a:ext cx="859238" cy="871200"/>
            </a:xfrm>
            <a:prstGeom prst="rect">
              <a:avLst/>
            </a:prstGeom>
          </p:spPr>
        </p:pic>
        <p:pic>
          <p:nvPicPr>
            <p:cNvPr id="44" name="Picture 43" descr="A red neon x sign&#10;&#10;Description automatically generated">
              <a:extLst>
                <a:ext uri="{FF2B5EF4-FFF2-40B4-BE49-F238E27FC236}">
                  <a16:creationId xmlns:a16="http://schemas.microsoft.com/office/drawing/2014/main" id="{D7DD1B6F-C883-BCA9-724D-B2DEDAC93D9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34013" y="17177472"/>
              <a:ext cx="859238" cy="871200"/>
            </a:xfrm>
            <a:prstGeom prst="rect">
              <a:avLst/>
            </a:prstGeom>
          </p:spPr>
        </p:pic>
        <p:pic>
          <p:nvPicPr>
            <p:cNvPr id="45" name="Picture 44" descr="A red neon x sign&#10;&#10;Description automatically generated">
              <a:extLst>
                <a:ext uri="{FF2B5EF4-FFF2-40B4-BE49-F238E27FC236}">
                  <a16:creationId xmlns:a16="http://schemas.microsoft.com/office/drawing/2014/main" id="{D0008B2D-5793-C7CA-E6E8-9960F25F60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659025" y="17177472"/>
              <a:ext cx="859238" cy="871200"/>
            </a:xfrm>
            <a:prstGeom prst="rect">
              <a:avLst/>
            </a:prstGeom>
          </p:spPr>
        </p:pic>
        <p:pic>
          <p:nvPicPr>
            <p:cNvPr id="46" name="Picture 45" descr="A red neon x sign&#10;&#10;Description automatically generated">
              <a:extLst>
                <a:ext uri="{FF2B5EF4-FFF2-40B4-BE49-F238E27FC236}">
                  <a16:creationId xmlns:a16="http://schemas.microsoft.com/office/drawing/2014/main" id="{005B460C-0F05-C657-889F-3A1875E6D09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584036" y="17177472"/>
              <a:ext cx="859238" cy="871200"/>
            </a:xfrm>
            <a:prstGeom prst="rect">
              <a:avLst/>
            </a:prstGeom>
          </p:spPr>
        </p:pic>
        <p:pic>
          <p:nvPicPr>
            <p:cNvPr id="47" name="Picture 46" descr="A green check mark in a square&#10;&#10;Description automatically generated">
              <a:extLst>
                <a:ext uri="{FF2B5EF4-FFF2-40B4-BE49-F238E27FC236}">
                  <a16:creationId xmlns:a16="http://schemas.microsoft.com/office/drawing/2014/main" id="{E6F29D86-FA53-5E41-4AD0-38BA21360CE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46871" y="17177472"/>
              <a:ext cx="871344" cy="871344"/>
            </a:xfrm>
            <a:prstGeom prst="rect">
              <a:avLst/>
            </a:prstGeom>
          </p:spPr>
        </p:pic>
      </p:grpSp>
      <p:grpSp>
        <p:nvGrpSpPr>
          <p:cNvPr id="62" name="7_Row highlight">
            <a:extLst>
              <a:ext uri="{FF2B5EF4-FFF2-40B4-BE49-F238E27FC236}">
                <a16:creationId xmlns:a16="http://schemas.microsoft.com/office/drawing/2014/main" id="{A0C665E1-7A09-FA62-FACC-B103E4868451}"/>
              </a:ext>
            </a:extLst>
          </p:cNvPr>
          <p:cNvGrpSpPr/>
          <p:nvPr/>
        </p:nvGrpSpPr>
        <p:grpSpPr>
          <a:xfrm>
            <a:off x="15135223" y="11266281"/>
            <a:ext cx="21191396" cy="968407"/>
            <a:chOff x="15135223" y="11266281"/>
            <a:chExt cx="21191396" cy="968407"/>
          </a:xfrm>
        </p:grpSpPr>
        <p:pic>
          <p:nvPicPr>
            <p:cNvPr id="54" name="3_Timing example" descr="A screenshot of a computer program&#10;&#10;Description automatically generated">
              <a:extLst>
                <a:ext uri="{FF2B5EF4-FFF2-40B4-BE49-F238E27FC236}">
                  <a16:creationId xmlns:a16="http://schemas.microsoft.com/office/drawing/2014/main" id="{47547ACC-3831-51ED-AFF3-E58CBEC9667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3787604" y="11336036"/>
              <a:ext cx="12539015" cy="898652"/>
            </a:xfrm>
            <a:prstGeom prst="rect">
              <a:avLst/>
            </a:prstGeom>
          </p:spPr>
        </p:pic>
        <p:sp>
          <p:nvSpPr>
            <p:cNvPr id="56" name="Frame 55">
              <a:extLst>
                <a:ext uri="{FF2B5EF4-FFF2-40B4-BE49-F238E27FC236}">
                  <a16:creationId xmlns:a16="http://schemas.microsoft.com/office/drawing/2014/main" id="{389B8D3B-8661-955C-B13A-42819EEC63E0}"/>
                </a:ext>
              </a:extLst>
            </p:cNvPr>
            <p:cNvSpPr/>
            <p:nvPr/>
          </p:nvSpPr>
          <p:spPr>
            <a:xfrm>
              <a:off x="15135223" y="11269447"/>
              <a:ext cx="6875692" cy="539494"/>
            </a:xfrm>
            <a:prstGeom prst="frame">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59" name="Frame 58">
              <a:extLst>
                <a:ext uri="{FF2B5EF4-FFF2-40B4-BE49-F238E27FC236}">
                  <a16:creationId xmlns:a16="http://schemas.microsoft.com/office/drawing/2014/main" id="{52024A95-B815-AF7E-CF08-59E03B58BC64}"/>
                </a:ext>
              </a:extLst>
            </p:cNvPr>
            <p:cNvSpPr/>
            <p:nvPr/>
          </p:nvSpPr>
          <p:spPr>
            <a:xfrm>
              <a:off x="24036411" y="11266281"/>
              <a:ext cx="12290207" cy="952809"/>
            </a:xfrm>
            <a:prstGeom prst="frame">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60" name="Rectangle 59">
              <a:extLst>
                <a:ext uri="{FF2B5EF4-FFF2-40B4-BE49-F238E27FC236}">
                  <a16:creationId xmlns:a16="http://schemas.microsoft.com/office/drawing/2014/main" id="{D840B222-CCB2-914F-3093-1E963D10B29E}"/>
                </a:ext>
              </a:extLst>
            </p:cNvPr>
            <p:cNvSpPr/>
            <p:nvPr/>
          </p:nvSpPr>
          <p:spPr>
            <a:xfrm flipV="1">
              <a:off x="22010915" y="11270467"/>
              <a:ext cx="2138798" cy="65569"/>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grpSp>
      <p:sp>
        <p:nvSpPr>
          <p:cNvPr id="65" name="8_Example timings text">
            <a:extLst>
              <a:ext uri="{FF2B5EF4-FFF2-40B4-BE49-F238E27FC236}">
                <a16:creationId xmlns:a16="http://schemas.microsoft.com/office/drawing/2014/main" id="{38ABCF23-F957-4635-85BF-F6A4F94CB0E5}"/>
              </a:ext>
            </a:extLst>
          </p:cNvPr>
          <p:cNvSpPr txBox="1"/>
          <p:nvPr/>
        </p:nvSpPr>
        <p:spPr>
          <a:xfrm>
            <a:off x="25383523" y="15124982"/>
            <a:ext cx="11019013" cy="3785652"/>
          </a:xfrm>
          <a:prstGeom prst="rect">
            <a:avLst/>
          </a:prstGeom>
          <a:solidFill>
            <a:srgbClr val="FFFFFF">
              <a:alpha val="89804"/>
            </a:srgbClr>
          </a:solidFill>
        </p:spPr>
        <p:txBody>
          <a:bodyPr wrap="square">
            <a:spAutoFit/>
          </a:bodyPr>
          <a:lstStyle/>
          <a:p>
            <a:r>
              <a:rPr lang="en-US" sz="9000" b="1" dirty="0">
                <a:solidFill>
                  <a:srgbClr val="FF0000"/>
                </a:solidFill>
                <a:latin typeface="Arial" panose="020B0604020202020204" pitchFamily="34" charset="0"/>
                <a:cs typeface="Arial" panose="020B0604020202020204" pitchFamily="34" charset="0"/>
              </a:rPr>
              <a:t>Example timings</a:t>
            </a:r>
          </a:p>
          <a:p>
            <a:r>
              <a:rPr lang="en-US" sz="7500" dirty="0">
                <a:latin typeface="Arial" panose="020B0604020202020204" pitchFamily="34" charset="0"/>
                <a:cs typeface="Arial" panose="020B0604020202020204" pitchFamily="34" charset="0"/>
              </a:rPr>
              <a:t>Lower better - first 3</a:t>
            </a:r>
          </a:p>
          <a:p>
            <a:r>
              <a:rPr lang="en-US" sz="7500" dirty="0">
                <a:latin typeface="Arial" panose="020B0604020202020204" pitchFamily="34" charset="0"/>
                <a:cs typeface="Arial" panose="020B0604020202020204" pitchFamily="34" charset="0"/>
              </a:rPr>
              <a:t>Last one is higher - better</a:t>
            </a:r>
          </a:p>
        </p:txBody>
      </p:sp>
      <p:pic>
        <p:nvPicPr>
          <p:cNvPr id="64" name="8_Example timings" descr="A close up of a computer chip&#10;&#10;Description automatically generated">
            <a:extLst>
              <a:ext uri="{FF2B5EF4-FFF2-40B4-BE49-F238E27FC236}">
                <a16:creationId xmlns:a16="http://schemas.microsoft.com/office/drawing/2014/main" id="{57EAB6DC-DB8E-8AD2-327E-CF025A847912}"/>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8735041" y="12538504"/>
            <a:ext cx="4333378" cy="2238197"/>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275341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4" y="416686"/>
              <a:ext cx="35224975" cy="2169825"/>
            </a:xfrm>
            <a:prstGeom prst="rect">
              <a:avLst/>
            </a:prstGeom>
            <a:noFill/>
          </p:spPr>
          <p:txBody>
            <a:bodyPr wrap="square">
              <a:spAutoFit/>
            </a:bodyPr>
            <a:lstStyle/>
            <a:p>
              <a:r>
                <a:rPr lang="en-US" sz="13500" b="1" dirty="0">
                  <a:solidFill>
                    <a:schemeClr val="bg1"/>
                  </a:solidFill>
                  <a:latin typeface="Arial" panose="020B0604020202020204" pitchFamily="34" charset="0"/>
                  <a:cs typeface="Arial" panose="020B0604020202020204" pitchFamily="34" charset="0"/>
                </a:rPr>
                <a:t>DRAM (Dynamic Random-Access Memory)</a:t>
              </a:r>
            </a:p>
          </p:txBody>
        </p:sp>
      </p:grpSp>
      <p:pic>
        <p:nvPicPr>
          <p:cNvPr id="10" name="0_Memory graphic" descr="A close-up of a green circuit board&#10;&#10;Description automatically generated">
            <a:extLst>
              <a:ext uri="{FF2B5EF4-FFF2-40B4-BE49-F238E27FC236}">
                <a16:creationId xmlns:a16="http://schemas.microsoft.com/office/drawing/2014/main" id="{0554DE16-4182-0F66-6080-17C5148A655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64888" y="11685774"/>
            <a:ext cx="34230986" cy="7722949"/>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5721035" cy="1631216"/>
          </a:xfrm>
          <a:prstGeom prst="rect">
            <a:avLst/>
          </a:prstGeom>
          <a:noFill/>
        </p:spPr>
        <p:txBody>
          <a:bodyPr wrap="square">
            <a:spAutoFit/>
          </a:bodyPr>
          <a:lstStyle/>
          <a:p>
            <a:r>
              <a:rPr lang="en-US" sz="10000" b="1" dirty="0">
                <a:solidFill>
                  <a:srgbClr val="1884C7"/>
                </a:solidFill>
                <a:latin typeface="Arial" panose="020B0604020202020204" pitchFamily="34" charset="0"/>
                <a:cs typeface="Arial" panose="020B0604020202020204" pitchFamily="34" charset="0"/>
              </a:rPr>
              <a:t>Needs to be periodically refreshed otherwise data is lost</a:t>
            </a:r>
          </a:p>
        </p:txBody>
      </p:sp>
      <p:pic>
        <p:nvPicPr>
          <p:cNvPr id="5" name="1_Chip close up" descr="A close up of a chip&#10;&#10;Description automatically generated">
            <a:extLst>
              <a:ext uri="{FF2B5EF4-FFF2-40B4-BE49-F238E27FC236}">
                <a16:creationId xmlns:a16="http://schemas.microsoft.com/office/drawing/2014/main" id="{FF92F007-9CC8-2CDD-1BB2-7CF9EB6AFF9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464119" y="5411260"/>
            <a:ext cx="5179136" cy="6077557"/>
          </a:xfrm>
          <a:prstGeom prst="rect">
            <a:avLst/>
          </a:prstGeom>
        </p:spPr>
      </p:pic>
      <p:sp>
        <p:nvSpPr>
          <p:cNvPr id="28" name="1_Highlight">
            <a:extLst>
              <a:ext uri="{FF2B5EF4-FFF2-40B4-BE49-F238E27FC236}">
                <a16:creationId xmlns:a16="http://schemas.microsoft.com/office/drawing/2014/main" id="{4FACDA55-0CC0-1805-C6A1-ACF54AA4E6B9}"/>
              </a:ext>
            </a:extLst>
          </p:cNvPr>
          <p:cNvSpPr/>
          <p:nvPr/>
        </p:nvSpPr>
        <p:spPr>
          <a:xfrm>
            <a:off x="5167745" y="5061798"/>
            <a:ext cx="5694219" cy="11846292"/>
          </a:xfrm>
          <a:custGeom>
            <a:avLst/>
            <a:gdLst>
              <a:gd name="connsiteX0" fmla="*/ 1285377 w 5694219"/>
              <a:gd name="connsiteY0" fmla="*/ 8067560 h 11846292"/>
              <a:gd name="connsiteX1" fmla="*/ 1285377 w 5694219"/>
              <a:gd name="connsiteY1" fmla="*/ 11516879 h 11846292"/>
              <a:gd name="connsiteX2" fmla="*/ 4256442 w 5694219"/>
              <a:gd name="connsiteY2" fmla="*/ 11516879 h 11846292"/>
              <a:gd name="connsiteX3" fmla="*/ 4256442 w 5694219"/>
              <a:gd name="connsiteY3" fmla="*/ 8067560 h 11846292"/>
              <a:gd name="connsiteX4" fmla="*/ 330037 w 5694219"/>
              <a:gd name="connsiteY4" fmla="*/ 330037 h 11846292"/>
              <a:gd name="connsiteX5" fmla="*/ 330037 w 5694219"/>
              <a:gd name="connsiteY5" fmla="*/ 6349357 h 11846292"/>
              <a:gd name="connsiteX6" fmla="*/ 5364182 w 5694219"/>
              <a:gd name="connsiteY6" fmla="*/ 6349357 h 11846292"/>
              <a:gd name="connsiteX7" fmla="*/ 5364182 w 5694219"/>
              <a:gd name="connsiteY7" fmla="*/ 330037 h 11846292"/>
              <a:gd name="connsiteX8" fmla="*/ 0 w 5694219"/>
              <a:gd name="connsiteY8" fmla="*/ 0 h 11846292"/>
              <a:gd name="connsiteX9" fmla="*/ 5694219 w 5694219"/>
              <a:gd name="connsiteY9" fmla="*/ 0 h 11846292"/>
              <a:gd name="connsiteX10" fmla="*/ 5694219 w 5694219"/>
              <a:gd name="connsiteY10" fmla="*/ 6679394 h 11846292"/>
              <a:gd name="connsiteX11" fmla="*/ 2993616 w 5694219"/>
              <a:gd name="connsiteY11" fmla="*/ 6679394 h 11846292"/>
              <a:gd name="connsiteX12" fmla="*/ 2993616 w 5694219"/>
              <a:gd name="connsiteY12" fmla="*/ 7738147 h 11846292"/>
              <a:gd name="connsiteX13" fmla="*/ 4585855 w 5694219"/>
              <a:gd name="connsiteY13" fmla="*/ 7738147 h 11846292"/>
              <a:gd name="connsiteX14" fmla="*/ 4585855 w 5694219"/>
              <a:gd name="connsiteY14" fmla="*/ 11846292 h 11846292"/>
              <a:gd name="connsiteX15" fmla="*/ 955964 w 5694219"/>
              <a:gd name="connsiteY15" fmla="*/ 11846292 h 11846292"/>
              <a:gd name="connsiteX16" fmla="*/ 955964 w 5694219"/>
              <a:gd name="connsiteY16" fmla="*/ 7738147 h 11846292"/>
              <a:gd name="connsiteX17" fmla="*/ 2693112 w 5694219"/>
              <a:gd name="connsiteY17" fmla="*/ 7738147 h 11846292"/>
              <a:gd name="connsiteX18" fmla="*/ 2693112 w 5694219"/>
              <a:gd name="connsiteY18" fmla="*/ 6679394 h 11846292"/>
              <a:gd name="connsiteX19" fmla="*/ 0 w 5694219"/>
              <a:gd name="connsiteY19" fmla="*/ 6679394 h 1184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94219" h="11846292">
                <a:moveTo>
                  <a:pt x="1285377" y="8067560"/>
                </a:moveTo>
                <a:lnTo>
                  <a:pt x="1285377" y="11516879"/>
                </a:lnTo>
                <a:lnTo>
                  <a:pt x="4256442" y="11516879"/>
                </a:lnTo>
                <a:lnTo>
                  <a:pt x="4256442" y="8067560"/>
                </a:lnTo>
                <a:close/>
                <a:moveTo>
                  <a:pt x="330037" y="330037"/>
                </a:moveTo>
                <a:lnTo>
                  <a:pt x="330037" y="6349357"/>
                </a:lnTo>
                <a:lnTo>
                  <a:pt x="5364182" y="6349357"/>
                </a:lnTo>
                <a:lnTo>
                  <a:pt x="5364182" y="330037"/>
                </a:lnTo>
                <a:close/>
                <a:moveTo>
                  <a:pt x="0" y="0"/>
                </a:moveTo>
                <a:lnTo>
                  <a:pt x="5694219" y="0"/>
                </a:lnTo>
                <a:lnTo>
                  <a:pt x="5694219" y="6679394"/>
                </a:lnTo>
                <a:lnTo>
                  <a:pt x="2993616" y="6679394"/>
                </a:lnTo>
                <a:lnTo>
                  <a:pt x="2993616" y="7738147"/>
                </a:lnTo>
                <a:lnTo>
                  <a:pt x="4585855" y="7738147"/>
                </a:lnTo>
                <a:lnTo>
                  <a:pt x="4585855" y="11846292"/>
                </a:lnTo>
                <a:lnTo>
                  <a:pt x="955964" y="11846292"/>
                </a:lnTo>
                <a:lnTo>
                  <a:pt x="955964" y="7738147"/>
                </a:lnTo>
                <a:lnTo>
                  <a:pt x="2693112" y="7738147"/>
                </a:lnTo>
                <a:lnTo>
                  <a:pt x="2693112" y="6679394"/>
                </a:lnTo>
                <a:lnTo>
                  <a:pt x="0" y="6679394"/>
                </a:lnTo>
                <a:close/>
              </a:path>
            </a:pathLst>
          </a:custGeom>
          <a:solidFill>
            <a:srgbClr val="4472C4">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394065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9677"/>
            <a:ext cx="36576000" cy="20585265"/>
            <a:chOff x="0" y="-9677"/>
            <a:chExt cx="36576000" cy="20585265"/>
          </a:xfrm>
        </p:grpSpPr>
        <p:pic>
          <p:nvPicPr>
            <p:cNvPr id="4" name="0_Backgroun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9677"/>
              <a:ext cx="36576000" cy="20585265"/>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SDRAM (Synchronous DRAM)</a:t>
              </a:r>
            </a:p>
          </p:txBody>
        </p:sp>
      </p:grpSp>
      <p:pic>
        <p:nvPicPr>
          <p:cNvPr id="5" name="1_Worker" descr="A cartoon character sitting at a desk&#10;&#10;Description automatically generated">
            <a:extLst>
              <a:ext uri="{FF2B5EF4-FFF2-40B4-BE49-F238E27FC236}">
                <a16:creationId xmlns:a16="http://schemas.microsoft.com/office/drawing/2014/main" id="{4F4AE1DB-FCE4-6812-241D-13E56C7C92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89031" y="6477788"/>
            <a:ext cx="20643273" cy="14044194"/>
          </a:xfrm>
          <a:prstGeom prst="rect">
            <a:avLst/>
          </a:prstGeom>
        </p:spPr>
      </p:pic>
      <p:pic>
        <p:nvPicPr>
          <p:cNvPr id="10" name="2_Staff" descr="A person wearing a suit and tie&#10;&#10;Description automatically generated">
            <a:extLst>
              <a:ext uri="{FF2B5EF4-FFF2-40B4-BE49-F238E27FC236}">
                <a16:creationId xmlns:a16="http://schemas.microsoft.com/office/drawing/2014/main" id="{A893F22D-955E-F477-3986-391F5D595D4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09094" y="9809018"/>
            <a:ext cx="6128915" cy="10777834"/>
          </a:xfrm>
          <a:prstGeom prst="rect">
            <a:avLst/>
          </a:prstGeom>
        </p:spPr>
      </p:pic>
      <p:pic>
        <p:nvPicPr>
          <p:cNvPr id="23" name="2_Staff baloon">
            <a:extLst>
              <a:ext uri="{FF2B5EF4-FFF2-40B4-BE49-F238E27FC236}">
                <a16:creationId xmlns:a16="http://schemas.microsoft.com/office/drawing/2014/main" id="{C0A1E011-F7AC-211B-8A16-C5CBB19D924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545293" y="5576702"/>
            <a:ext cx="5948117" cy="7006273"/>
          </a:xfrm>
          <a:prstGeom prst="rect">
            <a:avLst/>
          </a:prstGeom>
        </p:spPr>
      </p:pic>
      <p:pic>
        <p:nvPicPr>
          <p:cNvPr id="25" name="3_Old days" descr="A round orange ball with white text&#10;&#10;Description automatically generated">
            <a:extLst>
              <a:ext uri="{FF2B5EF4-FFF2-40B4-BE49-F238E27FC236}">
                <a16:creationId xmlns:a16="http://schemas.microsoft.com/office/drawing/2014/main" id="{AEA4B51B-0DE6-C5DB-8286-96A34ACA0E3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0256997" y="4809370"/>
            <a:ext cx="6743824" cy="7006274"/>
          </a:xfrm>
          <a:prstGeom prst="rect">
            <a:avLst/>
          </a:prstGeom>
        </p:spPr>
      </p:pic>
      <p:sp>
        <p:nvSpPr>
          <p:cNvPr id="28" name="4_Point 1">
            <a:extLst>
              <a:ext uri="{FF2B5EF4-FFF2-40B4-BE49-F238E27FC236}">
                <a16:creationId xmlns:a16="http://schemas.microsoft.com/office/drawing/2014/main" id="{D813B930-1718-B09A-7DC9-686CDAA60777}"/>
              </a:ext>
            </a:extLst>
          </p:cNvPr>
          <p:cNvSpPr txBox="1"/>
          <p:nvPr/>
        </p:nvSpPr>
        <p:spPr>
          <a:xfrm>
            <a:off x="854965" y="3613667"/>
            <a:ext cx="21700235"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Data will be available at a set time</a:t>
            </a:r>
          </a:p>
        </p:txBody>
      </p:sp>
      <p:pic>
        <p:nvPicPr>
          <p:cNvPr id="27" name="4_SDRAM Ballon" descr="A green speech bubble with white text&#10;&#10;Description automatically generated">
            <a:extLst>
              <a:ext uri="{FF2B5EF4-FFF2-40B4-BE49-F238E27FC236}">
                <a16:creationId xmlns:a16="http://schemas.microsoft.com/office/drawing/2014/main" id="{9451F50A-BBA6-55A2-E548-D99060AFD5A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543659" y="3355702"/>
            <a:ext cx="7805235" cy="7065403"/>
          </a:xfrm>
          <a:prstGeom prst="rect">
            <a:avLst/>
          </a:prstGeo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151664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6B542DE-A42A-A985-D978-9FA5F747D9F4}"/>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Double Data Rate (DDR)</a:t>
              </a:r>
            </a:p>
          </p:txBody>
        </p:sp>
      </p:grpSp>
      <p:cxnSp>
        <p:nvCxnSpPr>
          <p:cNvPr id="25" name="0_Timing signal line">
            <a:extLst>
              <a:ext uri="{FF2B5EF4-FFF2-40B4-BE49-F238E27FC236}">
                <a16:creationId xmlns:a16="http://schemas.microsoft.com/office/drawing/2014/main" id="{5F79622B-9AD2-4CDA-F77D-000FB5AB99BC}"/>
              </a:ext>
            </a:extLst>
          </p:cNvPr>
          <p:cNvCxnSpPr>
            <a:cxnSpLocks/>
          </p:cNvCxnSpPr>
          <p:nvPr/>
        </p:nvCxnSpPr>
        <p:spPr>
          <a:xfrm>
            <a:off x="1884218" y="11651670"/>
            <a:ext cx="33195491"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3" name="0_Timing signal text">
            <a:extLst>
              <a:ext uri="{FF2B5EF4-FFF2-40B4-BE49-F238E27FC236}">
                <a16:creationId xmlns:a16="http://schemas.microsoft.com/office/drawing/2014/main" id="{2B8123E9-F964-66F0-6190-87CE977FCB0B}"/>
              </a:ext>
            </a:extLst>
          </p:cNvPr>
          <p:cNvSpPr txBox="1"/>
          <p:nvPr/>
        </p:nvSpPr>
        <p:spPr>
          <a:xfrm>
            <a:off x="1745920" y="16259199"/>
            <a:ext cx="6573774" cy="1244154"/>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Clock signal</a:t>
            </a:r>
          </a:p>
        </p:txBody>
      </p:sp>
      <p:sp>
        <p:nvSpPr>
          <p:cNvPr id="17" name="0_Timing signal">
            <a:extLst>
              <a:ext uri="{FF2B5EF4-FFF2-40B4-BE49-F238E27FC236}">
                <a16:creationId xmlns:a16="http://schemas.microsoft.com/office/drawing/2014/main" id="{1645C48A-1C02-C711-F01B-CD0DA5B1A6B0}"/>
              </a:ext>
            </a:extLst>
          </p:cNvPr>
          <p:cNvSpPr/>
          <p:nvPr/>
        </p:nvSpPr>
        <p:spPr>
          <a:xfrm>
            <a:off x="1884218" y="7065794"/>
            <a:ext cx="32918400" cy="9338006"/>
          </a:xfrm>
          <a:custGeom>
            <a:avLst/>
            <a:gdLst>
              <a:gd name="connsiteX0" fmla="*/ 0 w 32918400"/>
              <a:gd name="connsiteY0" fmla="*/ 9282573 h 9338006"/>
              <a:gd name="connsiteX1" fmla="*/ 3352800 w 32918400"/>
              <a:gd name="connsiteY1" fmla="*/ 83154 h 9338006"/>
              <a:gd name="connsiteX2" fmla="*/ 6594764 w 32918400"/>
              <a:gd name="connsiteY2" fmla="*/ 9337991 h 9338006"/>
              <a:gd name="connsiteX3" fmla="*/ 9947564 w 32918400"/>
              <a:gd name="connsiteY3" fmla="*/ 27 h 9338006"/>
              <a:gd name="connsiteX4" fmla="*/ 13217237 w 32918400"/>
              <a:gd name="connsiteY4" fmla="*/ 9227154 h 9338006"/>
              <a:gd name="connsiteX5" fmla="*/ 16431491 w 32918400"/>
              <a:gd name="connsiteY5" fmla="*/ 55445 h 9338006"/>
              <a:gd name="connsiteX6" fmla="*/ 19728873 w 32918400"/>
              <a:gd name="connsiteY6" fmla="*/ 9199445 h 9338006"/>
              <a:gd name="connsiteX7" fmla="*/ 23109382 w 32918400"/>
              <a:gd name="connsiteY7" fmla="*/ 83154 h 9338006"/>
              <a:gd name="connsiteX8" fmla="*/ 26462182 w 32918400"/>
              <a:gd name="connsiteY8" fmla="*/ 9227154 h 9338006"/>
              <a:gd name="connsiteX9" fmla="*/ 29593309 w 32918400"/>
              <a:gd name="connsiteY9" fmla="*/ 55445 h 9338006"/>
              <a:gd name="connsiteX10" fmla="*/ 32918400 w 32918400"/>
              <a:gd name="connsiteY10" fmla="*/ 9199445 h 933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18400" h="9338006">
                <a:moveTo>
                  <a:pt x="0" y="9282573"/>
                </a:moveTo>
                <a:cubicBezTo>
                  <a:pt x="1126836" y="4678245"/>
                  <a:pt x="2253673" y="73918"/>
                  <a:pt x="3352800" y="83154"/>
                </a:cubicBezTo>
                <a:cubicBezTo>
                  <a:pt x="4451927" y="92390"/>
                  <a:pt x="5495637" y="9351846"/>
                  <a:pt x="6594764" y="9337991"/>
                </a:cubicBezTo>
                <a:cubicBezTo>
                  <a:pt x="7693891" y="9324136"/>
                  <a:pt x="8843819" y="18500"/>
                  <a:pt x="9947564" y="27"/>
                </a:cubicBezTo>
                <a:cubicBezTo>
                  <a:pt x="11051309" y="-18446"/>
                  <a:pt x="12136583" y="9217918"/>
                  <a:pt x="13217237" y="9227154"/>
                </a:cubicBezTo>
                <a:cubicBezTo>
                  <a:pt x="14297892" y="9236390"/>
                  <a:pt x="15346218" y="60063"/>
                  <a:pt x="16431491" y="55445"/>
                </a:cubicBezTo>
                <a:cubicBezTo>
                  <a:pt x="17516764" y="50827"/>
                  <a:pt x="18615891" y="9194827"/>
                  <a:pt x="19728873" y="9199445"/>
                </a:cubicBezTo>
                <a:cubicBezTo>
                  <a:pt x="20841855" y="9204063"/>
                  <a:pt x="21987164" y="78536"/>
                  <a:pt x="23109382" y="83154"/>
                </a:cubicBezTo>
                <a:cubicBezTo>
                  <a:pt x="24231600" y="87772"/>
                  <a:pt x="25381528" y="9231772"/>
                  <a:pt x="26462182" y="9227154"/>
                </a:cubicBezTo>
                <a:cubicBezTo>
                  <a:pt x="27542836" y="9222536"/>
                  <a:pt x="28517273" y="60063"/>
                  <a:pt x="29593309" y="55445"/>
                </a:cubicBezTo>
                <a:cubicBezTo>
                  <a:pt x="30669345" y="50827"/>
                  <a:pt x="31793872" y="4625136"/>
                  <a:pt x="32918400" y="9199445"/>
                </a:cubicBezTo>
              </a:path>
            </a:pathLst>
          </a:custGeom>
          <a:noFill/>
          <a:ln w="190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4" name="1_SDR 5_D 2.0" descr="A letter x made of green lights&#10;&#10;Description automatically generated">
            <a:extLst>
              <a:ext uri="{FF2B5EF4-FFF2-40B4-BE49-F238E27FC236}">
                <a16:creationId xmlns:a16="http://schemas.microsoft.com/office/drawing/2014/main" id="{2D1168C5-3B66-C44A-14BA-2F60C876EA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037703" y="10648317"/>
            <a:ext cx="2186165" cy="1957408"/>
          </a:xfrm>
          <a:prstGeom prst="rect">
            <a:avLst/>
          </a:prstGeom>
        </p:spPr>
      </p:pic>
      <p:pic>
        <p:nvPicPr>
          <p:cNvPr id="33" name="1_SDR 4_D 1.5" descr="A letter x made of green lights&#10;&#10;Description automatically generated">
            <a:extLst>
              <a:ext uri="{FF2B5EF4-FFF2-40B4-BE49-F238E27FC236}">
                <a16:creationId xmlns:a16="http://schemas.microsoft.com/office/drawing/2014/main" id="{CA34ACA1-B561-7702-8B7B-A7E598FEC6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390678" y="10648317"/>
            <a:ext cx="2186165" cy="1957408"/>
          </a:xfrm>
          <a:prstGeom prst="rect">
            <a:avLst/>
          </a:prstGeom>
        </p:spPr>
      </p:pic>
      <p:pic>
        <p:nvPicPr>
          <p:cNvPr id="32" name="1_SDR 3_D 1.0" descr="A letter x made of green lights&#10;&#10;Description automatically generated">
            <a:extLst>
              <a:ext uri="{FF2B5EF4-FFF2-40B4-BE49-F238E27FC236}">
                <a16:creationId xmlns:a16="http://schemas.microsoft.com/office/drawing/2014/main" id="{A73CD086-2B2E-B2DF-83B8-C84E5CDA9B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71362" y="10648317"/>
            <a:ext cx="2186165" cy="1957408"/>
          </a:xfrm>
          <a:prstGeom prst="rect">
            <a:avLst/>
          </a:prstGeom>
        </p:spPr>
      </p:pic>
      <p:pic>
        <p:nvPicPr>
          <p:cNvPr id="31" name="1_SDR 2_D 0.5" descr="A letter x made of green lights&#10;&#10;Description automatically generated">
            <a:extLst>
              <a:ext uri="{FF2B5EF4-FFF2-40B4-BE49-F238E27FC236}">
                <a16:creationId xmlns:a16="http://schemas.microsoft.com/office/drawing/2014/main" id="{C083BE5A-871B-9D64-38C3-6BA55FB36C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24337" y="10648317"/>
            <a:ext cx="2186165" cy="1957408"/>
          </a:xfrm>
          <a:prstGeom prst="rect">
            <a:avLst/>
          </a:prstGeom>
        </p:spPr>
      </p:pic>
      <p:pic>
        <p:nvPicPr>
          <p:cNvPr id="30" name="1_SDR 1" descr="A letter x made of green lights&#10;&#10;Description automatically generated">
            <a:extLst>
              <a:ext uri="{FF2B5EF4-FFF2-40B4-BE49-F238E27FC236}">
                <a16:creationId xmlns:a16="http://schemas.microsoft.com/office/drawing/2014/main" id="{A739AC6E-2A64-3523-57F9-3AB8C6FAF9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17095" y="10648317"/>
            <a:ext cx="2186165" cy="1957408"/>
          </a:xfrm>
          <a:prstGeom prst="rect">
            <a:avLst/>
          </a:prstGeom>
        </p:spPr>
      </p:pic>
      <p:pic>
        <p:nvPicPr>
          <p:cNvPr id="39" name="2_DDR 5_D 2.0" descr="A letter x made of green lights&#10;&#10;Description automatically generated">
            <a:extLst>
              <a:ext uri="{FF2B5EF4-FFF2-40B4-BE49-F238E27FC236}">
                <a16:creationId xmlns:a16="http://schemas.microsoft.com/office/drawing/2014/main" id="{5BFFA1B0-E72B-020F-E270-50E19A8BDED7}"/>
              </a:ext>
            </a:extLst>
          </p:cNvPr>
          <p:cNvPicPr>
            <a:picLocks noChangeAspect="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2694897" y="10648317"/>
            <a:ext cx="2186165" cy="1957408"/>
          </a:xfrm>
          <a:prstGeom prst="rect">
            <a:avLst/>
          </a:prstGeom>
        </p:spPr>
      </p:pic>
      <p:pic>
        <p:nvPicPr>
          <p:cNvPr id="38" name="2_DDR 4_D 1.5" descr="A letter x made of green lights&#10;&#10;Description automatically generated">
            <a:extLst>
              <a:ext uri="{FF2B5EF4-FFF2-40B4-BE49-F238E27FC236}">
                <a16:creationId xmlns:a16="http://schemas.microsoft.com/office/drawing/2014/main" id="{2E10A4CA-1CFA-BFA7-0377-273EDC508550}"/>
              </a:ext>
            </a:extLst>
          </p:cNvPr>
          <p:cNvPicPr>
            <a:picLocks noChangeAspect="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5487680" y="10648317"/>
            <a:ext cx="2186165" cy="1957408"/>
          </a:xfrm>
          <a:prstGeom prst="rect">
            <a:avLst/>
          </a:prstGeom>
        </p:spPr>
      </p:pic>
      <p:pic>
        <p:nvPicPr>
          <p:cNvPr id="37" name="2_DDR 3_D 1.0" descr="A letter x made of green lights&#10;&#10;Description automatically generated">
            <a:extLst>
              <a:ext uri="{FF2B5EF4-FFF2-40B4-BE49-F238E27FC236}">
                <a16:creationId xmlns:a16="http://schemas.microsoft.com/office/drawing/2014/main" id="{46D95F40-3459-B4B6-CFFF-E7A282B59D94}"/>
              </a:ext>
            </a:extLst>
          </p:cNvPr>
          <p:cNvPicPr>
            <a:picLocks noChangeAspect="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8748662" y="10648317"/>
            <a:ext cx="2186165" cy="1957408"/>
          </a:xfrm>
          <a:prstGeom prst="rect">
            <a:avLst/>
          </a:prstGeom>
        </p:spPr>
      </p:pic>
      <p:pic>
        <p:nvPicPr>
          <p:cNvPr id="36" name="2_DDR 2_D 0.5" descr="A letter x made of green lights&#10;&#10;Description automatically generated">
            <a:extLst>
              <a:ext uri="{FF2B5EF4-FFF2-40B4-BE49-F238E27FC236}">
                <a16:creationId xmlns:a16="http://schemas.microsoft.com/office/drawing/2014/main" id="{E2AB6FE5-637B-4C63-6282-F01BAC208C28}"/>
              </a:ext>
            </a:extLst>
          </p:cNvPr>
          <p:cNvPicPr>
            <a:picLocks noChangeAspect="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2334925" y="10648317"/>
            <a:ext cx="2186165" cy="1957408"/>
          </a:xfrm>
          <a:prstGeom prst="rect">
            <a:avLst/>
          </a:prstGeom>
        </p:spPr>
      </p:pic>
      <p:pic>
        <p:nvPicPr>
          <p:cNvPr id="35" name="2_DDR 1" descr="A letter x made of green lights&#10;&#10;Description automatically generated">
            <a:extLst>
              <a:ext uri="{FF2B5EF4-FFF2-40B4-BE49-F238E27FC236}">
                <a16:creationId xmlns:a16="http://schemas.microsoft.com/office/drawing/2014/main" id="{24E06F5F-B0FB-E476-58A5-00780CE2167D}"/>
              </a:ext>
            </a:extLst>
          </p:cNvPr>
          <p:cNvPicPr>
            <a:picLocks noChangeAspect="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719990" y="10648317"/>
            <a:ext cx="2186165" cy="1957408"/>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Transmits twice during timing signal</a:t>
            </a:r>
          </a:p>
        </p:txBody>
      </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515293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Dual Inline Memory Module (DIMM)</a:t>
              </a:r>
              <a:endParaRPr lang="en-US" sz="15000" b="1" dirty="0">
                <a:solidFill>
                  <a:schemeClr val="bg1"/>
                </a:solidFill>
                <a:latin typeface="Arial" panose="020B0604020202020204" pitchFamily="34" charset="0"/>
                <a:cs typeface="Arial" panose="020B0604020202020204" pitchFamily="34" charset="0"/>
              </a:endParaRPr>
            </a:p>
          </p:txBody>
        </p:sp>
      </p:grpSp>
      <p:pic>
        <p:nvPicPr>
          <p:cNvPr id="10" name="0_Graphic 2" descr="A close-up of a computer chip&#10;&#10;Description automatically generated">
            <a:extLst>
              <a:ext uri="{FF2B5EF4-FFF2-40B4-BE49-F238E27FC236}">
                <a16:creationId xmlns:a16="http://schemas.microsoft.com/office/drawing/2014/main" id="{411DD270-B542-FBF2-C319-FE1A70029C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78590" y="12439711"/>
            <a:ext cx="28732326" cy="6502603"/>
          </a:xfrm>
          <a:prstGeom prst="rect">
            <a:avLst/>
          </a:prstGeom>
        </p:spPr>
      </p:pic>
      <p:pic>
        <p:nvPicPr>
          <p:cNvPr id="5" name="0_Graphic 1" descr="A close-up of a computer chip&#10;&#10;Description automatically generated">
            <a:extLst>
              <a:ext uri="{FF2B5EF4-FFF2-40B4-BE49-F238E27FC236}">
                <a16:creationId xmlns:a16="http://schemas.microsoft.com/office/drawing/2014/main" id="{C63DCC83-8670-7700-CF2D-96FF629F2D3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78590" y="5566664"/>
            <a:ext cx="28732326" cy="6520974"/>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Has memory chips on both sides</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701499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Double Data Rate 3</a:t>
              </a:r>
            </a:p>
          </p:txBody>
        </p:sp>
      </p:grpSp>
      <p:pic>
        <p:nvPicPr>
          <p:cNvPr id="10" name="0_DDR3 2" descr="A green circuit board with a white label&#10;&#10;Description automatically generated">
            <a:extLst>
              <a:ext uri="{FF2B5EF4-FFF2-40B4-BE49-F238E27FC236}">
                <a16:creationId xmlns:a16="http://schemas.microsoft.com/office/drawing/2014/main" id="{65AAE98B-8A6D-AADD-7F85-F9527C9FD7B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39901" y="10881231"/>
            <a:ext cx="18984126" cy="4266667"/>
          </a:xfrm>
          <a:prstGeom prst="rect">
            <a:avLst/>
          </a:prstGeom>
        </p:spPr>
      </p:pic>
      <p:pic>
        <p:nvPicPr>
          <p:cNvPr id="5" name="0_DDR3 1" descr="A close up of a device&#10;&#10;Description automatically generated">
            <a:extLst>
              <a:ext uri="{FF2B5EF4-FFF2-40B4-BE49-F238E27FC236}">
                <a16:creationId xmlns:a16="http://schemas.microsoft.com/office/drawing/2014/main" id="{4FE5BC92-62B4-825F-0606-34223A16B97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89587" y="4131113"/>
            <a:ext cx="18996825" cy="5892063"/>
          </a:xfrm>
          <a:prstGeom prst="rect">
            <a:avLst/>
          </a:prstGeom>
        </p:spPr>
      </p:pic>
      <p:sp>
        <p:nvSpPr>
          <p:cNvPr id="23" name="1_Speed text">
            <a:extLst>
              <a:ext uri="{FF2B5EF4-FFF2-40B4-BE49-F238E27FC236}">
                <a16:creationId xmlns:a16="http://schemas.microsoft.com/office/drawing/2014/main" id="{E6A1A78E-D9E3-8B06-6DD7-3DFD8E79A1A1}"/>
              </a:ext>
            </a:extLst>
          </p:cNvPr>
          <p:cNvSpPr txBox="1"/>
          <p:nvPr/>
        </p:nvSpPr>
        <p:spPr>
          <a:xfrm>
            <a:off x="4379029" y="15602812"/>
            <a:ext cx="919842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800 to 2133 MT/s</a:t>
            </a:r>
          </a:p>
        </p:txBody>
      </p:sp>
      <p:pic>
        <p:nvPicPr>
          <p:cNvPr id="22" name="1_Speed" descr="A cartoon cat running&#10;&#10;Description automatically generated">
            <a:extLst>
              <a:ext uri="{FF2B5EF4-FFF2-40B4-BE49-F238E27FC236}">
                <a16:creationId xmlns:a16="http://schemas.microsoft.com/office/drawing/2014/main" id="{B339ACA1-B40A-6D1C-A53C-CAA56480C31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0872" y="15258276"/>
            <a:ext cx="3566145" cy="3208338"/>
          </a:xfrm>
          <a:prstGeom prst="rect">
            <a:avLst/>
          </a:prstGeom>
        </p:spPr>
      </p:pic>
      <p:sp>
        <p:nvSpPr>
          <p:cNvPr id="26" name="2_Transfer rate text">
            <a:extLst>
              <a:ext uri="{FF2B5EF4-FFF2-40B4-BE49-F238E27FC236}">
                <a16:creationId xmlns:a16="http://schemas.microsoft.com/office/drawing/2014/main" id="{B16EB6D5-C15E-0665-76D0-5A2402321DF8}"/>
              </a:ext>
            </a:extLst>
          </p:cNvPr>
          <p:cNvSpPr txBox="1"/>
          <p:nvPr/>
        </p:nvSpPr>
        <p:spPr>
          <a:xfrm>
            <a:off x="15676752" y="15602812"/>
            <a:ext cx="6656777" cy="1259633"/>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6 to 16 Gbps</a:t>
            </a:r>
          </a:p>
        </p:txBody>
      </p:sp>
      <p:pic>
        <p:nvPicPr>
          <p:cNvPr id="25" name="2_Transfer rate" descr="A circular object with numbers and lines&#10;&#10;Description automatically generated">
            <a:extLst>
              <a:ext uri="{FF2B5EF4-FFF2-40B4-BE49-F238E27FC236}">
                <a16:creationId xmlns:a16="http://schemas.microsoft.com/office/drawing/2014/main" id="{5254EF0F-F0EE-D0AB-F28B-9097AE2B859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088201" y="15537361"/>
            <a:ext cx="3530417" cy="3530417"/>
          </a:xfrm>
          <a:prstGeom prst="rect">
            <a:avLst/>
          </a:prstGeom>
        </p:spPr>
      </p:pic>
      <p:sp>
        <p:nvSpPr>
          <p:cNvPr id="29" name="3_Size text">
            <a:extLst>
              <a:ext uri="{FF2B5EF4-FFF2-40B4-BE49-F238E27FC236}">
                <a16:creationId xmlns:a16="http://schemas.microsoft.com/office/drawing/2014/main" id="{EA1D316E-0066-F7A4-87DD-BD168AE083DA}"/>
              </a:ext>
            </a:extLst>
          </p:cNvPr>
          <p:cNvSpPr txBox="1"/>
          <p:nvPr/>
        </p:nvSpPr>
        <p:spPr>
          <a:xfrm>
            <a:off x="26495436" y="15602812"/>
            <a:ext cx="991431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Max size 32 Gigabytes</a:t>
            </a:r>
          </a:p>
        </p:txBody>
      </p:sp>
      <p:pic>
        <p:nvPicPr>
          <p:cNvPr id="28" name="3_Size" descr="A black number on a white surface&#10;&#10;Description automatically generated">
            <a:extLst>
              <a:ext uri="{FF2B5EF4-FFF2-40B4-BE49-F238E27FC236}">
                <a16:creationId xmlns:a16="http://schemas.microsoft.com/office/drawing/2014/main" id="{51F4D487-AC5F-2F9B-C735-F5BA720B49B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1777063" y="15476271"/>
            <a:ext cx="4634920" cy="3542857"/>
          </a:xfrm>
          <a:prstGeom prst="rect">
            <a:avLst/>
          </a:prstGeo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932791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7A7EED42-05B9-26BA-8AB7-0007F05CB77F}"/>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C413211-1AD9-9A55-CB0B-FF4D9921A1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Serial Presence Detect (SPD)</a:t>
              </a:r>
            </a:p>
          </p:txBody>
        </p:sp>
      </p:grpSp>
      <p:pic>
        <p:nvPicPr>
          <p:cNvPr id="16" name="0_Graphic 1" descr="A close-up of a computer chip&#10;&#10;Description automatically generated">
            <a:extLst>
              <a:ext uri="{FF2B5EF4-FFF2-40B4-BE49-F238E27FC236}">
                <a16:creationId xmlns:a16="http://schemas.microsoft.com/office/drawing/2014/main" id="{6779DEF9-5660-D92F-5F15-B8AF2ECDCA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497471" y="3373234"/>
            <a:ext cx="15766473" cy="3578296"/>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Small chip on memory module</a:t>
            </a:r>
          </a:p>
        </p:txBody>
      </p:sp>
      <p:pic>
        <p:nvPicPr>
          <p:cNvPr id="17" name="1_Close up" descr="A close-up of a computer chip&#10;&#10;Description automatically generated">
            <a:extLst>
              <a:ext uri="{FF2B5EF4-FFF2-40B4-BE49-F238E27FC236}">
                <a16:creationId xmlns:a16="http://schemas.microsoft.com/office/drawing/2014/main" id="{A584813B-FD8B-4E1F-B230-BAC0FF4CD29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6305195" y="7355273"/>
            <a:ext cx="4760624" cy="11550003"/>
          </a:xfrm>
          <a:prstGeom prst="rect">
            <a:avLst/>
          </a:prstGeom>
        </p:spPr>
      </p:pic>
      <p:sp>
        <p:nvSpPr>
          <p:cNvPr id="32" name="1_Highlight">
            <a:extLst>
              <a:ext uri="{FF2B5EF4-FFF2-40B4-BE49-F238E27FC236}">
                <a16:creationId xmlns:a16="http://schemas.microsoft.com/office/drawing/2014/main" id="{5DC6ACD5-9CF6-ADC9-A568-EA1486734D1C}"/>
              </a:ext>
            </a:extLst>
          </p:cNvPr>
          <p:cNvSpPr/>
          <p:nvPr/>
        </p:nvSpPr>
        <p:spPr>
          <a:xfrm>
            <a:off x="26129004" y="3311382"/>
            <a:ext cx="4936816" cy="15681704"/>
          </a:xfrm>
          <a:custGeom>
            <a:avLst/>
            <a:gdLst>
              <a:gd name="connsiteX0" fmla="*/ 172788 w 4936816"/>
              <a:gd name="connsiteY0" fmla="*/ 4216681 h 15681704"/>
              <a:gd name="connsiteX1" fmla="*/ 172788 w 4936816"/>
              <a:gd name="connsiteY1" fmla="*/ 15508914 h 15681704"/>
              <a:gd name="connsiteX2" fmla="*/ 4764026 w 4936816"/>
              <a:gd name="connsiteY2" fmla="*/ 15508914 h 15681704"/>
              <a:gd name="connsiteX3" fmla="*/ 4764026 w 4936816"/>
              <a:gd name="connsiteY3" fmla="*/ 4216681 h 15681704"/>
              <a:gd name="connsiteX4" fmla="*/ 1681176 w 4936816"/>
              <a:gd name="connsiteY4" fmla="*/ 118872 h 15681704"/>
              <a:gd name="connsiteX5" fmla="*/ 1681176 w 4936816"/>
              <a:gd name="connsiteY5" fmla="*/ 3546096 h 15681704"/>
              <a:gd name="connsiteX6" fmla="*/ 2890094 w 4936816"/>
              <a:gd name="connsiteY6" fmla="*/ 3546096 h 15681704"/>
              <a:gd name="connsiteX7" fmla="*/ 2890094 w 4936816"/>
              <a:gd name="connsiteY7" fmla="*/ 118872 h 15681704"/>
              <a:gd name="connsiteX8" fmla="*/ 1562304 w 4936816"/>
              <a:gd name="connsiteY8" fmla="*/ 0 h 15681704"/>
              <a:gd name="connsiteX9" fmla="*/ 3008966 w 4936816"/>
              <a:gd name="connsiteY9" fmla="*/ 0 h 15681704"/>
              <a:gd name="connsiteX10" fmla="*/ 3008966 w 4936816"/>
              <a:gd name="connsiteY10" fmla="*/ 3664968 h 15681704"/>
              <a:gd name="connsiteX11" fmla="*/ 2381172 w 4936816"/>
              <a:gd name="connsiteY11" fmla="*/ 3664968 h 15681704"/>
              <a:gd name="connsiteX12" fmla="*/ 2381172 w 4936816"/>
              <a:gd name="connsiteY12" fmla="*/ 4043893 h 15681704"/>
              <a:gd name="connsiteX13" fmla="*/ 4936816 w 4936816"/>
              <a:gd name="connsiteY13" fmla="*/ 4043893 h 15681704"/>
              <a:gd name="connsiteX14" fmla="*/ 4936816 w 4936816"/>
              <a:gd name="connsiteY14" fmla="*/ 15681704 h 15681704"/>
              <a:gd name="connsiteX15" fmla="*/ 0 w 4936816"/>
              <a:gd name="connsiteY15" fmla="*/ 15681704 h 15681704"/>
              <a:gd name="connsiteX16" fmla="*/ 0 w 4936816"/>
              <a:gd name="connsiteY16" fmla="*/ 4043893 h 15681704"/>
              <a:gd name="connsiteX17" fmla="*/ 2224408 w 4936816"/>
              <a:gd name="connsiteY17" fmla="*/ 4043893 h 15681704"/>
              <a:gd name="connsiteX18" fmla="*/ 2224408 w 4936816"/>
              <a:gd name="connsiteY18" fmla="*/ 3664968 h 15681704"/>
              <a:gd name="connsiteX19" fmla="*/ 1562304 w 4936816"/>
              <a:gd name="connsiteY19" fmla="*/ 3664968 h 1568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6816" h="15681704">
                <a:moveTo>
                  <a:pt x="172788" y="4216681"/>
                </a:moveTo>
                <a:lnTo>
                  <a:pt x="172788" y="15508914"/>
                </a:lnTo>
                <a:lnTo>
                  <a:pt x="4764026" y="15508914"/>
                </a:lnTo>
                <a:lnTo>
                  <a:pt x="4764026" y="4216681"/>
                </a:lnTo>
                <a:close/>
                <a:moveTo>
                  <a:pt x="1681176" y="118872"/>
                </a:moveTo>
                <a:lnTo>
                  <a:pt x="1681176" y="3546096"/>
                </a:lnTo>
                <a:lnTo>
                  <a:pt x="2890094" y="3546096"/>
                </a:lnTo>
                <a:lnTo>
                  <a:pt x="2890094" y="118872"/>
                </a:lnTo>
                <a:close/>
                <a:moveTo>
                  <a:pt x="1562304" y="0"/>
                </a:moveTo>
                <a:lnTo>
                  <a:pt x="3008966" y="0"/>
                </a:lnTo>
                <a:lnTo>
                  <a:pt x="3008966" y="3664968"/>
                </a:lnTo>
                <a:lnTo>
                  <a:pt x="2381172" y="3664968"/>
                </a:lnTo>
                <a:lnTo>
                  <a:pt x="2381172" y="4043893"/>
                </a:lnTo>
                <a:lnTo>
                  <a:pt x="4936816" y="4043893"/>
                </a:lnTo>
                <a:lnTo>
                  <a:pt x="4936816" y="15681704"/>
                </a:lnTo>
                <a:lnTo>
                  <a:pt x="0" y="15681704"/>
                </a:lnTo>
                <a:lnTo>
                  <a:pt x="0" y="4043893"/>
                </a:lnTo>
                <a:lnTo>
                  <a:pt x="2224408" y="4043893"/>
                </a:lnTo>
                <a:lnTo>
                  <a:pt x="2224408" y="3664968"/>
                </a:lnTo>
                <a:lnTo>
                  <a:pt x="1562304" y="3664968"/>
                </a:lnTo>
                <a:close/>
              </a:path>
            </a:pathLst>
          </a:custGeom>
          <a:solidFill>
            <a:srgbClr val="4472C4">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May contain multiple profiles</a:t>
            </a:r>
          </a:p>
        </p:txBody>
      </p:sp>
      <p:pic>
        <p:nvPicPr>
          <p:cNvPr id="28" name="3_CPUZ" descr="A computer screen shot of a computer&#10;&#10;Description automatically generated">
            <a:extLst>
              <a:ext uri="{FF2B5EF4-FFF2-40B4-BE49-F238E27FC236}">
                <a16:creationId xmlns:a16="http://schemas.microsoft.com/office/drawing/2014/main" id="{DD23EADE-2EED-88ED-2404-E75EE64B3D0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0872" y="8305258"/>
            <a:ext cx="7871855" cy="7871855"/>
          </a:xfrm>
          <a:prstGeom prst="rect">
            <a:avLst/>
          </a:prstGeom>
        </p:spPr>
      </p:pic>
      <p:pic>
        <p:nvPicPr>
          <p:cNvPr id="33" name="4_Zoom in 2" descr="A computer screen shot of a computer&#10;&#10;Description automatically generated">
            <a:extLst>
              <a:ext uri="{FF2B5EF4-FFF2-40B4-BE49-F238E27FC236}">
                <a16:creationId xmlns:a16="http://schemas.microsoft.com/office/drawing/2014/main" id="{E06C734A-D5F6-582E-1612-F24473DA560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058398" y="8808371"/>
            <a:ext cx="16914843" cy="8457422"/>
          </a:xfrm>
          <a:prstGeom prst="rect">
            <a:avLst/>
          </a:prstGeom>
        </p:spPr>
      </p:pic>
      <p:sp>
        <p:nvSpPr>
          <p:cNvPr id="37" name="4_Highlight">
            <a:extLst>
              <a:ext uri="{FF2B5EF4-FFF2-40B4-BE49-F238E27FC236}">
                <a16:creationId xmlns:a16="http://schemas.microsoft.com/office/drawing/2014/main" id="{4C4D2254-C466-12D3-F06B-7BD4DA23C6EC}"/>
              </a:ext>
            </a:extLst>
          </p:cNvPr>
          <p:cNvSpPr/>
          <p:nvPr/>
        </p:nvSpPr>
        <p:spPr>
          <a:xfrm>
            <a:off x="435002" y="8593667"/>
            <a:ext cx="25593654" cy="8610272"/>
          </a:xfrm>
          <a:custGeom>
            <a:avLst/>
            <a:gdLst>
              <a:gd name="connsiteX0" fmla="*/ 67403 w 25593654"/>
              <a:gd name="connsiteY0" fmla="*/ 3283103 h 8610272"/>
              <a:gd name="connsiteX1" fmla="*/ 67403 w 25593654"/>
              <a:gd name="connsiteY1" fmla="*/ 6733604 h 8610272"/>
              <a:gd name="connsiteX2" fmla="*/ 7699900 w 25593654"/>
              <a:gd name="connsiteY2" fmla="*/ 6733604 h 8610272"/>
              <a:gd name="connsiteX3" fmla="*/ 7699900 w 25593654"/>
              <a:gd name="connsiteY3" fmla="*/ 3283103 h 8610272"/>
              <a:gd name="connsiteX4" fmla="*/ 0 w 25593654"/>
              <a:gd name="connsiteY4" fmla="*/ 3215699 h 8610272"/>
              <a:gd name="connsiteX5" fmla="*/ 7767304 w 25593654"/>
              <a:gd name="connsiteY5" fmla="*/ 3215699 h 8610272"/>
              <a:gd name="connsiteX6" fmla="*/ 7767304 w 25593654"/>
              <a:gd name="connsiteY6" fmla="*/ 4720799 h 8610272"/>
              <a:gd name="connsiteX7" fmla="*/ 8523051 w 25593654"/>
              <a:gd name="connsiteY7" fmla="*/ 4720799 h 8610272"/>
              <a:gd name="connsiteX8" fmla="*/ 8523051 w 25593654"/>
              <a:gd name="connsiteY8" fmla="*/ 4835728 h 8610272"/>
              <a:gd name="connsiteX9" fmla="*/ 7767304 w 25593654"/>
              <a:gd name="connsiteY9" fmla="*/ 4835728 h 8610272"/>
              <a:gd name="connsiteX10" fmla="*/ 7767304 w 25593654"/>
              <a:gd name="connsiteY10" fmla="*/ 6801008 h 8610272"/>
              <a:gd name="connsiteX11" fmla="*/ 0 w 25593654"/>
              <a:gd name="connsiteY11" fmla="*/ 6801008 h 8610272"/>
              <a:gd name="connsiteX12" fmla="*/ 8684924 w 25593654"/>
              <a:gd name="connsiteY12" fmla="*/ 161873 h 8610272"/>
              <a:gd name="connsiteX13" fmla="*/ 8684924 w 25593654"/>
              <a:gd name="connsiteY13" fmla="*/ 8448400 h 8610272"/>
              <a:gd name="connsiteX14" fmla="*/ 25431782 w 25593654"/>
              <a:gd name="connsiteY14" fmla="*/ 8448400 h 8610272"/>
              <a:gd name="connsiteX15" fmla="*/ 25431782 w 25593654"/>
              <a:gd name="connsiteY15" fmla="*/ 161873 h 8610272"/>
              <a:gd name="connsiteX16" fmla="*/ 8523051 w 25593654"/>
              <a:gd name="connsiteY16" fmla="*/ 0 h 8610272"/>
              <a:gd name="connsiteX17" fmla="*/ 25593654 w 25593654"/>
              <a:gd name="connsiteY17" fmla="*/ 0 h 8610272"/>
              <a:gd name="connsiteX18" fmla="*/ 25593654 w 25593654"/>
              <a:gd name="connsiteY18" fmla="*/ 8610272 h 8610272"/>
              <a:gd name="connsiteX19" fmla="*/ 8523051 w 25593654"/>
              <a:gd name="connsiteY19" fmla="*/ 8610272 h 861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93654" h="8610272">
                <a:moveTo>
                  <a:pt x="67403" y="3283103"/>
                </a:moveTo>
                <a:lnTo>
                  <a:pt x="67403" y="6733604"/>
                </a:lnTo>
                <a:lnTo>
                  <a:pt x="7699900" y="6733604"/>
                </a:lnTo>
                <a:lnTo>
                  <a:pt x="7699900" y="3283103"/>
                </a:lnTo>
                <a:close/>
                <a:moveTo>
                  <a:pt x="0" y="3215699"/>
                </a:moveTo>
                <a:lnTo>
                  <a:pt x="7767304" y="3215699"/>
                </a:lnTo>
                <a:lnTo>
                  <a:pt x="7767304" y="4720799"/>
                </a:lnTo>
                <a:lnTo>
                  <a:pt x="8523051" y="4720799"/>
                </a:lnTo>
                <a:lnTo>
                  <a:pt x="8523051" y="4835728"/>
                </a:lnTo>
                <a:lnTo>
                  <a:pt x="7767304" y="4835728"/>
                </a:lnTo>
                <a:lnTo>
                  <a:pt x="7767304" y="6801008"/>
                </a:lnTo>
                <a:lnTo>
                  <a:pt x="0" y="6801008"/>
                </a:lnTo>
                <a:close/>
                <a:moveTo>
                  <a:pt x="8684924" y="161873"/>
                </a:moveTo>
                <a:lnTo>
                  <a:pt x="8684924" y="8448400"/>
                </a:lnTo>
                <a:lnTo>
                  <a:pt x="25431782" y="8448400"/>
                </a:lnTo>
                <a:lnTo>
                  <a:pt x="25431782" y="161873"/>
                </a:lnTo>
                <a:close/>
                <a:moveTo>
                  <a:pt x="8523051" y="0"/>
                </a:moveTo>
                <a:lnTo>
                  <a:pt x="25593654" y="0"/>
                </a:lnTo>
                <a:lnTo>
                  <a:pt x="25593654" y="8610272"/>
                </a:lnTo>
                <a:lnTo>
                  <a:pt x="8523051" y="8610272"/>
                </a:lnTo>
                <a:close/>
              </a:path>
            </a:pathLst>
          </a:custGeom>
          <a:solidFill>
            <a:srgbClr val="4472C4">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4174347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4786</Words>
  <Application>Microsoft Office PowerPoint</Application>
  <PresentationFormat>Custom</PresentationFormat>
  <Paragraphs>254</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2025-02-19T11:17:40Z</dcterms:modified>
</cp:coreProperties>
</file>