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6"/>
  </p:notesMasterIdLst>
  <p:sldIdLst>
    <p:sldId id="274" r:id="rId2"/>
    <p:sldId id="285" r:id="rId3"/>
    <p:sldId id="286" r:id="rId4"/>
    <p:sldId id="287" r:id="rId5"/>
    <p:sldId id="288" r:id="rId6"/>
    <p:sldId id="298" r:id="rId7"/>
    <p:sldId id="290" r:id="rId8"/>
    <p:sldId id="291" r:id="rId9"/>
    <p:sldId id="292" r:id="rId10"/>
    <p:sldId id="294" r:id="rId11"/>
    <p:sldId id="295" r:id="rId12"/>
    <p:sldId id="296" r:id="rId13"/>
    <p:sldId id="297" r:id="rId14"/>
    <p:sldId id="273" r:id="rId1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FFBC12"/>
    <a:srgbClr val="009C41"/>
    <a:srgbClr val="EE7546"/>
    <a:srgbClr val="269D47"/>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25" autoAdjust="0"/>
    <p:restoredTop sz="63690" autoAdjust="0"/>
  </p:normalViewPr>
  <p:slideViewPr>
    <p:cSldViewPr snapToGrid="0">
      <p:cViewPr varScale="1">
        <p:scale>
          <a:sx n="28" d="100"/>
          <a:sy n="28" d="100"/>
        </p:scale>
        <p:origin x="1162" y="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at real and virtual memory.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13:20 Let’s consider a definition of virtual memory. If this was storage related, we could have a definition of allocating a section of storage to act as part of memory. This is what we have seen so far. Essentially when the computer needs more memory, it uses storage to supplement memory, swapping between them as required.</a:t>
            </a:r>
          </a:p>
          <a:p>
            <a:endParaRPr lang="en-GB"/>
          </a:p>
          <a:p>
            <a:r>
              <a:rPr lang="en-GB"/>
              <a:t>However, if I consider it in a software sense, I could say virtual memory gives an application the impression it has a contiguous working address space. Which is correct? Well, they are both correct in the right context. Thus, when talking about virtual memory, keep in mind the context in which it is being talked about. Let’s have a closer look and also bring the main concepts of this video together.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43298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14:04 Let’s consider that we have a computer that has eight gigabytes of real memory. The computer also has 12 gigabytes of virtual memory. On your computer the virtual memory may be a fixed size, or it may be dynamic, expanding as needed until it runs out of space to expand into.</a:t>
            </a:r>
          </a:p>
          <a:p>
            <a:endParaRPr lang="en-GB"/>
          </a:p>
          <a:p>
            <a:r>
              <a:rPr lang="en-GB"/>
              <a:t>The computer will see this as 20 gigabytes of usable memory. In the case of physical memory, this will be connected using a 64-bit bus. If your computer has multiple channels with multiple memory modules, there may be multiple data buses connecting to the memory modules. Each data bus is 64 bits.</a:t>
            </a:r>
          </a:p>
          <a:p>
            <a:endParaRPr lang="en-GB"/>
          </a:p>
          <a:p>
            <a:r>
              <a:rPr lang="en-GB"/>
              <a:t>The 12 gigabytes of virtual memory on the hard disk is connected to the computer and seen as part of the usable memory. Since the computer can only access data in the memory modules and not the hard disk directly, when a request comes through for data stored on the hard disk, the operating system swaps the data on the hard disk with the memory module. As we saw earlier, this may also be referred to as paging.</a:t>
            </a:r>
          </a:p>
          <a:p>
            <a:endParaRPr lang="en-GB"/>
          </a:p>
          <a:p>
            <a:r>
              <a:rPr lang="en-GB"/>
              <a:t>Thus, in the case of virtual memory storage, this is storage that is used to increase usable memory.</a:t>
            </a:r>
          </a:p>
          <a:p>
            <a:endParaRPr lang="en-GB"/>
          </a:p>
          <a:p>
            <a:r>
              <a:rPr lang="en-GB"/>
              <a:t>In order for software on the computer to run efficiently, a translation layer is added so the software on the computer does not need to worry or know where the memory is stored.  The translation layer is in the Memory Controller. This used to be a separate chip, but nowadays the chip is located inside the CPU.</a:t>
            </a:r>
          </a:p>
          <a:p>
            <a:endParaRPr lang="en-GB"/>
          </a:p>
          <a:p>
            <a:r>
              <a:rPr lang="en-GB"/>
              <a:t>The Memory Controller provides the translation layer. This is connected by an address bus. In x64 CPUs, the address bus needs to support a minimum of 48 bits, which means it can access 256 terabytes. This is the minimum and could be increased all the way up to 64 bits, but even in the largest computers, 256 terabytes should be enough. Well currently, but don’t quote me on saying that in 20 years, because who knows what will happen. If it is not, it can always be increased and remain compatible with older 64-bit software.</a:t>
            </a:r>
          </a:p>
          <a:p>
            <a:endParaRPr lang="en-GB"/>
          </a:p>
          <a:p>
            <a:r>
              <a:rPr lang="en-GB"/>
              <a:t>Now, let’s consider an application running on the computer. Let’s consider the application has access to a memory range. Some operating systems will give the software a dedicated address range, while others will allocate memory to the application as required. For this example, let’s consider that the software has a memory range.</a:t>
            </a:r>
          </a:p>
          <a:p>
            <a:endParaRPr lang="en-GB"/>
          </a:p>
          <a:p>
            <a:r>
              <a:rPr lang="en-GB"/>
              <a:t>The application requests memory to be allocated to it on two different occasions. After this, the application requests some more memory which is then allocated.</a:t>
            </a:r>
          </a:p>
          <a:p>
            <a:endParaRPr lang="en-GB"/>
          </a:p>
          <a:p>
            <a:r>
              <a:rPr lang="en-GB"/>
              <a:t>To make things interesting, let’s consider that the second amount of memory allocated is no longer required, so the application releases the memory, which makes it free for other applications to use. Now the interesting part. The application requires a very big block of memory, much bigger than any allocated to it before that. You can see there is a gap from the memory released earlier; however, it is too small to fit the new block in. But, since we have such a big memory range, we can allocate it to another location. Thus, the application does not need to worry about memory management, it just needs to ask for memory and if fragmentation occurs, it is not a problem; the memory range is so large, it just allocates free space.</a:t>
            </a:r>
          </a:p>
          <a:p>
            <a:endParaRPr lang="en-GB"/>
          </a:p>
          <a:p>
            <a:r>
              <a:rPr lang="en-GB"/>
              <a:t>So, in the case of software, virtual memory is the memory addresses the software can access. You can see that modern CPUs make memory management easy. The application simply requests what it needs and sees a contiguous block of memory.</a:t>
            </a:r>
          </a:p>
          <a:p>
            <a:endParaRPr lang="en-GB"/>
          </a:p>
          <a:p>
            <a:r>
              <a:rPr lang="en-GB"/>
              <a:t>Since we have come so far in this video, there is one more topic that I think is worth covering.</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6336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17:39 If you start using virtual machines, you may come across Second Level Address Translation or SLAT. Most newer CPUs should support SLAT, some older CPUs may not. To understand how it works, consider that we have two first generation virtual machines running. These two virtual machines are running on a host computer.</a:t>
            </a:r>
          </a:p>
          <a:p>
            <a:endParaRPr lang="en-GB"/>
          </a:p>
          <a:p>
            <a:r>
              <a:rPr lang="en-GB"/>
              <a:t>The two virtual machines in this case are running different operating systems. They run on top of our physical host computer, allowing the virtual machines to share the physical hardware of the host computer.</a:t>
            </a:r>
          </a:p>
          <a:p>
            <a:endParaRPr lang="en-GB"/>
          </a:p>
          <a:p>
            <a:r>
              <a:rPr lang="en-GB"/>
              <a:t>Let’s now consider that both operating systems work with their virtual CPU and thus have their own page tables for translating memory addresses.</a:t>
            </a:r>
          </a:p>
          <a:p>
            <a:endParaRPr lang="en-GB"/>
          </a:p>
          <a:p>
            <a:r>
              <a:rPr lang="en-GB"/>
              <a:t>Since the virtual machines are essentially running in a virtual environment, they share the hardware of the host computer, thus, the host computer runs its own page table for translating memory addresses. This means, first generation virtual machines require two translations when they access memory. One for the virtual machine and one for the host.</a:t>
            </a:r>
          </a:p>
          <a:p>
            <a:endParaRPr lang="en-GB"/>
          </a:p>
          <a:p>
            <a:r>
              <a:rPr lang="en-GB"/>
              <a:t>Now let’s consider we have a CPU with SLAT support. SLAT support means that the virtual machines can access the same page table used by the host, thus only one translation is required. Therefore, if you are planning to run virtual machines, it may be worth making sure that the CPU supports SLAT.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76600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19:04 That concludes this video on real and virtual memory. I hope you have found this video useful. Until the next video from us, I would like to thank you for watching.</a:t>
            </a:r>
          </a:p>
          <a:p>
            <a:endParaRPr lang="en-GB"/>
          </a:p>
          <a:p>
            <a:r>
              <a:rPr lang="en-GB"/>
              <a:t>References</a:t>
            </a:r>
          </a:p>
          <a:p>
            <a:r>
              <a:rPr lang="en-GB"/>
              <a:t>“The Official CompTIA A+ Core Study Guide (Exam 220-1101)” pages 65 to 66</a:t>
            </a:r>
          </a:p>
          <a:p>
            <a:r>
              <a:rPr lang="en-GB"/>
              <a:t>“Mike Myers All in One A+ Certification Exam Guide 220-1101 &amp; 220-1102” pages 77 to 84</a:t>
            </a:r>
          </a:p>
          <a:p>
            <a:r>
              <a:rPr lang="en-GB"/>
              <a:t>“What’s Virtual Memory? - Computerphile” https://www.youtube.com/watch?v=5lFnKYCZT5o</a:t>
            </a:r>
          </a:p>
          <a:p>
            <a:r>
              <a:rPr lang="en-GB"/>
              <a:t>“48-bit computing” https://en.wikipedia.org/wiki/48-bit_computing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Real memory in your computer is the physical RAM present. This memory is very fast. In some cases, you may not have enough physical memory. When this occurs, the computer needs to supplement the physical memory. This allows it to use more memory than what is physically installed.</a:t>
            </a:r>
          </a:p>
          <a:p>
            <a:endParaRPr lang="en-GB"/>
          </a:p>
          <a:p>
            <a:r>
              <a:rPr lang="en-GB"/>
              <a:t>This extra memory is called virtual memory. Virtual memory uses secondary storage to supplement physical memory, meaning the computer has access to more memory. The downside of this is that it is slower than physical memory.</a:t>
            </a:r>
          </a:p>
          <a:p>
            <a:endParaRPr lang="en-GB"/>
          </a:p>
          <a:p>
            <a:r>
              <a:rPr lang="en-GB"/>
              <a:t>Before I deep dive into how real and virtual memory works, I will first look at some terms and the basics of how memory 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0375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00:46 When working with computers, you will hear the terms volatile memory and non-volatile memory. Volatile is memory that requires power in order to keep its data. If power is lost then the data is lost.</a:t>
            </a:r>
          </a:p>
          <a:p>
            <a:endParaRPr lang="en-GB"/>
          </a:p>
          <a:p>
            <a:r>
              <a:rPr lang="en-GB"/>
              <a:t>Non-volatile memory is storage that does not require power to keep its data. Volatile is faster than non-volatile, so when the computer is using data, you always want to use volatile as much as you can to make your computer run as fast as possible.</a:t>
            </a:r>
          </a:p>
          <a:p>
            <a:endParaRPr lang="en-GB"/>
          </a:p>
          <a:p>
            <a:r>
              <a:rPr lang="en-GB"/>
              <a:t>Let’s now have a look at how the CPU gets this information.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4517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01:18 In order to get data to and from the CPU, a Memory Controller is used. In the old days the Memory Controller was a separate chip on the motherboard; nowadays, the Memory Controller is part of the CPU.  However, its purpose remains the same. That is, it consists of circuits that manage data movements, which essentially controls the flow of data to and from the CPU.</a:t>
            </a:r>
          </a:p>
          <a:p>
            <a:endParaRPr lang="en-GB"/>
          </a:p>
          <a:p>
            <a:r>
              <a:rPr lang="en-GB"/>
              <a:t>The Memory Controller has a 64-bit data bus to the memory modules. If your computer has a dual channel, it will have two 64-bit data buses. If it has a triple channel, it will have three. The bus effectively moves data to and from the Memory Controller and the memory modules.</a:t>
            </a:r>
          </a:p>
          <a:p>
            <a:endParaRPr lang="en-GB"/>
          </a:p>
          <a:p>
            <a:r>
              <a:rPr lang="en-GB"/>
              <a:t>In order to determine what data is to be accessed, the CPU has an address bus. Each byte the computer can access is assigned a number. The address bus is set to this number, so the Memory Controller knows what data it needs to retrieve. In the case of a 32-bit CPU, the address bus is 32 bits wide. This effectively means, a 32-bit CPU can only address a maximum of four gigabytes of memory. This becomes problematic when you start getting close to this limit. Later in the video we will see why.</a:t>
            </a:r>
          </a:p>
          <a:p>
            <a:endParaRPr lang="en-GB"/>
          </a:p>
          <a:p>
            <a:r>
              <a:rPr lang="en-GB"/>
              <a:t>In the case of 64-bit CPUs, the specifications require the bus to be at least 48 bits wide. This means the CPU can effectively address 256 terabytes. That is quite a lot, but we will see later on in this video why we want this number to be quite high.</a:t>
            </a:r>
          </a:p>
          <a:p>
            <a:endParaRPr lang="en-GB"/>
          </a:p>
          <a:p>
            <a:r>
              <a:rPr lang="en-GB"/>
              <a:t>To gain a better understanding of how memory and virtual memory works, let's take a look at how computers in the past would access memory to help us understand the key concepts.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44066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03:02 For this example, let’s consider that we have an old 32-bit CPU that does not support modern memory management features. The computer has two gigabytes of memory installed. In order to access a specific byte in memory, the CPU utilizes an address, which is essentially a numerical value that selects the desired byte. In this example, the number of addresses for two gigabytes of memory would be over two billion. Since this is a 32-bit CPU, the largest number of addresses that can be accessed is just over four billion.</a:t>
            </a:r>
          </a:p>
          <a:p>
            <a:endParaRPr lang="en-GB"/>
          </a:p>
          <a:p>
            <a:r>
              <a:rPr lang="en-GB"/>
              <a:t>Since this example only has two gigabytes of memory, essentially upper memory is unused. However, the CPU can still make use of this address space. Additional devices like video cards have memory on them. In order to access the memory on the video card, the CPU uses a memory address just like it would be accessing main memory. Essentially, the video card’s memory is mapped to the address bus. The CPU accesses the memory on the video card just as it would access the memory modules.</a:t>
            </a:r>
          </a:p>
          <a:p>
            <a:endParaRPr lang="en-GB"/>
          </a:p>
          <a:p>
            <a:r>
              <a:rPr lang="en-GB"/>
              <a:t>If you are using a 32-bit system and you install four gigabytes of memory, you won’t be able to access all the memory. This is because the CPU needs to access other devices’ memory on the computer, for example, the video card. The CPU is only able to map one memory address to one location. Thus, all the memory addresses are not available, since the CPU requires access to device memory on the computer to operate. On some types of BIOS, you can change the amount of address space that is mapped to devices like the video card. This will increase the amount of memory your computer will be able to access; however, it will reduce the performance of the video card.</a:t>
            </a:r>
          </a:p>
          <a:p>
            <a:endParaRPr lang="en-GB"/>
          </a:p>
          <a:p>
            <a:r>
              <a:rPr lang="en-GB"/>
              <a:t>Before I start looking at how modern CPUs handle memory management, there is one last concept I will look at.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9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06:24 Modern computers use memory translation to allow contiguous memory blocks to be allocated, even when the memory is fragmented. Essentially what occurs is, the software has a physical address which is recorded in a page table.</a:t>
            </a:r>
          </a:p>
          <a:p>
            <a:endParaRPr lang="en-GB"/>
          </a:p>
          <a:p>
            <a:r>
              <a:rPr lang="en-GB"/>
              <a:t>The page table is used to map this address to the memory. Thus, the page table is used to store mappings. So, let’s have a look at what has occurred.</a:t>
            </a:r>
          </a:p>
          <a:p>
            <a:endParaRPr lang="en-GB"/>
          </a:p>
          <a:p>
            <a:r>
              <a:rPr lang="en-GB"/>
              <a:t>The application has been given a virtual address. This is translated using the page table to a physical address. The application sees a contiguous block of memory.  However, in reality this block of memory could be spread out randomly across the memory module. The whole process is seamless and transparent to the application.</a:t>
            </a:r>
          </a:p>
          <a:p>
            <a:endParaRPr lang="en-GB"/>
          </a:p>
          <a:p>
            <a:r>
              <a:rPr lang="en-GB"/>
              <a:t>Now that we have an understanding of how memory translation works, let’s have a look at how we can use it with virtual memory.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6049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07:16 Virtual memory allows the computer to access more memory than it physically has. To understand how this works, let's consider that we have an application running on the computer. The application has a block of memory available to it; however, it is currently using more than is available.</a:t>
            </a:r>
          </a:p>
          <a:p>
            <a:endParaRPr lang="en-GB"/>
          </a:p>
          <a:p>
            <a:r>
              <a:rPr lang="en-GB"/>
              <a:t>Currently, the page table has four of the pages mapped to physical memory; however, it does not have enough memory to store the last page.</a:t>
            </a:r>
          </a:p>
          <a:p>
            <a:endParaRPr lang="en-GB"/>
          </a:p>
          <a:p>
            <a:r>
              <a:rPr lang="en-GB"/>
              <a:t>This page is currently stored on secondary storage, which in this case is the hard disk. When the application requests this page, as it is currently not in memory, the CPU requests the page from the operating system.</a:t>
            </a:r>
          </a:p>
          <a:p>
            <a:endParaRPr lang="en-GB"/>
          </a:p>
          <a:p>
            <a:r>
              <a:rPr lang="en-GB"/>
              <a:t>The operating system now swaps the page on the hard disk with one of the pages in memory and updates the page table. The application is unaware this is even occurring. This process is often called swapping, because the pages are physically being swapped between the hard disk and memory. Since the page table is also being updated, you may also hear it being called paging. Either term is correct and they are often used interchangeably.</a:t>
            </a:r>
          </a:p>
          <a:p>
            <a:endParaRPr lang="en-GB"/>
          </a:p>
          <a:p>
            <a:r>
              <a:rPr lang="en-GB"/>
              <a:t>If your computer is doing too much paging, this will slow down the applications on the computer and the user may notice the computer becoming sluggish or experience delays in responding to requests.</a:t>
            </a:r>
          </a:p>
          <a:p>
            <a:endParaRPr lang="en-GB"/>
          </a:p>
          <a:p>
            <a:r>
              <a:rPr lang="en-GB"/>
              <a:t>If you are experiencing problems like these, the solution will often be to add more memory to the computer. More memory means the computer will page a lot less. Some paging, for a computer, is normal and you should not be concerned if you see a little paging happening under normal operating circumstances. Let’s have a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9198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08:51 Different operating systems use different algorithms for memory management, but effectively they are trying to achieve the same thing. That is, attempting to keep commonly used pages in memory and less commonly used pages put into virtual memory. Even if you have a lot of memory, the operating system is still going to use some virtual memory.</a:t>
            </a:r>
          </a:p>
          <a:p>
            <a:endParaRPr lang="en-GB"/>
          </a:p>
          <a:p>
            <a:r>
              <a:rPr lang="en-GB"/>
              <a:t>Some operating systems, when the system is not under load, will attempt to pre-emptively determine which pages are likely to be swapped out later. The idea behind this is, if the system is suddenly put under a lot of load, the operating system has already done some pre-work. On some operating systems, the operating system will keep the page in memory and write the page to local storage. If the memory is needed later, the operating system essentially just frees the page and uses it as the data has already been written to virtual memory ahead of time.</a:t>
            </a:r>
          </a:p>
          <a:p>
            <a:endParaRPr lang="en-GB"/>
          </a:p>
          <a:p>
            <a:r>
              <a:rPr lang="en-GB"/>
              <a:t>There are also other times when virtual memory is used. It is common for UNIX based operating systems to start batch software in virtual memory rather than actual memory. Batch software is usually scheduled to run at certain times, often during the night. Since it is scheduled, it is generally not time critical and fast responses are not required. Thus, the software is loaded directly into virtual memory.</a:t>
            </a:r>
          </a:p>
          <a:p>
            <a:endParaRPr lang="en-GB"/>
          </a:p>
          <a:p>
            <a:r>
              <a:rPr lang="en-GB"/>
              <a:t>Essentially loading it directly into virtual memory means the pages are only swapped into real memory if they are asked for. Typically, software is generally loaded straight into memory and then the computer attempts to work out what to move to virtual memory. In order to do this, it needs to gather some statistics and try to predict what is unlikely to be used later. Batch software, in contrast, treats the problem as I don’t know what is needed, so will only swap in what is asked for. Thus, pages that are never used are never put into memory. In contrast, loading it all in memory, the operating system would need to work out or guess which pages are most likely never to be asked for.</a:t>
            </a:r>
          </a:p>
          <a:p>
            <a:endParaRPr lang="en-GB"/>
          </a:p>
          <a:p>
            <a:r>
              <a:rPr lang="en-GB"/>
              <a:t>Loading an application directly into virtual memory also helps when a large program is loaded, then exits very quickly. For example, a backup program may be loaded which does a quick check to see if tape media is in the drive but, when no tape is present, it exits. Doing the check uses very little memory compared to actually running the backup. Doing it this way makes sure we are not loading a full program into memory, using a small part of what was loaded and then exiting. It may not seem like much of a problem, but let’s consider if you swapped out other software in order to have it fit in memory only to use a small amount of what was loaded and then exit.</a:t>
            </a:r>
          </a:p>
          <a:p>
            <a:endParaRPr lang="en-GB"/>
          </a:p>
          <a:p>
            <a:r>
              <a:rPr lang="en-GB"/>
              <a:t>Loading software directly into virtual memory makes the software a bit sluggish when it starts up. This is because, effectively anything the program needs, it will need to ask for, then it will need to be swapped into memory before it can be accessed. In the case of batch programs, they often run as a background process and as long as they complete after a certain amount of time, then no one is concerned if it was sluggish when it first started up. For example, it doesn’t matter if a backup process that takes a few hours to complete was a bit slow when it started up. However, saving memory on large servers running lots of processes is more important than a sluggish start up.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706092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12:10 Virtual memory is stored by default in Windows in the C: drive in the file called pagefile.sys. On a Linux installation, it is generally stored in a partition designed for virtual memory called a swap partition. It can be stored in a file if you prefer.</a:t>
            </a:r>
          </a:p>
          <a:p>
            <a:endParaRPr lang="en-GB"/>
          </a:p>
          <a:p>
            <a:r>
              <a:rPr lang="en-GB"/>
              <a:t>Using a swap partition is generally more efficient, since the operating system can access the data directly. A partition will always be contiguous since it is one block of data; however, a file may be segmented, particularly if it expands in size. A swap partition can also bypass the cache and write directly to the partition and avoid system overhead. Having said all that, the more modern Linux operating systems are very efficient, and you may not notice the difference between the two. You will generally get better performance from a swap partition, but the difference is not as noticeable as it used to be.</a:t>
            </a:r>
          </a:p>
          <a:p>
            <a:endParaRPr lang="en-GB"/>
          </a:p>
          <a:p>
            <a:r>
              <a:rPr lang="en-GB"/>
              <a:t>When swapping is done between virtual memory and real memory, this is called swapping or paging and these terms are used interchangeably. Now that we have an understanding of how virtual memory works, let’s throw a bit of a curve ball into what we have learned.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7533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2/19/2025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descr="A picture containing water&#10;&#10;Description automatically generated">
            <a:extLst>
              <a:ext uri="{FF2B5EF4-FFF2-40B4-BE49-F238E27FC236}">
                <a16:creationId xmlns:a16="http://schemas.microsoft.com/office/drawing/2014/main" id="{074764F5-E158-F28E-207B-FE8D889CA6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321"/>
          <a:stretch/>
        </p:blipFill>
        <p:spPr>
          <a:xfrm>
            <a:off x="0" y="9887403"/>
            <a:ext cx="36576000" cy="10689772"/>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Virtual memory is storage in</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26066"/>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Windows stores in C:\pagefile.sys</a:t>
            </a:r>
            <a:endParaRPr lang="en-US" sz="7500" dirty="0">
              <a:latin typeface="Arial" panose="020B0604020202020204" pitchFamily="34" charset="0"/>
              <a:cs typeface="Arial" panose="020B0604020202020204" pitchFamily="34" charset="0"/>
            </a:endParaRPr>
          </a:p>
        </p:txBody>
      </p:sp>
      <p:sp>
        <p:nvSpPr>
          <p:cNvPr id="11" name="2_Point 3">
            <a:extLst>
              <a:ext uri="{FF2B5EF4-FFF2-40B4-BE49-F238E27FC236}">
                <a16:creationId xmlns:a16="http://schemas.microsoft.com/office/drawing/2014/main" id="{E64035EB-538E-4765-9879-52C9E87B8C6B}"/>
              </a:ext>
            </a:extLst>
          </p:cNvPr>
          <p:cNvSpPr txBox="1"/>
          <p:nvPr/>
        </p:nvSpPr>
        <p:spPr>
          <a:xfrm>
            <a:off x="854963" y="6776860"/>
            <a:ext cx="2837317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Linux swap partition (Can be stored in a file)</a:t>
            </a:r>
            <a:endParaRPr lang="en-US" sz="7500" dirty="0">
              <a:latin typeface="Arial" panose="020B0604020202020204" pitchFamily="34" charset="0"/>
              <a:cs typeface="Arial" panose="020B0604020202020204" pitchFamily="34" charset="0"/>
            </a:endParaRPr>
          </a:p>
        </p:txBody>
      </p:sp>
      <p:sp>
        <p:nvSpPr>
          <p:cNvPr id="2" name="3_Point 4">
            <a:extLst>
              <a:ext uri="{FF2B5EF4-FFF2-40B4-BE49-F238E27FC236}">
                <a16:creationId xmlns:a16="http://schemas.microsoft.com/office/drawing/2014/main" id="{E718B1F6-1A8D-9BFC-ECC2-39CFBF78663F}"/>
              </a:ext>
            </a:extLst>
          </p:cNvPr>
          <p:cNvSpPr txBox="1"/>
          <p:nvPr/>
        </p:nvSpPr>
        <p:spPr>
          <a:xfrm>
            <a:off x="854963" y="8127687"/>
            <a:ext cx="3470866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Transfer virtual to/from real-called swapping or paging</a:t>
            </a:r>
            <a:endParaRPr lang="en-US" sz="105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Storage Location</a:t>
            </a:r>
          </a:p>
        </p:txBody>
      </p:sp>
    </p:spTree>
    <p:extLst>
      <p:ext uri="{BB962C8B-B14F-4D97-AF65-F5344CB8AC3E}">
        <p14:creationId xmlns:p14="http://schemas.microsoft.com/office/powerpoint/2010/main" val="192568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Confused cat" descr="A picture containing vector graphics&#10;&#10;Description automatically generated">
            <a:extLst>
              <a:ext uri="{FF2B5EF4-FFF2-40B4-BE49-F238E27FC236}">
                <a16:creationId xmlns:a16="http://schemas.microsoft.com/office/drawing/2014/main" id="{F7B69D4C-5E44-8C66-4396-64BCF23F9D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77029" y="9692794"/>
            <a:ext cx="7619929" cy="9400973"/>
          </a:xfrm>
          <a:prstGeom prst="rect">
            <a:avLst/>
          </a:prstGeom>
        </p:spPr>
      </p:pic>
      <p:sp>
        <p:nvSpPr>
          <p:cNvPr id="14" name="0_Point 2">
            <a:extLst>
              <a:ext uri="{FF2B5EF4-FFF2-40B4-BE49-F238E27FC236}">
                <a16:creationId xmlns:a16="http://schemas.microsoft.com/office/drawing/2014/main" id="{F7302874-6FF6-4F12-9408-F903772FAD68}"/>
              </a:ext>
            </a:extLst>
          </p:cNvPr>
          <p:cNvSpPr txBox="1"/>
          <p:nvPr/>
        </p:nvSpPr>
        <p:spPr>
          <a:xfrm>
            <a:off x="854963" y="5467573"/>
            <a:ext cx="305612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Process of allocating a section of storage to act as part of memory</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Storage related</a:t>
            </a:r>
          </a:p>
        </p:txBody>
      </p:sp>
      <p:sp>
        <p:nvSpPr>
          <p:cNvPr id="18" name="1_Point 3">
            <a:extLst>
              <a:ext uri="{FF2B5EF4-FFF2-40B4-BE49-F238E27FC236}">
                <a16:creationId xmlns:a16="http://schemas.microsoft.com/office/drawing/2014/main" id="{885F3228-611E-4537-915F-A671698DC49F}"/>
              </a:ext>
            </a:extLst>
          </p:cNvPr>
          <p:cNvSpPr txBox="1"/>
          <p:nvPr/>
        </p:nvSpPr>
        <p:spPr>
          <a:xfrm>
            <a:off x="854963" y="678853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Software related</a:t>
            </a:r>
          </a:p>
        </p:txBody>
      </p:sp>
      <p:sp>
        <p:nvSpPr>
          <p:cNvPr id="12" name="1_Point 4">
            <a:extLst>
              <a:ext uri="{FF2B5EF4-FFF2-40B4-BE49-F238E27FC236}">
                <a16:creationId xmlns:a16="http://schemas.microsoft.com/office/drawing/2014/main" id="{97EAF12F-B867-4C15-8390-FCF105AAB49B}"/>
              </a:ext>
            </a:extLst>
          </p:cNvPr>
          <p:cNvSpPr txBox="1"/>
          <p:nvPr/>
        </p:nvSpPr>
        <p:spPr>
          <a:xfrm>
            <a:off x="854963" y="8571072"/>
            <a:ext cx="348392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Gives an application the impression it has a contiguous working address space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Virtual Memory Definition</a:t>
            </a:r>
          </a:p>
        </p:txBody>
      </p:sp>
    </p:spTree>
    <p:extLst>
      <p:ext uri="{BB962C8B-B14F-4D97-AF65-F5344CB8AC3E}">
        <p14:creationId xmlns:p14="http://schemas.microsoft.com/office/powerpoint/2010/main" val="219991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1_Memory">
            <a:extLst>
              <a:ext uri="{FF2B5EF4-FFF2-40B4-BE49-F238E27FC236}">
                <a16:creationId xmlns:a16="http://schemas.microsoft.com/office/drawing/2014/main" id="{A69C8D1C-61A7-48E3-449E-93C7EB2952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8073814" y="13890183"/>
            <a:ext cx="8476786" cy="3687497"/>
          </a:xfrm>
          <a:prstGeom prst="rect">
            <a:avLst/>
          </a:prstGeom>
        </p:spPr>
      </p:pic>
      <p:sp>
        <p:nvSpPr>
          <p:cNvPr id="21" name="1_8GB back">
            <a:extLst>
              <a:ext uri="{FF2B5EF4-FFF2-40B4-BE49-F238E27FC236}">
                <a16:creationId xmlns:a16="http://schemas.microsoft.com/office/drawing/2014/main" id="{CC34CAA5-D9F4-B5C3-EC75-9F6BBE25C446}"/>
              </a:ext>
            </a:extLst>
          </p:cNvPr>
          <p:cNvSpPr/>
          <p:nvPr/>
        </p:nvSpPr>
        <p:spPr>
          <a:xfrm rot="16200000">
            <a:off x="29964560" y="13330529"/>
            <a:ext cx="1806236" cy="3943105"/>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vert" rtlCol="0" anchor="ctr"/>
          <a:lstStyle/>
          <a:p>
            <a:pPr algn="ctr"/>
            <a:endParaRPr lang="en-AU" sz="15000" dirty="0">
              <a:solidFill>
                <a:schemeClr val="tx1"/>
              </a:solidFill>
              <a:latin typeface="Arial" panose="020B0604020202020204" pitchFamily="34" charset="0"/>
              <a:cs typeface="Arial" panose="020B0604020202020204" pitchFamily="34" charset="0"/>
            </a:endParaRPr>
          </a:p>
        </p:txBody>
      </p:sp>
      <p:sp>
        <p:nvSpPr>
          <p:cNvPr id="39" name="1_8GB">
            <a:extLst>
              <a:ext uri="{FF2B5EF4-FFF2-40B4-BE49-F238E27FC236}">
                <a16:creationId xmlns:a16="http://schemas.microsoft.com/office/drawing/2014/main" id="{846CB902-733A-DCF4-7702-1067B93E5887}"/>
              </a:ext>
            </a:extLst>
          </p:cNvPr>
          <p:cNvSpPr txBox="1"/>
          <p:nvPr/>
        </p:nvSpPr>
        <p:spPr>
          <a:xfrm>
            <a:off x="29887086" y="14627622"/>
            <a:ext cx="22090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8GB</a:t>
            </a:r>
          </a:p>
        </p:txBody>
      </p:sp>
      <p:pic>
        <p:nvPicPr>
          <p:cNvPr id="4" name="2_Hard disk" descr="A picture containing text, clock&#10;&#10;Description automatically generated">
            <a:extLst>
              <a:ext uri="{FF2B5EF4-FFF2-40B4-BE49-F238E27FC236}">
                <a16:creationId xmlns:a16="http://schemas.microsoft.com/office/drawing/2014/main" id="{B26E9E9C-E4A1-39FD-4F71-2350D077D6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00899" y="5936257"/>
            <a:ext cx="4932101" cy="6273286"/>
          </a:xfrm>
          <a:prstGeom prst="rect">
            <a:avLst/>
          </a:prstGeom>
        </p:spPr>
      </p:pic>
      <p:sp>
        <p:nvSpPr>
          <p:cNvPr id="10" name="2_12GB Back">
            <a:extLst>
              <a:ext uri="{FF2B5EF4-FFF2-40B4-BE49-F238E27FC236}">
                <a16:creationId xmlns:a16="http://schemas.microsoft.com/office/drawing/2014/main" id="{6F9AF982-29AE-4021-1150-79DB29D38107}"/>
              </a:ext>
            </a:extLst>
          </p:cNvPr>
          <p:cNvSpPr/>
          <p:nvPr/>
        </p:nvSpPr>
        <p:spPr>
          <a:xfrm rot="16200000">
            <a:off x="31801342" y="5493412"/>
            <a:ext cx="2331214" cy="3943105"/>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vert" rtlCol="0" anchor="ctr"/>
          <a:lstStyle/>
          <a:p>
            <a:pPr algn="ctr"/>
            <a:endParaRPr lang="en-AU" sz="15000" dirty="0">
              <a:solidFill>
                <a:schemeClr val="tx1"/>
              </a:solidFill>
              <a:latin typeface="Arial" panose="020B0604020202020204" pitchFamily="34" charset="0"/>
              <a:cs typeface="Arial" panose="020B0604020202020204" pitchFamily="34" charset="0"/>
            </a:endParaRPr>
          </a:p>
        </p:txBody>
      </p:sp>
      <p:sp>
        <p:nvSpPr>
          <p:cNvPr id="40" name="2_12GB">
            <a:extLst>
              <a:ext uri="{FF2B5EF4-FFF2-40B4-BE49-F238E27FC236}">
                <a16:creationId xmlns:a16="http://schemas.microsoft.com/office/drawing/2014/main" id="{CEFE7AFF-D56C-8774-116D-2E8B2B5A08BE}"/>
              </a:ext>
            </a:extLst>
          </p:cNvPr>
          <p:cNvSpPr txBox="1"/>
          <p:nvPr/>
        </p:nvSpPr>
        <p:spPr>
          <a:xfrm>
            <a:off x="31427504" y="6785946"/>
            <a:ext cx="29489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12GB</a:t>
            </a:r>
          </a:p>
        </p:txBody>
      </p:sp>
      <p:sp>
        <p:nvSpPr>
          <p:cNvPr id="6" name="3_20 GB">
            <a:extLst>
              <a:ext uri="{FF2B5EF4-FFF2-40B4-BE49-F238E27FC236}">
                <a16:creationId xmlns:a16="http://schemas.microsoft.com/office/drawing/2014/main" id="{1FA5EADF-A7ED-E202-A629-ECA9F53F6C40}"/>
              </a:ext>
            </a:extLst>
          </p:cNvPr>
          <p:cNvSpPr/>
          <p:nvPr/>
        </p:nvSpPr>
        <p:spPr>
          <a:xfrm>
            <a:off x="17085641" y="7586103"/>
            <a:ext cx="4932101" cy="10119137"/>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AU" sz="15000" dirty="0">
                <a:solidFill>
                  <a:schemeClr val="tx1"/>
                </a:solidFill>
                <a:latin typeface="Arial" panose="020B0604020202020204" pitchFamily="34" charset="0"/>
                <a:cs typeface="Arial" panose="020B0604020202020204" pitchFamily="34" charset="0"/>
              </a:rPr>
              <a:t>20 GB memory</a:t>
            </a:r>
          </a:p>
        </p:txBody>
      </p:sp>
      <p:sp>
        <p:nvSpPr>
          <p:cNvPr id="22" name="4_Bottom highlight">
            <a:extLst>
              <a:ext uri="{FF2B5EF4-FFF2-40B4-BE49-F238E27FC236}">
                <a16:creationId xmlns:a16="http://schemas.microsoft.com/office/drawing/2014/main" id="{7B35C74A-1BBA-1AB2-7593-E58137C59CAE}"/>
              </a:ext>
            </a:extLst>
          </p:cNvPr>
          <p:cNvSpPr/>
          <p:nvPr/>
        </p:nvSpPr>
        <p:spPr>
          <a:xfrm>
            <a:off x="25341939" y="14060620"/>
            <a:ext cx="3554185" cy="3265715"/>
          </a:xfrm>
          <a:custGeom>
            <a:avLst/>
            <a:gdLst>
              <a:gd name="connsiteX0" fmla="*/ 0 w 7707086"/>
              <a:gd name="connsiteY0" fmla="*/ 0 h 4931229"/>
              <a:gd name="connsiteX1" fmla="*/ 7707086 w 7707086"/>
              <a:gd name="connsiteY1" fmla="*/ 0 h 4931229"/>
              <a:gd name="connsiteX2" fmla="*/ 7707086 w 7707086"/>
              <a:gd name="connsiteY2" fmla="*/ 4931229 h 4931229"/>
              <a:gd name="connsiteX3" fmla="*/ 0 w 7707086"/>
              <a:gd name="connsiteY3" fmla="*/ 4931229 h 4931229"/>
              <a:gd name="connsiteX4" fmla="*/ 0 w 7707086"/>
              <a:gd name="connsiteY4" fmla="*/ 0 h 4931229"/>
              <a:gd name="connsiteX0" fmla="*/ 0 w 7707086"/>
              <a:gd name="connsiteY0" fmla="*/ 1567542 h 6498771"/>
              <a:gd name="connsiteX1" fmla="*/ 5812971 w 7707086"/>
              <a:gd name="connsiteY1" fmla="*/ 0 h 6498771"/>
              <a:gd name="connsiteX2" fmla="*/ 7707086 w 7707086"/>
              <a:gd name="connsiteY2" fmla="*/ 6498771 h 6498771"/>
              <a:gd name="connsiteX3" fmla="*/ 0 w 7707086"/>
              <a:gd name="connsiteY3" fmla="*/ 6498771 h 6498771"/>
              <a:gd name="connsiteX4" fmla="*/ 0 w 7707086"/>
              <a:gd name="connsiteY4" fmla="*/ 1567542 h 6498771"/>
              <a:gd name="connsiteX0" fmla="*/ 0 w 5812971"/>
              <a:gd name="connsiteY0" fmla="*/ 1567542 h 6498771"/>
              <a:gd name="connsiteX1" fmla="*/ 5812971 w 5812971"/>
              <a:gd name="connsiteY1" fmla="*/ 0 h 6498771"/>
              <a:gd name="connsiteX2" fmla="*/ 5617029 w 5812971"/>
              <a:gd name="connsiteY2" fmla="*/ 2416628 h 6498771"/>
              <a:gd name="connsiteX3" fmla="*/ 0 w 5812971"/>
              <a:gd name="connsiteY3" fmla="*/ 6498771 h 6498771"/>
              <a:gd name="connsiteX4" fmla="*/ 0 w 5812971"/>
              <a:gd name="connsiteY4" fmla="*/ 1567542 h 6498771"/>
              <a:gd name="connsiteX0" fmla="*/ 0 w 5617029"/>
              <a:gd name="connsiteY0" fmla="*/ 1567542 h 6498771"/>
              <a:gd name="connsiteX1" fmla="*/ 5617028 w 5617029"/>
              <a:gd name="connsiteY1" fmla="*/ 0 h 6498771"/>
              <a:gd name="connsiteX2" fmla="*/ 5617029 w 5617029"/>
              <a:gd name="connsiteY2" fmla="*/ 2416628 h 6498771"/>
              <a:gd name="connsiteX3" fmla="*/ 0 w 5617029"/>
              <a:gd name="connsiteY3" fmla="*/ 6498771 h 6498771"/>
              <a:gd name="connsiteX4" fmla="*/ 0 w 5617029"/>
              <a:gd name="connsiteY4" fmla="*/ 1567542 h 6498771"/>
              <a:gd name="connsiteX0" fmla="*/ 0 w 5629729"/>
              <a:gd name="connsiteY0" fmla="*/ 1567542 h 6498771"/>
              <a:gd name="connsiteX1" fmla="*/ 5617028 w 5629729"/>
              <a:gd name="connsiteY1" fmla="*/ 0 h 6498771"/>
              <a:gd name="connsiteX2" fmla="*/ 5629729 w 5629729"/>
              <a:gd name="connsiteY2" fmla="*/ 2251528 h 6498771"/>
              <a:gd name="connsiteX3" fmla="*/ 0 w 5629729"/>
              <a:gd name="connsiteY3" fmla="*/ 6498771 h 6498771"/>
              <a:gd name="connsiteX4" fmla="*/ 0 w 5629729"/>
              <a:gd name="connsiteY4" fmla="*/ 1567542 h 6498771"/>
              <a:gd name="connsiteX0" fmla="*/ 0 w 5629729"/>
              <a:gd name="connsiteY0" fmla="*/ 1377042 h 6308271"/>
              <a:gd name="connsiteX1" fmla="*/ 5070928 w 5629729"/>
              <a:gd name="connsiteY1" fmla="*/ 0 h 6308271"/>
              <a:gd name="connsiteX2" fmla="*/ 5629729 w 5629729"/>
              <a:gd name="connsiteY2" fmla="*/ 2061028 h 6308271"/>
              <a:gd name="connsiteX3" fmla="*/ 0 w 5629729"/>
              <a:gd name="connsiteY3" fmla="*/ 6308271 h 6308271"/>
              <a:gd name="connsiteX4" fmla="*/ 0 w 5629729"/>
              <a:gd name="connsiteY4" fmla="*/ 1377042 h 6308271"/>
              <a:gd name="connsiteX0" fmla="*/ 0 w 5629729"/>
              <a:gd name="connsiteY0" fmla="*/ 1631042 h 6562271"/>
              <a:gd name="connsiteX1" fmla="*/ 5617028 w 5629729"/>
              <a:gd name="connsiteY1" fmla="*/ 0 h 6562271"/>
              <a:gd name="connsiteX2" fmla="*/ 5629729 w 5629729"/>
              <a:gd name="connsiteY2" fmla="*/ 2315028 h 6562271"/>
              <a:gd name="connsiteX3" fmla="*/ 0 w 5629729"/>
              <a:gd name="connsiteY3" fmla="*/ 6562271 h 6562271"/>
              <a:gd name="connsiteX4" fmla="*/ 0 w 5629729"/>
              <a:gd name="connsiteY4" fmla="*/ 1631042 h 6562271"/>
              <a:gd name="connsiteX0" fmla="*/ 0 w 5655129"/>
              <a:gd name="connsiteY0" fmla="*/ 1631042 h 6562271"/>
              <a:gd name="connsiteX1" fmla="*/ 5617028 w 5655129"/>
              <a:gd name="connsiteY1" fmla="*/ 0 h 6562271"/>
              <a:gd name="connsiteX2" fmla="*/ 5655129 w 5655129"/>
              <a:gd name="connsiteY2" fmla="*/ 2264228 h 6562271"/>
              <a:gd name="connsiteX3" fmla="*/ 0 w 5655129"/>
              <a:gd name="connsiteY3" fmla="*/ 6562271 h 6562271"/>
              <a:gd name="connsiteX4" fmla="*/ 0 w 5655129"/>
              <a:gd name="connsiteY4" fmla="*/ 1631042 h 6562271"/>
              <a:gd name="connsiteX0" fmla="*/ 0 w 5617028"/>
              <a:gd name="connsiteY0" fmla="*/ 1631042 h 6562271"/>
              <a:gd name="connsiteX1" fmla="*/ 5617028 w 5617028"/>
              <a:gd name="connsiteY1" fmla="*/ 0 h 6562271"/>
              <a:gd name="connsiteX2" fmla="*/ 5591629 w 5617028"/>
              <a:gd name="connsiteY2" fmla="*/ 2264228 h 6562271"/>
              <a:gd name="connsiteX3" fmla="*/ 0 w 5617028"/>
              <a:gd name="connsiteY3" fmla="*/ 6562271 h 6562271"/>
              <a:gd name="connsiteX4" fmla="*/ 0 w 5617028"/>
              <a:gd name="connsiteY4" fmla="*/ 1631042 h 6562271"/>
              <a:gd name="connsiteX0" fmla="*/ 0 w 5617028"/>
              <a:gd name="connsiteY0" fmla="*/ 1631042 h 6562271"/>
              <a:gd name="connsiteX1" fmla="*/ 5617028 w 5617028"/>
              <a:gd name="connsiteY1" fmla="*/ 0 h 6562271"/>
              <a:gd name="connsiteX2" fmla="*/ 3521529 w 5617028"/>
              <a:gd name="connsiteY2" fmla="*/ 4639128 h 6562271"/>
              <a:gd name="connsiteX3" fmla="*/ 0 w 5617028"/>
              <a:gd name="connsiteY3" fmla="*/ 6562271 h 6562271"/>
              <a:gd name="connsiteX4" fmla="*/ 0 w 5617028"/>
              <a:gd name="connsiteY4" fmla="*/ 1631042 h 6562271"/>
              <a:gd name="connsiteX0" fmla="*/ 0 w 3521529"/>
              <a:gd name="connsiteY0" fmla="*/ 0 h 4931229"/>
              <a:gd name="connsiteX1" fmla="*/ 2340428 w 3521529"/>
              <a:gd name="connsiteY1" fmla="*/ 1391558 h 4931229"/>
              <a:gd name="connsiteX2" fmla="*/ 3521529 w 3521529"/>
              <a:gd name="connsiteY2" fmla="*/ 3008086 h 4931229"/>
              <a:gd name="connsiteX3" fmla="*/ 0 w 3521529"/>
              <a:gd name="connsiteY3" fmla="*/ 4931229 h 4931229"/>
              <a:gd name="connsiteX4" fmla="*/ 0 w 3521529"/>
              <a:gd name="connsiteY4" fmla="*/ 0 h 4931229"/>
              <a:gd name="connsiteX0" fmla="*/ 0 w 3521529"/>
              <a:gd name="connsiteY0" fmla="*/ 0 h 4931229"/>
              <a:gd name="connsiteX1" fmla="*/ 3496128 w 3521529"/>
              <a:gd name="connsiteY1" fmla="*/ 1264558 h 4931229"/>
              <a:gd name="connsiteX2" fmla="*/ 3521529 w 3521529"/>
              <a:gd name="connsiteY2" fmla="*/ 3008086 h 4931229"/>
              <a:gd name="connsiteX3" fmla="*/ 0 w 3521529"/>
              <a:gd name="connsiteY3" fmla="*/ 4931229 h 4931229"/>
              <a:gd name="connsiteX4" fmla="*/ 0 w 3521529"/>
              <a:gd name="connsiteY4" fmla="*/ 0 h 4931229"/>
              <a:gd name="connsiteX0" fmla="*/ 0 w 3496128"/>
              <a:gd name="connsiteY0" fmla="*/ 0 h 4931229"/>
              <a:gd name="connsiteX1" fmla="*/ 3496128 w 3496128"/>
              <a:gd name="connsiteY1" fmla="*/ 1264558 h 4931229"/>
              <a:gd name="connsiteX2" fmla="*/ 2848429 w 3496128"/>
              <a:gd name="connsiteY2" fmla="*/ 2995386 h 4931229"/>
              <a:gd name="connsiteX3" fmla="*/ 0 w 3496128"/>
              <a:gd name="connsiteY3" fmla="*/ 4931229 h 4931229"/>
              <a:gd name="connsiteX4" fmla="*/ 0 w 3496128"/>
              <a:gd name="connsiteY4" fmla="*/ 0 h 4931229"/>
              <a:gd name="connsiteX0" fmla="*/ 0 w 3496128"/>
              <a:gd name="connsiteY0" fmla="*/ 0 h 4931229"/>
              <a:gd name="connsiteX1" fmla="*/ 3496128 w 3496128"/>
              <a:gd name="connsiteY1" fmla="*/ 1264558 h 4931229"/>
              <a:gd name="connsiteX2" fmla="*/ 3483429 w 3496128"/>
              <a:gd name="connsiteY2" fmla="*/ 3046186 h 4931229"/>
              <a:gd name="connsiteX3" fmla="*/ 0 w 3496128"/>
              <a:gd name="connsiteY3" fmla="*/ 4931229 h 4931229"/>
              <a:gd name="connsiteX4" fmla="*/ 0 w 3496128"/>
              <a:gd name="connsiteY4" fmla="*/ 0 h 4931229"/>
              <a:gd name="connsiteX0" fmla="*/ 0 w 3534229"/>
              <a:gd name="connsiteY0" fmla="*/ 0 h 4931229"/>
              <a:gd name="connsiteX1" fmla="*/ 3496128 w 3534229"/>
              <a:gd name="connsiteY1" fmla="*/ 1264558 h 4931229"/>
              <a:gd name="connsiteX2" fmla="*/ 3534229 w 3534229"/>
              <a:gd name="connsiteY2" fmla="*/ 2957286 h 4931229"/>
              <a:gd name="connsiteX3" fmla="*/ 0 w 3534229"/>
              <a:gd name="connsiteY3" fmla="*/ 4931229 h 4931229"/>
              <a:gd name="connsiteX4" fmla="*/ 0 w 3534229"/>
              <a:gd name="connsiteY4" fmla="*/ 0 h 4931229"/>
              <a:gd name="connsiteX0" fmla="*/ 0 w 3496128"/>
              <a:gd name="connsiteY0" fmla="*/ 0 h 4931229"/>
              <a:gd name="connsiteX1" fmla="*/ 3496128 w 3496128"/>
              <a:gd name="connsiteY1" fmla="*/ 1264558 h 4931229"/>
              <a:gd name="connsiteX2" fmla="*/ 3483429 w 3496128"/>
              <a:gd name="connsiteY2" fmla="*/ 3033486 h 4931229"/>
              <a:gd name="connsiteX3" fmla="*/ 0 w 3496128"/>
              <a:gd name="connsiteY3" fmla="*/ 4931229 h 4931229"/>
              <a:gd name="connsiteX4" fmla="*/ 0 w 3496128"/>
              <a:gd name="connsiteY4" fmla="*/ 0 h 4931229"/>
              <a:gd name="connsiteX0" fmla="*/ 0 w 3508828"/>
              <a:gd name="connsiteY0" fmla="*/ 0 h 4931229"/>
              <a:gd name="connsiteX1" fmla="*/ 3508828 w 3508828"/>
              <a:gd name="connsiteY1" fmla="*/ 1264558 h 4931229"/>
              <a:gd name="connsiteX2" fmla="*/ 3483429 w 3508828"/>
              <a:gd name="connsiteY2" fmla="*/ 3033486 h 4931229"/>
              <a:gd name="connsiteX3" fmla="*/ 0 w 3508828"/>
              <a:gd name="connsiteY3" fmla="*/ 4931229 h 4931229"/>
              <a:gd name="connsiteX4" fmla="*/ 0 w 3508828"/>
              <a:gd name="connsiteY4" fmla="*/ 0 h 4931229"/>
              <a:gd name="connsiteX0" fmla="*/ 0 w 3508828"/>
              <a:gd name="connsiteY0" fmla="*/ 0 h 4931229"/>
              <a:gd name="connsiteX1" fmla="*/ 3508828 w 3508828"/>
              <a:gd name="connsiteY1" fmla="*/ 1213758 h 4931229"/>
              <a:gd name="connsiteX2" fmla="*/ 3483429 w 3508828"/>
              <a:gd name="connsiteY2" fmla="*/ 3033486 h 4931229"/>
              <a:gd name="connsiteX3" fmla="*/ 0 w 3508828"/>
              <a:gd name="connsiteY3" fmla="*/ 4931229 h 4931229"/>
              <a:gd name="connsiteX4" fmla="*/ 0 w 3508828"/>
              <a:gd name="connsiteY4" fmla="*/ 0 h 4931229"/>
              <a:gd name="connsiteX0" fmla="*/ 0 w 3496128"/>
              <a:gd name="connsiteY0" fmla="*/ 0 h 4931229"/>
              <a:gd name="connsiteX1" fmla="*/ 3496128 w 3496128"/>
              <a:gd name="connsiteY1" fmla="*/ 1289958 h 4931229"/>
              <a:gd name="connsiteX2" fmla="*/ 3483429 w 3496128"/>
              <a:gd name="connsiteY2" fmla="*/ 3033486 h 4931229"/>
              <a:gd name="connsiteX3" fmla="*/ 0 w 3496128"/>
              <a:gd name="connsiteY3" fmla="*/ 4931229 h 4931229"/>
              <a:gd name="connsiteX4" fmla="*/ 0 w 3496128"/>
              <a:gd name="connsiteY4" fmla="*/ 0 h 4931229"/>
              <a:gd name="connsiteX0" fmla="*/ 0 w 3521528"/>
              <a:gd name="connsiteY0" fmla="*/ 0 h 4931229"/>
              <a:gd name="connsiteX1" fmla="*/ 3521528 w 3521528"/>
              <a:gd name="connsiteY1" fmla="*/ 1277258 h 4931229"/>
              <a:gd name="connsiteX2" fmla="*/ 3483429 w 3521528"/>
              <a:gd name="connsiteY2" fmla="*/ 3033486 h 4931229"/>
              <a:gd name="connsiteX3" fmla="*/ 0 w 3521528"/>
              <a:gd name="connsiteY3" fmla="*/ 4931229 h 4931229"/>
              <a:gd name="connsiteX4" fmla="*/ 0 w 3521528"/>
              <a:gd name="connsiteY4" fmla="*/ 0 h 4931229"/>
              <a:gd name="connsiteX0" fmla="*/ 0 w 3521528"/>
              <a:gd name="connsiteY0" fmla="*/ 0 h 4931229"/>
              <a:gd name="connsiteX1" fmla="*/ 3521528 w 3521528"/>
              <a:gd name="connsiteY1" fmla="*/ 1277258 h 4931229"/>
              <a:gd name="connsiteX2" fmla="*/ 3496129 w 3521528"/>
              <a:gd name="connsiteY2" fmla="*/ 3020786 h 4931229"/>
              <a:gd name="connsiteX3" fmla="*/ 0 w 3521528"/>
              <a:gd name="connsiteY3" fmla="*/ 4931229 h 4931229"/>
              <a:gd name="connsiteX4" fmla="*/ 0 w 3521528"/>
              <a:gd name="connsiteY4" fmla="*/ 0 h 4931229"/>
              <a:gd name="connsiteX0" fmla="*/ 0 w 3521528"/>
              <a:gd name="connsiteY0" fmla="*/ 0 h 4931229"/>
              <a:gd name="connsiteX1" fmla="*/ 3521528 w 3521528"/>
              <a:gd name="connsiteY1" fmla="*/ 1277258 h 4931229"/>
              <a:gd name="connsiteX2" fmla="*/ 3496129 w 3521528"/>
              <a:gd name="connsiteY2" fmla="*/ 3020786 h 4931229"/>
              <a:gd name="connsiteX3" fmla="*/ 0 w 3521528"/>
              <a:gd name="connsiteY3" fmla="*/ 4931229 h 4931229"/>
              <a:gd name="connsiteX4" fmla="*/ 0 w 3521528"/>
              <a:gd name="connsiteY4" fmla="*/ 0 h 4931229"/>
              <a:gd name="connsiteX0" fmla="*/ 32657 w 3521528"/>
              <a:gd name="connsiteY0" fmla="*/ 0 h 4310743"/>
              <a:gd name="connsiteX1" fmla="*/ 3521528 w 3521528"/>
              <a:gd name="connsiteY1" fmla="*/ 656772 h 4310743"/>
              <a:gd name="connsiteX2" fmla="*/ 3496129 w 3521528"/>
              <a:gd name="connsiteY2" fmla="*/ 2400300 h 4310743"/>
              <a:gd name="connsiteX3" fmla="*/ 0 w 3521528"/>
              <a:gd name="connsiteY3" fmla="*/ 4310743 h 4310743"/>
              <a:gd name="connsiteX4" fmla="*/ 32657 w 3521528"/>
              <a:gd name="connsiteY4" fmla="*/ 0 h 4310743"/>
              <a:gd name="connsiteX0" fmla="*/ 65314 w 3554185"/>
              <a:gd name="connsiteY0" fmla="*/ 0 h 3461658"/>
              <a:gd name="connsiteX1" fmla="*/ 3554185 w 3554185"/>
              <a:gd name="connsiteY1" fmla="*/ 656772 h 3461658"/>
              <a:gd name="connsiteX2" fmla="*/ 3528786 w 3554185"/>
              <a:gd name="connsiteY2" fmla="*/ 2400300 h 3461658"/>
              <a:gd name="connsiteX3" fmla="*/ 0 w 3554185"/>
              <a:gd name="connsiteY3" fmla="*/ 3461658 h 3461658"/>
              <a:gd name="connsiteX4" fmla="*/ 65314 w 3554185"/>
              <a:gd name="connsiteY4" fmla="*/ 0 h 3461658"/>
              <a:gd name="connsiteX0" fmla="*/ 0 w 3554185"/>
              <a:gd name="connsiteY0" fmla="*/ 0 h 3167744"/>
              <a:gd name="connsiteX1" fmla="*/ 3554185 w 3554185"/>
              <a:gd name="connsiteY1" fmla="*/ 362858 h 3167744"/>
              <a:gd name="connsiteX2" fmla="*/ 3528786 w 3554185"/>
              <a:gd name="connsiteY2" fmla="*/ 2106386 h 3167744"/>
              <a:gd name="connsiteX3" fmla="*/ 0 w 3554185"/>
              <a:gd name="connsiteY3" fmla="*/ 3167744 h 3167744"/>
              <a:gd name="connsiteX4" fmla="*/ 0 w 3554185"/>
              <a:gd name="connsiteY4" fmla="*/ 0 h 3167744"/>
              <a:gd name="connsiteX0" fmla="*/ 0 w 3554185"/>
              <a:gd name="connsiteY0" fmla="*/ 0 h 3167744"/>
              <a:gd name="connsiteX1" fmla="*/ 3554185 w 3554185"/>
              <a:gd name="connsiteY1" fmla="*/ 362858 h 3167744"/>
              <a:gd name="connsiteX2" fmla="*/ 3528786 w 3554185"/>
              <a:gd name="connsiteY2" fmla="*/ 2106386 h 3167744"/>
              <a:gd name="connsiteX3" fmla="*/ 0 w 3554185"/>
              <a:gd name="connsiteY3" fmla="*/ 3167744 h 3167744"/>
              <a:gd name="connsiteX4" fmla="*/ 0 w 3554185"/>
              <a:gd name="connsiteY4" fmla="*/ 0 h 3167744"/>
              <a:gd name="connsiteX0" fmla="*/ 0 w 3554185"/>
              <a:gd name="connsiteY0" fmla="*/ 0 h 3265715"/>
              <a:gd name="connsiteX1" fmla="*/ 3554185 w 3554185"/>
              <a:gd name="connsiteY1" fmla="*/ 362858 h 3265715"/>
              <a:gd name="connsiteX2" fmla="*/ 3528786 w 3554185"/>
              <a:gd name="connsiteY2" fmla="*/ 2106386 h 3265715"/>
              <a:gd name="connsiteX3" fmla="*/ 0 w 3554185"/>
              <a:gd name="connsiteY3" fmla="*/ 3265715 h 3265715"/>
              <a:gd name="connsiteX4" fmla="*/ 0 w 3554185"/>
              <a:gd name="connsiteY4" fmla="*/ 0 h 3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4185" h="3265715">
                <a:moveTo>
                  <a:pt x="0" y="0"/>
                </a:moveTo>
                <a:lnTo>
                  <a:pt x="3554185" y="362858"/>
                </a:lnTo>
                <a:cubicBezTo>
                  <a:pt x="3554185" y="1168401"/>
                  <a:pt x="3528786" y="1300843"/>
                  <a:pt x="3528786" y="2106386"/>
                </a:cubicBezTo>
                <a:lnTo>
                  <a:pt x="0" y="326571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4_64 bit bus">
            <a:extLst>
              <a:ext uri="{FF2B5EF4-FFF2-40B4-BE49-F238E27FC236}">
                <a16:creationId xmlns:a16="http://schemas.microsoft.com/office/drawing/2014/main" id="{0C85F42F-D712-2E00-CCD4-E6C52EFB6EE7}"/>
              </a:ext>
            </a:extLst>
          </p:cNvPr>
          <p:cNvSpPr/>
          <p:nvPr/>
        </p:nvSpPr>
        <p:spPr>
          <a:xfrm rot="16200000">
            <a:off x="22096220" y="14036892"/>
            <a:ext cx="3262184" cy="3373698"/>
          </a:xfrm>
          <a:prstGeom prst="rect">
            <a:avLst/>
          </a:prstGeom>
          <a:solidFill>
            <a:schemeClr val="bg2">
              <a:lumMod val="10000"/>
            </a:schemeClr>
          </a:soli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AU" sz="6000" dirty="0">
                <a:solidFill>
                  <a:schemeClr val="tx1"/>
                </a:solidFill>
                <a:latin typeface="Arial" panose="020B0604020202020204" pitchFamily="34" charset="0"/>
                <a:cs typeface="Arial" panose="020B0604020202020204" pitchFamily="34" charset="0"/>
              </a:rPr>
              <a:t>Data Bus</a:t>
            </a:r>
          </a:p>
          <a:p>
            <a:pPr algn="ctr"/>
            <a:r>
              <a:rPr lang="en-AU" sz="6000" dirty="0">
                <a:solidFill>
                  <a:schemeClr val="tx1"/>
                </a:solidFill>
                <a:latin typeface="Arial" panose="020B0604020202020204" pitchFamily="34" charset="0"/>
                <a:cs typeface="Arial" panose="020B0604020202020204" pitchFamily="34" charset="0"/>
              </a:rPr>
              <a:t>64-bit</a:t>
            </a:r>
          </a:p>
        </p:txBody>
      </p:sp>
      <p:sp>
        <p:nvSpPr>
          <p:cNvPr id="8" name="5_highlight top">
            <a:extLst>
              <a:ext uri="{FF2B5EF4-FFF2-40B4-BE49-F238E27FC236}">
                <a16:creationId xmlns:a16="http://schemas.microsoft.com/office/drawing/2014/main" id="{3625588A-AE5D-8866-055D-D0828F260875}"/>
              </a:ext>
            </a:extLst>
          </p:cNvPr>
          <p:cNvSpPr/>
          <p:nvPr/>
        </p:nvSpPr>
        <p:spPr>
          <a:xfrm>
            <a:off x="22010912" y="6359251"/>
            <a:ext cx="8980714" cy="7639957"/>
          </a:xfrm>
          <a:custGeom>
            <a:avLst/>
            <a:gdLst>
              <a:gd name="connsiteX0" fmla="*/ 0 w 7707086"/>
              <a:gd name="connsiteY0" fmla="*/ 0 h 4931229"/>
              <a:gd name="connsiteX1" fmla="*/ 7707086 w 7707086"/>
              <a:gd name="connsiteY1" fmla="*/ 0 h 4931229"/>
              <a:gd name="connsiteX2" fmla="*/ 7707086 w 7707086"/>
              <a:gd name="connsiteY2" fmla="*/ 4931229 h 4931229"/>
              <a:gd name="connsiteX3" fmla="*/ 0 w 7707086"/>
              <a:gd name="connsiteY3" fmla="*/ 4931229 h 4931229"/>
              <a:gd name="connsiteX4" fmla="*/ 0 w 7707086"/>
              <a:gd name="connsiteY4" fmla="*/ 0 h 4931229"/>
              <a:gd name="connsiteX0" fmla="*/ 0 w 7707086"/>
              <a:gd name="connsiteY0" fmla="*/ 1567542 h 6498771"/>
              <a:gd name="connsiteX1" fmla="*/ 5812971 w 7707086"/>
              <a:gd name="connsiteY1" fmla="*/ 0 h 6498771"/>
              <a:gd name="connsiteX2" fmla="*/ 7707086 w 7707086"/>
              <a:gd name="connsiteY2" fmla="*/ 6498771 h 6498771"/>
              <a:gd name="connsiteX3" fmla="*/ 0 w 7707086"/>
              <a:gd name="connsiteY3" fmla="*/ 6498771 h 6498771"/>
              <a:gd name="connsiteX4" fmla="*/ 0 w 7707086"/>
              <a:gd name="connsiteY4" fmla="*/ 1567542 h 6498771"/>
              <a:gd name="connsiteX0" fmla="*/ 0 w 5812971"/>
              <a:gd name="connsiteY0" fmla="*/ 1567542 h 6498771"/>
              <a:gd name="connsiteX1" fmla="*/ 5812971 w 5812971"/>
              <a:gd name="connsiteY1" fmla="*/ 0 h 6498771"/>
              <a:gd name="connsiteX2" fmla="*/ 5617029 w 5812971"/>
              <a:gd name="connsiteY2" fmla="*/ 2416628 h 6498771"/>
              <a:gd name="connsiteX3" fmla="*/ 0 w 5812971"/>
              <a:gd name="connsiteY3" fmla="*/ 6498771 h 6498771"/>
              <a:gd name="connsiteX4" fmla="*/ 0 w 5812971"/>
              <a:gd name="connsiteY4" fmla="*/ 1567542 h 6498771"/>
              <a:gd name="connsiteX0" fmla="*/ 0 w 5617029"/>
              <a:gd name="connsiteY0" fmla="*/ 1567542 h 6498771"/>
              <a:gd name="connsiteX1" fmla="*/ 5617028 w 5617029"/>
              <a:gd name="connsiteY1" fmla="*/ 0 h 6498771"/>
              <a:gd name="connsiteX2" fmla="*/ 5617029 w 5617029"/>
              <a:gd name="connsiteY2" fmla="*/ 2416628 h 6498771"/>
              <a:gd name="connsiteX3" fmla="*/ 0 w 5617029"/>
              <a:gd name="connsiteY3" fmla="*/ 6498771 h 6498771"/>
              <a:gd name="connsiteX4" fmla="*/ 0 w 5617029"/>
              <a:gd name="connsiteY4" fmla="*/ 1567542 h 6498771"/>
              <a:gd name="connsiteX0" fmla="*/ 0 w 5629729"/>
              <a:gd name="connsiteY0" fmla="*/ 1567542 h 6498771"/>
              <a:gd name="connsiteX1" fmla="*/ 5617028 w 5629729"/>
              <a:gd name="connsiteY1" fmla="*/ 0 h 6498771"/>
              <a:gd name="connsiteX2" fmla="*/ 5629729 w 5629729"/>
              <a:gd name="connsiteY2" fmla="*/ 2251528 h 6498771"/>
              <a:gd name="connsiteX3" fmla="*/ 0 w 5629729"/>
              <a:gd name="connsiteY3" fmla="*/ 6498771 h 6498771"/>
              <a:gd name="connsiteX4" fmla="*/ 0 w 5629729"/>
              <a:gd name="connsiteY4" fmla="*/ 1567542 h 6498771"/>
              <a:gd name="connsiteX0" fmla="*/ 0 w 5629729"/>
              <a:gd name="connsiteY0" fmla="*/ 1377042 h 6308271"/>
              <a:gd name="connsiteX1" fmla="*/ 5070928 w 5629729"/>
              <a:gd name="connsiteY1" fmla="*/ 0 h 6308271"/>
              <a:gd name="connsiteX2" fmla="*/ 5629729 w 5629729"/>
              <a:gd name="connsiteY2" fmla="*/ 2061028 h 6308271"/>
              <a:gd name="connsiteX3" fmla="*/ 0 w 5629729"/>
              <a:gd name="connsiteY3" fmla="*/ 6308271 h 6308271"/>
              <a:gd name="connsiteX4" fmla="*/ 0 w 5629729"/>
              <a:gd name="connsiteY4" fmla="*/ 1377042 h 6308271"/>
              <a:gd name="connsiteX0" fmla="*/ 0 w 5629729"/>
              <a:gd name="connsiteY0" fmla="*/ 1631042 h 6562271"/>
              <a:gd name="connsiteX1" fmla="*/ 5617028 w 5629729"/>
              <a:gd name="connsiteY1" fmla="*/ 0 h 6562271"/>
              <a:gd name="connsiteX2" fmla="*/ 5629729 w 5629729"/>
              <a:gd name="connsiteY2" fmla="*/ 2315028 h 6562271"/>
              <a:gd name="connsiteX3" fmla="*/ 0 w 5629729"/>
              <a:gd name="connsiteY3" fmla="*/ 6562271 h 6562271"/>
              <a:gd name="connsiteX4" fmla="*/ 0 w 5629729"/>
              <a:gd name="connsiteY4" fmla="*/ 1631042 h 6562271"/>
              <a:gd name="connsiteX0" fmla="*/ 0 w 5655129"/>
              <a:gd name="connsiteY0" fmla="*/ 1631042 h 6562271"/>
              <a:gd name="connsiteX1" fmla="*/ 5617028 w 5655129"/>
              <a:gd name="connsiteY1" fmla="*/ 0 h 6562271"/>
              <a:gd name="connsiteX2" fmla="*/ 5655129 w 5655129"/>
              <a:gd name="connsiteY2" fmla="*/ 2264228 h 6562271"/>
              <a:gd name="connsiteX3" fmla="*/ 0 w 5655129"/>
              <a:gd name="connsiteY3" fmla="*/ 6562271 h 6562271"/>
              <a:gd name="connsiteX4" fmla="*/ 0 w 5655129"/>
              <a:gd name="connsiteY4" fmla="*/ 1631042 h 6562271"/>
              <a:gd name="connsiteX0" fmla="*/ 0 w 5617028"/>
              <a:gd name="connsiteY0" fmla="*/ 1631042 h 6562271"/>
              <a:gd name="connsiteX1" fmla="*/ 5617028 w 5617028"/>
              <a:gd name="connsiteY1" fmla="*/ 0 h 6562271"/>
              <a:gd name="connsiteX2" fmla="*/ 5591629 w 5617028"/>
              <a:gd name="connsiteY2" fmla="*/ 2264228 h 6562271"/>
              <a:gd name="connsiteX3" fmla="*/ 0 w 5617028"/>
              <a:gd name="connsiteY3" fmla="*/ 6562271 h 6562271"/>
              <a:gd name="connsiteX4" fmla="*/ 0 w 5617028"/>
              <a:gd name="connsiteY4" fmla="*/ 1631042 h 6562271"/>
              <a:gd name="connsiteX0" fmla="*/ 3363686 w 8980714"/>
              <a:gd name="connsiteY0" fmla="*/ 1631042 h 5680528"/>
              <a:gd name="connsiteX1" fmla="*/ 8980714 w 8980714"/>
              <a:gd name="connsiteY1" fmla="*/ 0 h 5680528"/>
              <a:gd name="connsiteX2" fmla="*/ 8955315 w 8980714"/>
              <a:gd name="connsiteY2" fmla="*/ 2264228 h 5680528"/>
              <a:gd name="connsiteX3" fmla="*/ 0 w 8980714"/>
              <a:gd name="connsiteY3" fmla="*/ 5680528 h 5680528"/>
              <a:gd name="connsiteX4" fmla="*/ 3363686 w 8980714"/>
              <a:gd name="connsiteY4" fmla="*/ 1631042 h 5680528"/>
              <a:gd name="connsiteX0" fmla="*/ 0 w 8980714"/>
              <a:gd name="connsiteY0" fmla="*/ 1239157 h 5680528"/>
              <a:gd name="connsiteX1" fmla="*/ 8980714 w 8980714"/>
              <a:gd name="connsiteY1" fmla="*/ 0 h 5680528"/>
              <a:gd name="connsiteX2" fmla="*/ 8955315 w 8980714"/>
              <a:gd name="connsiteY2" fmla="*/ 2264228 h 5680528"/>
              <a:gd name="connsiteX3" fmla="*/ 0 w 8980714"/>
              <a:gd name="connsiteY3" fmla="*/ 5680528 h 5680528"/>
              <a:gd name="connsiteX4" fmla="*/ 0 w 8980714"/>
              <a:gd name="connsiteY4" fmla="*/ 1239157 h 5680528"/>
              <a:gd name="connsiteX0" fmla="*/ 0 w 8980714"/>
              <a:gd name="connsiteY0" fmla="*/ 1239157 h 7672614"/>
              <a:gd name="connsiteX1" fmla="*/ 8980714 w 8980714"/>
              <a:gd name="connsiteY1" fmla="*/ 0 h 7672614"/>
              <a:gd name="connsiteX2" fmla="*/ 8955315 w 8980714"/>
              <a:gd name="connsiteY2" fmla="*/ 2264228 h 7672614"/>
              <a:gd name="connsiteX3" fmla="*/ 97971 w 8980714"/>
              <a:gd name="connsiteY3" fmla="*/ 7672614 h 7672614"/>
              <a:gd name="connsiteX4" fmla="*/ 0 w 8980714"/>
              <a:gd name="connsiteY4" fmla="*/ 1239157 h 7672614"/>
              <a:gd name="connsiteX0" fmla="*/ 0 w 8980714"/>
              <a:gd name="connsiteY0" fmla="*/ 1239157 h 7639957"/>
              <a:gd name="connsiteX1" fmla="*/ 8980714 w 8980714"/>
              <a:gd name="connsiteY1" fmla="*/ 0 h 7639957"/>
              <a:gd name="connsiteX2" fmla="*/ 8955315 w 8980714"/>
              <a:gd name="connsiteY2" fmla="*/ 2264228 h 7639957"/>
              <a:gd name="connsiteX3" fmla="*/ 32657 w 8980714"/>
              <a:gd name="connsiteY3" fmla="*/ 7639957 h 7639957"/>
              <a:gd name="connsiteX4" fmla="*/ 0 w 8980714"/>
              <a:gd name="connsiteY4" fmla="*/ 1239157 h 763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0714" h="7639957">
                <a:moveTo>
                  <a:pt x="0" y="1239157"/>
                </a:moveTo>
                <a:lnTo>
                  <a:pt x="8980714" y="0"/>
                </a:lnTo>
                <a:cubicBezTo>
                  <a:pt x="8980714" y="805543"/>
                  <a:pt x="8955315" y="1458685"/>
                  <a:pt x="8955315" y="2264228"/>
                </a:cubicBezTo>
                <a:lnTo>
                  <a:pt x="32657" y="7639957"/>
                </a:lnTo>
                <a:lnTo>
                  <a:pt x="0" y="123915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7" name="6_Swapping">
            <a:extLst>
              <a:ext uri="{FF2B5EF4-FFF2-40B4-BE49-F238E27FC236}">
                <a16:creationId xmlns:a16="http://schemas.microsoft.com/office/drawing/2014/main" id="{990BD3B2-5274-A2A1-EE37-56F2D26B88AF}"/>
              </a:ext>
            </a:extLst>
          </p:cNvPr>
          <p:cNvSpPr txBox="1"/>
          <p:nvPr/>
        </p:nvSpPr>
        <p:spPr>
          <a:xfrm>
            <a:off x="31996576" y="12302382"/>
            <a:ext cx="475977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Swapping</a:t>
            </a:r>
          </a:p>
        </p:txBody>
      </p:sp>
      <p:sp>
        <p:nvSpPr>
          <p:cNvPr id="36" name="6_Arrorws OS">
            <a:extLst>
              <a:ext uri="{FF2B5EF4-FFF2-40B4-BE49-F238E27FC236}">
                <a16:creationId xmlns:a16="http://schemas.microsoft.com/office/drawing/2014/main" id="{9EF55CEF-299A-21C2-4F9A-A967164CC21D}"/>
              </a:ext>
            </a:extLst>
          </p:cNvPr>
          <p:cNvSpPr/>
          <p:nvPr/>
        </p:nvSpPr>
        <p:spPr>
          <a:xfrm rot="16200000">
            <a:off x="30309671" y="12235335"/>
            <a:ext cx="1920237" cy="1453573"/>
          </a:xfrm>
          <a:prstGeom prst="leftRightArrow">
            <a:avLst>
              <a:gd name="adj1" fmla="val 18448"/>
              <a:gd name="adj2" fmla="val 32252"/>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35" name="6_OS" descr="Logo, company name&#10;&#10;Description automatically generated">
            <a:extLst>
              <a:ext uri="{FF2B5EF4-FFF2-40B4-BE49-F238E27FC236}">
                <a16:creationId xmlns:a16="http://schemas.microsoft.com/office/drawing/2014/main" id="{1A3A5712-D260-ECFE-3602-64E160F31B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153591" y="11508456"/>
            <a:ext cx="3751645" cy="1961490"/>
          </a:xfrm>
          <a:prstGeom prst="rect">
            <a:avLst/>
          </a:prstGeom>
        </p:spPr>
      </p:pic>
      <p:sp>
        <p:nvSpPr>
          <p:cNvPr id="2" name="7_Point 2 right_D 1.0">
            <a:extLst>
              <a:ext uri="{FF2B5EF4-FFF2-40B4-BE49-F238E27FC236}">
                <a16:creationId xmlns:a16="http://schemas.microsoft.com/office/drawing/2014/main" id="{0799062B-DFDE-24C8-4894-7295FF03AF33}"/>
              </a:ext>
            </a:extLst>
          </p:cNvPr>
          <p:cNvSpPr txBox="1"/>
          <p:nvPr/>
        </p:nvSpPr>
        <p:spPr>
          <a:xfrm>
            <a:off x="20197011" y="4724679"/>
            <a:ext cx="16138357"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Storage used to increase usable memory</a:t>
            </a:r>
          </a:p>
        </p:txBody>
      </p:sp>
      <p:sp>
        <p:nvSpPr>
          <p:cNvPr id="9" name="7_Point 1 right">
            <a:extLst>
              <a:ext uri="{FF2B5EF4-FFF2-40B4-BE49-F238E27FC236}">
                <a16:creationId xmlns:a16="http://schemas.microsoft.com/office/drawing/2014/main" id="{9AB0CD40-3F8C-4AD7-ABD2-0365709E7B83}"/>
              </a:ext>
            </a:extLst>
          </p:cNvPr>
          <p:cNvSpPr txBox="1"/>
          <p:nvPr/>
        </p:nvSpPr>
        <p:spPr>
          <a:xfrm>
            <a:off x="20197011" y="3164607"/>
            <a:ext cx="1005840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Virtual memory</a:t>
            </a:r>
          </a:p>
        </p:txBody>
      </p:sp>
      <p:grpSp>
        <p:nvGrpSpPr>
          <p:cNvPr id="49" name="8_MCC">
            <a:extLst>
              <a:ext uri="{FF2B5EF4-FFF2-40B4-BE49-F238E27FC236}">
                <a16:creationId xmlns:a16="http://schemas.microsoft.com/office/drawing/2014/main" id="{7125CEAF-CD19-5761-8216-D7E5E1C10AE4}"/>
              </a:ext>
            </a:extLst>
          </p:cNvPr>
          <p:cNvGrpSpPr/>
          <p:nvPr/>
        </p:nvGrpSpPr>
        <p:grpSpPr>
          <a:xfrm>
            <a:off x="11036968" y="9072898"/>
            <a:ext cx="6028063" cy="7459579"/>
            <a:chOff x="11036968" y="9072898"/>
            <a:chExt cx="6028063" cy="7459579"/>
          </a:xfrm>
        </p:grpSpPr>
        <p:sp>
          <p:nvSpPr>
            <p:cNvPr id="28" name="0_Data bus">
              <a:extLst>
                <a:ext uri="{FF2B5EF4-FFF2-40B4-BE49-F238E27FC236}">
                  <a16:creationId xmlns:a16="http://schemas.microsoft.com/office/drawing/2014/main" id="{A69E9A11-C55D-29EB-85F9-E06F6504B170}"/>
                </a:ext>
              </a:extLst>
            </p:cNvPr>
            <p:cNvSpPr/>
            <p:nvPr/>
          </p:nvSpPr>
          <p:spPr>
            <a:xfrm rot="16200000">
              <a:off x="10321210" y="9788656"/>
              <a:ext cx="7459579" cy="6028063"/>
            </a:xfrm>
            <a:prstGeom prst="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AU" sz="6000" dirty="0">
                  <a:solidFill>
                    <a:schemeClr val="tx1"/>
                  </a:solidFill>
                  <a:latin typeface="Arial" panose="020B0604020202020204" pitchFamily="34" charset="0"/>
                  <a:cs typeface="Arial" panose="020B0604020202020204" pitchFamily="34" charset="0"/>
                </a:rPr>
                <a:t>MCC</a:t>
              </a:r>
            </a:p>
            <a:p>
              <a:pPr algn="ctr"/>
              <a:r>
                <a:rPr lang="en-AU" sz="6000" dirty="0">
                  <a:solidFill>
                    <a:schemeClr val="tx1"/>
                  </a:solidFill>
                  <a:latin typeface="Arial" panose="020B0604020202020204" pitchFamily="34" charset="0"/>
                  <a:cs typeface="Arial" panose="020B0604020202020204" pitchFamily="34" charset="0"/>
                </a:rPr>
                <a:t>Page table</a:t>
              </a:r>
            </a:p>
            <a:p>
              <a:pPr algn="ctr"/>
              <a:endParaRPr lang="en-AU" sz="6000" dirty="0">
                <a:solidFill>
                  <a:schemeClr val="tx1"/>
                </a:solidFill>
                <a:latin typeface="Arial" panose="020B0604020202020204" pitchFamily="34" charset="0"/>
                <a:cs typeface="Arial" panose="020B0604020202020204" pitchFamily="34" charset="0"/>
              </a:endParaRPr>
            </a:p>
            <a:p>
              <a:pPr algn="ctr"/>
              <a:endParaRPr lang="en-AU" sz="6000" dirty="0">
                <a:solidFill>
                  <a:schemeClr val="tx1"/>
                </a:solidFill>
                <a:latin typeface="Arial" panose="020B0604020202020204" pitchFamily="34" charset="0"/>
                <a:cs typeface="Arial" panose="020B0604020202020204" pitchFamily="34" charset="0"/>
              </a:endParaRPr>
            </a:p>
            <a:p>
              <a:pPr algn="ctr"/>
              <a:endParaRPr lang="en-AU" sz="6000" dirty="0">
                <a:solidFill>
                  <a:schemeClr val="tx1"/>
                </a:solidFill>
                <a:latin typeface="Arial" panose="020B0604020202020204" pitchFamily="34" charset="0"/>
                <a:cs typeface="Arial" panose="020B0604020202020204" pitchFamily="34" charset="0"/>
              </a:endParaRPr>
            </a:p>
            <a:p>
              <a:pPr algn="ctr"/>
              <a:endParaRPr lang="en-AU" sz="6000" dirty="0">
                <a:solidFill>
                  <a:schemeClr val="tx1"/>
                </a:solidFill>
                <a:latin typeface="Arial" panose="020B0604020202020204" pitchFamily="34" charset="0"/>
                <a:cs typeface="Arial" panose="020B0604020202020204" pitchFamily="34" charset="0"/>
              </a:endParaRPr>
            </a:p>
            <a:p>
              <a:pPr algn="ctr"/>
              <a:endParaRPr lang="en-AU" sz="6000" dirty="0">
                <a:solidFill>
                  <a:schemeClr val="tx1"/>
                </a:solidFill>
                <a:latin typeface="Arial" panose="020B0604020202020204" pitchFamily="34" charset="0"/>
                <a:cs typeface="Arial" panose="020B0604020202020204" pitchFamily="34" charset="0"/>
              </a:endParaRPr>
            </a:p>
          </p:txBody>
        </p:sp>
        <p:sp>
          <p:nvSpPr>
            <p:cNvPr id="29" name="2_PT 1">
              <a:extLst>
                <a:ext uri="{FF2B5EF4-FFF2-40B4-BE49-F238E27FC236}">
                  <a16:creationId xmlns:a16="http://schemas.microsoft.com/office/drawing/2014/main" id="{1DE74F83-0418-027A-228D-F54C07C35A57}"/>
                </a:ext>
              </a:extLst>
            </p:cNvPr>
            <p:cNvSpPr/>
            <p:nvPr/>
          </p:nvSpPr>
          <p:spPr>
            <a:xfrm>
              <a:off x="11203187" y="12849909"/>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mapping</a:t>
              </a:r>
            </a:p>
          </p:txBody>
        </p:sp>
        <p:sp>
          <p:nvSpPr>
            <p:cNvPr id="30" name="2_PT 1">
              <a:extLst>
                <a:ext uri="{FF2B5EF4-FFF2-40B4-BE49-F238E27FC236}">
                  <a16:creationId xmlns:a16="http://schemas.microsoft.com/office/drawing/2014/main" id="{4408DDFB-46D6-443D-4809-9533A7A452AF}"/>
                </a:ext>
              </a:extLst>
            </p:cNvPr>
            <p:cNvSpPr/>
            <p:nvPr/>
          </p:nvSpPr>
          <p:spPr>
            <a:xfrm>
              <a:off x="11203187" y="11663186"/>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mapping</a:t>
              </a:r>
            </a:p>
          </p:txBody>
        </p:sp>
        <p:sp>
          <p:nvSpPr>
            <p:cNvPr id="31" name="2_PT 1">
              <a:extLst>
                <a:ext uri="{FF2B5EF4-FFF2-40B4-BE49-F238E27FC236}">
                  <a16:creationId xmlns:a16="http://schemas.microsoft.com/office/drawing/2014/main" id="{5B8A471D-142B-A361-48ED-B826F6B504EE}"/>
                </a:ext>
              </a:extLst>
            </p:cNvPr>
            <p:cNvSpPr/>
            <p:nvPr/>
          </p:nvSpPr>
          <p:spPr>
            <a:xfrm>
              <a:off x="11203187" y="14036632"/>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mapping</a:t>
              </a:r>
            </a:p>
          </p:txBody>
        </p:sp>
        <p:sp>
          <p:nvSpPr>
            <p:cNvPr id="32" name="2_PT 1">
              <a:extLst>
                <a:ext uri="{FF2B5EF4-FFF2-40B4-BE49-F238E27FC236}">
                  <a16:creationId xmlns:a16="http://schemas.microsoft.com/office/drawing/2014/main" id="{0AEFEC81-A06A-215B-C1EE-65424CAE42C2}"/>
                </a:ext>
              </a:extLst>
            </p:cNvPr>
            <p:cNvSpPr/>
            <p:nvPr/>
          </p:nvSpPr>
          <p:spPr>
            <a:xfrm>
              <a:off x="11203187" y="15202496"/>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mapping</a:t>
              </a:r>
            </a:p>
          </p:txBody>
        </p:sp>
      </p:grpSp>
      <p:sp>
        <p:nvSpPr>
          <p:cNvPr id="34" name="9_Bottom point">
            <a:extLst>
              <a:ext uri="{FF2B5EF4-FFF2-40B4-BE49-F238E27FC236}">
                <a16:creationId xmlns:a16="http://schemas.microsoft.com/office/drawing/2014/main" id="{85C708B0-FE1E-EC50-36C9-E6C6DA200FDC}"/>
              </a:ext>
            </a:extLst>
          </p:cNvPr>
          <p:cNvSpPr txBox="1"/>
          <p:nvPr/>
        </p:nvSpPr>
        <p:spPr>
          <a:xfrm>
            <a:off x="430419" y="18050103"/>
            <a:ext cx="59062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64-bit CPU</a:t>
            </a:r>
          </a:p>
        </p:txBody>
      </p:sp>
      <p:sp>
        <p:nvSpPr>
          <p:cNvPr id="33" name="9_Address bus">
            <a:extLst>
              <a:ext uri="{FF2B5EF4-FFF2-40B4-BE49-F238E27FC236}">
                <a16:creationId xmlns:a16="http://schemas.microsoft.com/office/drawing/2014/main" id="{58374C01-2329-69FE-F166-1FC6F8F6F6E5}"/>
              </a:ext>
            </a:extLst>
          </p:cNvPr>
          <p:cNvSpPr/>
          <p:nvPr/>
        </p:nvSpPr>
        <p:spPr>
          <a:xfrm rot="16200000">
            <a:off x="6947149" y="11096072"/>
            <a:ext cx="4839150" cy="3373698"/>
          </a:xfrm>
          <a:prstGeom prst="rect">
            <a:avLst/>
          </a:prstGeom>
          <a:solidFill>
            <a:schemeClr val="bg2">
              <a:lumMod val="10000"/>
            </a:schemeClr>
          </a:soli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AU" sz="5500" dirty="0">
                <a:solidFill>
                  <a:schemeClr val="tx1"/>
                </a:solidFill>
                <a:latin typeface="Arial" panose="020B0604020202020204" pitchFamily="34" charset="0"/>
                <a:cs typeface="Arial" panose="020B0604020202020204" pitchFamily="34" charset="0"/>
              </a:rPr>
              <a:t>Address Bus</a:t>
            </a:r>
          </a:p>
          <a:p>
            <a:pPr algn="ctr"/>
            <a:r>
              <a:rPr lang="en-AU" sz="5500" dirty="0">
                <a:solidFill>
                  <a:schemeClr val="tx1"/>
                </a:solidFill>
                <a:latin typeface="Arial" panose="020B0604020202020204" pitchFamily="34" charset="0"/>
                <a:cs typeface="Arial" panose="020B0604020202020204" pitchFamily="34" charset="0"/>
              </a:rPr>
              <a:t>&gt;= 48-bit *</a:t>
            </a:r>
          </a:p>
        </p:txBody>
      </p:sp>
      <p:pic>
        <p:nvPicPr>
          <p:cNvPr id="38" name="10_App1" descr="Icon&#10;&#10;Description automatically generated">
            <a:extLst>
              <a:ext uri="{FF2B5EF4-FFF2-40B4-BE49-F238E27FC236}">
                <a16:creationId xmlns:a16="http://schemas.microsoft.com/office/drawing/2014/main" id="{843924EA-9F25-F43A-E6AF-14E56C1EEF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7306" y="11809979"/>
            <a:ext cx="2920101" cy="3319935"/>
          </a:xfrm>
          <a:prstGeom prst="rect">
            <a:avLst/>
          </a:prstGeom>
        </p:spPr>
      </p:pic>
      <p:sp>
        <p:nvSpPr>
          <p:cNvPr id="41" name="11_Memory range box">
            <a:extLst>
              <a:ext uri="{FF2B5EF4-FFF2-40B4-BE49-F238E27FC236}">
                <a16:creationId xmlns:a16="http://schemas.microsoft.com/office/drawing/2014/main" id="{8A1B1F1A-367F-03C8-C1BB-1633AF01A42D}"/>
              </a:ext>
            </a:extLst>
          </p:cNvPr>
          <p:cNvSpPr/>
          <p:nvPr/>
        </p:nvSpPr>
        <p:spPr>
          <a:xfrm>
            <a:off x="3592392" y="6117014"/>
            <a:ext cx="4055610" cy="1008011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AU"/>
          </a:p>
        </p:txBody>
      </p:sp>
      <p:sp>
        <p:nvSpPr>
          <p:cNvPr id="25" name="11_Memory range">
            <a:extLst>
              <a:ext uri="{FF2B5EF4-FFF2-40B4-BE49-F238E27FC236}">
                <a16:creationId xmlns:a16="http://schemas.microsoft.com/office/drawing/2014/main" id="{1015D6C9-B97D-2DC2-10B5-DAD7388D7C31}"/>
              </a:ext>
            </a:extLst>
          </p:cNvPr>
          <p:cNvSpPr txBox="1"/>
          <p:nvPr/>
        </p:nvSpPr>
        <p:spPr>
          <a:xfrm>
            <a:off x="3758678" y="6182814"/>
            <a:ext cx="3723038"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Memory</a:t>
            </a:r>
          </a:p>
          <a:p>
            <a:r>
              <a:rPr lang="en-US" sz="7500" dirty="0">
                <a:latin typeface="Arial" panose="020B0604020202020204" pitchFamily="34" charset="0"/>
                <a:cs typeface="Arial" panose="020B0604020202020204" pitchFamily="34" charset="0"/>
              </a:rPr>
              <a:t>range</a:t>
            </a:r>
          </a:p>
        </p:txBody>
      </p:sp>
      <p:sp>
        <p:nvSpPr>
          <p:cNvPr id="46" name="12_M2_D 1.0">
            <a:extLst>
              <a:ext uri="{FF2B5EF4-FFF2-40B4-BE49-F238E27FC236}">
                <a16:creationId xmlns:a16="http://schemas.microsoft.com/office/drawing/2014/main" id="{48FBD48C-4BFB-0E34-6CE1-1086FD592F54}"/>
              </a:ext>
            </a:extLst>
          </p:cNvPr>
          <p:cNvSpPr/>
          <p:nvPr/>
        </p:nvSpPr>
        <p:spPr>
          <a:xfrm>
            <a:off x="3712165" y="12921523"/>
            <a:ext cx="3635075" cy="172005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AU" sz="10000" dirty="0">
              <a:latin typeface="Arial" panose="020B0604020202020204" pitchFamily="34" charset="0"/>
              <a:cs typeface="Arial" panose="020B0604020202020204" pitchFamily="34" charset="0"/>
            </a:endParaRPr>
          </a:p>
        </p:txBody>
      </p:sp>
      <p:sp>
        <p:nvSpPr>
          <p:cNvPr id="45" name="12_M1_F OUT2">
            <a:extLst>
              <a:ext uri="{FF2B5EF4-FFF2-40B4-BE49-F238E27FC236}">
                <a16:creationId xmlns:a16="http://schemas.microsoft.com/office/drawing/2014/main" id="{72C280A0-AA19-94D6-C0F2-08A2CCE0CD68}"/>
              </a:ext>
            </a:extLst>
          </p:cNvPr>
          <p:cNvSpPr/>
          <p:nvPr/>
        </p:nvSpPr>
        <p:spPr>
          <a:xfrm>
            <a:off x="3690523" y="14874993"/>
            <a:ext cx="3635075" cy="113825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AU" sz="10000" dirty="0">
              <a:latin typeface="Arial" panose="020B0604020202020204" pitchFamily="34" charset="0"/>
              <a:cs typeface="Arial" panose="020B0604020202020204" pitchFamily="34" charset="0"/>
            </a:endParaRPr>
          </a:p>
        </p:txBody>
      </p:sp>
      <p:sp>
        <p:nvSpPr>
          <p:cNvPr id="47" name="13_M3">
            <a:extLst>
              <a:ext uri="{FF2B5EF4-FFF2-40B4-BE49-F238E27FC236}">
                <a16:creationId xmlns:a16="http://schemas.microsoft.com/office/drawing/2014/main" id="{109E803B-7E6B-CF51-6A48-F86EAFC3FAA1}"/>
              </a:ext>
            </a:extLst>
          </p:cNvPr>
          <p:cNvSpPr/>
          <p:nvPr/>
        </p:nvSpPr>
        <p:spPr>
          <a:xfrm>
            <a:off x="3712164" y="12002002"/>
            <a:ext cx="3635075" cy="6436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AU" sz="10000" dirty="0">
              <a:latin typeface="Arial" panose="020B0604020202020204" pitchFamily="34" charset="0"/>
              <a:cs typeface="Arial" panose="020B0604020202020204" pitchFamily="34" charset="0"/>
            </a:endParaRPr>
          </a:p>
        </p:txBody>
      </p:sp>
      <p:sp>
        <p:nvSpPr>
          <p:cNvPr id="48" name="15_M4">
            <a:extLst>
              <a:ext uri="{FF2B5EF4-FFF2-40B4-BE49-F238E27FC236}">
                <a16:creationId xmlns:a16="http://schemas.microsoft.com/office/drawing/2014/main" id="{AA139EC5-41FD-AE4B-07F3-1EB0F98FC2E3}"/>
              </a:ext>
            </a:extLst>
          </p:cNvPr>
          <p:cNvSpPr/>
          <p:nvPr/>
        </p:nvSpPr>
        <p:spPr>
          <a:xfrm>
            <a:off x="3712163" y="8575172"/>
            <a:ext cx="3635075" cy="329185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AU" sz="10000" dirty="0">
              <a:latin typeface="Arial" panose="020B0604020202020204" pitchFamily="34" charset="0"/>
              <a:cs typeface="Arial" panose="020B0604020202020204" pitchFamily="34" charset="0"/>
            </a:endParaRPr>
          </a:p>
        </p:txBody>
      </p:sp>
      <p:sp>
        <p:nvSpPr>
          <p:cNvPr id="44" name="16_Point 2_D 1.0">
            <a:extLst>
              <a:ext uri="{FF2B5EF4-FFF2-40B4-BE49-F238E27FC236}">
                <a16:creationId xmlns:a16="http://schemas.microsoft.com/office/drawing/2014/main" id="{0AF33A74-B328-F78D-4EB0-579282E3A97E}"/>
              </a:ext>
            </a:extLst>
          </p:cNvPr>
          <p:cNvSpPr txBox="1"/>
          <p:nvPr/>
        </p:nvSpPr>
        <p:spPr>
          <a:xfrm>
            <a:off x="306471" y="4724679"/>
            <a:ext cx="174263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Memory addresses software accesses</a:t>
            </a:r>
          </a:p>
        </p:txBody>
      </p:sp>
      <p:sp>
        <p:nvSpPr>
          <p:cNvPr id="26" name="16_Point 1">
            <a:extLst>
              <a:ext uri="{FF2B5EF4-FFF2-40B4-BE49-F238E27FC236}">
                <a16:creationId xmlns:a16="http://schemas.microsoft.com/office/drawing/2014/main" id="{A2E4DD9F-544E-B86D-9131-FED692E60081}"/>
              </a:ext>
            </a:extLst>
          </p:cNvPr>
          <p:cNvSpPr txBox="1"/>
          <p:nvPr/>
        </p:nvSpPr>
        <p:spPr>
          <a:xfrm>
            <a:off x="225010" y="3164607"/>
            <a:ext cx="1063549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Virtual memory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Putting It All Together</a:t>
            </a:r>
          </a:p>
        </p:txBody>
      </p:sp>
    </p:spTree>
    <p:extLst>
      <p:ext uri="{BB962C8B-B14F-4D97-AF65-F5344CB8AC3E}">
        <p14:creationId xmlns:p14="http://schemas.microsoft.com/office/powerpoint/2010/main" val="233146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709197" y="3613667"/>
            <a:ext cx="11569890"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No CPU support</a:t>
            </a:r>
          </a:p>
        </p:txBody>
      </p:sp>
      <p:pic>
        <p:nvPicPr>
          <p:cNvPr id="8" name="1_VM 2 Left" descr="A picture containing indoor&#10;&#10;Description automatically generated">
            <a:extLst>
              <a:ext uri="{FF2B5EF4-FFF2-40B4-BE49-F238E27FC236}">
                <a16:creationId xmlns:a16="http://schemas.microsoft.com/office/drawing/2014/main" id="{C56A51D8-5313-8A7D-F79D-5C4FCBC396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35699" y="12402853"/>
            <a:ext cx="5133008" cy="4740514"/>
          </a:xfrm>
          <a:prstGeom prst="rect">
            <a:avLst/>
          </a:prstGeom>
        </p:spPr>
      </p:pic>
      <p:pic>
        <p:nvPicPr>
          <p:cNvPr id="3" name="1_VM 1 Left">
            <a:extLst>
              <a:ext uri="{FF2B5EF4-FFF2-40B4-BE49-F238E27FC236}">
                <a16:creationId xmlns:a16="http://schemas.microsoft.com/office/drawing/2014/main" id="{7B7D6486-386D-B81F-44EF-9BBB525EED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35699" y="6860313"/>
            <a:ext cx="4625606" cy="4271910"/>
          </a:xfrm>
          <a:prstGeom prst="rect">
            <a:avLst/>
          </a:prstGeom>
        </p:spPr>
      </p:pic>
      <p:pic>
        <p:nvPicPr>
          <p:cNvPr id="40" name="2_Host left" descr="A picture containing text, electronics, table, monitor&#10;&#10;Description automatically generated">
            <a:extLst>
              <a:ext uri="{FF2B5EF4-FFF2-40B4-BE49-F238E27FC236}">
                <a16:creationId xmlns:a16="http://schemas.microsoft.com/office/drawing/2014/main" id="{C4B9A9C6-CA80-B0B7-81D4-41F5C1F953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273" y="9745265"/>
            <a:ext cx="4625606" cy="4117917"/>
          </a:xfrm>
          <a:prstGeom prst="rect">
            <a:avLst/>
          </a:prstGeom>
        </p:spPr>
      </p:pic>
      <p:grpSp>
        <p:nvGrpSpPr>
          <p:cNvPr id="70" name="3_PT 2 Left">
            <a:extLst>
              <a:ext uri="{FF2B5EF4-FFF2-40B4-BE49-F238E27FC236}">
                <a16:creationId xmlns:a16="http://schemas.microsoft.com/office/drawing/2014/main" id="{A26BC950-BBD3-B4F9-4167-601BE706BD74}"/>
              </a:ext>
            </a:extLst>
          </p:cNvPr>
          <p:cNvGrpSpPr/>
          <p:nvPr/>
        </p:nvGrpSpPr>
        <p:grpSpPr>
          <a:xfrm>
            <a:off x="10301390" y="12390484"/>
            <a:ext cx="4625606" cy="3716820"/>
            <a:chOff x="11203191" y="9072898"/>
            <a:chExt cx="6028062" cy="7991471"/>
          </a:xfrm>
        </p:grpSpPr>
        <p:sp>
          <p:nvSpPr>
            <p:cNvPr id="71" name="0_Data bus">
              <a:extLst>
                <a:ext uri="{FF2B5EF4-FFF2-40B4-BE49-F238E27FC236}">
                  <a16:creationId xmlns:a16="http://schemas.microsoft.com/office/drawing/2014/main" id="{27C522D1-0C18-D233-A36F-EE07CB580E65}"/>
                </a:ext>
              </a:extLst>
            </p:cNvPr>
            <p:cNvSpPr/>
            <p:nvPr/>
          </p:nvSpPr>
          <p:spPr>
            <a:xfrm rot="16200000">
              <a:off x="10221486" y="10054603"/>
              <a:ext cx="7991471" cy="6028062"/>
            </a:xfrm>
            <a:prstGeom prst="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endParaRPr lang="en-AU" sz="4000" dirty="0">
                <a:solidFill>
                  <a:schemeClr val="tx1"/>
                </a:solidFill>
                <a:latin typeface="Arial" panose="020B0604020202020204" pitchFamily="34" charset="0"/>
                <a:cs typeface="Arial" panose="020B0604020202020204" pitchFamily="34" charset="0"/>
              </a:endParaRPr>
            </a:p>
            <a:p>
              <a:pPr algn="ctr"/>
              <a:r>
                <a:rPr lang="en-AU" sz="4000" dirty="0">
                  <a:solidFill>
                    <a:schemeClr val="tx1"/>
                  </a:solidFill>
                  <a:latin typeface="Arial" panose="020B0604020202020204" pitchFamily="34" charset="0"/>
                  <a:cs typeface="Arial" panose="020B0604020202020204" pitchFamily="34" charset="0"/>
                </a:rPr>
                <a:t>Page table</a:t>
              </a: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p:txBody>
        </p:sp>
        <p:sp>
          <p:nvSpPr>
            <p:cNvPr id="72" name="2_PT 1">
              <a:extLst>
                <a:ext uri="{FF2B5EF4-FFF2-40B4-BE49-F238E27FC236}">
                  <a16:creationId xmlns:a16="http://schemas.microsoft.com/office/drawing/2014/main" id="{C8ED9C0A-9503-3576-26CB-96D2923821F6}"/>
                </a:ext>
              </a:extLst>
            </p:cNvPr>
            <p:cNvSpPr/>
            <p:nvPr/>
          </p:nvSpPr>
          <p:spPr>
            <a:xfrm>
              <a:off x="11596374" y="12849908"/>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73" name="2_PT 1">
              <a:extLst>
                <a:ext uri="{FF2B5EF4-FFF2-40B4-BE49-F238E27FC236}">
                  <a16:creationId xmlns:a16="http://schemas.microsoft.com/office/drawing/2014/main" id="{C2A812F0-6C09-F539-E6F3-4EDF12D7B833}"/>
                </a:ext>
              </a:extLst>
            </p:cNvPr>
            <p:cNvSpPr/>
            <p:nvPr/>
          </p:nvSpPr>
          <p:spPr>
            <a:xfrm>
              <a:off x="11596374" y="11663185"/>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74" name="2_PT 1">
              <a:extLst>
                <a:ext uri="{FF2B5EF4-FFF2-40B4-BE49-F238E27FC236}">
                  <a16:creationId xmlns:a16="http://schemas.microsoft.com/office/drawing/2014/main" id="{87CA26F3-72B8-309C-FC6C-5133494BF3C5}"/>
                </a:ext>
              </a:extLst>
            </p:cNvPr>
            <p:cNvSpPr/>
            <p:nvPr/>
          </p:nvSpPr>
          <p:spPr>
            <a:xfrm>
              <a:off x="11596374" y="14036631"/>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75" name="2_PT 1">
              <a:extLst>
                <a:ext uri="{FF2B5EF4-FFF2-40B4-BE49-F238E27FC236}">
                  <a16:creationId xmlns:a16="http://schemas.microsoft.com/office/drawing/2014/main" id="{7511A101-7D87-576B-64F6-52288508BECB}"/>
                </a:ext>
              </a:extLst>
            </p:cNvPr>
            <p:cNvSpPr/>
            <p:nvPr/>
          </p:nvSpPr>
          <p:spPr>
            <a:xfrm>
              <a:off x="11596374" y="15202494"/>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grpSp>
      <p:grpSp>
        <p:nvGrpSpPr>
          <p:cNvPr id="41" name="3_PT 1 Left">
            <a:extLst>
              <a:ext uri="{FF2B5EF4-FFF2-40B4-BE49-F238E27FC236}">
                <a16:creationId xmlns:a16="http://schemas.microsoft.com/office/drawing/2014/main" id="{6D3CCD76-95C2-0DC0-12EE-4F18A623C6AD}"/>
              </a:ext>
            </a:extLst>
          </p:cNvPr>
          <p:cNvGrpSpPr/>
          <p:nvPr/>
        </p:nvGrpSpPr>
        <p:grpSpPr>
          <a:xfrm>
            <a:off x="10140270" y="7137858"/>
            <a:ext cx="4625606" cy="3716820"/>
            <a:chOff x="11203191" y="9072898"/>
            <a:chExt cx="6028062" cy="7991471"/>
          </a:xfrm>
        </p:grpSpPr>
        <p:sp>
          <p:nvSpPr>
            <p:cNvPr id="42" name="0_Data bus">
              <a:extLst>
                <a:ext uri="{FF2B5EF4-FFF2-40B4-BE49-F238E27FC236}">
                  <a16:creationId xmlns:a16="http://schemas.microsoft.com/office/drawing/2014/main" id="{FAEA8612-592C-AB41-98F7-5B7E86BA4B58}"/>
                </a:ext>
              </a:extLst>
            </p:cNvPr>
            <p:cNvSpPr/>
            <p:nvPr/>
          </p:nvSpPr>
          <p:spPr>
            <a:xfrm rot="16200000">
              <a:off x="10221486" y="10054603"/>
              <a:ext cx="7991471" cy="6028062"/>
            </a:xfrm>
            <a:prstGeom prst="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endParaRPr lang="en-AU" sz="4000" dirty="0">
                <a:solidFill>
                  <a:schemeClr val="tx1"/>
                </a:solidFill>
                <a:latin typeface="Arial" panose="020B0604020202020204" pitchFamily="34" charset="0"/>
                <a:cs typeface="Arial" panose="020B0604020202020204" pitchFamily="34" charset="0"/>
              </a:endParaRPr>
            </a:p>
            <a:p>
              <a:pPr algn="ctr"/>
              <a:r>
                <a:rPr lang="en-AU" sz="4000" dirty="0">
                  <a:solidFill>
                    <a:schemeClr val="tx1"/>
                  </a:solidFill>
                  <a:latin typeface="Arial" panose="020B0604020202020204" pitchFamily="34" charset="0"/>
                  <a:cs typeface="Arial" panose="020B0604020202020204" pitchFamily="34" charset="0"/>
                </a:rPr>
                <a:t>Page table</a:t>
              </a: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p:txBody>
        </p:sp>
        <p:sp>
          <p:nvSpPr>
            <p:cNvPr id="43" name="2_PT 1">
              <a:extLst>
                <a:ext uri="{FF2B5EF4-FFF2-40B4-BE49-F238E27FC236}">
                  <a16:creationId xmlns:a16="http://schemas.microsoft.com/office/drawing/2014/main" id="{7E2BB8E2-69ED-09CB-623D-2B3932C360C2}"/>
                </a:ext>
              </a:extLst>
            </p:cNvPr>
            <p:cNvSpPr/>
            <p:nvPr/>
          </p:nvSpPr>
          <p:spPr>
            <a:xfrm>
              <a:off x="11596374" y="12849908"/>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44" name="2_PT 1">
              <a:extLst>
                <a:ext uri="{FF2B5EF4-FFF2-40B4-BE49-F238E27FC236}">
                  <a16:creationId xmlns:a16="http://schemas.microsoft.com/office/drawing/2014/main" id="{2F843E35-4A8A-B799-846F-6989704178FA}"/>
                </a:ext>
              </a:extLst>
            </p:cNvPr>
            <p:cNvSpPr/>
            <p:nvPr/>
          </p:nvSpPr>
          <p:spPr>
            <a:xfrm>
              <a:off x="11596374" y="11663185"/>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45" name="2_PT 1">
              <a:extLst>
                <a:ext uri="{FF2B5EF4-FFF2-40B4-BE49-F238E27FC236}">
                  <a16:creationId xmlns:a16="http://schemas.microsoft.com/office/drawing/2014/main" id="{F53DC4C2-7B0C-1D2B-8D8D-A84C2A0A20D6}"/>
                </a:ext>
              </a:extLst>
            </p:cNvPr>
            <p:cNvSpPr/>
            <p:nvPr/>
          </p:nvSpPr>
          <p:spPr>
            <a:xfrm>
              <a:off x="11596374" y="14036631"/>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46" name="2_PT 1">
              <a:extLst>
                <a:ext uri="{FF2B5EF4-FFF2-40B4-BE49-F238E27FC236}">
                  <a16:creationId xmlns:a16="http://schemas.microsoft.com/office/drawing/2014/main" id="{84CF24DD-D349-1DEB-8F1B-083CDD7D3B62}"/>
                </a:ext>
              </a:extLst>
            </p:cNvPr>
            <p:cNvSpPr/>
            <p:nvPr/>
          </p:nvSpPr>
          <p:spPr>
            <a:xfrm>
              <a:off x="11596374" y="15202494"/>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grpSp>
      <p:grpSp>
        <p:nvGrpSpPr>
          <p:cNvPr id="33" name="4_PT 2 Left">
            <a:extLst>
              <a:ext uri="{FF2B5EF4-FFF2-40B4-BE49-F238E27FC236}">
                <a16:creationId xmlns:a16="http://schemas.microsoft.com/office/drawing/2014/main" id="{FF92AEF2-592E-B7CA-C7F6-DA047BE3730D}"/>
              </a:ext>
            </a:extLst>
          </p:cNvPr>
          <p:cNvGrpSpPr/>
          <p:nvPr/>
        </p:nvGrpSpPr>
        <p:grpSpPr>
          <a:xfrm>
            <a:off x="5111690" y="10081860"/>
            <a:ext cx="4625606" cy="3716820"/>
            <a:chOff x="11203191" y="9072898"/>
            <a:chExt cx="6028062" cy="7991471"/>
          </a:xfrm>
        </p:grpSpPr>
        <p:sp>
          <p:nvSpPr>
            <p:cNvPr id="34" name="0_Data bus">
              <a:extLst>
                <a:ext uri="{FF2B5EF4-FFF2-40B4-BE49-F238E27FC236}">
                  <a16:creationId xmlns:a16="http://schemas.microsoft.com/office/drawing/2014/main" id="{1B378439-1D24-AAE6-E57C-30AB1B7640BD}"/>
                </a:ext>
              </a:extLst>
            </p:cNvPr>
            <p:cNvSpPr/>
            <p:nvPr/>
          </p:nvSpPr>
          <p:spPr>
            <a:xfrm rot="16200000">
              <a:off x="10221486" y="10054603"/>
              <a:ext cx="7991471" cy="6028062"/>
            </a:xfrm>
            <a:prstGeom prst="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endParaRPr lang="en-AU" sz="4000" dirty="0">
                <a:solidFill>
                  <a:schemeClr val="tx1"/>
                </a:solidFill>
                <a:latin typeface="Arial" panose="020B0604020202020204" pitchFamily="34" charset="0"/>
                <a:cs typeface="Arial" panose="020B0604020202020204" pitchFamily="34" charset="0"/>
              </a:endParaRPr>
            </a:p>
            <a:p>
              <a:pPr algn="ctr"/>
              <a:r>
                <a:rPr lang="en-AU" sz="4000" dirty="0">
                  <a:solidFill>
                    <a:schemeClr val="tx1"/>
                  </a:solidFill>
                  <a:latin typeface="Arial" panose="020B0604020202020204" pitchFamily="34" charset="0"/>
                  <a:cs typeface="Arial" panose="020B0604020202020204" pitchFamily="34" charset="0"/>
                </a:rPr>
                <a:t>Page table</a:t>
              </a: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p:txBody>
        </p:sp>
        <p:sp>
          <p:nvSpPr>
            <p:cNvPr id="35" name="2_PT 1">
              <a:extLst>
                <a:ext uri="{FF2B5EF4-FFF2-40B4-BE49-F238E27FC236}">
                  <a16:creationId xmlns:a16="http://schemas.microsoft.com/office/drawing/2014/main" id="{98896234-7E36-E655-32DB-357007AEC608}"/>
                </a:ext>
              </a:extLst>
            </p:cNvPr>
            <p:cNvSpPr/>
            <p:nvPr/>
          </p:nvSpPr>
          <p:spPr>
            <a:xfrm>
              <a:off x="11596374" y="12849908"/>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36" name="2_PT 1">
              <a:extLst>
                <a:ext uri="{FF2B5EF4-FFF2-40B4-BE49-F238E27FC236}">
                  <a16:creationId xmlns:a16="http://schemas.microsoft.com/office/drawing/2014/main" id="{5D9ED8C5-0373-3192-6855-FFAD82219688}"/>
                </a:ext>
              </a:extLst>
            </p:cNvPr>
            <p:cNvSpPr/>
            <p:nvPr/>
          </p:nvSpPr>
          <p:spPr>
            <a:xfrm>
              <a:off x="11596374" y="11663185"/>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37" name="2_PT 1">
              <a:extLst>
                <a:ext uri="{FF2B5EF4-FFF2-40B4-BE49-F238E27FC236}">
                  <a16:creationId xmlns:a16="http://schemas.microsoft.com/office/drawing/2014/main" id="{451F64BD-963C-A9F2-D4E5-EA0F5631BC12}"/>
                </a:ext>
              </a:extLst>
            </p:cNvPr>
            <p:cNvSpPr/>
            <p:nvPr/>
          </p:nvSpPr>
          <p:spPr>
            <a:xfrm>
              <a:off x="11596374" y="14036631"/>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38" name="2_PT 1">
              <a:extLst>
                <a:ext uri="{FF2B5EF4-FFF2-40B4-BE49-F238E27FC236}">
                  <a16:creationId xmlns:a16="http://schemas.microsoft.com/office/drawing/2014/main" id="{4E550A38-CE47-0165-57A6-871E4EA2F3C2}"/>
                </a:ext>
              </a:extLst>
            </p:cNvPr>
            <p:cNvSpPr/>
            <p:nvPr/>
          </p:nvSpPr>
          <p:spPr>
            <a:xfrm>
              <a:off x="11596374" y="15202494"/>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grpSp>
      <p:sp>
        <p:nvSpPr>
          <p:cNvPr id="4" name="5_Point 2 left">
            <a:extLst>
              <a:ext uri="{FF2B5EF4-FFF2-40B4-BE49-F238E27FC236}">
                <a16:creationId xmlns:a16="http://schemas.microsoft.com/office/drawing/2014/main" id="{BBD5C7DE-9CDE-1804-FBDE-213FD77FFECB}"/>
              </a:ext>
            </a:extLst>
          </p:cNvPr>
          <p:cNvSpPr txBox="1"/>
          <p:nvPr/>
        </p:nvSpPr>
        <p:spPr>
          <a:xfrm>
            <a:off x="709197" y="5264226"/>
            <a:ext cx="112281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Two translations required</a:t>
            </a:r>
          </a:p>
        </p:txBody>
      </p:sp>
      <p:pic>
        <p:nvPicPr>
          <p:cNvPr id="55" name="6_Host right" descr="A picture containing text, electronics, table, monitor&#10;&#10;Description automatically generated">
            <a:extLst>
              <a:ext uri="{FF2B5EF4-FFF2-40B4-BE49-F238E27FC236}">
                <a16:creationId xmlns:a16="http://schemas.microsoft.com/office/drawing/2014/main" id="{6D77B3BD-7D4F-C7B3-7F55-3FB9344CF1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34033" y="8929491"/>
            <a:ext cx="4625606" cy="4117917"/>
          </a:xfrm>
          <a:prstGeom prst="rect">
            <a:avLst/>
          </a:prstGeom>
        </p:spPr>
      </p:pic>
      <p:pic>
        <p:nvPicPr>
          <p:cNvPr id="54" name="6_VM 2 right" descr="A picture containing indoor&#10;&#10;Description automatically generated">
            <a:extLst>
              <a:ext uri="{FF2B5EF4-FFF2-40B4-BE49-F238E27FC236}">
                <a16:creationId xmlns:a16="http://schemas.microsoft.com/office/drawing/2014/main" id="{FC6F021D-A76A-85AC-9C9E-25E22B7B97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26280" y="12495576"/>
            <a:ext cx="5133008" cy="4740514"/>
          </a:xfrm>
          <a:prstGeom prst="rect">
            <a:avLst/>
          </a:prstGeom>
        </p:spPr>
      </p:pic>
      <p:pic>
        <p:nvPicPr>
          <p:cNvPr id="53" name="6_VM 1 right">
            <a:extLst>
              <a:ext uri="{FF2B5EF4-FFF2-40B4-BE49-F238E27FC236}">
                <a16:creationId xmlns:a16="http://schemas.microsoft.com/office/drawing/2014/main" id="{36C45094-7C06-B335-AC17-573D0DF68C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297452" y="6953036"/>
            <a:ext cx="4625606" cy="4271910"/>
          </a:xfrm>
          <a:prstGeom prst="rect">
            <a:avLst/>
          </a:prstGeom>
        </p:spPr>
      </p:pic>
      <p:sp>
        <p:nvSpPr>
          <p:cNvPr id="76" name="6_Point right">
            <a:extLst>
              <a:ext uri="{FF2B5EF4-FFF2-40B4-BE49-F238E27FC236}">
                <a16:creationId xmlns:a16="http://schemas.microsoft.com/office/drawing/2014/main" id="{4FDF299A-7778-2971-F6FD-84B717DA7414}"/>
              </a:ext>
            </a:extLst>
          </p:cNvPr>
          <p:cNvSpPr txBox="1"/>
          <p:nvPr/>
        </p:nvSpPr>
        <p:spPr>
          <a:xfrm>
            <a:off x="19528970" y="3613667"/>
            <a:ext cx="13016792"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CPU SLAT support</a:t>
            </a:r>
          </a:p>
        </p:txBody>
      </p:sp>
      <p:grpSp>
        <p:nvGrpSpPr>
          <p:cNvPr id="56" name="7_MCC">
            <a:extLst>
              <a:ext uri="{FF2B5EF4-FFF2-40B4-BE49-F238E27FC236}">
                <a16:creationId xmlns:a16="http://schemas.microsoft.com/office/drawing/2014/main" id="{0CFB6514-E17B-DEEB-3905-F6819F6D0412}"/>
              </a:ext>
            </a:extLst>
          </p:cNvPr>
          <p:cNvGrpSpPr/>
          <p:nvPr/>
        </p:nvGrpSpPr>
        <p:grpSpPr>
          <a:xfrm>
            <a:off x="25491971" y="9257703"/>
            <a:ext cx="4625606" cy="3716820"/>
            <a:chOff x="11203191" y="9072898"/>
            <a:chExt cx="6028062" cy="7991471"/>
          </a:xfrm>
        </p:grpSpPr>
        <p:sp>
          <p:nvSpPr>
            <p:cNvPr id="57" name="0_Data bus">
              <a:extLst>
                <a:ext uri="{FF2B5EF4-FFF2-40B4-BE49-F238E27FC236}">
                  <a16:creationId xmlns:a16="http://schemas.microsoft.com/office/drawing/2014/main" id="{2B1F1314-9688-0512-7BDC-7EE1AC823C06}"/>
                </a:ext>
              </a:extLst>
            </p:cNvPr>
            <p:cNvSpPr/>
            <p:nvPr/>
          </p:nvSpPr>
          <p:spPr>
            <a:xfrm rot="16200000">
              <a:off x="10221486" y="10054603"/>
              <a:ext cx="7991471" cy="6028062"/>
            </a:xfrm>
            <a:prstGeom prst="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endParaRPr lang="en-AU" sz="4000" dirty="0">
                <a:solidFill>
                  <a:schemeClr val="tx1"/>
                </a:solidFill>
                <a:latin typeface="Arial" panose="020B0604020202020204" pitchFamily="34" charset="0"/>
                <a:cs typeface="Arial" panose="020B0604020202020204" pitchFamily="34" charset="0"/>
              </a:endParaRPr>
            </a:p>
            <a:p>
              <a:pPr algn="ctr"/>
              <a:r>
                <a:rPr lang="en-AU" sz="4000" dirty="0">
                  <a:solidFill>
                    <a:schemeClr val="tx1"/>
                  </a:solidFill>
                  <a:latin typeface="Arial" panose="020B0604020202020204" pitchFamily="34" charset="0"/>
                  <a:cs typeface="Arial" panose="020B0604020202020204" pitchFamily="34" charset="0"/>
                </a:rPr>
                <a:t>Page table</a:t>
              </a: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a:p>
              <a:pPr algn="ctr"/>
              <a:endParaRPr lang="en-AU" sz="4000" dirty="0">
                <a:solidFill>
                  <a:schemeClr val="tx1"/>
                </a:solidFill>
                <a:latin typeface="Arial" panose="020B0604020202020204" pitchFamily="34" charset="0"/>
                <a:cs typeface="Arial" panose="020B0604020202020204" pitchFamily="34" charset="0"/>
              </a:endParaRPr>
            </a:p>
          </p:txBody>
        </p:sp>
        <p:sp>
          <p:nvSpPr>
            <p:cNvPr id="58" name="2_PT 1">
              <a:extLst>
                <a:ext uri="{FF2B5EF4-FFF2-40B4-BE49-F238E27FC236}">
                  <a16:creationId xmlns:a16="http://schemas.microsoft.com/office/drawing/2014/main" id="{184EB773-0E5D-6594-EB33-3A26FF9530A2}"/>
                </a:ext>
              </a:extLst>
            </p:cNvPr>
            <p:cNvSpPr/>
            <p:nvPr/>
          </p:nvSpPr>
          <p:spPr>
            <a:xfrm>
              <a:off x="11596374" y="12849908"/>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59" name="2_PT 1">
              <a:extLst>
                <a:ext uri="{FF2B5EF4-FFF2-40B4-BE49-F238E27FC236}">
                  <a16:creationId xmlns:a16="http://schemas.microsoft.com/office/drawing/2014/main" id="{BE201CDD-8390-D172-1707-1C9C661B6559}"/>
                </a:ext>
              </a:extLst>
            </p:cNvPr>
            <p:cNvSpPr/>
            <p:nvPr/>
          </p:nvSpPr>
          <p:spPr>
            <a:xfrm>
              <a:off x="11596374" y="11663185"/>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60" name="2_PT 1">
              <a:extLst>
                <a:ext uri="{FF2B5EF4-FFF2-40B4-BE49-F238E27FC236}">
                  <a16:creationId xmlns:a16="http://schemas.microsoft.com/office/drawing/2014/main" id="{78790F82-378F-5432-B9B7-6B5754012622}"/>
                </a:ext>
              </a:extLst>
            </p:cNvPr>
            <p:cNvSpPr/>
            <p:nvPr/>
          </p:nvSpPr>
          <p:spPr>
            <a:xfrm>
              <a:off x="11596374" y="14036631"/>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sp>
          <p:nvSpPr>
            <p:cNvPr id="61" name="2_PT 1">
              <a:extLst>
                <a:ext uri="{FF2B5EF4-FFF2-40B4-BE49-F238E27FC236}">
                  <a16:creationId xmlns:a16="http://schemas.microsoft.com/office/drawing/2014/main" id="{A48482EA-4487-6E01-07B3-92CFEC319219}"/>
                </a:ext>
              </a:extLst>
            </p:cNvPr>
            <p:cNvSpPr/>
            <p:nvPr/>
          </p:nvSpPr>
          <p:spPr>
            <a:xfrm>
              <a:off x="11596374" y="15202494"/>
              <a:ext cx="5255211" cy="13299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3000" dirty="0">
                  <a:latin typeface="Arial" panose="020B0604020202020204" pitchFamily="34" charset="0"/>
                  <a:cs typeface="Arial" panose="020B0604020202020204" pitchFamily="34" charset="0"/>
                </a:rPr>
                <a:t>Address mapping</a:t>
              </a:r>
            </a:p>
          </p:txBody>
        </p:sp>
      </p:grpSp>
      <p:sp>
        <p:nvSpPr>
          <p:cNvPr id="63" name="8_MCC Point right 2">
            <a:extLst>
              <a:ext uri="{FF2B5EF4-FFF2-40B4-BE49-F238E27FC236}">
                <a16:creationId xmlns:a16="http://schemas.microsoft.com/office/drawing/2014/main" id="{D47FEBDF-EFD0-40F7-BE4A-824FCCC67B87}"/>
              </a:ext>
            </a:extLst>
          </p:cNvPr>
          <p:cNvSpPr txBox="1"/>
          <p:nvPr/>
        </p:nvSpPr>
        <p:spPr>
          <a:xfrm>
            <a:off x="19528970" y="5264226"/>
            <a:ext cx="112281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translation required</a:t>
            </a:r>
          </a:p>
        </p:txBody>
      </p:sp>
      <p:sp>
        <p:nvSpPr>
          <p:cNvPr id="7" name="0_Title">
            <a:extLst>
              <a:ext uri="{FF2B5EF4-FFF2-40B4-BE49-F238E27FC236}">
                <a16:creationId xmlns:a16="http://schemas.microsoft.com/office/drawing/2014/main" id="{C6A9A446-B5B1-43D9-8A9C-5F8306EFD223}"/>
              </a:ext>
            </a:extLst>
          </p:cNvPr>
          <p:cNvSpPr txBox="1"/>
          <p:nvPr/>
        </p:nvSpPr>
        <p:spPr>
          <a:xfrm>
            <a:off x="854964" y="416686"/>
            <a:ext cx="35459779" cy="2246769"/>
          </a:xfrm>
          <a:prstGeom prst="rect">
            <a:avLst/>
          </a:prstGeom>
          <a:noFill/>
        </p:spPr>
        <p:txBody>
          <a:bodyPr wrap="square">
            <a:spAutoFit/>
          </a:bodyPr>
          <a:lstStyle/>
          <a:p>
            <a:r>
              <a:rPr lang="en-GB" sz="14000" b="1" dirty="0">
                <a:solidFill>
                  <a:schemeClr val="bg1"/>
                </a:solidFill>
                <a:latin typeface="Arial" panose="020B0604020202020204" pitchFamily="34" charset="0"/>
                <a:cs typeface="Arial" panose="020B0604020202020204" pitchFamily="34" charset="0"/>
              </a:rPr>
              <a:t>Second Level Address Translation (SLAT)</a:t>
            </a:r>
            <a:endParaRPr lang="en-US" sz="1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297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https://ITFreeTraining.com/ap11/2c05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Physical memory" descr="A picture containing building, station, platform, subway&#10;&#10;Description automatically generated">
            <a:extLst>
              <a:ext uri="{FF2B5EF4-FFF2-40B4-BE49-F238E27FC236}">
                <a16:creationId xmlns:a16="http://schemas.microsoft.com/office/drawing/2014/main" id="{721468E5-5ADC-C7B7-0540-784D01A74E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9317" y="5298186"/>
            <a:ext cx="9324636" cy="9115197"/>
          </a:xfrm>
          <a:prstGeom prst="rect">
            <a:avLst/>
          </a:prstGeom>
        </p:spPr>
      </p:pic>
      <p:sp>
        <p:nvSpPr>
          <p:cNvPr id="9" name="0_Physical Memory text">
            <a:extLst>
              <a:ext uri="{FF2B5EF4-FFF2-40B4-BE49-F238E27FC236}">
                <a16:creationId xmlns:a16="http://schemas.microsoft.com/office/drawing/2014/main" id="{9AB0CD40-3F8C-4AD7-ABD2-0365709E7B83}"/>
              </a:ext>
            </a:extLst>
          </p:cNvPr>
          <p:cNvSpPr txBox="1"/>
          <p:nvPr/>
        </p:nvSpPr>
        <p:spPr>
          <a:xfrm>
            <a:off x="7170328" y="3433121"/>
            <a:ext cx="1156749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Physical memory</a:t>
            </a:r>
          </a:p>
        </p:txBody>
      </p:sp>
      <p:sp>
        <p:nvSpPr>
          <p:cNvPr id="28" name="1_Left Point 1">
            <a:extLst>
              <a:ext uri="{FF2B5EF4-FFF2-40B4-BE49-F238E27FC236}">
                <a16:creationId xmlns:a16="http://schemas.microsoft.com/office/drawing/2014/main" id="{957123C9-560B-9A94-C230-966F3EA285C4}"/>
              </a:ext>
            </a:extLst>
          </p:cNvPr>
          <p:cNvSpPr txBox="1"/>
          <p:nvPr/>
        </p:nvSpPr>
        <p:spPr>
          <a:xfrm>
            <a:off x="7620865" y="14589318"/>
            <a:ext cx="115674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RAM present in computer</a:t>
            </a:r>
          </a:p>
        </p:txBody>
      </p:sp>
      <p:sp>
        <p:nvSpPr>
          <p:cNvPr id="26" name="1_Arrow left">
            <a:extLst>
              <a:ext uri="{FF2B5EF4-FFF2-40B4-BE49-F238E27FC236}">
                <a16:creationId xmlns:a16="http://schemas.microsoft.com/office/drawing/2014/main" id="{AC8FAEDC-3B31-6B0E-3A69-9AE80D8FC7D9}"/>
              </a:ext>
            </a:extLst>
          </p:cNvPr>
          <p:cNvSpPr/>
          <p:nvPr/>
        </p:nvSpPr>
        <p:spPr>
          <a:xfrm>
            <a:off x="4354635" y="9206486"/>
            <a:ext cx="3449053" cy="1708066"/>
          </a:xfrm>
          <a:prstGeom prst="leftArrow">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pic>
        <p:nvPicPr>
          <p:cNvPr id="17" name="1_Memory" descr="A picture containing graphical user interface&#10;&#10;Description automatically generated">
            <a:extLst>
              <a:ext uri="{FF2B5EF4-FFF2-40B4-BE49-F238E27FC236}">
                <a16:creationId xmlns:a16="http://schemas.microsoft.com/office/drawing/2014/main" id="{A57A16B3-BED8-953C-E238-7FBC707C5C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659157" y="9439907"/>
            <a:ext cx="10577396" cy="2949291"/>
          </a:xfrm>
          <a:prstGeom prst="rect">
            <a:avLst/>
          </a:prstGeom>
        </p:spPr>
      </p:pic>
      <p:sp>
        <p:nvSpPr>
          <p:cNvPr id="25" name="2_Very fast text">
            <a:extLst>
              <a:ext uri="{FF2B5EF4-FFF2-40B4-BE49-F238E27FC236}">
                <a16:creationId xmlns:a16="http://schemas.microsoft.com/office/drawing/2014/main" id="{A4512D2F-8CBB-F95D-5BB0-8431C948C2F6}"/>
              </a:ext>
            </a:extLst>
          </p:cNvPr>
          <p:cNvSpPr txBox="1"/>
          <p:nvPr/>
        </p:nvSpPr>
        <p:spPr>
          <a:xfrm>
            <a:off x="7620865" y="15829153"/>
            <a:ext cx="54198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Very fast</a:t>
            </a:r>
          </a:p>
        </p:txBody>
      </p:sp>
      <p:pic>
        <p:nvPicPr>
          <p:cNvPr id="6" name="3_Virtual memory picture" descr="A picture containing platform, empty, night, light&#10;&#10;Description automatically generated">
            <a:extLst>
              <a:ext uri="{FF2B5EF4-FFF2-40B4-BE49-F238E27FC236}">
                <a16:creationId xmlns:a16="http://schemas.microsoft.com/office/drawing/2014/main" id="{C18F628F-1E1F-7808-4E9D-AA10887750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24" t="20949" r="724" b="-497"/>
          <a:stretch/>
        </p:blipFill>
        <p:spPr>
          <a:xfrm>
            <a:off x="19307790" y="5298186"/>
            <a:ext cx="8735461" cy="9175123"/>
          </a:xfrm>
          <a:prstGeom prst="rect">
            <a:avLst/>
          </a:prstGeom>
        </p:spPr>
      </p:pic>
      <p:sp>
        <p:nvSpPr>
          <p:cNvPr id="10" name="3_Virtual memory text">
            <a:extLst>
              <a:ext uri="{FF2B5EF4-FFF2-40B4-BE49-F238E27FC236}">
                <a16:creationId xmlns:a16="http://schemas.microsoft.com/office/drawing/2014/main" id="{655687C2-D1AF-2439-7EB8-CEC7A94F6368}"/>
              </a:ext>
            </a:extLst>
          </p:cNvPr>
          <p:cNvSpPr txBox="1"/>
          <p:nvPr/>
        </p:nvSpPr>
        <p:spPr>
          <a:xfrm>
            <a:off x="18682841" y="3433121"/>
            <a:ext cx="998535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Virtual memory</a:t>
            </a:r>
          </a:p>
        </p:txBody>
      </p:sp>
      <p:pic>
        <p:nvPicPr>
          <p:cNvPr id="24" name="4_M2" descr="A picture containing text, blackboard, night sky&#10;&#10;Description automatically generated">
            <a:extLst>
              <a:ext uri="{FF2B5EF4-FFF2-40B4-BE49-F238E27FC236}">
                <a16:creationId xmlns:a16="http://schemas.microsoft.com/office/drawing/2014/main" id="{C70F29B9-513D-EF1A-BC3F-08BF6D22FA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28633216" y="9036157"/>
            <a:ext cx="11283853" cy="3635908"/>
          </a:xfrm>
          <a:prstGeom prst="rect">
            <a:avLst/>
          </a:prstGeom>
        </p:spPr>
      </p:pic>
      <p:sp>
        <p:nvSpPr>
          <p:cNvPr id="27" name="4_Arrow right">
            <a:extLst>
              <a:ext uri="{FF2B5EF4-FFF2-40B4-BE49-F238E27FC236}">
                <a16:creationId xmlns:a16="http://schemas.microsoft.com/office/drawing/2014/main" id="{13A5D23E-9765-3705-D3A6-188A360A4ABE}"/>
              </a:ext>
            </a:extLst>
          </p:cNvPr>
          <p:cNvSpPr/>
          <p:nvPr/>
        </p:nvSpPr>
        <p:spPr>
          <a:xfrm flipH="1">
            <a:off x="28550944" y="9206486"/>
            <a:ext cx="3449053" cy="1708066"/>
          </a:xfrm>
          <a:prstGeom prst="leftArrow">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11" name="4_Secondary storage">
            <a:extLst>
              <a:ext uri="{FF2B5EF4-FFF2-40B4-BE49-F238E27FC236}">
                <a16:creationId xmlns:a16="http://schemas.microsoft.com/office/drawing/2014/main" id="{E64035EB-538E-4765-9879-52C9E87B8C6B}"/>
              </a:ext>
            </a:extLst>
          </p:cNvPr>
          <p:cNvSpPr txBox="1"/>
          <p:nvPr/>
        </p:nvSpPr>
        <p:spPr>
          <a:xfrm>
            <a:off x="19613472" y="14589318"/>
            <a:ext cx="873546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Secondary storage</a:t>
            </a:r>
          </a:p>
        </p:txBody>
      </p:sp>
      <p:sp>
        <p:nvSpPr>
          <p:cNvPr id="29" name="5_Slow text">
            <a:extLst>
              <a:ext uri="{FF2B5EF4-FFF2-40B4-BE49-F238E27FC236}">
                <a16:creationId xmlns:a16="http://schemas.microsoft.com/office/drawing/2014/main" id="{03F31F50-021E-5AE3-7008-C6FFF4E87139}"/>
              </a:ext>
            </a:extLst>
          </p:cNvPr>
          <p:cNvSpPr txBox="1"/>
          <p:nvPr/>
        </p:nvSpPr>
        <p:spPr>
          <a:xfrm>
            <a:off x="19613472" y="15829153"/>
            <a:ext cx="54198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Slower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Real Vs Virtual Memory</a:t>
            </a:r>
          </a:p>
        </p:txBody>
      </p:sp>
    </p:spTree>
    <p:extLst>
      <p:ext uri="{BB962C8B-B14F-4D97-AF65-F5344CB8AC3E}">
        <p14:creationId xmlns:p14="http://schemas.microsoft.com/office/powerpoint/2010/main" val="198417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2" name="1_Volatile text 2">
            <a:extLst>
              <a:ext uri="{FF2B5EF4-FFF2-40B4-BE49-F238E27FC236}">
                <a16:creationId xmlns:a16="http://schemas.microsoft.com/office/drawing/2014/main" id="{B9E2C5DC-EABC-304A-C0F1-1485BCCCCAA6}"/>
              </a:ext>
            </a:extLst>
          </p:cNvPr>
          <p:cNvSpPr txBox="1"/>
          <p:nvPr/>
        </p:nvSpPr>
        <p:spPr>
          <a:xfrm>
            <a:off x="949065" y="15597155"/>
            <a:ext cx="1174024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Data lost when power lost</a:t>
            </a:r>
            <a:endParaRPr lang="en-US" sz="7500" dirty="0">
              <a:latin typeface="Arial" panose="020B0604020202020204" pitchFamily="34" charset="0"/>
              <a:cs typeface="Arial" panose="020B0604020202020204" pitchFamily="34" charset="0"/>
            </a:endParaRPr>
          </a:p>
        </p:txBody>
      </p:sp>
      <p:sp>
        <p:nvSpPr>
          <p:cNvPr id="9" name="1_Volatile text 1">
            <a:extLst>
              <a:ext uri="{FF2B5EF4-FFF2-40B4-BE49-F238E27FC236}">
                <a16:creationId xmlns:a16="http://schemas.microsoft.com/office/drawing/2014/main" id="{9AB0CD40-3F8C-4AD7-ABD2-0365709E7B83}"/>
              </a:ext>
            </a:extLst>
          </p:cNvPr>
          <p:cNvSpPr txBox="1"/>
          <p:nvPr/>
        </p:nvSpPr>
        <p:spPr>
          <a:xfrm>
            <a:off x="949065" y="13853138"/>
            <a:ext cx="630082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Volatile</a:t>
            </a:r>
          </a:p>
        </p:txBody>
      </p:sp>
      <p:grpSp>
        <p:nvGrpSpPr>
          <p:cNvPr id="23" name="1_Memory left">
            <a:extLst>
              <a:ext uri="{FF2B5EF4-FFF2-40B4-BE49-F238E27FC236}">
                <a16:creationId xmlns:a16="http://schemas.microsoft.com/office/drawing/2014/main" id="{9CFD1DCF-3706-3B35-B5EE-B427309DC191}"/>
              </a:ext>
            </a:extLst>
          </p:cNvPr>
          <p:cNvGrpSpPr/>
          <p:nvPr/>
        </p:nvGrpSpPr>
        <p:grpSpPr>
          <a:xfrm>
            <a:off x="1214192" y="8762254"/>
            <a:ext cx="20338892" cy="4966761"/>
            <a:chOff x="854965" y="6741048"/>
            <a:chExt cx="34866069" cy="8514300"/>
          </a:xfrm>
        </p:grpSpPr>
        <p:pic>
          <p:nvPicPr>
            <p:cNvPr id="3" name="Picture 2" descr="A picture containing text&#10;&#10;Description automatically generated">
              <a:extLst>
                <a:ext uri="{FF2B5EF4-FFF2-40B4-BE49-F238E27FC236}">
                  <a16:creationId xmlns:a16="http://schemas.microsoft.com/office/drawing/2014/main" id="{C153F2C3-08B5-8E22-1915-33E091DD32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44792" y="6741048"/>
              <a:ext cx="17276242" cy="7669858"/>
            </a:xfrm>
            <a:prstGeom prst="rect">
              <a:avLst/>
            </a:prstGeom>
          </p:spPr>
        </p:pic>
        <p:pic>
          <p:nvPicPr>
            <p:cNvPr id="6" name="Picture 5" descr="A picture containing text, kitchen appliance&#10;&#10;Description automatically generated">
              <a:extLst>
                <a:ext uri="{FF2B5EF4-FFF2-40B4-BE49-F238E27FC236}">
                  <a16:creationId xmlns:a16="http://schemas.microsoft.com/office/drawing/2014/main" id="{3A6D6492-0D32-8A98-CD90-B8E6E9F3CF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965" y="6891864"/>
              <a:ext cx="8911380" cy="836348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A1B17C3-6D00-1CA3-2FAE-72A9D32C87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54555" y="8954607"/>
              <a:ext cx="2386707" cy="430419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028A10A-009C-29A5-7F71-28DE34A074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845844" y="8430812"/>
              <a:ext cx="2753929" cy="4966443"/>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15EC2590-E9E0-4013-EFFC-719B62D44D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599773" y="8590384"/>
              <a:ext cx="2665445" cy="4806871"/>
            </a:xfrm>
            <a:prstGeom prst="rect">
              <a:avLst/>
            </a:prstGeom>
          </p:spPr>
        </p:pic>
      </p:grpSp>
      <p:sp>
        <p:nvSpPr>
          <p:cNvPr id="33" name="2_Cat harddisk text 2">
            <a:extLst>
              <a:ext uri="{FF2B5EF4-FFF2-40B4-BE49-F238E27FC236}">
                <a16:creationId xmlns:a16="http://schemas.microsoft.com/office/drawing/2014/main" id="{EF41ED9B-A9E8-FDF9-D512-0F1CC3E18754}"/>
              </a:ext>
            </a:extLst>
          </p:cNvPr>
          <p:cNvSpPr txBox="1"/>
          <p:nvPr/>
        </p:nvSpPr>
        <p:spPr>
          <a:xfrm>
            <a:off x="25700149" y="15597155"/>
            <a:ext cx="909517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No power required</a:t>
            </a:r>
            <a:endParaRPr lang="en-US" sz="7500" dirty="0">
              <a:latin typeface="Arial" panose="020B0604020202020204" pitchFamily="34" charset="0"/>
              <a:cs typeface="Arial" panose="020B0604020202020204" pitchFamily="34" charset="0"/>
            </a:endParaRPr>
          </a:p>
        </p:txBody>
      </p:sp>
      <p:sp>
        <p:nvSpPr>
          <p:cNvPr id="30" name="2_Cat harddisk text 1">
            <a:extLst>
              <a:ext uri="{FF2B5EF4-FFF2-40B4-BE49-F238E27FC236}">
                <a16:creationId xmlns:a16="http://schemas.microsoft.com/office/drawing/2014/main" id="{3BC1494F-4BAE-27AC-00E5-05EBC511AD7E}"/>
              </a:ext>
            </a:extLst>
          </p:cNvPr>
          <p:cNvSpPr txBox="1"/>
          <p:nvPr/>
        </p:nvSpPr>
        <p:spPr>
          <a:xfrm>
            <a:off x="25700149" y="13853138"/>
            <a:ext cx="866375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Non-Volatile</a:t>
            </a:r>
          </a:p>
        </p:txBody>
      </p:sp>
      <p:grpSp>
        <p:nvGrpSpPr>
          <p:cNvPr id="34" name="2_Cat harddisk">
            <a:extLst>
              <a:ext uri="{FF2B5EF4-FFF2-40B4-BE49-F238E27FC236}">
                <a16:creationId xmlns:a16="http://schemas.microsoft.com/office/drawing/2014/main" id="{3DB4C7F3-CA29-33F1-335A-6D1129960B11}"/>
              </a:ext>
            </a:extLst>
          </p:cNvPr>
          <p:cNvGrpSpPr/>
          <p:nvPr/>
        </p:nvGrpSpPr>
        <p:grpSpPr>
          <a:xfrm>
            <a:off x="24209077" y="3652142"/>
            <a:ext cx="11440901" cy="9941198"/>
            <a:chOff x="24209077" y="3652142"/>
            <a:chExt cx="11440901" cy="9941198"/>
          </a:xfrm>
        </p:grpSpPr>
        <p:pic>
          <p:nvPicPr>
            <p:cNvPr id="25" name="Picture 24" descr="Logo&#10;&#10;Description automatically generated">
              <a:extLst>
                <a:ext uri="{FF2B5EF4-FFF2-40B4-BE49-F238E27FC236}">
                  <a16:creationId xmlns:a16="http://schemas.microsoft.com/office/drawing/2014/main" id="{A24793FF-E418-6139-08C4-52B6C35C4EC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929073" y="3652142"/>
              <a:ext cx="10720905" cy="8632697"/>
            </a:xfrm>
            <a:prstGeom prst="rect">
              <a:avLst/>
            </a:prstGeom>
          </p:spPr>
        </p:pic>
        <p:pic>
          <p:nvPicPr>
            <p:cNvPr id="29" name="Picture 28">
              <a:extLst>
                <a:ext uri="{FF2B5EF4-FFF2-40B4-BE49-F238E27FC236}">
                  <a16:creationId xmlns:a16="http://schemas.microsoft.com/office/drawing/2014/main" id="{EFE1F2F3-DD80-6937-CBCE-59A66D037C5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4209077" y="9018999"/>
              <a:ext cx="11440901" cy="4574341"/>
            </a:xfrm>
            <a:prstGeom prst="rect">
              <a:avLst/>
            </a:prstGeom>
          </p:spPr>
        </p:pic>
      </p:grpSp>
      <p:sp>
        <p:nvSpPr>
          <p:cNvPr id="31" name="3_Point 1">
            <a:extLst>
              <a:ext uri="{FF2B5EF4-FFF2-40B4-BE49-F238E27FC236}">
                <a16:creationId xmlns:a16="http://schemas.microsoft.com/office/drawing/2014/main" id="{8125F898-87CA-9D5F-61BB-8764951890E7}"/>
              </a:ext>
            </a:extLst>
          </p:cNvPr>
          <p:cNvSpPr txBox="1"/>
          <p:nvPr/>
        </p:nvSpPr>
        <p:spPr>
          <a:xfrm>
            <a:off x="1384605" y="3576834"/>
            <a:ext cx="2790885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Volatile faster than non-volatile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Volatile Memory Vs Non-Volatile</a:t>
            </a:r>
          </a:p>
        </p:txBody>
      </p:sp>
    </p:spTree>
    <p:extLst>
      <p:ext uri="{BB962C8B-B14F-4D97-AF65-F5344CB8AC3E}">
        <p14:creationId xmlns:p14="http://schemas.microsoft.com/office/powerpoint/2010/main" val="142943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61" name="4_Data bus lines">
            <a:extLst>
              <a:ext uri="{FF2B5EF4-FFF2-40B4-BE49-F238E27FC236}">
                <a16:creationId xmlns:a16="http://schemas.microsoft.com/office/drawing/2014/main" id="{B8744E06-8952-7CDE-410F-B7965743FDDE}"/>
              </a:ext>
            </a:extLst>
          </p:cNvPr>
          <p:cNvGrpSpPr/>
          <p:nvPr/>
        </p:nvGrpSpPr>
        <p:grpSpPr>
          <a:xfrm>
            <a:off x="18737179" y="14537863"/>
            <a:ext cx="10502356" cy="3193109"/>
            <a:chOff x="18737179" y="14537863"/>
            <a:chExt cx="10502356" cy="3193109"/>
          </a:xfrm>
        </p:grpSpPr>
        <p:cxnSp>
          <p:nvCxnSpPr>
            <p:cNvPr id="10" name="Straight Connector 9">
              <a:extLst>
                <a:ext uri="{FF2B5EF4-FFF2-40B4-BE49-F238E27FC236}">
                  <a16:creationId xmlns:a16="http://schemas.microsoft.com/office/drawing/2014/main" id="{B0D6A840-467F-50CD-7324-CD33ACA0FFCF}"/>
                </a:ext>
              </a:extLst>
            </p:cNvPr>
            <p:cNvCxnSpPr>
              <a:cxnSpLocks/>
            </p:cNvCxnSpPr>
            <p:nvPr/>
          </p:nvCxnSpPr>
          <p:spPr>
            <a:xfrm>
              <a:off x="18737179" y="16029754"/>
              <a:ext cx="8309810"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0308BD1-4B60-0D8D-A5A9-B9ABDD822905}"/>
                </a:ext>
              </a:extLst>
            </p:cNvPr>
            <p:cNvCxnSpPr>
              <a:cxnSpLocks/>
            </p:cNvCxnSpPr>
            <p:nvPr/>
          </p:nvCxnSpPr>
          <p:spPr>
            <a:xfrm>
              <a:off x="18737179" y="15532457"/>
              <a:ext cx="8309810"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E488967-A7CB-010B-6610-11CAA6F2DAA1}"/>
                </a:ext>
              </a:extLst>
            </p:cNvPr>
            <p:cNvCxnSpPr>
              <a:cxnSpLocks/>
            </p:cNvCxnSpPr>
            <p:nvPr/>
          </p:nvCxnSpPr>
          <p:spPr>
            <a:xfrm>
              <a:off x="18995905" y="14537863"/>
              <a:ext cx="8309810"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14C4A2C-889C-612C-3B36-0F9047B84AF8}"/>
                </a:ext>
              </a:extLst>
            </p:cNvPr>
            <p:cNvCxnSpPr>
              <a:cxnSpLocks/>
            </p:cNvCxnSpPr>
            <p:nvPr/>
          </p:nvCxnSpPr>
          <p:spPr>
            <a:xfrm>
              <a:off x="18737179" y="15035160"/>
              <a:ext cx="8309810"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4BE6FC4-98AB-0AD1-D59C-684C8DF318ED}"/>
                </a:ext>
              </a:extLst>
            </p:cNvPr>
            <p:cNvCxnSpPr>
              <a:cxnSpLocks/>
            </p:cNvCxnSpPr>
            <p:nvPr/>
          </p:nvCxnSpPr>
          <p:spPr>
            <a:xfrm flipV="1">
              <a:off x="18995905" y="16527051"/>
              <a:ext cx="9074048" cy="39435"/>
            </a:xfrm>
            <a:prstGeom prst="line">
              <a:avLst/>
            </a:prstGeom>
            <a:ln w="1270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7181AC54-1064-E290-5A5A-24A145199FF7}"/>
                </a:ext>
              </a:extLst>
            </p:cNvPr>
            <p:cNvCxnSpPr>
              <a:cxnSpLocks/>
            </p:cNvCxnSpPr>
            <p:nvPr/>
          </p:nvCxnSpPr>
          <p:spPr>
            <a:xfrm flipV="1">
              <a:off x="19260149" y="17063783"/>
              <a:ext cx="9383963" cy="169893"/>
            </a:xfrm>
            <a:prstGeom prst="line">
              <a:avLst/>
            </a:prstGeom>
            <a:ln w="1270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4F7A870B-185E-67C9-FF3F-B6FAC42230DB}"/>
                </a:ext>
              </a:extLst>
            </p:cNvPr>
            <p:cNvCxnSpPr>
              <a:cxnSpLocks/>
            </p:cNvCxnSpPr>
            <p:nvPr/>
          </p:nvCxnSpPr>
          <p:spPr>
            <a:xfrm>
              <a:off x="19412549" y="17730972"/>
              <a:ext cx="9826986" cy="0"/>
            </a:xfrm>
            <a:prstGeom prst="line">
              <a:avLst/>
            </a:prstGeom>
            <a:ln w="127000"/>
          </p:spPr>
          <p:style>
            <a:lnRef idx="1">
              <a:schemeClr val="dk1"/>
            </a:lnRef>
            <a:fillRef idx="0">
              <a:schemeClr val="dk1"/>
            </a:fillRef>
            <a:effectRef idx="0">
              <a:schemeClr val="dk1"/>
            </a:effectRef>
            <a:fontRef idx="minor">
              <a:schemeClr val="tx1"/>
            </a:fontRef>
          </p:style>
        </p:cxnSp>
      </p:grpSp>
      <p:grpSp>
        <p:nvGrpSpPr>
          <p:cNvPr id="62" name="6_Address bus lines">
            <a:extLst>
              <a:ext uri="{FF2B5EF4-FFF2-40B4-BE49-F238E27FC236}">
                <a16:creationId xmlns:a16="http://schemas.microsoft.com/office/drawing/2014/main" id="{E6F16D16-7A3A-262E-0548-E2668166A67A}"/>
              </a:ext>
            </a:extLst>
          </p:cNvPr>
          <p:cNvGrpSpPr/>
          <p:nvPr/>
        </p:nvGrpSpPr>
        <p:grpSpPr>
          <a:xfrm>
            <a:off x="4731890" y="13201533"/>
            <a:ext cx="12931184" cy="4529439"/>
            <a:chOff x="4731890" y="13201533"/>
            <a:chExt cx="12931184" cy="4529439"/>
          </a:xfrm>
        </p:grpSpPr>
        <p:cxnSp>
          <p:nvCxnSpPr>
            <p:cNvPr id="38" name="Straight Connector 37">
              <a:extLst>
                <a:ext uri="{FF2B5EF4-FFF2-40B4-BE49-F238E27FC236}">
                  <a16:creationId xmlns:a16="http://schemas.microsoft.com/office/drawing/2014/main" id="{5488CA06-2686-137D-C413-D3C2D6874023}"/>
                </a:ext>
              </a:extLst>
            </p:cNvPr>
            <p:cNvCxnSpPr>
              <a:cxnSpLocks/>
            </p:cNvCxnSpPr>
            <p:nvPr/>
          </p:nvCxnSpPr>
          <p:spPr>
            <a:xfrm>
              <a:off x="4731890" y="16376092"/>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77810310-3857-BF25-95E4-0D577D9A6C2C}"/>
                </a:ext>
              </a:extLst>
            </p:cNvPr>
            <p:cNvCxnSpPr>
              <a:cxnSpLocks/>
            </p:cNvCxnSpPr>
            <p:nvPr/>
          </p:nvCxnSpPr>
          <p:spPr>
            <a:xfrm>
              <a:off x="6996837" y="13598353"/>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0983920-A539-3AD6-4300-687D48ED3801}"/>
                </a:ext>
              </a:extLst>
            </p:cNvPr>
            <p:cNvCxnSpPr>
              <a:cxnSpLocks/>
            </p:cNvCxnSpPr>
            <p:nvPr/>
          </p:nvCxnSpPr>
          <p:spPr>
            <a:xfrm>
              <a:off x="5211744" y="15979273"/>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883FB136-FB88-2DA7-8D81-BEF38AB72D10}"/>
                </a:ext>
              </a:extLst>
            </p:cNvPr>
            <p:cNvCxnSpPr>
              <a:cxnSpLocks/>
            </p:cNvCxnSpPr>
            <p:nvPr/>
          </p:nvCxnSpPr>
          <p:spPr>
            <a:xfrm>
              <a:off x="5573337" y="15582453"/>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5307539-11D8-2B57-3F10-4A51E371ACA4}"/>
                </a:ext>
              </a:extLst>
            </p:cNvPr>
            <p:cNvCxnSpPr>
              <a:cxnSpLocks/>
            </p:cNvCxnSpPr>
            <p:nvPr/>
          </p:nvCxnSpPr>
          <p:spPr>
            <a:xfrm>
              <a:off x="5976738" y="15185633"/>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2719E6AA-15E7-5FDE-84DC-27B085EACB01}"/>
                </a:ext>
              </a:extLst>
            </p:cNvPr>
            <p:cNvCxnSpPr>
              <a:cxnSpLocks/>
            </p:cNvCxnSpPr>
            <p:nvPr/>
          </p:nvCxnSpPr>
          <p:spPr>
            <a:xfrm>
              <a:off x="6337886" y="14788813"/>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685B331-C826-AA44-25F2-354E323D0ECF}"/>
                </a:ext>
              </a:extLst>
            </p:cNvPr>
            <p:cNvCxnSpPr>
              <a:cxnSpLocks/>
            </p:cNvCxnSpPr>
            <p:nvPr/>
          </p:nvCxnSpPr>
          <p:spPr>
            <a:xfrm>
              <a:off x="6572496" y="14391993"/>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6E1E5C9-1DBC-835A-2371-7B8E9F466639}"/>
                </a:ext>
              </a:extLst>
            </p:cNvPr>
            <p:cNvCxnSpPr>
              <a:cxnSpLocks/>
            </p:cNvCxnSpPr>
            <p:nvPr/>
          </p:nvCxnSpPr>
          <p:spPr>
            <a:xfrm>
              <a:off x="6758534" y="13995173"/>
              <a:ext cx="10638706" cy="1354880"/>
            </a:xfrm>
            <a:prstGeom prst="line">
              <a:avLst/>
            </a:prstGeom>
            <a:ln w="1270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358FA34F-A563-D3CB-7740-1E9EBD8B356D}"/>
                </a:ext>
              </a:extLst>
            </p:cNvPr>
            <p:cNvCxnSpPr>
              <a:cxnSpLocks/>
            </p:cNvCxnSpPr>
            <p:nvPr/>
          </p:nvCxnSpPr>
          <p:spPr>
            <a:xfrm>
              <a:off x="7024368" y="13201533"/>
              <a:ext cx="10638706" cy="1354880"/>
            </a:xfrm>
            <a:prstGeom prst="line">
              <a:avLst/>
            </a:prstGeom>
            <a:ln w="127000"/>
          </p:spPr>
          <p:style>
            <a:lnRef idx="1">
              <a:schemeClr val="dk1"/>
            </a:lnRef>
            <a:fillRef idx="0">
              <a:schemeClr val="dk1"/>
            </a:fillRef>
            <a:effectRef idx="0">
              <a:schemeClr val="dk1"/>
            </a:effectRef>
            <a:fontRef idx="minor">
              <a:schemeClr val="tx1"/>
            </a:fontRef>
          </p:style>
        </p:cxnSp>
      </p:grpSp>
      <p:pic>
        <p:nvPicPr>
          <p:cNvPr id="6" name="0_Data" descr="Diagram, engineering drawing&#10;&#10;Description automatically generated">
            <a:extLst>
              <a:ext uri="{FF2B5EF4-FFF2-40B4-BE49-F238E27FC236}">
                <a16:creationId xmlns:a16="http://schemas.microsoft.com/office/drawing/2014/main" id="{AB01A583-1C46-5194-39E5-34DE03EE22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476036" y="6018183"/>
            <a:ext cx="12099964" cy="12952380"/>
          </a:xfrm>
          <a:prstGeom prst="rect">
            <a:avLst/>
          </a:prstGeom>
        </p:spPr>
      </p:pic>
      <p:pic>
        <p:nvPicPr>
          <p:cNvPr id="29" name="0_CPU" descr="A picture containing text, indoor, computer&#10;&#10;Description automatically generated">
            <a:extLst>
              <a:ext uri="{FF2B5EF4-FFF2-40B4-BE49-F238E27FC236}">
                <a16:creationId xmlns:a16="http://schemas.microsoft.com/office/drawing/2014/main" id="{892F93D9-4689-439E-29D1-BBDA8911FF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631" y="10751198"/>
            <a:ext cx="7825715" cy="6309340"/>
          </a:xfrm>
          <a:prstGeom prst="rect">
            <a:avLst/>
          </a:prstGeom>
        </p:spPr>
      </p:pic>
      <p:sp>
        <p:nvSpPr>
          <p:cNvPr id="30" name="0_CPU text">
            <a:extLst>
              <a:ext uri="{FF2B5EF4-FFF2-40B4-BE49-F238E27FC236}">
                <a16:creationId xmlns:a16="http://schemas.microsoft.com/office/drawing/2014/main" id="{FDAD5068-AC8F-9BA5-33AE-296B931BCE16}"/>
              </a:ext>
            </a:extLst>
          </p:cNvPr>
          <p:cNvSpPr txBox="1"/>
          <p:nvPr/>
        </p:nvSpPr>
        <p:spPr>
          <a:xfrm>
            <a:off x="3424954" y="12199021"/>
            <a:ext cx="269276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CPU</a:t>
            </a:r>
          </a:p>
        </p:txBody>
      </p:sp>
      <p:pic>
        <p:nvPicPr>
          <p:cNvPr id="25" name="0_MMC" descr="A picture containing text, monitor, computer, screen&#10;&#10;Description automatically generated">
            <a:extLst>
              <a:ext uri="{FF2B5EF4-FFF2-40B4-BE49-F238E27FC236}">
                <a16:creationId xmlns:a16="http://schemas.microsoft.com/office/drawing/2014/main" id="{1B91E196-A2E0-3778-6380-A32D017C573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183430" y="13922786"/>
            <a:ext cx="5790476" cy="4533333"/>
          </a:xfrm>
          <a:prstGeom prst="rect">
            <a:avLst/>
          </a:prstGeom>
        </p:spPr>
      </p:pic>
      <p:pic>
        <p:nvPicPr>
          <p:cNvPr id="3" name="0_Robot ARM" descr="A picture containing yellow&#10;&#10;Description automatically generated">
            <a:extLst>
              <a:ext uri="{FF2B5EF4-FFF2-40B4-BE49-F238E27FC236}">
                <a16:creationId xmlns:a16="http://schemas.microsoft.com/office/drawing/2014/main" id="{80E47141-A046-5A5B-430A-A847A16D50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4366793" y="6155498"/>
            <a:ext cx="9543200" cy="10550093"/>
          </a:xfrm>
          <a:prstGeom prst="rect">
            <a:avLst/>
          </a:prstGeom>
        </p:spPr>
      </p:pic>
      <p:sp>
        <p:nvSpPr>
          <p:cNvPr id="49" name="1_Bottom point">
            <a:extLst>
              <a:ext uri="{FF2B5EF4-FFF2-40B4-BE49-F238E27FC236}">
                <a16:creationId xmlns:a16="http://schemas.microsoft.com/office/drawing/2014/main" id="{D1F80E43-21B5-5166-ADED-F01337EB7FFD}"/>
              </a:ext>
            </a:extLst>
          </p:cNvPr>
          <p:cNvSpPr txBox="1"/>
          <p:nvPr/>
        </p:nvSpPr>
        <p:spPr>
          <a:xfrm>
            <a:off x="13998940" y="18231512"/>
            <a:ext cx="85963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Nowadays in CPU</a:t>
            </a:r>
          </a:p>
        </p:txBody>
      </p:sp>
      <p:sp>
        <p:nvSpPr>
          <p:cNvPr id="9" name="2_Point 1">
            <a:extLst>
              <a:ext uri="{FF2B5EF4-FFF2-40B4-BE49-F238E27FC236}">
                <a16:creationId xmlns:a16="http://schemas.microsoft.com/office/drawing/2014/main" id="{9AB0CD40-3F8C-4AD7-ABD2-0365709E7B83}"/>
              </a:ext>
            </a:extLst>
          </p:cNvPr>
          <p:cNvSpPr txBox="1"/>
          <p:nvPr/>
        </p:nvSpPr>
        <p:spPr>
          <a:xfrm>
            <a:off x="854965" y="3319754"/>
            <a:ext cx="3444740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Circuits that manage data movement</a:t>
            </a:r>
          </a:p>
        </p:txBody>
      </p:sp>
      <p:sp>
        <p:nvSpPr>
          <p:cNvPr id="26" name="3_Point 2">
            <a:extLst>
              <a:ext uri="{FF2B5EF4-FFF2-40B4-BE49-F238E27FC236}">
                <a16:creationId xmlns:a16="http://schemas.microsoft.com/office/drawing/2014/main" id="{FB52B179-4379-32DA-484A-3184E2F331B8}"/>
              </a:ext>
            </a:extLst>
          </p:cNvPr>
          <p:cNvSpPr txBox="1"/>
          <p:nvPr/>
        </p:nvSpPr>
        <p:spPr>
          <a:xfrm>
            <a:off x="1007363" y="5032146"/>
            <a:ext cx="2579022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Controls the flow to and from the memory and the CPU</a:t>
            </a:r>
          </a:p>
        </p:txBody>
      </p:sp>
      <p:sp>
        <p:nvSpPr>
          <p:cNvPr id="27" name="4_Data bus text 2">
            <a:extLst>
              <a:ext uri="{FF2B5EF4-FFF2-40B4-BE49-F238E27FC236}">
                <a16:creationId xmlns:a16="http://schemas.microsoft.com/office/drawing/2014/main" id="{14857B18-920D-9BA5-3541-A0343E747F78}"/>
              </a:ext>
            </a:extLst>
          </p:cNvPr>
          <p:cNvSpPr txBox="1"/>
          <p:nvPr/>
        </p:nvSpPr>
        <p:spPr>
          <a:xfrm>
            <a:off x="20761524" y="12339380"/>
            <a:ext cx="307986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64-bit</a:t>
            </a:r>
          </a:p>
        </p:txBody>
      </p:sp>
      <p:sp>
        <p:nvSpPr>
          <p:cNvPr id="57" name="4_Data bus text">
            <a:extLst>
              <a:ext uri="{FF2B5EF4-FFF2-40B4-BE49-F238E27FC236}">
                <a16:creationId xmlns:a16="http://schemas.microsoft.com/office/drawing/2014/main" id="{9774D5FF-9641-596C-0107-00FD1976593B}"/>
              </a:ext>
            </a:extLst>
          </p:cNvPr>
          <p:cNvSpPr txBox="1"/>
          <p:nvPr/>
        </p:nvSpPr>
        <p:spPr>
          <a:xfrm>
            <a:off x="20761524" y="10557787"/>
            <a:ext cx="603606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Data bus</a:t>
            </a:r>
          </a:p>
        </p:txBody>
      </p:sp>
      <p:sp>
        <p:nvSpPr>
          <p:cNvPr id="50" name="6_Address bus text">
            <a:extLst>
              <a:ext uri="{FF2B5EF4-FFF2-40B4-BE49-F238E27FC236}">
                <a16:creationId xmlns:a16="http://schemas.microsoft.com/office/drawing/2014/main" id="{6FC7D435-5E13-6025-2CFF-6820BF1E883C}"/>
              </a:ext>
            </a:extLst>
          </p:cNvPr>
          <p:cNvSpPr txBox="1"/>
          <p:nvPr/>
        </p:nvSpPr>
        <p:spPr>
          <a:xfrm>
            <a:off x="6676720" y="7244860"/>
            <a:ext cx="8859649"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Address bus</a:t>
            </a:r>
          </a:p>
        </p:txBody>
      </p:sp>
      <p:sp>
        <p:nvSpPr>
          <p:cNvPr id="31" name="7_32bit text">
            <a:extLst>
              <a:ext uri="{FF2B5EF4-FFF2-40B4-BE49-F238E27FC236}">
                <a16:creationId xmlns:a16="http://schemas.microsoft.com/office/drawing/2014/main" id="{D7D737D4-086F-1C98-41F6-732E0A674DB0}"/>
              </a:ext>
            </a:extLst>
          </p:cNvPr>
          <p:cNvSpPr txBox="1"/>
          <p:nvPr/>
        </p:nvSpPr>
        <p:spPr>
          <a:xfrm>
            <a:off x="6676720" y="8941662"/>
            <a:ext cx="732221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32-bit = 32 lines</a:t>
            </a:r>
          </a:p>
        </p:txBody>
      </p:sp>
      <p:sp>
        <p:nvSpPr>
          <p:cNvPr id="51" name="8_64bit text">
            <a:extLst>
              <a:ext uri="{FF2B5EF4-FFF2-40B4-BE49-F238E27FC236}">
                <a16:creationId xmlns:a16="http://schemas.microsoft.com/office/drawing/2014/main" id="{8047ADC3-20F4-6951-1519-D6367B83AF78}"/>
              </a:ext>
            </a:extLst>
          </p:cNvPr>
          <p:cNvSpPr txBox="1"/>
          <p:nvPr/>
        </p:nvSpPr>
        <p:spPr>
          <a:xfrm>
            <a:off x="6676720" y="10176798"/>
            <a:ext cx="78257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64-bit &gt;= 48 lines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Controller</a:t>
            </a:r>
          </a:p>
        </p:txBody>
      </p:sp>
    </p:spTree>
    <p:extLst>
      <p:ext uri="{BB962C8B-B14F-4D97-AF65-F5344CB8AC3E}">
        <p14:creationId xmlns:p14="http://schemas.microsoft.com/office/powerpoint/2010/main" val="781242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CPU is 32 bits</a:t>
            </a:r>
          </a:p>
        </p:txBody>
      </p:sp>
      <p:pic>
        <p:nvPicPr>
          <p:cNvPr id="2" name="0_CPU" descr="A picture containing text, indoor, computer&#10;&#10;Description automatically generated">
            <a:extLst>
              <a:ext uri="{FF2B5EF4-FFF2-40B4-BE49-F238E27FC236}">
                <a16:creationId xmlns:a16="http://schemas.microsoft.com/office/drawing/2014/main" id="{83D5B014-62B1-4461-A42A-5F263F4F2D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584" y="8468647"/>
            <a:ext cx="11853960" cy="9557039"/>
          </a:xfrm>
          <a:prstGeom prst="rect">
            <a:avLst/>
          </a:prstGeom>
        </p:spPr>
      </p:pic>
      <p:sp>
        <p:nvSpPr>
          <p:cNvPr id="3" name="0_CPU text">
            <a:extLst>
              <a:ext uri="{FF2B5EF4-FFF2-40B4-BE49-F238E27FC236}">
                <a16:creationId xmlns:a16="http://schemas.microsoft.com/office/drawing/2014/main" id="{0802620E-E8DA-9E9B-BEEF-50CB0AB59B54}"/>
              </a:ext>
            </a:extLst>
          </p:cNvPr>
          <p:cNvSpPr txBox="1"/>
          <p:nvPr/>
        </p:nvSpPr>
        <p:spPr>
          <a:xfrm>
            <a:off x="6366981" y="11106108"/>
            <a:ext cx="4144009" cy="1938992"/>
          </a:xfrm>
          <a:prstGeom prst="rect">
            <a:avLst/>
          </a:prstGeom>
          <a:noFill/>
        </p:spPr>
        <p:txBody>
          <a:bodyPr wrap="square">
            <a:spAutoFit/>
          </a:bodyPr>
          <a:lstStyle/>
          <a:p>
            <a:r>
              <a:rPr lang="en-US" sz="12000" dirty="0">
                <a:latin typeface="Arial" panose="020B0604020202020204" pitchFamily="34" charset="0"/>
                <a:cs typeface="Arial" panose="020B0604020202020204" pitchFamily="34" charset="0"/>
              </a:rPr>
              <a:t>CPU</a:t>
            </a:r>
          </a:p>
        </p:txBody>
      </p:sp>
      <p:sp>
        <p:nvSpPr>
          <p:cNvPr id="43" name="1_Memory text">
            <a:extLst>
              <a:ext uri="{FF2B5EF4-FFF2-40B4-BE49-F238E27FC236}">
                <a16:creationId xmlns:a16="http://schemas.microsoft.com/office/drawing/2014/main" id="{324FAA5E-615E-FA49-58FE-D5922AE9EB43}"/>
              </a:ext>
            </a:extLst>
          </p:cNvPr>
          <p:cNvSpPr txBox="1"/>
          <p:nvPr/>
        </p:nvSpPr>
        <p:spPr>
          <a:xfrm>
            <a:off x="27037033" y="16307600"/>
            <a:ext cx="297680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2GB</a:t>
            </a:r>
          </a:p>
        </p:txBody>
      </p:sp>
      <p:pic>
        <p:nvPicPr>
          <p:cNvPr id="6" name="1_Memory">
            <a:extLst>
              <a:ext uri="{FF2B5EF4-FFF2-40B4-BE49-F238E27FC236}">
                <a16:creationId xmlns:a16="http://schemas.microsoft.com/office/drawing/2014/main" id="{29DCCB68-8B04-BCBB-CAB6-1337DD4B17D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6446114" y="12167203"/>
            <a:ext cx="8875506" cy="3860945"/>
          </a:xfrm>
          <a:prstGeom prst="rect">
            <a:avLst/>
          </a:prstGeom>
        </p:spPr>
      </p:pic>
      <p:sp>
        <p:nvSpPr>
          <p:cNvPr id="29" name="2_address mid">
            <a:extLst>
              <a:ext uri="{FF2B5EF4-FFF2-40B4-BE49-F238E27FC236}">
                <a16:creationId xmlns:a16="http://schemas.microsoft.com/office/drawing/2014/main" id="{2A20CC45-E0DC-E29D-5CB8-724268AE6C52}"/>
              </a:ext>
            </a:extLst>
          </p:cNvPr>
          <p:cNvSpPr txBox="1"/>
          <p:nvPr/>
        </p:nvSpPr>
        <p:spPr>
          <a:xfrm>
            <a:off x="23066591" y="10311847"/>
            <a:ext cx="1225502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2,147,483,647 (7FFF FFFF)</a:t>
            </a:r>
          </a:p>
        </p:txBody>
      </p:sp>
      <p:sp>
        <p:nvSpPr>
          <p:cNvPr id="32" name="2_Arrorw">
            <a:extLst>
              <a:ext uri="{FF2B5EF4-FFF2-40B4-BE49-F238E27FC236}">
                <a16:creationId xmlns:a16="http://schemas.microsoft.com/office/drawing/2014/main" id="{DFA2DF70-54CD-438F-9B9C-2DCA9D0ACF8F}"/>
              </a:ext>
            </a:extLst>
          </p:cNvPr>
          <p:cNvSpPr/>
          <p:nvPr/>
        </p:nvSpPr>
        <p:spPr>
          <a:xfrm>
            <a:off x="22983573" y="11716346"/>
            <a:ext cx="3262184" cy="5016360"/>
          </a:xfrm>
          <a:prstGeom prst="upArrow">
            <a:avLst>
              <a:gd name="adj1" fmla="val 40909"/>
              <a:gd name="adj2" fmla="val 43182"/>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30" name="2_Address 0">
            <a:extLst>
              <a:ext uri="{FF2B5EF4-FFF2-40B4-BE49-F238E27FC236}">
                <a16:creationId xmlns:a16="http://schemas.microsoft.com/office/drawing/2014/main" id="{39FB1EEC-183A-7274-CC48-FB5E2B2A03A3}"/>
              </a:ext>
            </a:extLst>
          </p:cNvPr>
          <p:cNvSpPr txBox="1"/>
          <p:nvPr/>
        </p:nvSpPr>
        <p:spPr>
          <a:xfrm>
            <a:off x="23066591" y="16779225"/>
            <a:ext cx="154807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0</a:t>
            </a:r>
          </a:p>
        </p:txBody>
      </p:sp>
      <p:sp>
        <p:nvSpPr>
          <p:cNvPr id="42" name="3_Point 2">
            <a:extLst>
              <a:ext uri="{FF2B5EF4-FFF2-40B4-BE49-F238E27FC236}">
                <a16:creationId xmlns:a16="http://schemas.microsoft.com/office/drawing/2014/main" id="{CA964D9B-BBBD-6279-C24E-2F05C81EE188}"/>
              </a:ext>
            </a:extLst>
          </p:cNvPr>
          <p:cNvSpPr txBox="1"/>
          <p:nvPr/>
        </p:nvSpPr>
        <p:spPr>
          <a:xfrm>
            <a:off x="854965" y="5517076"/>
            <a:ext cx="218045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4,294,967,296 addressable locations</a:t>
            </a:r>
          </a:p>
        </p:txBody>
      </p:sp>
      <p:sp>
        <p:nvSpPr>
          <p:cNvPr id="31" name="3_4 billion">
            <a:extLst>
              <a:ext uri="{FF2B5EF4-FFF2-40B4-BE49-F238E27FC236}">
                <a16:creationId xmlns:a16="http://schemas.microsoft.com/office/drawing/2014/main" id="{FFA3FDB6-EF65-0FC3-4D76-569EE5A0F316}"/>
              </a:ext>
            </a:extLst>
          </p:cNvPr>
          <p:cNvSpPr txBox="1"/>
          <p:nvPr/>
        </p:nvSpPr>
        <p:spPr>
          <a:xfrm>
            <a:off x="23066591" y="3844469"/>
            <a:ext cx="1225502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4,294,967,295 (FFFF FFFF)</a:t>
            </a:r>
          </a:p>
        </p:txBody>
      </p:sp>
      <p:sp>
        <p:nvSpPr>
          <p:cNvPr id="33" name="4_Unused">
            <a:extLst>
              <a:ext uri="{FF2B5EF4-FFF2-40B4-BE49-F238E27FC236}">
                <a16:creationId xmlns:a16="http://schemas.microsoft.com/office/drawing/2014/main" id="{9D10CEB2-0E04-2A31-2675-D7F13354C7CD}"/>
              </a:ext>
            </a:extLst>
          </p:cNvPr>
          <p:cNvSpPr txBox="1"/>
          <p:nvPr/>
        </p:nvSpPr>
        <p:spPr>
          <a:xfrm>
            <a:off x="23066590" y="4966350"/>
            <a:ext cx="1265444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Unused by memory</a:t>
            </a:r>
          </a:p>
        </p:txBody>
      </p:sp>
      <p:sp>
        <p:nvSpPr>
          <p:cNvPr id="36" name="6_Highlight">
            <a:extLst>
              <a:ext uri="{FF2B5EF4-FFF2-40B4-BE49-F238E27FC236}">
                <a16:creationId xmlns:a16="http://schemas.microsoft.com/office/drawing/2014/main" id="{9FC7A0B2-BBFF-ADA4-50CC-AB8369E79707}"/>
              </a:ext>
            </a:extLst>
          </p:cNvPr>
          <p:cNvSpPr/>
          <p:nvPr/>
        </p:nvSpPr>
        <p:spPr>
          <a:xfrm>
            <a:off x="23508247" y="6756888"/>
            <a:ext cx="4943445" cy="3447241"/>
          </a:xfrm>
          <a:custGeom>
            <a:avLst/>
            <a:gdLst>
              <a:gd name="connsiteX0" fmla="*/ 0 w 3855309"/>
              <a:gd name="connsiteY0" fmla="*/ 0 h 3977593"/>
              <a:gd name="connsiteX1" fmla="*/ 3855309 w 3855309"/>
              <a:gd name="connsiteY1" fmla="*/ 0 h 3977593"/>
              <a:gd name="connsiteX2" fmla="*/ 3855309 w 3855309"/>
              <a:gd name="connsiteY2" fmla="*/ 3977593 h 3977593"/>
              <a:gd name="connsiteX3" fmla="*/ 0 w 3855309"/>
              <a:gd name="connsiteY3" fmla="*/ 3977593 h 3977593"/>
              <a:gd name="connsiteX4" fmla="*/ 0 w 3855309"/>
              <a:gd name="connsiteY4" fmla="*/ 0 h 3977593"/>
              <a:gd name="connsiteX0" fmla="*/ 0 w 4888581"/>
              <a:gd name="connsiteY0" fmla="*/ 0 h 3977593"/>
              <a:gd name="connsiteX1" fmla="*/ 4888581 w 4888581"/>
              <a:gd name="connsiteY1" fmla="*/ 374904 h 3977593"/>
              <a:gd name="connsiteX2" fmla="*/ 3855309 w 4888581"/>
              <a:gd name="connsiteY2" fmla="*/ 3977593 h 3977593"/>
              <a:gd name="connsiteX3" fmla="*/ 0 w 4888581"/>
              <a:gd name="connsiteY3" fmla="*/ 3977593 h 3977593"/>
              <a:gd name="connsiteX4" fmla="*/ 0 w 4888581"/>
              <a:gd name="connsiteY4" fmla="*/ 0 h 3977593"/>
              <a:gd name="connsiteX0" fmla="*/ 0 w 4916013"/>
              <a:gd name="connsiteY0" fmla="*/ 0 h 3977593"/>
              <a:gd name="connsiteX1" fmla="*/ 4888581 w 4916013"/>
              <a:gd name="connsiteY1" fmla="*/ 374904 h 3977593"/>
              <a:gd name="connsiteX2" fmla="*/ 4916013 w 4916013"/>
              <a:gd name="connsiteY2" fmla="*/ 2971753 h 3977593"/>
              <a:gd name="connsiteX3" fmla="*/ 0 w 4916013"/>
              <a:gd name="connsiteY3" fmla="*/ 3977593 h 3977593"/>
              <a:gd name="connsiteX4" fmla="*/ 0 w 4916013"/>
              <a:gd name="connsiteY4" fmla="*/ 0 h 3977593"/>
              <a:gd name="connsiteX0" fmla="*/ 27432 w 4943445"/>
              <a:gd name="connsiteY0" fmla="*/ 0 h 3383233"/>
              <a:gd name="connsiteX1" fmla="*/ 4916013 w 4943445"/>
              <a:gd name="connsiteY1" fmla="*/ 374904 h 3383233"/>
              <a:gd name="connsiteX2" fmla="*/ 4943445 w 4943445"/>
              <a:gd name="connsiteY2" fmla="*/ 2971753 h 3383233"/>
              <a:gd name="connsiteX3" fmla="*/ 0 w 4943445"/>
              <a:gd name="connsiteY3" fmla="*/ 3383233 h 3383233"/>
              <a:gd name="connsiteX4" fmla="*/ 27432 w 4943445"/>
              <a:gd name="connsiteY4" fmla="*/ 0 h 3383233"/>
              <a:gd name="connsiteX0" fmla="*/ 0 w 5034885"/>
              <a:gd name="connsiteY0" fmla="*/ 0 h 3492961"/>
              <a:gd name="connsiteX1" fmla="*/ 5007453 w 5034885"/>
              <a:gd name="connsiteY1" fmla="*/ 484632 h 3492961"/>
              <a:gd name="connsiteX2" fmla="*/ 5034885 w 5034885"/>
              <a:gd name="connsiteY2" fmla="*/ 3081481 h 3492961"/>
              <a:gd name="connsiteX3" fmla="*/ 91440 w 5034885"/>
              <a:gd name="connsiteY3" fmla="*/ 3492961 h 3492961"/>
              <a:gd name="connsiteX4" fmla="*/ 0 w 5034885"/>
              <a:gd name="connsiteY4" fmla="*/ 0 h 3492961"/>
              <a:gd name="connsiteX0" fmla="*/ 0 w 4943445"/>
              <a:gd name="connsiteY0" fmla="*/ 0 h 3447241"/>
              <a:gd name="connsiteX1" fmla="*/ 4916013 w 4943445"/>
              <a:gd name="connsiteY1" fmla="*/ 438912 h 3447241"/>
              <a:gd name="connsiteX2" fmla="*/ 4943445 w 4943445"/>
              <a:gd name="connsiteY2" fmla="*/ 3035761 h 3447241"/>
              <a:gd name="connsiteX3" fmla="*/ 0 w 4943445"/>
              <a:gd name="connsiteY3" fmla="*/ 3447241 h 3447241"/>
              <a:gd name="connsiteX4" fmla="*/ 0 w 4943445"/>
              <a:gd name="connsiteY4" fmla="*/ 0 h 3447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45" h="3447241">
                <a:moveTo>
                  <a:pt x="0" y="0"/>
                </a:moveTo>
                <a:lnTo>
                  <a:pt x="4916013" y="438912"/>
                </a:lnTo>
                <a:lnTo>
                  <a:pt x="4943445" y="3035761"/>
                </a:lnTo>
                <a:lnTo>
                  <a:pt x="0" y="3447241"/>
                </a:lnTo>
                <a:lnTo>
                  <a:pt x="0" y="0"/>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5" name="5_Video card" descr="A picture containing text, close&#10;&#10;Description automatically generated">
            <a:extLst>
              <a:ext uri="{FF2B5EF4-FFF2-40B4-BE49-F238E27FC236}">
                <a16:creationId xmlns:a16="http://schemas.microsoft.com/office/drawing/2014/main" id="{7CA5D687-E533-3A04-A5AF-CEA68FE108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96180" y="6998301"/>
            <a:ext cx="6065059" cy="3058672"/>
          </a:xfrm>
          <a:prstGeom prst="rect">
            <a:avLst/>
          </a:prstGeom>
        </p:spPr>
      </p:pic>
      <p:sp>
        <p:nvSpPr>
          <p:cNvPr id="37" name="6_Point 2">
            <a:extLst>
              <a:ext uri="{FF2B5EF4-FFF2-40B4-BE49-F238E27FC236}">
                <a16:creationId xmlns:a16="http://schemas.microsoft.com/office/drawing/2014/main" id="{3D482088-DAE0-5870-E3D0-B0CA5DF0009A}"/>
              </a:ext>
            </a:extLst>
          </p:cNvPr>
          <p:cNvSpPr txBox="1"/>
          <p:nvPr/>
        </p:nvSpPr>
        <p:spPr>
          <a:xfrm>
            <a:off x="854965" y="6958914"/>
            <a:ext cx="218045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Hardware devices also map to address bus</a:t>
            </a:r>
          </a:p>
        </p:txBody>
      </p:sp>
      <p:sp>
        <p:nvSpPr>
          <p:cNvPr id="14" name="6_Highlight text">
            <a:extLst>
              <a:ext uri="{FF2B5EF4-FFF2-40B4-BE49-F238E27FC236}">
                <a16:creationId xmlns:a16="http://schemas.microsoft.com/office/drawing/2014/main" id="{F7302874-6FF6-4F12-9408-F903772FAD68}"/>
              </a:ext>
            </a:extLst>
          </p:cNvPr>
          <p:cNvSpPr txBox="1"/>
          <p:nvPr/>
        </p:nvSpPr>
        <p:spPr>
          <a:xfrm>
            <a:off x="23589201" y="7327308"/>
            <a:ext cx="493623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Map video</a:t>
            </a:r>
          </a:p>
          <a:p>
            <a:r>
              <a:rPr lang="en-US" sz="7500" dirty="0">
                <a:latin typeface="Arial" panose="020B0604020202020204" pitchFamily="34" charset="0"/>
                <a:cs typeface="Arial" panose="020B0604020202020204" pitchFamily="34" charset="0"/>
              </a:rPr>
              <a:t>memory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The Old Days</a:t>
            </a:r>
          </a:p>
        </p:txBody>
      </p:sp>
    </p:spTree>
    <p:extLst>
      <p:ext uri="{BB962C8B-B14F-4D97-AF65-F5344CB8AC3E}">
        <p14:creationId xmlns:p14="http://schemas.microsoft.com/office/powerpoint/2010/main" val="666489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E39422-6262-588C-A615-49E6FCA944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1" y="0"/>
            <a:ext cx="36581643" cy="20577175"/>
          </a:xfrm>
          <a:prstGeom prst="rect">
            <a:avLst/>
          </a:prstGeom>
        </p:spPr>
      </p:pic>
    </p:spTree>
    <p:extLst>
      <p:ext uri="{BB962C8B-B14F-4D97-AF65-F5344CB8AC3E}">
        <p14:creationId xmlns:p14="http://schemas.microsoft.com/office/powerpoint/2010/main" val="370890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51783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Allows large contiguous memory blocks to be allocated</a:t>
            </a:r>
          </a:p>
        </p:txBody>
      </p:sp>
      <p:sp>
        <p:nvSpPr>
          <p:cNvPr id="3" name="0_Data bus">
            <a:extLst>
              <a:ext uri="{FF2B5EF4-FFF2-40B4-BE49-F238E27FC236}">
                <a16:creationId xmlns:a16="http://schemas.microsoft.com/office/drawing/2014/main" id="{A9E1518F-339D-81DA-2033-64EDF72CB41C}"/>
              </a:ext>
            </a:extLst>
          </p:cNvPr>
          <p:cNvSpPr/>
          <p:nvPr/>
        </p:nvSpPr>
        <p:spPr>
          <a:xfrm>
            <a:off x="21160956" y="6859778"/>
            <a:ext cx="3262184" cy="10119137"/>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AU" sz="15000" dirty="0">
                <a:solidFill>
                  <a:schemeClr val="tx1"/>
                </a:solidFill>
                <a:latin typeface="Arial" panose="020B0604020202020204" pitchFamily="34" charset="0"/>
                <a:cs typeface="Arial" panose="020B0604020202020204" pitchFamily="34" charset="0"/>
              </a:rPr>
              <a:t>Data Bus</a:t>
            </a:r>
          </a:p>
        </p:txBody>
      </p:sp>
      <p:sp>
        <p:nvSpPr>
          <p:cNvPr id="2" name="0_Address bus">
            <a:extLst>
              <a:ext uri="{FF2B5EF4-FFF2-40B4-BE49-F238E27FC236}">
                <a16:creationId xmlns:a16="http://schemas.microsoft.com/office/drawing/2014/main" id="{105B93BE-DCFF-438D-BDA5-1C6BDF1BCBA4}"/>
              </a:ext>
            </a:extLst>
          </p:cNvPr>
          <p:cNvSpPr/>
          <p:nvPr/>
        </p:nvSpPr>
        <p:spPr>
          <a:xfrm>
            <a:off x="10372519" y="6859778"/>
            <a:ext cx="3262184" cy="10119135"/>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AU" sz="13000" dirty="0">
                <a:solidFill>
                  <a:schemeClr val="tx1"/>
                </a:solidFill>
                <a:latin typeface="Arial" panose="020B0604020202020204" pitchFamily="34" charset="0"/>
                <a:cs typeface="Arial" panose="020B0604020202020204" pitchFamily="34" charset="0"/>
              </a:rPr>
              <a:t>Address Bus</a:t>
            </a:r>
          </a:p>
        </p:txBody>
      </p:sp>
      <p:grpSp>
        <p:nvGrpSpPr>
          <p:cNvPr id="29" name="0_Software">
            <a:extLst>
              <a:ext uri="{FF2B5EF4-FFF2-40B4-BE49-F238E27FC236}">
                <a16:creationId xmlns:a16="http://schemas.microsoft.com/office/drawing/2014/main" id="{8AE61870-5FDF-44C7-F8B9-9A12F5B259F4}"/>
              </a:ext>
            </a:extLst>
          </p:cNvPr>
          <p:cNvGrpSpPr/>
          <p:nvPr/>
        </p:nvGrpSpPr>
        <p:grpSpPr>
          <a:xfrm>
            <a:off x="1057234" y="8674346"/>
            <a:ext cx="6112048" cy="6889017"/>
            <a:chOff x="19771200" y="9680932"/>
            <a:chExt cx="3262184" cy="3676876"/>
          </a:xfrm>
        </p:grpSpPr>
        <p:sp>
          <p:nvSpPr>
            <p:cNvPr id="30" name="Rectangle 29">
              <a:extLst>
                <a:ext uri="{FF2B5EF4-FFF2-40B4-BE49-F238E27FC236}">
                  <a16:creationId xmlns:a16="http://schemas.microsoft.com/office/drawing/2014/main" id="{D594B549-CC8E-1EF8-3C3A-18F94B1EC9E4}"/>
                </a:ext>
              </a:extLst>
            </p:cNvPr>
            <p:cNvSpPr/>
            <p:nvPr/>
          </p:nvSpPr>
          <p:spPr>
            <a:xfrm>
              <a:off x="19771200" y="9680932"/>
              <a:ext cx="3262184" cy="3676876"/>
            </a:xfrm>
            <a:prstGeom prst="rect">
              <a:avLst/>
            </a:prstGeom>
            <a:solidFill>
              <a:srgbClr val="FFBC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Picture 30" descr="Icon&#10;&#10;Description automatically generated">
              <a:extLst>
                <a:ext uri="{FF2B5EF4-FFF2-40B4-BE49-F238E27FC236}">
                  <a16:creationId xmlns:a16="http://schemas.microsoft.com/office/drawing/2014/main" id="{B581B6C9-D2D1-D7F0-8AD0-1B33479663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38179" y="10206616"/>
              <a:ext cx="2195631" cy="2673503"/>
            </a:xfrm>
            <a:prstGeom prst="rect">
              <a:avLst/>
            </a:prstGeom>
          </p:spPr>
        </p:pic>
      </p:grpSp>
      <p:cxnSp>
        <p:nvCxnSpPr>
          <p:cNvPr id="49" name="3_Line 1_D 4.0">
            <a:extLst>
              <a:ext uri="{FF2B5EF4-FFF2-40B4-BE49-F238E27FC236}">
                <a16:creationId xmlns:a16="http://schemas.microsoft.com/office/drawing/2014/main" id="{B1A08D94-EAE7-6862-BF1B-CBCB07391A83}"/>
              </a:ext>
            </a:extLst>
          </p:cNvPr>
          <p:cNvCxnSpPr>
            <a:cxnSpLocks/>
          </p:cNvCxnSpPr>
          <p:nvPr/>
        </p:nvCxnSpPr>
        <p:spPr>
          <a:xfrm flipV="1">
            <a:off x="19759518" y="13698967"/>
            <a:ext cx="7307137" cy="342522"/>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47" name="3_Line 3_D 3.0">
            <a:extLst>
              <a:ext uri="{FF2B5EF4-FFF2-40B4-BE49-F238E27FC236}">
                <a16:creationId xmlns:a16="http://schemas.microsoft.com/office/drawing/2014/main" id="{093D219D-C79F-626A-F75F-56B79B818E42}"/>
              </a:ext>
            </a:extLst>
          </p:cNvPr>
          <p:cNvCxnSpPr>
            <a:cxnSpLocks/>
          </p:cNvCxnSpPr>
          <p:nvPr/>
        </p:nvCxnSpPr>
        <p:spPr>
          <a:xfrm flipV="1">
            <a:off x="19764826" y="10617658"/>
            <a:ext cx="7373260" cy="2184358"/>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46" name="3_Line 2_D 1.0">
            <a:extLst>
              <a:ext uri="{FF2B5EF4-FFF2-40B4-BE49-F238E27FC236}">
                <a16:creationId xmlns:a16="http://schemas.microsoft.com/office/drawing/2014/main" id="{56E82F7A-8407-F3BA-0E7B-2DE49A607268}"/>
              </a:ext>
            </a:extLst>
          </p:cNvPr>
          <p:cNvCxnSpPr>
            <a:cxnSpLocks/>
          </p:cNvCxnSpPr>
          <p:nvPr/>
        </p:nvCxnSpPr>
        <p:spPr>
          <a:xfrm flipV="1">
            <a:off x="19759518" y="7544963"/>
            <a:ext cx="7378568" cy="3830619"/>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44" name="3_Line 1">
            <a:extLst>
              <a:ext uri="{FF2B5EF4-FFF2-40B4-BE49-F238E27FC236}">
                <a16:creationId xmlns:a16="http://schemas.microsoft.com/office/drawing/2014/main" id="{31B39FD7-43D9-40B3-C094-1B982748371E}"/>
              </a:ext>
            </a:extLst>
          </p:cNvPr>
          <p:cNvCxnSpPr>
            <a:cxnSpLocks/>
          </p:cNvCxnSpPr>
          <p:nvPr/>
        </p:nvCxnSpPr>
        <p:spPr>
          <a:xfrm flipV="1">
            <a:off x="19831039" y="6080091"/>
            <a:ext cx="7235616" cy="3698770"/>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sp>
        <p:nvSpPr>
          <p:cNvPr id="10" name="1_M8_D 3.5">
            <a:extLst>
              <a:ext uri="{FF2B5EF4-FFF2-40B4-BE49-F238E27FC236}">
                <a16:creationId xmlns:a16="http://schemas.microsoft.com/office/drawing/2014/main" id="{6E3403B7-A668-E69D-55D8-A5C39A0E9660}"/>
              </a:ext>
            </a:extLst>
          </p:cNvPr>
          <p:cNvSpPr/>
          <p:nvPr/>
        </p:nvSpPr>
        <p:spPr>
          <a:xfrm>
            <a:off x="26765425" y="15773400"/>
            <a:ext cx="6466115"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Used</a:t>
            </a:r>
          </a:p>
        </p:txBody>
      </p:sp>
      <p:sp>
        <p:nvSpPr>
          <p:cNvPr id="16" name="1_M7_D 3.0">
            <a:extLst>
              <a:ext uri="{FF2B5EF4-FFF2-40B4-BE49-F238E27FC236}">
                <a16:creationId xmlns:a16="http://schemas.microsoft.com/office/drawing/2014/main" id="{7F679A01-7BDE-4B90-13B2-B9B37F846363}"/>
              </a:ext>
            </a:extLst>
          </p:cNvPr>
          <p:cNvSpPr/>
          <p:nvPr/>
        </p:nvSpPr>
        <p:spPr>
          <a:xfrm>
            <a:off x="26765425" y="14307460"/>
            <a:ext cx="6466115"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Used</a:t>
            </a:r>
          </a:p>
        </p:txBody>
      </p:sp>
      <p:sp>
        <p:nvSpPr>
          <p:cNvPr id="17" name="1_M6_D 2.5">
            <a:extLst>
              <a:ext uri="{FF2B5EF4-FFF2-40B4-BE49-F238E27FC236}">
                <a16:creationId xmlns:a16="http://schemas.microsoft.com/office/drawing/2014/main" id="{545BEA58-82D8-E0F5-E44D-A1723C0090FA}"/>
              </a:ext>
            </a:extLst>
          </p:cNvPr>
          <p:cNvSpPr/>
          <p:nvPr/>
        </p:nvSpPr>
        <p:spPr>
          <a:xfrm>
            <a:off x="26765425" y="12841521"/>
            <a:ext cx="6466115" cy="113825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Free</a:t>
            </a:r>
          </a:p>
        </p:txBody>
      </p:sp>
      <p:sp>
        <p:nvSpPr>
          <p:cNvPr id="23" name="1_M5_D 2.0">
            <a:extLst>
              <a:ext uri="{FF2B5EF4-FFF2-40B4-BE49-F238E27FC236}">
                <a16:creationId xmlns:a16="http://schemas.microsoft.com/office/drawing/2014/main" id="{81C39FC3-C916-88CE-415A-2FD1E0727A70}"/>
              </a:ext>
            </a:extLst>
          </p:cNvPr>
          <p:cNvSpPr/>
          <p:nvPr/>
        </p:nvSpPr>
        <p:spPr>
          <a:xfrm>
            <a:off x="26765425" y="11375582"/>
            <a:ext cx="6466115"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Used</a:t>
            </a:r>
          </a:p>
        </p:txBody>
      </p:sp>
      <p:sp>
        <p:nvSpPr>
          <p:cNvPr id="24" name="1_M4_D 1.5">
            <a:extLst>
              <a:ext uri="{FF2B5EF4-FFF2-40B4-BE49-F238E27FC236}">
                <a16:creationId xmlns:a16="http://schemas.microsoft.com/office/drawing/2014/main" id="{69CD256E-88DF-640F-9E14-044A1E8AAE75}"/>
              </a:ext>
            </a:extLst>
          </p:cNvPr>
          <p:cNvSpPr/>
          <p:nvPr/>
        </p:nvSpPr>
        <p:spPr>
          <a:xfrm>
            <a:off x="26765425" y="9909643"/>
            <a:ext cx="6466115" cy="113825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Free</a:t>
            </a:r>
          </a:p>
        </p:txBody>
      </p:sp>
      <p:sp>
        <p:nvSpPr>
          <p:cNvPr id="25" name="1_M3_D 1.0">
            <a:extLst>
              <a:ext uri="{FF2B5EF4-FFF2-40B4-BE49-F238E27FC236}">
                <a16:creationId xmlns:a16="http://schemas.microsoft.com/office/drawing/2014/main" id="{CB49BB7B-7A4B-AE2D-1DAA-DF8F12AC861F}"/>
              </a:ext>
            </a:extLst>
          </p:cNvPr>
          <p:cNvSpPr/>
          <p:nvPr/>
        </p:nvSpPr>
        <p:spPr>
          <a:xfrm>
            <a:off x="26765425" y="8443704"/>
            <a:ext cx="6466115"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Used</a:t>
            </a:r>
          </a:p>
        </p:txBody>
      </p:sp>
      <p:sp>
        <p:nvSpPr>
          <p:cNvPr id="26" name="1_M2_D 0.5">
            <a:extLst>
              <a:ext uri="{FF2B5EF4-FFF2-40B4-BE49-F238E27FC236}">
                <a16:creationId xmlns:a16="http://schemas.microsoft.com/office/drawing/2014/main" id="{746B1ABE-3187-55F5-2D70-28AD0883303D}"/>
              </a:ext>
            </a:extLst>
          </p:cNvPr>
          <p:cNvSpPr/>
          <p:nvPr/>
        </p:nvSpPr>
        <p:spPr>
          <a:xfrm>
            <a:off x="26765425" y="6977765"/>
            <a:ext cx="6466115" cy="113825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Free</a:t>
            </a:r>
          </a:p>
        </p:txBody>
      </p:sp>
      <p:sp>
        <p:nvSpPr>
          <p:cNvPr id="27" name="1_M1">
            <a:extLst>
              <a:ext uri="{FF2B5EF4-FFF2-40B4-BE49-F238E27FC236}">
                <a16:creationId xmlns:a16="http://schemas.microsoft.com/office/drawing/2014/main" id="{CC0AE4B8-317D-6770-B7C7-489F6C6D4543}"/>
              </a:ext>
            </a:extLst>
          </p:cNvPr>
          <p:cNvSpPr/>
          <p:nvPr/>
        </p:nvSpPr>
        <p:spPr>
          <a:xfrm>
            <a:off x="26765425" y="5511826"/>
            <a:ext cx="6466115" cy="113825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Free</a:t>
            </a:r>
          </a:p>
        </p:txBody>
      </p:sp>
      <p:grpSp>
        <p:nvGrpSpPr>
          <p:cNvPr id="60" name="2_Address Lines">
            <a:extLst>
              <a:ext uri="{FF2B5EF4-FFF2-40B4-BE49-F238E27FC236}">
                <a16:creationId xmlns:a16="http://schemas.microsoft.com/office/drawing/2014/main" id="{090BD798-15FA-EC18-F051-7815C33B88DF}"/>
              </a:ext>
            </a:extLst>
          </p:cNvPr>
          <p:cNvGrpSpPr/>
          <p:nvPr/>
        </p:nvGrpSpPr>
        <p:grpSpPr>
          <a:xfrm>
            <a:off x="7122857" y="9746358"/>
            <a:ext cx="7019600" cy="4427119"/>
            <a:chOff x="7122857" y="9746358"/>
            <a:chExt cx="7019600" cy="4427119"/>
          </a:xfrm>
        </p:grpSpPr>
        <p:cxnSp>
          <p:nvCxnSpPr>
            <p:cNvPr id="39" name="Straight Connector 38">
              <a:extLst>
                <a:ext uri="{FF2B5EF4-FFF2-40B4-BE49-F238E27FC236}">
                  <a16:creationId xmlns:a16="http://schemas.microsoft.com/office/drawing/2014/main" id="{10BFE366-F306-C8D9-20BE-B34137BED1C3}"/>
                </a:ext>
              </a:extLst>
            </p:cNvPr>
            <p:cNvCxnSpPr>
              <a:cxnSpLocks/>
            </p:cNvCxnSpPr>
            <p:nvPr/>
          </p:nvCxnSpPr>
          <p:spPr>
            <a:xfrm>
              <a:off x="7122857" y="9746358"/>
              <a:ext cx="7019600" cy="0"/>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F865A54-9DE1-3F8F-CE6A-BADB1AF093EC}"/>
                </a:ext>
              </a:extLst>
            </p:cNvPr>
            <p:cNvCxnSpPr>
              <a:cxnSpLocks/>
            </p:cNvCxnSpPr>
            <p:nvPr/>
          </p:nvCxnSpPr>
          <p:spPr>
            <a:xfrm>
              <a:off x="7122857" y="11222064"/>
              <a:ext cx="7019600" cy="0"/>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3D3CC5D-E222-0E1D-6136-AE0B833DA876}"/>
                </a:ext>
              </a:extLst>
            </p:cNvPr>
            <p:cNvCxnSpPr>
              <a:cxnSpLocks/>
            </p:cNvCxnSpPr>
            <p:nvPr/>
          </p:nvCxnSpPr>
          <p:spPr>
            <a:xfrm>
              <a:off x="7122857" y="12697770"/>
              <a:ext cx="7019600" cy="0"/>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3448611D-43DC-002B-C61D-2990ADEEFD54}"/>
                </a:ext>
              </a:extLst>
            </p:cNvPr>
            <p:cNvCxnSpPr>
              <a:cxnSpLocks/>
            </p:cNvCxnSpPr>
            <p:nvPr/>
          </p:nvCxnSpPr>
          <p:spPr>
            <a:xfrm>
              <a:off x="7122857" y="14173477"/>
              <a:ext cx="7019600" cy="0"/>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grpSp>
      <p:sp>
        <p:nvSpPr>
          <p:cNvPr id="37" name="2_PT 4">
            <a:extLst>
              <a:ext uri="{FF2B5EF4-FFF2-40B4-BE49-F238E27FC236}">
                <a16:creationId xmlns:a16="http://schemas.microsoft.com/office/drawing/2014/main" id="{5478F4D2-F004-6E67-69C4-2B531250AA41}"/>
              </a:ext>
            </a:extLst>
          </p:cNvPr>
          <p:cNvSpPr/>
          <p:nvPr/>
        </p:nvSpPr>
        <p:spPr>
          <a:xfrm>
            <a:off x="14142457" y="13698967"/>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a:t>
            </a:r>
          </a:p>
        </p:txBody>
      </p:sp>
      <p:sp>
        <p:nvSpPr>
          <p:cNvPr id="36" name="2_PT 3">
            <a:extLst>
              <a:ext uri="{FF2B5EF4-FFF2-40B4-BE49-F238E27FC236}">
                <a16:creationId xmlns:a16="http://schemas.microsoft.com/office/drawing/2014/main" id="{829A9E29-B046-14AE-4EF8-F54E223D1B6A}"/>
              </a:ext>
            </a:extLst>
          </p:cNvPr>
          <p:cNvSpPr/>
          <p:nvPr/>
        </p:nvSpPr>
        <p:spPr>
          <a:xfrm>
            <a:off x="14142457" y="12234095"/>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a:t>
            </a:r>
          </a:p>
        </p:txBody>
      </p:sp>
      <p:sp>
        <p:nvSpPr>
          <p:cNvPr id="34" name="2_PT 2">
            <a:extLst>
              <a:ext uri="{FF2B5EF4-FFF2-40B4-BE49-F238E27FC236}">
                <a16:creationId xmlns:a16="http://schemas.microsoft.com/office/drawing/2014/main" id="{51520109-9788-E40B-FD55-71B01A052A29}"/>
              </a:ext>
            </a:extLst>
          </p:cNvPr>
          <p:cNvSpPr/>
          <p:nvPr/>
        </p:nvSpPr>
        <p:spPr>
          <a:xfrm>
            <a:off x="14142457" y="10769223"/>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a:t>
            </a:r>
          </a:p>
        </p:txBody>
      </p:sp>
      <p:sp>
        <p:nvSpPr>
          <p:cNvPr id="33" name="2_PT 1">
            <a:extLst>
              <a:ext uri="{FF2B5EF4-FFF2-40B4-BE49-F238E27FC236}">
                <a16:creationId xmlns:a16="http://schemas.microsoft.com/office/drawing/2014/main" id="{0AA6574F-5839-1E1D-2E92-783CF7438C6D}"/>
              </a:ext>
            </a:extLst>
          </p:cNvPr>
          <p:cNvSpPr/>
          <p:nvPr/>
        </p:nvSpPr>
        <p:spPr>
          <a:xfrm>
            <a:off x="14142457" y="9304351"/>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a:t>
            </a:r>
          </a:p>
        </p:txBody>
      </p:sp>
      <p:sp>
        <p:nvSpPr>
          <p:cNvPr id="32" name="2_Page Table">
            <a:extLst>
              <a:ext uri="{FF2B5EF4-FFF2-40B4-BE49-F238E27FC236}">
                <a16:creationId xmlns:a16="http://schemas.microsoft.com/office/drawing/2014/main" id="{9A0B271D-2C98-9867-936D-8C6C79696080}"/>
              </a:ext>
            </a:extLst>
          </p:cNvPr>
          <p:cNvSpPr txBox="1"/>
          <p:nvPr/>
        </p:nvSpPr>
        <p:spPr>
          <a:xfrm>
            <a:off x="14638050" y="8037700"/>
            <a:ext cx="480614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Page table</a:t>
            </a:r>
          </a:p>
        </p:txBody>
      </p:sp>
      <p:sp>
        <p:nvSpPr>
          <p:cNvPr id="14" name="4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Page table is used to store mapping</a:t>
            </a:r>
          </a:p>
        </p:txBody>
      </p:sp>
      <p:sp>
        <p:nvSpPr>
          <p:cNvPr id="6" name="5_Point left">
            <a:extLst>
              <a:ext uri="{FF2B5EF4-FFF2-40B4-BE49-F238E27FC236}">
                <a16:creationId xmlns:a16="http://schemas.microsoft.com/office/drawing/2014/main" id="{6981DF1C-4095-E750-B033-781C85DF1C19}"/>
              </a:ext>
            </a:extLst>
          </p:cNvPr>
          <p:cNvSpPr txBox="1"/>
          <p:nvPr/>
        </p:nvSpPr>
        <p:spPr>
          <a:xfrm>
            <a:off x="564654" y="16782013"/>
            <a:ext cx="1030070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Virtual address</a:t>
            </a:r>
          </a:p>
        </p:txBody>
      </p:sp>
      <p:sp>
        <p:nvSpPr>
          <p:cNvPr id="8" name="6_Point mid">
            <a:extLst>
              <a:ext uri="{FF2B5EF4-FFF2-40B4-BE49-F238E27FC236}">
                <a16:creationId xmlns:a16="http://schemas.microsoft.com/office/drawing/2014/main" id="{DD6996DE-F8F6-C8C9-9D94-E73169851156}"/>
              </a:ext>
            </a:extLst>
          </p:cNvPr>
          <p:cNvSpPr txBox="1"/>
          <p:nvPr/>
        </p:nvSpPr>
        <p:spPr>
          <a:xfrm>
            <a:off x="13674208" y="16782013"/>
            <a:ext cx="7388777"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Translation</a:t>
            </a:r>
          </a:p>
        </p:txBody>
      </p:sp>
      <p:sp>
        <p:nvSpPr>
          <p:cNvPr id="4" name="7_Point right">
            <a:extLst>
              <a:ext uri="{FF2B5EF4-FFF2-40B4-BE49-F238E27FC236}">
                <a16:creationId xmlns:a16="http://schemas.microsoft.com/office/drawing/2014/main" id="{CDDC51C0-24FA-27D8-843E-D6B73C267839}"/>
              </a:ext>
            </a:extLst>
          </p:cNvPr>
          <p:cNvSpPr txBox="1"/>
          <p:nvPr/>
        </p:nvSpPr>
        <p:spPr>
          <a:xfrm>
            <a:off x="24792555" y="16782013"/>
            <a:ext cx="1119561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Physical address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Translations</a:t>
            </a:r>
          </a:p>
        </p:txBody>
      </p:sp>
    </p:spTree>
    <p:extLst>
      <p:ext uri="{BB962C8B-B14F-4D97-AF65-F5344CB8AC3E}">
        <p14:creationId xmlns:p14="http://schemas.microsoft.com/office/powerpoint/2010/main" val="939223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548353"/>
            <a:ext cx="270328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Allows computer access to more memory</a:t>
            </a:r>
          </a:p>
        </p:txBody>
      </p:sp>
      <p:pic>
        <p:nvPicPr>
          <p:cNvPr id="10" name="0_Memory">
            <a:extLst>
              <a:ext uri="{FF2B5EF4-FFF2-40B4-BE49-F238E27FC236}">
                <a16:creationId xmlns:a16="http://schemas.microsoft.com/office/drawing/2014/main" id="{216BB58B-67ED-5E7D-FF31-8257916780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6950980" y="13646818"/>
            <a:ext cx="9596905" cy="4174761"/>
          </a:xfrm>
          <a:prstGeom prst="rect">
            <a:avLst/>
          </a:prstGeom>
        </p:spPr>
      </p:pic>
      <p:cxnSp>
        <p:nvCxnSpPr>
          <p:cNvPr id="90" name="PDF Page 3 line">
            <a:extLst>
              <a:ext uri="{FF2B5EF4-FFF2-40B4-BE49-F238E27FC236}">
                <a16:creationId xmlns:a16="http://schemas.microsoft.com/office/drawing/2014/main" id="{6053D58B-F33B-0442-DE78-33522082BE8F}"/>
              </a:ext>
            </a:extLst>
          </p:cNvPr>
          <p:cNvCxnSpPr>
            <a:cxnSpLocks/>
            <a:stCxn id="89" idx="3"/>
          </p:cNvCxnSpPr>
          <p:nvPr/>
        </p:nvCxnSpPr>
        <p:spPr>
          <a:xfrm>
            <a:off x="16706784" y="12275537"/>
            <a:ext cx="2922043" cy="378880"/>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48" name="1_PLT 5_D 3.0">
            <a:extLst>
              <a:ext uri="{FF2B5EF4-FFF2-40B4-BE49-F238E27FC236}">
                <a16:creationId xmlns:a16="http://schemas.microsoft.com/office/drawing/2014/main" id="{290B4190-5DCB-ACA1-5ED3-6EDEAFD85554}"/>
              </a:ext>
            </a:extLst>
          </p:cNvPr>
          <p:cNvCxnSpPr>
            <a:cxnSpLocks/>
          </p:cNvCxnSpPr>
          <p:nvPr/>
        </p:nvCxnSpPr>
        <p:spPr>
          <a:xfrm>
            <a:off x="7256787" y="16897751"/>
            <a:ext cx="4176606" cy="1117715"/>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50" name="1_PLT 4_D 2.5">
            <a:extLst>
              <a:ext uri="{FF2B5EF4-FFF2-40B4-BE49-F238E27FC236}">
                <a16:creationId xmlns:a16="http://schemas.microsoft.com/office/drawing/2014/main" id="{F07B18E2-078E-628A-6769-85549F7DE193}"/>
              </a:ext>
            </a:extLst>
          </p:cNvPr>
          <p:cNvCxnSpPr>
            <a:cxnSpLocks/>
          </p:cNvCxnSpPr>
          <p:nvPr/>
        </p:nvCxnSpPr>
        <p:spPr>
          <a:xfrm>
            <a:off x="7147147" y="15638108"/>
            <a:ext cx="4415668" cy="788855"/>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52" name="1_PLT 3_D 2.0">
            <a:extLst>
              <a:ext uri="{FF2B5EF4-FFF2-40B4-BE49-F238E27FC236}">
                <a16:creationId xmlns:a16="http://schemas.microsoft.com/office/drawing/2014/main" id="{17CC6133-09D6-D457-0939-D8A71E679947}"/>
              </a:ext>
            </a:extLst>
          </p:cNvPr>
          <p:cNvCxnSpPr>
            <a:cxnSpLocks/>
          </p:cNvCxnSpPr>
          <p:nvPr/>
        </p:nvCxnSpPr>
        <p:spPr>
          <a:xfrm>
            <a:off x="7002228" y="14829070"/>
            <a:ext cx="4308622" cy="189976"/>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53" name="1_PLT21_D 1.5">
            <a:extLst>
              <a:ext uri="{FF2B5EF4-FFF2-40B4-BE49-F238E27FC236}">
                <a16:creationId xmlns:a16="http://schemas.microsoft.com/office/drawing/2014/main" id="{F77833AB-C1F9-4F4A-3FEE-355E36E20472}"/>
              </a:ext>
            </a:extLst>
          </p:cNvPr>
          <p:cNvCxnSpPr>
            <a:cxnSpLocks/>
          </p:cNvCxnSpPr>
          <p:nvPr/>
        </p:nvCxnSpPr>
        <p:spPr>
          <a:xfrm flipV="1">
            <a:off x="7151915" y="13726193"/>
            <a:ext cx="4204289" cy="145923"/>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cxnSp>
        <p:nvCxnSpPr>
          <p:cNvPr id="55" name="1_PLT 1_D 1.0">
            <a:extLst>
              <a:ext uri="{FF2B5EF4-FFF2-40B4-BE49-F238E27FC236}">
                <a16:creationId xmlns:a16="http://schemas.microsoft.com/office/drawing/2014/main" id="{8B8CEEC5-48A2-9F8A-0030-625619BFB0AA}"/>
              </a:ext>
            </a:extLst>
          </p:cNvPr>
          <p:cNvCxnSpPr>
            <a:cxnSpLocks/>
          </p:cNvCxnSpPr>
          <p:nvPr/>
        </p:nvCxnSpPr>
        <p:spPr>
          <a:xfrm flipV="1">
            <a:off x="7270587" y="12249845"/>
            <a:ext cx="3911689" cy="869726"/>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sp>
        <p:nvSpPr>
          <p:cNvPr id="2" name="1_Page Table">
            <a:extLst>
              <a:ext uri="{FF2B5EF4-FFF2-40B4-BE49-F238E27FC236}">
                <a16:creationId xmlns:a16="http://schemas.microsoft.com/office/drawing/2014/main" id="{89122155-1051-3C95-FC8D-B96DCAB2CE6B}"/>
              </a:ext>
            </a:extLst>
          </p:cNvPr>
          <p:cNvSpPr txBox="1"/>
          <p:nvPr/>
        </p:nvSpPr>
        <p:spPr>
          <a:xfrm>
            <a:off x="11413578" y="10400187"/>
            <a:ext cx="480614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Page table</a:t>
            </a:r>
          </a:p>
        </p:txBody>
      </p:sp>
      <p:cxnSp>
        <p:nvCxnSpPr>
          <p:cNvPr id="38" name="2_P0 Line_D 2.0">
            <a:extLst>
              <a:ext uri="{FF2B5EF4-FFF2-40B4-BE49-F238E27FC236}">
                <a16:creationId xmlns:a16="http://schemas.microsoft.com/office/drawing/2014/main" id="{C50E414A-DC5F-107D-A7AC-37CAF58ED918}"/>
              </a:ext>
            </a:extLst>
          </p:cNvPr>
          <p:cNvCxnSpPr>
            <a:cxnSpLocks/>
            <a:stCxn id="8" idx="3"/>
          </p:cNvCxnSpPr>
          <p:nvPr/>
        </p:nvCxnSpPr>
        <p:spPr>
          <a:xfrm flipV="1">
            <a:off x="16706784" y="17403325"/>
            <a:ext cx="2952813" cy="359231"/>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sp>
        <p:nvSpPr>
          <p:cNvPr id="21" name="2_P0_D 1.5">
            <a:extLst>
              <a:ext uri="{FF2B5EF4-FFF2-40B4-BE49-F238E27FC236}">
                <a16:creationId xmlns:a16="http://schemas.microsoft.com/office/drawing/2014/main" id="{154BD867-3887-CBAB-DDE8-6EEC39C2E061}"/>
              </a:ext>
            </a:extLst>
          </p:cNvPr>
          <p:cNvSpPr/>
          <p:nvPr/>
        </p:nvSpPr>
        <p:spPr>
          <a:xfrm>
            <a:off x="19286934" y="16661944"/>
            <a:ext cx="7200000"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Page 0</a:t>
            </a:r>
          </a:p>
        </p:txBody>
      </p:sp>
      <p:cxnSp>
        <p:nvCxnSpPr>
          <p:cNvPr id="40" name="2_P1 Line_D 1.5">
            <a:extLst>
              <a:ext uri="{FF2B5EF4-FFF2-40B4-BE49-F238E27FC236}">
                <a16:creationId xmlns:a16="http://schemas.microsoft.com/office/drawing/2014/main" id="{C6E58D0D-BD23-5266-D82E-5C3F3BBC4CCA}"/>
              </a:ext>
            </a:extLst>
          </p:cNvPr>
          <p:cNvCxnSpPr>
            <a:cxnSpLocks/>
            <a:stCxn id="4" idx="3"/>
          </p:cNvCxnSpPr>
          <p:nvPr/>
        </p:nvCxnSpPr>
        <p:spPr>
          <a:xfrm flipV="1">
            <a:off x="16706784" y="15784731"/>
            <a:ext cx="3171396" cy="606071"/>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sp>
        <p:nvSpPr>
          <p:cNvPr id="22" name="2_P1_D 1.0">
            <a:extLst>
              <a:ext uri="{FF2B5EF4-FFF2-40B4-BE49-F238E27FC236}">
                <a16:creationId xmlns:a16="http://schemas.microsoft.com/office/drawing/2014/main" id="{8DE5C3B2-F77A-2CBC-EB60-805066A2C213}"/>
              </a:ext>
            </a:extLst>
          </p:cNvPr>
          <p:cNvSpPr/>
          <p:nvPr/>
        </p:nvSpPr>
        <p:spPr>
          <a:xfrm>
            <a:off x="19286934" y="15196004"/>
            <a:ext cx="7200000"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Page 1</a:t>
            </a:r>
          </a:p>
        </p:txBody>
      </p:sp>
      <p:cxnSp>
        <p:nvCxnSpPr>
          <p:cNvPr id="42" name="2_P2 Line_D 1.0">
            <a:extLst>
              <a:ext uri="{FF2B5EF4-FFF2-40B4-BE49-F238E27FC236}">
                <a16:creationId xmlns:a16="http://schemas.microsoft.com/office/drawing/2014/main" id="{19C77FFA-CD44-CB38-10CE-3B942E7FB152}"/>
              </a:ext>
            </a:extLst>
          </p:cNvPr>
          <p:cNvCxnSpPr>
            <a:cxnSpLocks/>
            <a:stCxn id="6" idx="3"/>
          </p:cNvCxnSpPr>
          <p:nvPr/>
        </p:nvCxnSpPr>
        <p:spPr>
          <a:xfrm flipV="1">
            <a:off x="16706784" y="14281314"/>
            <a:ext cx="3138471" cy="737733"/>
          </a:xfrm>
          <a:prstGeom prst="line">
            <a:avLst/>
          </a:prstGeom>
          <a:ln w="190500">
            <a:solidFill>
              <a:schemeClr val="bg1">
                <a:lumMod val="50000"/>
                <a:alpha val="75000"/>
              </a:schemeClr>
            </a:solidFill>
          </a:ln>
        </p:spPr>
        <p:style>
          <a:lnRef idx="1">
            <a:schemeClr val="dk1"/>
          </a:lnRef>
          <a:fillRef idx="0">
            <a:schemeClr val="dk1"/>
          </a:fillRef>
          <a:effectRef idx="0">
            <a:schemeClr val="dk1"/>
          </a:effectRef>
          <a:fontRef idx="minor">
            <a:schemeClr val="tx1"/>
          </a:fontRef>
        </p:style>
      </p:cxnSp>
      <p:sp>
        <p:nvSpPr>
          <p:cNvPr id="23" name="2_P2_D 0.5">
            <a:extLst>
              <a:ext uri="{FF2B5EF4-FFF2-40B4-BE49-F238E27FC236}">
                <a16:creationId xmlns:a16="http://schemas.microsoft.com/office/drawing/2014/main" id="{2D5D510A-1B4F-888B-D04E-894A5FF40B0C}"/>
              </a:ext>
            </a:extLst>
          </p:cNvPr>
          <p:cNvSpPr/>
          <p:nvPr/>
        </p:nvSpPr>
        <p:spPr>
          <a:xfrm>
            <a:off x="19286934" y="13563849"/>
            <a:ext cx="7200000"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Page 2</a:t>
            </a:r>
          </a:p>
        </p:txBody>
      </p:sp>
      <p:cxnSp>
        <p:nvCxnSpPr>
          <p:cNvPr id="43" name="2_P3 Line_D 0.5">
            <a:extLst>
              <a:ext uri="{FF2B5EF4-FFF2-40B4-BE49-F238E27FC236}">
                <a16:creationId xmlns:a16="http://schemas.microsoft.com/office/drawing/2014/main" id="{FC8209EF-62E5-6BE4-B021-29723F115C96}"/>
              </a:ext>
            </a:extLst>
          </p:cNvPr>
          <p:cNvCxnSpPr>
            <a:cxnSpLocks/>
            <a:stCxn id="3" idx="3"/>
          </p:cNvCxnSpPr>
          <p:nvPr/>
        </p:nvCxnSpPr>
        <p:spPr>
          <a:xfrm flipV="1">
            <a:off x="16706784" y="12831374"/>
            <a:ext cx="2952813" cy="815918"/>
          </a:xfrm>
          <a:prstGeom prst="line">
            <a:avLst/>
          </a:prstGeom>
          <a:ln w="190500">
            <a:solidFill>
              <a:schemeClr val="bg1">
                <a:lumMod val="50000"/>
                <a:alpha val="0"/>
              </a:schemeClr>
            </a:solidFill>
          </a:ln>
        </p:spPr>
        <p:style>
          <a:lnRef idx="1">
            <a:schemeClr val="dk1"/>
          </a:lnRef>
          <a:fillRef idx="0">
            <a:schemeClr val="dk1"/>
          </a:fillRef>
          <a:effectRef idx="0">
            <a:schemeClr val="dk1"/>
          </a:effectRef>
          <a:fontRef idx="minor">
            <a:schemeClr val="tx1"/>
          </a:fontRef>
        </p:style>
      </p:cxnSp>
      <p:sp>
        <p:nvSpPr>
          <p:cNvPr id="24" name="2_P3">
            <a:extLst>
              <a:ext uri="{FF2B5EF4-FFF2-40B4-BE49-F238E27FC236}">
                <a16:creationId xmlns:a16="http://schemas.microsoft.com/office/drawing/2014/main" id="{6DBAC66A-7191-5445-27DC-D1A94A8D193D}"/>
              </a:ext>
            </a:extLst>
          </p:cNvPr>
          <p:cNvSpPr/>
          <p:nvPr/>
        </p:nvSpPr>
        <p:spPr>
          <a:xfrm>
            <a:off x="19286934" y="12097909"/>
            <a:ext cx="7200000" cy="11382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Page 3</a:t>
            </a:r>
          </a:p>
        </p:txBody>
      </p:sp>
      <p:sp>
        <p:nvSpPr>
          <p:cNvPr id="8" name="1_PT 5_D 2.5">
            <a:extLst>
              <a:ext uri="{FF2B5EF4-FFF2-40B4-BE49-F238E27FC236}">
                <a16:creationId xmlns:a16="http://schemas.microsoft.com/office/drawing/2014/main" id="{C15101B7-EED0-98AC-C986-A0B4B35E56C7}"/>
              </a:ext>
            </a:extLst>
          </p:cNvPr>
          <p:cNvSpPr/>
          <p:nvPr/>
        </p:nvSpPr>
        <p:spPr>
          <a:xfrm>
            <a:off x="11018202" y="17288045"/>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 0</a:t>
            </a:r>
          </a:p>
        </p:txBody>
      </p:sp>
      <p:sp>
        <p:nvSpPr>
          <p:cNvPr id="4" name="1_PT 4_D 2.0">
            <a:extLst>
              <a:ext uri="{FF2B5EF4-FFF2-40B4-BE49-F238E27FC236}">
                <a16:creationId xmlns:a16="http://schemas.microsoft.com/office/drawing/2014/main" id="{95BB3B80-82CD-9208-632F-9FFA9E3B6ABA}"/>
              </a:ext>
            </a:extLst>
          </p:cNvPr>
          <p:cNvSpPr/>
          <p:nvPr/>
        </p:nvSpPr>
        <p:spPr>
          <a:xfrm>
            <a:off x="11018202" y="15916291"/>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 1</a:t>
            </a:r>
          </a:p>
        </p:txBody>
      </p:sp>
      <p:sp>
        <p:nvSpPr>
          <p:cNvPr id="6" name="1_PT 3_D 1.5">
            <a:extLst>
              <a:ext uri="{FF2B5EF4-FFF2-40B4-BE49-F238E27FC236}">
                <a16:creationId xmlns:a16="http://schemas.microsoft.com/office/drawing/2014/main" id="{6A9E57E2-3A8B-347A-611D-B54565A7E4E8}"/>
              </a:ext>
            </a:extLst>
          </p:cNvPr>
          <p:cNvSpPr/>
          <p:nvPr/>
        </p:nvSpPr>
        <p:spPr>
          <a:xfrm>
            <a:off x="11018202" y="14544536"/>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 2</a:t>
            </a:r>
          </a:p>
        </p:txBody>
      </p:sp>
      <p:sp>
        <p:nvSpPr>
          <p:cNvPr id="3" name="1_PT 2_D 1.0">
            <a:extLst>
              <a:ext uri="{FF2B5EF4-FFF2-40B4-BE49-F238E27FC236}">
                <a16:creationId xmlns:a16="http://schemas.microsoft.com/office/drawing/2014/main" id="{86291749-C4C8-0357-8429-8F4FA05898DE}"/>
              </a:ext>
            </a:extLst>
          </p:cNvPr>
          <p:cNvSpPr/>
          <p:nvPr/>
        </p:nvSpPr>
        <p:spPr>
          <a:xfrm>
            <a:off x="11018202" y="13172781"/>
            <a:ext cx="5688582" cy="94902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 3</a:t>
            </a:r>
          </a:p>
        </p:txBody>
      </p:sp>
      <p:sp>
        <p:nvSpPr>
          <p:cNvPr id="25" name="1_PT 1_D 0.5">
            <a:extLst>
              <a:ext uri="{FF2B5EF4-FFF2-40B4-BE49-F238E27FC236}">
                <a16:creationId xmlns:a16="http://schemas.microsoft.com/office/drawing/2014/main" id="{C3FAE133-3764-4FA7-3C1B-25A8840E939F}"/>
              </a:ext>
            </a:extLst>
          </p:cNvPr>
          <p:cNvSpPr/>
          <p:nvPr/>
        </p:nvSpPr>
        <p:spPr>
          <a:xfrm>
            <a:off x="11018202" y="11801026"/>
            <a:ext cx="5688582" cy="9490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a:t>
            </a:r>
          </a:p>
        </p:txBody>
      </p:sp>
      <p:sp>
        <p:nvSpPr>
          <p:cNvPr id="78" name="3_Point 2">
            <a:extLst>
              <a:ext uri="{FF2B5EF4-FFF2-40B4-BE49-F238E27FC236}">
                <a16:creationId xmlns:a16="http://schemas.microsoft.com/office/drawing/2014/main" id="{8FFCB363-B467-0E6A-B469-93412CA35E32}"/>
              </a:ext>
            </a:extLst>
          </p:cNvPr>
          <p:cNvSpPr txBox="1"/>
          <p:nvPr/>
        </p:nvSpPr>
        <p:spPr>
          <a:xfrm>
            <a:off x="854964" y="532605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secondary storage for memory</a:t>
            </a:r>
          </a:p>
        </p:txBody>
      </p:sp>
      <p:pic>
        <p:nvPicPr>
          <p:cNvPr id="30" name="3_Hard disk" descr="A picture containing text, clock&#10;&#10;Description automatically generated">
            <a:extLst>
              <a:ext uri="{FF2B5EF4-FFF2-40B4-BE49-F238E27FC236}">
                <a16:creationId xmlns:a16="http://schemas.microsoft.com/office/drawing/2014/main" id="{344225A6-1942-CB38-CBAC-43663B37F9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53279" y="4812600"/>
            <a:ext cx="4129632" cy="5252602"/>
          </a:xfrm>
          <a:prstGeom prst="rect">
            <a:avLst/>
          </a:prstGeom>
        </p:spPr>
      </p:pic>
      <p:sp>
        <p:nvSpPr>
          <p:cNvPr id="32" name="3_Hard disk page">
            <a:extLst>
              <a:ext uri="{FF2B5EF4-FFF2-40B4-BE49-F238E27FC236}">
                <a16:creationId xmlns:a16="http://schemas.microsoft.com/office/drawing/2014/main" id="{9CA18500-FFF1-F4A1-1C62-DB4EC3AF3A9C}"/>
              </a:ext>
            </a:extLst>
          </p:cNvPr>
          <p:cNvSpPr/>
          <p:nvPr/>
        </p:nvSpPr>
        <p:spPr>
          <a:xfrm>
            <a:off x="29430530" y="4796101"/>
            <a:ext cx="7200000" cy="1138255"/>
          </a:xfrm>
          <a:prstGeom prst="rect">
            <a:avLst/>
          </a:prstGeom>
          <a:solidFill>
            <a:schemeClr val="accent6">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Page</a:t>
            </a:r>
          </a:p>
        </p:txBody>
      </p:sp>
      <p:pic>
        <p:nvPicPr>
          <p:cNvPr id="80" name="0_Software" descr="A picture containing logo&#10;&#10;Description automatically generated">
            <a:extLst>
              <a:ext uri="{FF2B5EF4-FFF2-40B4-BE49-F238E27FC236}">
                <a16:creationId xmlns:a16="http://schemas.microsoft.com/office/drawing/2014/main" id="{B64C1FED-8F20-DFA9-79E3-DED5C4587F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908" y="9317402"/>
            <a:ext cx="7009303" cy="9898956"/>
          </a:xfrm>
          <a:prstGeom prst="rect">
            <a:avLst/>
          </a:prstGeom>
        </p:spPr>
      </p:pic>
      <p:grpSp>
        <p:nvGrpSpPr>
          <p:cNvPr id="83" name="4_CPU">
            <a:extLst>
              <a:ext uri="{FF2B5EF4-FFF2-40B4-BE49-F238E27FC236}">
                <a16:creationId xmlns:a16="http://schemas.microsoft.com/office/drawing/2014/main" id="{AEED2760-A3A8-F8C9-198B-311218EC3FAD}"/>
              </a:ext>
            </a:extLst>
          </p:cNvPr>
          <p:cNvGrpSpPr/>
          <p:nvPr/>
        </p:nvGrpSpPr>
        <p:grpSpPr>
          <a:xfrm>
            <a:off x="10210960" y="6537460"/>
            <a:ext cx="5688583" cy="4586316"/>
            <a:chOff x="10210960" y="6537460"/>
            <a:chExt cx="5688583" cy="4586316"/>
          </a:xfrm>
        </p:grpSpPr>
        <p:pic>
          <p:nvPicPr>
            <p:cNvPr id="64" name="0_CPU" descr="A picture containing text, indoor, computer&#10;&#10;Description automatically generated">
              <a:extLst>
                <a:ext uri="{FF2B5EF4-FFF2-40B4-BE49-F238E27FC236}">
                  <a16:creationId xmlns:a16="http://schemas.microsoft.com/office/drawing/2014/main" id="{53B104BA-D89F-420F-99C8-7CA83C6DAD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354062">
              <a:off x="10210960" y="6537460"/>
              <a:ext cx="5688583" cy="4586316"/>
            </a:xfrm>
            <a:prstGeom prst="rect">
              <a:avLst/>
            </a:prstGeom>
          </p:spPr>
        </p:pic>
        <p:sp>
          <p:nvSpPr>
            <p:cNvPr id="65" name="0_CPU text">
              <a:extLst>
                <a:ext uri="{FF2B5EF4-FFF2-40B4-BE49-F238E27FC236}">
                  <a16:creationId xmlns:a16="http://schemas.microsoft.com/office/drawing/2014/main" id="{80A0CFE1-E3CC-3C9E-9EEE-4BBDA507B06E}"/>
                </a:ext>
              </a:extLst>
            </p:cNvPr>
            <p:cNvSpPr txBox="1"/>
            <p:nvPr/>
          </p:nvSpPr>
          <p:spPr>
            <a:xfrm>
              <a:off x="12287321" y="7912344"/>
              <a:ext cx="30679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CPU</a:t>
              </a:r>
            </a:p>
          </p:txBody>
        </p:sp>
      </p:grpSp>
      <p:grpSp>
        <p:nvGrpSpPr>
          <p:cNvPr id="84" name="4_CPU ballon">
            <a:extLst>
              <a:ext uri="{FF2B5EF4-FFF2-40B4-BE49-F238E27FC236}">
                <a16:creationId xmlns:a16="http://schemas.microsoft.com/office/drawing/2014/main" id="{8CAEE729-B982-8D6E-269F-2B0968A97105}"/>
              </a:ext>
            </a:extLst>
          </p:cNvPr>
          <p:cNvGrpSpPr/>
          <p:nvPr/>
        </p:nvGrpSpPr>
        <p:grpSpPr>
          <a:xfrm>
            <a:off x="15110898" y="5607774"/>
            <a:ext cx="10152247" cy="3085714"/>
            <a:chOff x="15110898" y="5607774"/>
            <a:chExt cx="10152247" cy="3085714"/>
          </a:xfrm>
        </p:grpSpPr>
        <p:pic>
          <p:nvPicPr>
            <p:cNvPr id="67" name="Picture 66" descr="A white circle with a black background&#10;&#10;Description automatically generated with medium confidence">
              <a:extLst>
                <a:ext uri="{FF2B5EF4-FFF2-40B4-BE49-F238E27FC236}">
                  <a16:creationId xmlns:a16="http://schemas.microsoft.com/office/drawing/2014/main" id="{14F2FF33-45BB-D528-1896-F4AC092D4C3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110898" y="5607774"/>
              <a:ext cx="10152247" cy="3085714"/>
            </a:xfrm>
            <a:prstGeom prst="rect">
              <a:avLst/>
            </a:prstGeom>
          </p:spPr>
        </p:pic>
        <p:sp>
          <p:nvSpPr>
            <p:cNvPr id="73" name="_Point 2">
              <a:extLst>
                <a:ext uri="{FF2B5EF4-FFF2-40B4-BE49-F238E27FC236}">
                  <a16:creationId xmlns:a16="http://schemas.microsoft.com/office/drawing/2014/main" id="{19BE5988-A830-C77F-3664-577577AC7128}"/>
                </a:ext>
              </a:extLst>
            </p:cNvPr>
            <p:cNvSpPr txBox="1"/>
            <p:nvPr/>
          </p:nvSpPr>
          <p:spPr>
            <a:xfrm>
              <a:off x="19845255" y="6096154"/>
              <a:ext cx="50184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Need page</a:t>
              </a:r>
            </a:p>
          </p:txBody>
        </p:sp>
        <p:sp>
          <p:nvSpPr>
            <p:cNvPr id="74" name="1_M7_D 3.0">
              <a:extLst>
                <a:ext uri="{FF2B5EF4-FFF2-40B4-BE49-F238E27FC236}">
                  <a16:creationId xmlns:a16="http://schemas.microsoft.com/office/drawing/2014/main" id="{FE2BF38F-E166-A5AB-CCAE-F0A723BCFAB8}"/>
                </a:ext>
              </a:extLst>
            </p:cNvPr>
            <p:cNvSpPr/>
            <p:nvPr/>
          </p:nvSpPr>
          <p:spPr>
            <a:xfrm>
              <a:off x="19750363" y="7215752"/>
              <a:ext cx="3686902" cy="1008042"/>
            </a:xfrm>
            <a:prstGeom prst="rect">
              <a:avLst/>
            </a:prstGeom>
            <a:solidFill>
              <a:schemeClr val="accent6">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10000" dirty="0">
                <a:latin typeface="Arial" panose="020B0604020202020204" pitchFamily="34" charset="0"/>
                <a:cs typeface="Arial" panose="020B0604020202020204" pitchFamily="34" charset="0"/>
              </a:endParaRPr>
            </a:p>
          </p:txBody>
        </p:sp>
        <p:pic>
          <p:nvPicPr>
            <p:cNvPr id="75" name="Picture 74" descr="Logo, company name&#10;&#10;Description automatically generated">
              <a:extLst>
                <a:ext uri="{FF2B5EF4-FFF2-40B4-BE49-F238E27FC236}">
                  <a16:creationId xmlns:a16="http://schemas.microsoft.com/office/drawing/2014/main" id="{346BE20E-9B10-07EA-4769-37C016B7376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584583" y="6221772"/>
              <a:ext cx="2364682" cy="1236338"/>
            </a:xfrm>
            <a:prstGeom prst="rect">
              <a:avLst/>
            </a:prstGeom>
          </p:spPr>
        </p:pic>
      </p:grpSp>
      <p:sp>
        <p:nvSpPr>
          <p:cNvPr id="14" name="5_Swap page text">
            <a:extLst>
              <a:ext uri="{FF2B5EF4-FFF2-40B4-BE49-F238E27FC236}">
                <a16:creationId xmlns:a16="http://schemas.microsoft.com/office/drawing/2014/main" id="{F7302874-6FF6-4F12-9408-F903772FAD68}"/>
              </a:ext>
            </a:extLst>
          </p:cNvPr>
          <p:cNvSpPr txBox="1"/>
          <p:nvPr/>
        </p:nvSpPr>
        <p:spPr>
          <a:xfrm>
            <a:off x="25623974" y="10392887"/>
            <a:ext cx="582930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Swaps page</a:t>
            </a:r>
          </a:p>
        </p:txBody>
      </p:sp>
      <p:grpSp>
        <p:nvGrpSpPr>
          <p:cNvPr id="12" name="5_OS swap">
            <a:extLst>
              <a:ext uri="{FF2B5EF4-FFF2-40B4-BE49-F238E27FC236}">
                <a16:creationId xmlns:a16="http://schemas.microsoft.com/office/drawing/2014/main" id="{4E4E47E1-6EB9-82F7-8B04-98F2971CC7CC}"/>
              </a:ext>
            </a:extLst>
          </p:cNvPr>
          <p:cNvGrpSpPr/>
          <p:nvPr/>
        </p:nvGrpSpPr>
        <p:grpSpPr>
          <a:xfrm>
            <a:off x="22686003" y="5934356"/>
            <a:ext cx="8665051" cy="6315489"/>
            <a:chOff x="22686003" y="5934356"/>
            <a:chExt cx="8665051" cy="6315489"/>
          </a:xfrm>
        </p:grpSpPr>
        <p:sp>
          <p:nvSpPr>
            <p:cNvPr id="11" name="Rectangle 10">
              <a:extLst>
                <a:ext uri="{FF2B5EF4-FFF2-40B4-BE49-F238E27FC236}">
                  <a16:creationId xmlns:a16="http://schemas.microsoft.com/office/drawing/2014/main" id="{B8BD99D1-CAFF-CEC7-F698-1122B36A030D}"/>
                </a:ext>
              </a:extLst>
            </p:cNvPr>
            <p:cNvSpPr/>
            <p:nvPr/>
          </p:nvSpPr>
          <p:spPr>
            <a:xfrm>
              <a:off x="22886934" y="5934356"/>
              <a:ext cx="8464120" cy="63154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Arrow: Down 75">
              <a:extLst>
                <a:ext uri="{FF2B5EF4-FFF2-40B4-BE49-F238E27FC236}">
                  <a16:creationId xmlns:a16="http://schemas.microsoft.com/office/drawing/2014/main" id="{6DAC0D58-40B9-5F5C-99CA-BA5DB4F0E751}"/>
                </a:ext>
              </a:extLst>
            </p:cNvPr>
            <p:cNvSpPr/>
            <p:nvPr/>
          </p:nvSpPr>
          <p:spPr>
            <a:xfrm rot="3087771">
              <a:off x="23461076" y="9175801"/>
              <a:ext cx="1791817" cy="3341963"/>
            </a:xfrm>
            <a:prstGeom prst="downArrow">
              <a:avLst>
                <a:gd name="adj1" fmla="val 41051"/>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77" name="Arrow: Down 76">
              <a:extLst>
                <a:ext uri="{FF2B5EF4-FFF2-40B4-BE49-F238E27FC236}">
                  <a16:creationId xmlns:a16="http://schemas.microsoft.com/office/drawing/2014/main" id="{3F485740-20E2-A03E-0045-9405A2B7B4D3}"/>
                </a:ext>
              </a:extLst>
            </p:cNvPr>
            <p:cNvSpPr/>
            <p:nvPr/>
          </p:nvSpPr>
          <p:spPr>
            <a:xfrm rot="14400000">
              <a:off x="28300737" y="5634617"/>
              <a:ext cx="1791817" cy="3940886"/>
            </a:xfrm>
            <a:prstGeom prst="downArrow">
              <a:avLst>
                <a:gd name="adj1" fmla="val 41051"/>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28" name="Picture 27" descr="Logo, company name&#10;&#10;Description automatically generated">
              <a:extLst>
                <a:ext uri="{FF2B5EF4-FFF2-40B4-BE49-F238E27FC236}">
                  <a16:creationId xmlns:a16="http://schemas.microsoft.com/office/drawing/2014/main" id="{B1BFC17A-59BB-F30A-A31C-37CBE6DB2B5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263145" y="8155652"/>
              <a:ext cx="4444043" cy="2323500"/>
            </a:xfrm>
            <a:prstGeom prst="rect">
              <a:avLst/>
            </a:prstGeom>
          </p:spPr>
        </p:pic>
      </p:grpSp>
      <p:sp>
        <p:nvSpPr>
          <p:cNvPr id="93" name="6_Page 3 table update">
            <a:extLst>
              <a:ext uri="{FF2B5EF4-FFF2-40B4-BE49-F238E27FC236}">
                <a16:creationId xmlns:a16="http://schemas.microsoft.com/office/drawing/2014/main" id="{D7EACFFA-FA36-447F-7AD4-756CC26891F4}"/>
              </a:ext>
            </a:extLst>
          </p:cNvPr>
          <p:cNvSpPr/>
          <p:nvPr/>
        </p:nvSpPr>
        <p:spPr>
          <a:xfrm>
            <a:off x="11018202" y="13172781"/>
            <a:ext cx="5688582" cy="94902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a:t>
            </a:r>
          </a:p>
        </p:txBody>
      </p:sp>
      <p:sp>
        <p:nvSpPr>
          <p:cNvPr id="89" name="6_Page table update">
            <a:extLst>
              <a:ext uri="{FF2B5EF4-FFF2-40B4-BE49-F238E27FC236}">
                <a16:creationId xmlns:a16="http://schemas.microsoft.com/office/drawing/2014/main" id="{1E348F92-09E0-E10F-763F-3E44CE928016}"/>
              </a:ext>
            </a:extLst>
          </p:cNvPr>
          <p:cNvSpPr/>
          <p:nvPr/>
        </p:nvSpPr>
        <p:spPr>
          <a:xfrm>
            <a:off x="11018202" y="11801026"/>
            <a:ext cx="5688582" cy="949021"/>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Address -&gt; Page 3</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Virtual Memory</a:t>
            </a:r>
          </a:p>
        </p:txBody>
      </p:sp>
    </p:spTree>
    <p:extLst>
      <p:ext uri="{BB962C8B-B14F-4D97-AF65-F5344CB8AC3E}">
        <p14:creationId xmlns:p14="http://schemas.microsoft.com/office/powerpoint/2010/main" val="2864627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43" name="0_Software" descr="Funnel chart&#10;&#10;Description automatically generated with low confidence">
            <a:extLst>
              <a:ext uri="{FF2B5EF4-FFF2-40B4-BE49-F238E27FC236}">
                <a16:creationId xmlns:a16="http://schemas.microsoft.com/office/drawing/2014/main" id="{3316AE8B-EE4C-37DB-9BDA-0583345D37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504" y="12128623"/>
            <a:ext cx="4304861" cy="482345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4866074"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Different Operating Systems use different algorithms </a:t>
            </a:r>
          </a:p>
        </p:txBody>
      </p:sp>
      <p:grpSp>
        <p:nvGrpSpPr>
          <p:cNvPr id="56" name="1_Pages on fire">
            <a:extLst>
              <a:ext uri="{FF2B5EF4-FFF2-40B4-BE49-F238E27FC236}">
                <a16:creationId xmlns:a16="http://schemas.microsoft.com/office/drawing/2014/main" id="{2C8FABB9-1862-632E-3BE7-746692274657}"/>
              </a:ext>
            </a:extLst>
          </p:cNvPr>
          <p:cNvGrpSpPr/>
          <p:nvPr/>
        </p:nvGrpSpPr>
        <p:grpSpPr>
          <a:xfrm>
            <a:off x="5023935" y="10177553"/>
            <a:ext cx="14419081" cy="4598897"/>
            <a:chOff x="5023935" y="10177553"/>
            <a:chExt cx="14419081" cy="4598897"/>
          </a:xfrm>
        </p:grpSpPr>
        <p:sp>
          <p:nvSpPr>
            <p:cNvPr id="44" name="Rectangle 43">
              <a:extLst>
                <a:ext uri="{FF2B5EF4-FFF2-40B4-BE49-F238E27FC236}">
                  <a16:creationId xmlns:a16="http://schemas.microsoft.com/office/drawing/2014/main" id="{2D4729C7-7A3A-B00B-D057-9E9E7AC5EE72}"/>
                </a:ext>
              </a:extLst>
            </p:cNvPr>
            <p:cNvSpPr/>
            <p:nvPr/>
          </p:nvSpPr>
          <p:spPr>
            <a:xfrm>
              <a:off x="5023935" y="10177553"/>
              <a:ext cx="14419081" cy="4462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31" name="Group 30">
              <a:extLst>
                <a:ext uri="{FF2B5EF4-FFF2-40B4-BE49-F238E27FC236}">
                  <a16:creationId xmlns:a16="http://schemas.microsoft.com/office/drawing/2014/main" id="{D22845E4-F1F2-56DA-D803-595B06CF44A4}"/>
                </a:ext>
              </a:extLst>
            </p:cNvPr>
            <p:cNvGrpSpPr/>
            <p:nvPr/>
          </p:nvGrpSpPr>
          <p:grpSpPr>
            <a:xfrm>
              <a:off x="8014882" y="10461298"/>
              <a:ext cx="5657458" cy="3121612"/>
              <a:chOff x="3112666" y="9317697"/>
              <a:chExt cx="8294563" cy="4576686"/>
            </a:xfrm>
          </p:grpSpPr>
          <p:pic>
            <p:nvPicPr>
              <p:cNvPr id="27" name="Picture 26" descr="Logo&#10;&#10;Description automatically generated">
                <a:extLst>
                  <a:ext uri="{FF2B5EF4-FFF2-40B4-BE49-F238E27FC236}">
                    <a16:creationId xmlns:a16="http://schemas.microsoft.com/office/drawing/2014/main" id="{F81BF956-EFB8-5416-6246-AC67F429B6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2666" y="9413156"/>
                <a:ext cx="3399369" cy="4481227"/>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78CD27D9-160F-4DDF-9916-E1A47357B4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7643" y="9317697"/>
                <a:ext cx="2953898" cy="4576686"/>
              </a:xfrm>
              <a:prstGeom prst="rect">
                <a:avLst/>
              </a:prstGeom>
            </p:spPr>
          </p:pic>
          <p:pic>
            <p:nvPicPr>
              <p:cNvPr id="23" name="Picture 22" descr="A picture containing text, black&#10;&#10;Description automatically generated">
                <a:extLst>
                  <a:ext uri="{FF2B5EF4-FFF2-40B4-BE49-F238E27FC236}">
                    <a16:creationId xmlns:a16="http://schemas.microsoft.com/office/drawing/2014/main" id="{99522142-A888-D9E7-45CC-948D848F67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0800" y="9354820"/>
                <a:ext cx="3415279" cy="4539563"/>
              </a:xfrm>
              <a:prstGeom prst="rect">
                <a:avLst/>
              </a:prstGeom>
            </p:spPr>
          </p:pic>
          <p:pic>
            <p:nvPicPr>
              <p:cNvPr id="28" name="Picture 27" descr="Logo&#10;&#10;Description automatically generated">
                <a:extLst>
                  <a:ext uri="{FF2B5EF4-FFF2-40B4-BE49-F238E27FC236}">
                    <a16:creationId xmlns:a16="http://schemas.microsoft.com/office/drawing/2014/main" id="{BCC46A0B-BB1C-6718-7F35-0E6A4093A6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7860" y="9318928"/>
                <a:ext cx="3399369" cy="4481227"/>
              </a:xfrm>
              <a:prstGeom prst="rect">
                <a:avLst/>
              </a:prstGeom>
            </p:spPr>
          </p:pic>
        </p:grpSp>
        <p:sp>
          <p:nvSpPr>
            <p:cNvPr id="45" name="_Point 3">
              <a:extLst>
                <a:ext uri="{FF2B5EF4-FFF2-40B4-BE49-F238E27FC236}">
                  <a16:creationId xmlns:a16="http://schemas.microsoft.com/office/drawing/2014/main" id="{4F8AA897-B394-3553-99ED-EBFB616BE23F}"/>
                </a:ext>
              </a:extLst>
            </p:cNvPr>
            <p:cNvSpPr txBox="1"/>
            <p:nvPr/>
          </p:nvSpPr>
          <p:spPr>
            <a:xfrm>
              <a:off x="5152820" y="13529955"/>
              <a:ext cx="121484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Memory: Highly used pages</a:t>
              </a:r>
            </a:p>
          </p:txBody>
        </p:sp>
      </p:grpSp>
      <p:sp>
        <p:nvSpPr>
          <p:cNvPr id="49" name="1_Heading Left">
            <a:extLst>
              <a:ext uri="{FF2B5EF4-FFF2-40B4-BE49-F238E27FC236}">
                <a16:creationId xmlns:a16="http://schemas.microsoft.com/office/drawing/2014/main" id="{176FFD40-8D83-4A8C-2E18-97CA305FA49B}"/>
              </a:ext>
            </a:extLst>
          </p:cNvPr>
          <p:cNvSpPr txBox="1"/>
          <p:nvPr/>
        </p:nvSpPr>
        <p:spPr>
          <a:xfrm>
            <a:off x="4919673" y="8212092"/>
            <a:ext cx="1266076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Typical software</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31606236" cy="124639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Effectively attempting to keep commonly used pages in memory</a:t>
            </a:r>
          </a:p>
        </p:txBody>
      </p:sp>
      <p:grpSp>
        <p:nvGrpSpPr>
          <p:cNvPr id="48" name="2_Pages on ice">
            <a:extLst>
              <a:ext uri="{FF2B5EF4-FFF2-40B4-BE49-F238E27FC236}">
                <a16:creationId xmlns:a16="http://schemas.microsoft.com/office/drawing/2014/main" id="{63AB545C-2D00-2796-E9BD-F9DF7CCB8F86}"/>
              </a:ext>
            </a:extLst>
          </p:cNvPr>
          <p:cNvGrpSpPr/>
          <p:nvPr/>
        </p:nvGrpSpPr>
        <p:grpSpPr>
          <a:xfrm>
            <a:off x="5023935" y="15284059"/>
            <a:ext cx="14419081" cy="3586808"/>
            <a:chOff x="4632051" y="14663576"/>
            <a:chExt cx="14419081" cy="3586808"/>
          </a:xfrm>
        </p:grpSpPr>
        <p:sp>
          <p:nvSpPr>
            <p:cNvPr id="41" name="Rectangle 40">
              <a:extLst>
                <a:ext uri="{FF2B5EF4-FFF2-40B4-BE49-F238E27FC236}">
                  <a16:creationId xmlns:a16="http://schemas.microsoft.com/office/drawing/2014/main" id="{FAD79DD1-5F3E-4BAD-D99E-5AB86E3DA170}"/>
                </a:ext>
              </a:extLst>
            </p:cNvPr>
            <p:cNvSpPr/>
            <p:nvPr/>
          </p:nvSpPr>
          <p:spPr>
            <a:xfrm>
              <a:off x="4632051" y="14663576"/>
              <a:ext cx="14419081" cy="35868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40" name="Group 39">
              <a:extLst>
                <a:ext uri="{FF2B5EF4-FFF2-40B4-BE49-F238E27FC236}">
                  <a16:creationId xmlns:a16="http://schemas.microsoft.com/office/drawing/2014/main" id="{71E24127-219B-6A45-967B-BC0EB5939013}"/>
                </a:ext>
              </a:extLst>
            </p:cNvPr>
            <p:cNvGrpSpPr/>
            <p:nvPr/>
          </p:nvGrpSpPr>
          <p:grpSpPr>
            <a:xfrm>
              <a:off x="6657828" y="15039668"/>
              <a:ext cx="7254114" cy="1848306"/>
              <a:chOff x="3112666" y="16484907"/>
              <a:chExt cx="9165813" cy="2335396"/>
            </a:xfrm>
          </p:grpSpPr>
          <p:pic>
            <p:nvPicPr>
              <p:cNvPr id="33" name="Picture 32" descr="A picture containing indoor&#10;&#10;Description automatically generated">
                <a:extLst>
                  <a:ext uri="{FF2B5EF4-FFF2-40B4-BE49-F238E27FC236}">
                    <a16:creationId xmlns:a16="http://schemas.microsoft.com/office/drawing/2014/main" id="{4061AE3E-83C0-06E3-5C91-4FF9324920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2666" y="16484907"/>
                <a:ext cx="2439048" cy="2335396"/>
              </a:xfrm>
              <a:prstGeom prst="rect">
                <a:avLst/>
              </a:prstGeom>
            </p:spPr>
          </p:pic>
          <p:pic>
            <p:nvPicPr>
              <p:cNvPr id="34" name="Picture 33" descr="A picture containing indoor&#10;&#10;Description automatically generated">
                <a:extLst>
                  <a:ext uri="{FF2B5EF4-FFF2-40B4-BE49-F238E27FC236}">
                    <a16:creationId xmlns:a16="http://schemas.microsoft.com/office/drawing/2014/main" id="{57D6E3BD-3B07-8DB7-DCD3-A7558A0D8C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4357" y="16484907"/>
                <a:ext cx="2439048" cy="2335396"/>
              </a:xfrm>
              <a:prstGeom prst="rect">
                <a:avLst/>
              </a:prstGeom>
            </p:spPr>
          </p:pic>
          <p:pic>
            <p:nvPicPr>
              <p:cNvPr id="36" name="Picture 35" descr="A picture containing indoor&#10;&#10;Description automatically generated">
                <a:extLst>
                  <a:ext uri="{FF2B5EF4-FFF2-40B4-BE49-F238E27FC236}">
                    <a16:creationId xmlns:a16="http://schemas.microsoft.com/office/drawing/2014/main" id="{F0BC3189-472B-2422-6082-EB7D9179C3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76048" y="16484907"/>
                <a:ext cx="2439048" cy="2335396"/>
              </a:xfrm>
              <a:prstGeom prst="rect">
                <a:avLst/>
              </a:prstGeom>
            </p:spPr>
          </p:pic>
          <p:pic>
            <p:nvPicPr>
              <p:cNvPr id="38" name="Picture 37" descr="A picture containing indoor&#10;&#10;Description automatically generated">
                <a:extLst>
                  <a:ext uri="{FF2B5EF4-FFF2-40B4-BE49-F238E27FC236}">
                    <a16:creationId xmlns:a16="http://schemas.microsoft.com/office/drawing/2014/main" id="{49D576BF-C5F8-5202-72EC-E799D7C9B49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57739" y="16484907"/>
                <a:ext cx="2439048" cy="2335396"/>
              </a:xfrm>
              <a:prstGeom prst="rect">
                <a:avLst/>
              </a:prstGeom>
            </p:spPr>
          </p:pic>
          <p:pic>
            <p:nvPicPr>
              <p:cNvPr id="39" name="Picture 38" descr="A picture containing indoor&#10;&#10;Description automatically generated">
                <a:extLst>
                  <a:ext uri="{FF2B5EF4-FFF2-40B4-BE49-F238E27FC236}">
                    <a16:creationId xmlns:a16="http://schemas.microsoft.com/office/drawing/2014/main" id="{09A9B793-8B3F-9CF6-4EB0-E20537B05F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39431" y="16484907"/>
                <a:ext cx="2439048" cy="2335396"/>
              </a:xfrm>
              <a:prstGeom prst="rect">
                <a:avLst/>
              </a:prstGeom>
            </p:spPr>
          </p:pic>
        </p:grpSp>
        <p:sp>
          <p:nvSpPr>
            <p:cNvPr id="42" name="_Point 3">
              <a:extLst>
                <a:ext uri="{FF2B5EF4-FFF2-40B4-BE49-F238E27FC236}">
                  <a16:creationId xmlns:a16="http://schemas.microsoft.com/office/drawing/2014/main" id="{C884F29F-1BFD-6E21-F760-FC4E9CDB84D2}"/>
                </a:ext>
              </a:extLst>
            </p:cNvPr>
            <p:cNvSpPr txBox="1"/>
            <p:nvPr/>
          </p:nvSpPr>
          <p:spPr>
            <a:xfrm>
              <a:off x="4760936" y="16788333"/>
              <a:ext cx="138536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Storage: Little to no use pages</a:t>
              </a:r>
            </a:p>
          </p:txBody>
        </p:sp>
      </p:grpSp>
      <p:sp>
        <p:nvSpPr>
          <p:cNvPr id="51" name="2_Point 3">
            <a:extLst>
              <a:ext uri="{FF2B5EF4-FFF2-40B4-BE49-F238E27FC236}">
                <a16:creationId xmlns:a16="http://schemas.microsoft.com/office/drawing/2014/main" id="{8EE0234B-2E6D-24E7-EE2A-592C0C9D4480}"/>
              </a:ext>
            </a:extLst>
          </p:cNvPr>
          <p:cNvSpPr txBox="1"/>
          <p:nvPr/>
        </p:nvSpPr>
        <p:spPr>
          <a:xfrm>
            <a:off x="854963" y="7012211"/>
            <a:ext cx="225602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Less commonly used pages into virtual memory</a:t>
            </a:r>
          </a:p>
        </p:txBody>
      </p:sp>
      <p:pic>
        <p:nvPicPr>
          <p:cNvPr id="4" name="3_Cat_D 3.0" descr="A picture containing text&#10;&#10;Description automatically generated">
            <a:extLst>
              <a:ext uri="{FF2B5EF4-FFF2-40B4-BE49-F238E27FC236}">
                <a16:creationId xmlns:a16="http://schemas.microsoft.com/office/drawing/2014/main" id="{2A65E153-BC3D-63F0-445C-6E93EF71134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904692" y="13866895"/>
            <a:ext cx="3955829" cy="3715755"/>
          </a:xfrm>
          <a:prstGeom prst="rect">
            <a:avLst/>
          </a:prstGeom>
        </p:spPr>
      </p:pic>
      <p:pic>
        <p:nvPicPr>
          <p:cNvPr id="8" name="3_Cogs_D 2.0" descr="A picture containing toy&#10;&#10;Description automatically generated">
            <a:extLst>
              <a:ext uri="{FF2B5EF4-FFF2-40B4-BE49-F238E27FC236}">
                <a16:creationId xmlns:a16="http://schemas.microsoft.com/office/drawing/2014/main" id="{7B29DE8F-0F37-53A8-8BF1-32622AF4B1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728057" y="14047604"/>
            <a:ext cx="4633836" cy="3586808"/>
          </a:xfrm>
          <a:prstGeom prst="rect">
            <a:avLst/>
          </a:prstGeom>
        </p:spPr>
      </p:pic>
      <p:pic>
        <p:nvPicPr>
          <p:cNvPr id="16" name="3_Backup_D 1.0" descr="A picture containing text, sign&#10;&#10;Description automatically generated">
            <a:extLst>
              <a:ext uri="{FF2B5EF4-FFF2-40B4-BE49-F238E27FC236}">
                <a16:creationId xmlns:a16="http://schemas.microsoft.com/office/drawing/2014/main" id="{FA0B77A3-F588-7D03-5CED-0F3D01F4850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273809" y="14331303"/>
            <a:ext cx="4911449" cy="3337878"/>
          </a:xfrm>
          <a:prstGeom prst="rect">
            <a:avLst/>
          </a:prstGeom>
        </p:spPr>
      </p:pic>
      <p:sp>
        <p:nvSpPr>
          <p:cNvPr id="50" name="3_heading right">
            <a:extLst>
              <a:ext uri="{FF2B5EF4-FFF2-40B4-BE49-F238E27FC236}">
                <a16:creationId xmlns:a16="http://schemas.microsoft.com/office/drawing/2014/main" id="{F856A3B1-0BAA-AAFB-E5AF-C21A04106D3C}"/>
              </a:ext>
            </a:extLst>
          </p:cNvPr>
          <p:cNvSpPr txBox="1"/>
          <p:nvPr/>
        </p:nvSpPr>
        <p:spPr>
          <a:xfrm>
            <a:off x="21085083" y="8212092"/>
            <a:ext cx="11147520"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Batch software</a:t>
            </a:r>
          </a:p>
        </p:txBody>
      </p:sp>
      <p:sp>
        <p:nvSpPr>
          <p:cNvPr id="11" name="4_Point right 1">
            <a:extLst>
              <a:ext uri="{FF2B5EF4-FFF2-40B4-BE49-F238E27FC236}">
                <a16:creationId xmlns:a16="http://schemas.microsoft.com/office/drawing/2014/main" id="{E64035EB-538E-4765-9879-52C9E87B8C6B}"/>
              </a:ext>
            </a:extLst>
          </p:cNvPr>
          <p:cNvSpPr txBox="1"/>
          <p:nvPr/>
        </p:nvSpPr>
        <p:spPr>
          <a:xfrm>
            <a:off x="21085083" y="9989242"/>
            <a:ext cx="1196919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Loaded into virtual memory</a:t>
            </a:r>
          </a:p>
        </p:txBody>
      </p:sp>
      <p:sp>
        <p:nvSpPr>
          <p:cNvPr id="52" name="5_Point right 2">
            <a:extLst>
              <a:ext uri="{FF2B5EF4-FFF2-40B4-BE49-F238E27FC236}">
                <a16:creationId xmlns:a16="http://schemas.microsoft.com/office/drawing/2014/main" id="{0137F82A-43A4-6448-C834-2499F65695FF}"/>
              </a:ext>
            </a:extLst>
          </p:cNvPr>
          <p:cNvSpPr txBox="1"/>
          <p:nvPr/>
        </p:nvSpPr>
        <p:spPr>
          <a:xfrm>
            <a:off x="21085083" y="11304821"/>
            <a:ext cx="122891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Swap in what is asked for</a:t>
            </a:r>
          </a:p>
        </p:txBody>
      </p:sp>
      <p:sp>
        <p:nvSpPr>
          <p:cNvPr id="55" name="6_Point right 3">
            <a:extLst>
              <a:ext uri="{FF2B5EF4-FFF2-40B4-BE49-F238E27FC236}">
                <a16:creationId xmlns:a16="http://schemas.microsoft.com/office/drawing/2014/main" id="{5FA951FE-5D37-177F-6F76-A5D989EF3664}"/>
              </a:ext>
            </a:extLst>
          </p:cNvPr>
          <p:cNvSpPr txBox="1"/>
          <p:nvPr/>
        </p:nvSpPr>
        <p:spPr>
          <a:xfrm>
            <a:off x="21085083" y="12620400"/>
            <a:ext cx="1329120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Sluggish start up o.k. for batch</a:t>
            </a:r>
          </a:p>
        </p:txBody>
      </p:sp>
      <p:sp>
        <p:nvSpPr>
          <p:cNvPr id="7" name="0_Title">
            <a:extLst>
              <a:ext uri="{FF2B5EF4-FFF2-40B4-BE49-F238E27FC236}">
                <a16:creationId xmlns:a16="http://schemas.microsoft.com/office/drawing/2014/main" id="{C6A9A446-B5B1-43D9-8A9C-5F8306EFD223}"/>
              </a:ext>
            </a:extLst>
          </p:cNvPr>
          <p:cNvSpPr txBox="1"/>
          <p:nvPr/>
        </p:nvSpPr>
        <p:spPr>
          <a:xfrm>
            <a:off x="440872" y="416686"/>
            <a:ext cx="35873871"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Starting Applications In Swap Space</a:t>
            </a:r>
          </a:p>
        </p:txBody>
      </p:sp>
    </p:spTree>
    <p:extLst>
      <p:ext uri="{BB962C8B-B14F-4D97-AF65-F5344CB8AC3E}">
        <p14:creationId xmlns:p14="http://schemas.microsoft.com/office/powerpoint/2010/main" val="1080961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4088</Words>
  <Application>Microsoft Office PowerPoint</Application>
  <PresentationFormat>Custom</PresentationFormat>
  <Paragraphs>307</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2025-02-19T11:28:22Z</dcterms:modified>
</cp:coreProperties>
</file>