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2"/>
  </p:notesMasterIdLst>
  <p:sldIdLst>
    <p:sldId id="274" r:id="rId2"/>
    <p:sldId id="286" r:id="rId3"/>
    <p:sldId id="287" r:id="rId4"/>
    <p:sldId id="285" r:id="rId5"/>
    <p:sldId id="289" r:id="rId6"/>
    <p:sldId id="290" r:id="rId7"/>
    <p:sldId id="288" r:id="rId8"/>
    <p:sldId id="291" r:id="rId9"/>
    <p:sldId id="292" r:id="rId10"/>
    <p:sldId id="273" r:id="rId11"/>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2426" autoAdjust="0"/>
  </p:normalViewPr>
  <p:slideViewPr>
    <p:cSldViewPr snapToGrid="0">
      <p:cViewPr varScale="1">
        <p:scale>
          <a:sx n="28" d="100"/>
          <a:sy n="28" d="100"/>
        </p:scale>
        <p:origin x="1752"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hard disks.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16:58 That concludes this video on hard disk drives. </a:t>
            </a:r>
            <a:r>
              <a:rPr lang="en-GB" dirty="0"/>
              <a:t>I hope you have found this informative. Until the next video from us, I would like to thank you for watching.</a:t>
            </a:r>
          </a:p>
          <a:p>
            <a:endParaRPr lang="en-GB" dirty="0"/>
          </a:p>
          <a:p>
            <a:r>
              <a:rPr lang="en-GB" dirty="0"/>
              <a:t>References</a:t>
            </a:r>
          </a:p>
          <a:p>
            <a:r>
              <a:rPr lang="en-GB" dirty="0"/>
              <a:t>“The Official CompTIA A+ Core Study Guide (Exam 220-1101)” pages 56 to 56</a:t>
            </a:r>
          </a:p>
          <a:p>
            <a:r>
              <a:rPr lang="en-GB" dirty="0"/>
              <a:t>“Mike Myers All in One A+ Certification Exam Guide 220-1101 &amp; 220-1102” pages 273 to 275</a:t>
            </a:r>
          </a:p>
          <a:p>
            <a:r>
              <a:rPr lang="en-GB" dirty="0"/>
              <a:t>“Find Your </a:t>
            </a:r>
            <a:r>
              <a:rPr lang="en-GB" dirty="0" err="1"/>
              <a:t>Color</a:t>
            </a:r>
            <a:r>
              <a:rPr lang="en-GB" dirty="0"/>
              <a:t>” https://www.westerndigital.com/en-au/solutions/color-drives</a:t>
            </a:r>
          </a:p>
          <a:p>
            <a:r>
              <a:rPr lang="en-GB" dirty="0"/>
              <a:t>“Picture: Hard disk” https://pixabay.com/vectors/hdd-hard-disk-drive-disk-hard-disk-155913/</a:t>
            </a:r>
          </a:p>
          <a:p>
            <a:r>
              <a:rPr lang="en-GB" dirty="0"/>
              <a:t>“Picture: Cheap” https://www.pexels.com/photo/text-of-a-cheap-as-chips-5939122/</a:t>
            </a:r>
          </a:p>
          <a:p>
            <a:endParaRPr lang="en-GB" dirty="0"/>
          </a:p>
          <a:p>
            <a:r>
              <a:rPr lang="en-GB" dirty="0"/>
              <a:t>Credits</a:t>
            </a:r>
          </a:p>
          <a:p>
            <a:r>
              <a:rPr lang="en-GB" dirty="0"/>
              <a:t>Trainer: Austin Mason http://ITFreeTraining.com</a:t>
            </a:r>
          </a:p>
          <a:p>
            <a:r>
              <a:rPr lang="en-GB" dirty="0"/>
              <a:t>Voice Talent: HP Lewis http://hplewis.com</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A hard disk is an electro-mechanical data storage device. Hard disks have been used with computers since the 60’s. There have been a lot of improvements since the early days, making them faster and able to store more data. Solid-State Drives have taken some of the hard disk market since they offer better performance; however, if you want a lot of storage space the hard disk is still king.</a:t>
            </a:r>
          </a:p>
          <a:p>
            <a:endParaRPr lang="en-GB"/>
          </a:p>
          <a:p>
            <a:r>
              <a:rPr lang="en-GB"/>
              <a:t>Hard disks use magnetic storage to store data on spinning platters using read/write heads to move over the platters to change the data. Let’s have a closer look at the components.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21736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00:37 Although the technology of hard disks has improved, the basic parts that make them work have remained the same.</a:t>
            </a:r>
          </a:p>
          <a:p>
            <a:endParaRPr lang="en-GB"/>
          </a:p>
          <a:p>
            <a:r>
              <a:rPr lang="en-GB"/>
              <a:t>The data is stored on a circular platter. In order to increase the amount of data that can be stored, most hard disks have multiple platters. The platter can be made up of a number of different materials including aluminum alloy, glass and ceramic. This material is coated with a thin layer of magnetic material. This magnetic material is what is used to store your data.</a:t>
            </a:r>
          </a:p>
          <a:p>
            <a:endParaRPr lang="en-GB"/>
          </a:p>
          <a:p>
            <a:r>
              <a:rPr lang="en-GB"/>
              <a:t>In order to change the magnetic field on the hard disk, a read/write head is used. To read data, the head detects the direction of the magnetic field on the platter. To write data, the head can change the direction of the field. Thus, the direction of the field indicates whether a zero or one is being stored. On very high-capacity hard disks, more complicated methods are used to store data other than just changing the direction of the magnetic field alone, but you get the idea.</a:t>
            </a:r>
          </a:p>
          <a:p>
            <a:endParaRPr lang="en-GB"/>
          </a:p>
          <a:p>
            <a:r>
              <a:rPr lang="en-GB"/>
              <a:t>In order for the head to access different parts of the platter, a spindle in the middle of the platter is used to spin it. A hard disk will spin at a fixed speed, but the speed can vary between hard disks. Faster speeds give you quicker access to data; however, it reduces the lifespan and the amount of data on the hard disk.</a:t>
            </a:r>
          </a:p>
          <a:p>
            <a:endParaRPr lang="en-GB"/>
          </a:p>
          <a:p>
            <a:r>
              <a:rPr lang="en-GB"/>
              <a:t>For the head to access different parts of the hard disk, an actuator is used. The actuator is connected to an arm which moves the drive heads across the platter. You can see how fast the heads move across the platters. The actuator has a strong magnet that is used in conjunction with a coil. Electricity is put through the coil, which causes an electromagnetic field that moves the arm, providing speed and precise control.</a:t>
            </a:r>
          </a:p>
          <a:p>
            <a:endParaRPr lang="en-GB"/>
          </a:p>
          <a:p>
            <a:r>
              <a:rPr lang="en-GB"/>
              <a:t>The last part of the hard disk is the circuit board. This tends to be a single circuit board under the hard disk. The circuit board contains configuration data set during manufacturing; thus, if you replace the board, you most likely will lose all the data on the hard disk. The hard disk may also not work with the new circuit board due to the loss of configuration data.</a:t>
            </a:r>
          </a:p>
          <a:p>
            <a:endParaRPr lang="en-GB"/>
          </a:p>
          <a:p>
            <a:r>
              <a:rPr lang="en-GB"/>
              <a:t>Let’s now have a look at some of the characteristics of hard disks.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68642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02:51 One of the characteristics of hard disks is revolutions per minute or RPM. RPM is essentially the number of times the platter spins per minute. Different hard disks on the market spin at different speeds. The slower hard disks are designed for the individual user whereas the faster hard disks are designed for the enterprise market.</a:t>
            </a:r>
          </a:p>
          <a:p>
            <a:endParaRPr lang="en-GB"/>
          </a:p>
          <a:p>
            <a:r>
              <a:rPr lang="en-GB"/>
              <a:t>Although different hard disks can perform differently, generally speaking, lower RPM drives have certain features and higher RPM drives have higher features. Usually, the faster the RPM, the faster the data transfer. This is the advantage of higher RPM drives. However, there are also a lot of disadvantages.</a:t>
            </a:r>
          </a:p>
          <a:p>
            <a:endParaRPr lang="en-GB"/>
          </a:p>
          <a:p>
            <a:r>
              <a:rPr lang="en-GB"/>
              <a:t>Lower RPM hard disks can generally hold more data than higher RPM hard disks. Essentially, when the hard disk’s platters are spinning faster, it is harder to closely pack the data onto the platter. Because the platter is spinning faster, the head needs more area on the platter to get an accurate read.</a:t>
            </a:r>
          </a:p>
          <a:p>
            <a:endParaRPr lang="en-GB"/>
          </a:p>
          <a:p>
            <a:r>
              <a:rPr lang="en-GB"/>
              <a:t>The slower hard disks tend to generate less heat and, likewise, faster hard disks tend to generate more heat. Generally, enterprise hard disks are put in server rooms with air conditioning, thus managing the extra heat. Increased heat does reduce the lifespan of the hard disk. Generally speaking, higher RPM hard disks don’t last as long. However, if your lower RPM hard disk overheats, the lifespan of that hard disk will also be reduced. Thus, you may get more life from a high-speed drive in a server room over a slower RPM hard disk that is kept in a hot room.</a:t>
            </a:r>
          </a:p>
          <a:p>
            <a:endParaRPr lang="en-GB"/>
          </a:p>
          <a:p>
            <a:r>
              <a:rPr lang="en-GB"/>
              <a:t>Lower RPM drives make less noise than higher RPM drives. You probably won’t notice that noise if the hard disk is in a computer case. If you have a lot of hard disks together, you generally notice how much louder they are.</a:t>
            </a:r>
          </a:p>
          <a:p>
            <a:endParaRPr lang="en-GB"/>
          </a:p>
          <a:p>
            <a:r>
              <a:rPr lang="en-GB"/>
              <a:t>The biggest advantage of low RPM drives is they are much cheaper than the higher RPM drives. This is one of the reasons that you see higher RPM drives used in enterprise environments. General users don’t normally want to pay the extra price tag.</a:t>
            </a:r>
          </a:p>
          <a:p>
            <a:endParaRPr lang="en-GB"/>
          </a:p>
          <a:p>
            <a:r>
              <a:rPr lang="en-GB"/>
              <a:t>Higher RPM drives were more popular in the old days; however, with Solid-State Drives becoming cheaper, we are finding that even low-end users are buying Solid-State Drives over hard disks in general. Solid-State Drives have high performance versions, so even in data centers, Solid-State Drives are getting used more and more. However, you will find that when you want a lot of storage, hard disks are still the king.</a:t>
            </a:r>
          </a:p>
          <a:p>
            <a:endParaRPr lang="en-GB"/>
          </a:p>
          <a:p>
            <a:r>
              <a:rPr lang="en-GB"/>
              <a:t>Although the RPM will give you an idea of what performance you may get, there are other things to consider when looking at hard disk characteristics.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746589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05:37 Another factor in hard disk performance is the rotation latency and seek time. The rotation latency is the time for the data on the platter to get under the head. Thus, the faster the platters are spinning, the less time it takes for the data on the platter to get under the head of the hard disk. The downside is the head has less time to accurately read data on the platter, so the faster the spinning of the hard disk, the more the data needs to be spread out.</a:t>
            </a:r>
          </a:p>
          <a:p>
            <a:endParaRPr lang="en-GB"/>
          </a:p>
          <a:p>
            <a:r>
              <a:rPr lang="en-GB"/>
              <a:t>The next consideration is seek time. The seek time is the time to move the head plus the time it takes for the platter to rotate so the data is under the head. Hard disks with faster seek times will be able to access random data on the hard disk faster than those with slower seek times. If you are accessing sequential data, that is data that is laid out on the platter in order, this will only require one seek. So, the performance you get will depend on what you are using the hard disk for. Random access will be slower than sequential access. High performance hard disks will generally have a seek time of below three milliseconds while a typical hard disk will have an access time of six milliseconds.</a:t>
            </a:r>
          </a:p>
          <a:p>
            <a:endParaRPr lang="en-GB"/>
          </a:p>
          <a:p>
            <a:r>
              <a:rPr lang="en-GB"/>
              <a:t>Solid-State Drives can access data anywhere on the storage device significantly faster than any hard disks can. Thus, there is a trend to use Solid-State Drives for the operating system drive. If a lot of storage is required, a hard disk will often be added as it is the cheapest option for mass storage.</a:t>
            </a:r>
          </a:p>
          <a:p>
            <a:endParaRPr lang="en-GB"/>
          </a:p>
          <a:p>
            <a:r>
              <a:rPr lang="en-GB"/>
              <a:t>Now let’s have a look at some specifications for a hard disk.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97605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07:15 Shown here are some of the specifications provided by the manufacturer for this hard disk. They provide a page worth of specifications, but the ones shown here are for performance. Different manufacturers will provide different specifications and how they report them can change as well.</a:t>
            </a:r>
          </a:p>
          <a:p>
            <a:endParaRPr lang="en-GB"/>
          </a:p>
          <a:p>
            <a:r>
              <a:rPr lang="en-GB"/>
              <a:t>In the case of this manufacturer, the first specification is data buffer. This may be referred to as cache. Cache is used to improve performance. For example, if multiple requests arrive around the same time, the cache may be used to optimize writing on the hard disk to minimize the amount the head on the hard disk has to move. It is always important to read the footnotes or explanation for the specification. In the case of this hard disk, the footnote tells us the data is shared with the firmware, that is, the software required to run the hardware. In simple terms, this means not all the data buffer is going to be available for caching. In order to know how much usable data buffer there is, we would need to know how much memory the firmware uses. When it comes to reading hard disk specifications, always read the fine print and understand what the specification is measuring.</a:t>
            </a:r>
          </a:p>
          <a:p>
            <a:endParaRPr lang="en-GB"/>
          </a:p>
          <a:p>
            <a:r>
              <a:rPr lang="en-GB"/>
              <a:t>I won’t worry about rotational speed or RPM since I believe these are fairly self-explanatory and I have already looked at RPM earlier in the video. The next specification is latency average. This is the average time the head takes to access part of the hard disk for reading or writing. Other manufacturers may refer to this as seek time. Just keep in mind this is an average seek time. This will be dependent on the testing conditions used to create the specification.</a:t>
            </a:r>
          </a:p>
          <a:p>
            <a:endParaRPr lang="en-GB"/>
          </a:p>
          <a:p>
            <a:r>
              <a:rPr lang="en-GB"/>
              <a:t>The interface transfer rate is the maximum rate of the interface between the hard disk and the computer. I will look at this in more detail later in the video. For the purpose of specifications, treat this as the maximum data transfer rate to the circuit board of the hard disk. This does not tell us a lot, because generally it will match the official maximum transfer rate of the connection specification. In this case, SATA 3 where the maximum transfer rate is 600 Megabytes per second. Thus, if you purchase a SATA hard disk nowadays, it will most likely always be 600 Megabytes per second.</a:t>
            </a:r>
          </a:p>
          <a:p>
            <a:endParaRPr lang="en-GB"/>
          </a:p>
          <a:p>
            <a:r>
              <a:rPr lang="en-GB"/>
              <a:t>To put what this specification means in simple terms, it is the rate of data transfer you could use to fill the data buffer of the hard disk. Once the buffer gets full, your transfer rate is going to slow down to how fast the hard disk can write data from the buffer to the physical platters. This may be referred to as a burst transfer rate, since you initially get a fast transfer rate which then slows down once the buffer gets full.</a:t>
            </a:r>
          </a:p>
          <a:p>
            <a:endParaRPr lang="en-GB"/>
          </a:p>
          <a:p>
            <a:r>
              <a:rPr lang="en-GB"/>
              <a:t>To get a better understanding of how your hard disk may perform, specifications like sustained transfer rate will give you a better idea. This specification is an average data rate you can expect to get. This, of course, depends on how the manufacturer measures this based on the testing they did.</a:t>
            </a:r>
          </a:p>
          <a:p>
            <a:endParaRPr lang="en-GB"/>
          </a:p>
          <a:p>
            <a:r>
              <a:rPr lang="en-GB"/>
              <a:t>Each manufacturer will give you some specifications, but it is up to the manufacturer to decide what to give you. When comparing specifications, beware of comparing high data transfer rates like burst rate with lower data rates like sustained transfer rate. Take some time to understand what the specification is telling you, how the manufacturer came up with it, and if there are any limitations to that specification.</a:t>
            </a:r>
          </a:p>
          <a:p>
            <a:endParaRPr lang="en-GB"/>
          </a:p>
          <a:p>
            <a:r>
              <a:rPr lang="en-GB"/>
              <a:t>Let’s now look at the interface.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31705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10:46 The main interface used with non-enterprise hard disks is SATA. SATA is used to connect storage devices such as hard drives and optical drives. SATA supports hot swapping, so you can plug a hard disk into a computer without switching it off. Currently, the newest version of SATA is version 3 which was initially released in 2009. Since it was released so long ago, if you purchase a new hard disk, it is most likely going to be SATA 3.</a:t>
            </a:r>
          </a:p>
          <a:p>
            <a:endParaRPr lang="en-GB"/>
          </a:p>
          <a:p>
            <a:r>
              <a:rPr lang="en-GB"/>
              <a:t>Due to engineering limitations in improving SATA, it is unlikely there will be any newer versions. SATA 3 has a maximum speed of 6 Gigabits per second. This is too slow for modern Solid-State Drives, but for hard disks it is still high enough. Thus, SATA 3 will probably be used for hard disks for a while yet.</a:t>
            </a:r>
          </a:p>
          <a:p>
            <a:endParaRPr lang="en-GB"/>
          </a:p>
          <a:p>
            <a:r>
              <a:rPr lang="en-GB"/>
              <a:t>The other connection that is used for hard disks is SAS. SAS drives are typically more expensive than SATA ones. Thus, they tend to be used for enterprise solutions like server rooms or cloud storage. SAS offers a number of advantages, including faster data transfer speeds, better scalability, improved data integrity, and improved reliability.</a:t>
            </a:r>
          </a:p>
          <a:p>
            <a:endParaRPr lang="en-GB"/>
          </a:p>
          <a:p>
            <a:r>
              <a:rPr lang="en-GB"/>
              <a:t>You can see the connection on a SATA and SAS hard disk are very similar; however, there is one main difference. There is a gap between the power and data connectors on the SATA hard disk. With the SAS connector there is no gap. Effectively one is open and one is closed. This SAS hard disk won’t work with a SATA controller. However, a SATA hard disk can be used with a SAS controller. Most SAS controllers are backward compatible with SATA.</a:t>
            </a:r>
          </a:p>
          <a:p>
            <a:endParaRPr lang="en-GB"/>
          </a:p>
          <a:p>
            <a:r>
              <a:rPr lang="en-GB"/>
              <a:t>SAS version 4 supports speeds up to 22.5 Gigabits per second. A pretty high speed, but keep in mind this is the connection to the SAS controller, which may have multiple hard disks connected to it. No hard disk currently on the market can transfer data that quickly.</a:t>
            </a:r>
          </a:p>
          <a:p>
            <a:endParaRPr lang="en-GB"/>
          </a:p>
          <a:p>
            <a:r>
              <a:rPr lang="en-GB"/>
              <a:t>The average IT technician won’t come across SAS unless they are working in a server room. With the decreased cost of Solid-State Drives, professional workstations don’t tend to use SAS anymore. For the CompTIA exam, you most likely won’t get a question involving SAS as it is more enterprise related. For the IT technician, just know that the hard disk has a blocked connector at the back. That way you won’t accidentally try to use a SAS hard disk in a desktop computer.</a:t>
            </a:r>
          </a:p>
          <a:p>
            <a:endParaRPr lang="en-GB"/>
          </a:p>
          <a:p>
            <a:r>
              <a:rPr lang="en-GB"/>
              <a:t>SAS is targeted for the enterprise market, but there is another hard disk that uses the same connection. This is the U.2 connector. The U.2 connector is essentially a specific SAS connector. Don’t be fooled, however; it may use the same connector, but it uses a completely different protocol, meaning it is not compatible with SAS.</a:t>
            </a:r>
          </a:p>
          <a:p>
            <a:endParaRPr lang="en-GB"/>
          </a:p>
          <a:p>
            <a:r>
              <a:rPr lang="en-GB"/>
              <a:t>The U.2 connector is designed for the desktop and professional computer. Although I say desktop, desktop computers that use these connectors are high-end desktops. You don’t find these connectors on cheap desktop motherboards. There are some other connectors on the market, but U.2 is the only one so far that has got any market share. Having said that, the market share is small and I think, given enough time, it will disappear from the market, but only time will tell.</a:t>
            </a:r>
          </a:p>
          <a:p>
            <a:endParaRPr lang="en-GB"/>
          </a:p>
          <a:p>
            <a:r>
              <a:rPr lang="en-GB"/>
              <a:t>The main advantages of the U.2 connector are that it supports hot swapping and high transfer speeds. For hard disks this is not a big concern; however, for Solid-State Drives, you need more speed than interfaces like SATA can offer. Thus, U.2 offers a hot swappable solution for high-speed Solid-State Drives. However, technology such as USB and Thunderbolt also offer high-speed connections and hot swapping. This is another reason why I think that the U.2 connection, given enough time, will disappear from the market.</a:t>
            </a:r>
          </a:p>
          <a:p>
            <a:endParaRPr lang="en-GB"/>
          </a:p>
          <a:p>
            <a:r>
              <a:rPr lang="en-GB"/>
              <a:t>SAS also supports more features such as topology. Topology is essentially networking for storage devices. Thus, you can understand why it is more of an enterprise product. The average computer user does not need features like that for day-to-day computer activity.</a:t>
            </a:r>
          </a:p>
          <a:p>
            <a:endParaRPr lang="en-GB"/>
          </a:p>
          <a:p>
            <a:r>
              <a:rPr lang="en-GB"/>
              <a:t>Now let’s look at what sizes hard disks come in.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18662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15:08 The form factors define the physical dimensions of the hard disk. The manufacturer can’t go outside these dimensions, otherwise the hard disk may not be compatible with computer cases and devices. Shown on the left is the 3.5 inch form factor, commonly used in desktop computers. The 2.5 inch form factor shown on the right is generally used in laptops.</a:t>
            </a:r>
          </a:p>
          <a:p>
            <a:endParaRPr lang="en-GB"/>
          </a:p>
          <a:p>
            <a:r>
              <a:rPr lang="en-GB"/>
              <a:t>Hard disks use the same protocols and, thus, regardless of which form factor you choose, they will operate the same way. In order to make the hard disk smaller, some sacrifices have to be made. In most cases, the smaller hard disks will always be around 5400 RPM. Also, the smaller hard disks tend to have less storage capacity than the larger hard disks. Generally speaking, when making things smaller, there is generally a trade-off. These smaller hard disks are getting used less and less as Solid-State Drives nowadays have taken most of the market. Most laptops don’t use hard disks anymore and have made the change to Solid-State Drives.</a:t>
            </a:r>
          </a:p>
          <a:p>
            <a:endParaRPr lang="en-GB"/>
          </a:p>
          <a:p>
            <a:r>
              <a:rPr lang="en-GB"/>
              <a:t>Let’s have a look at some of the different types of hard disks available on the market.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605447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16:18 Some hard disk manufacturers have different colors for their hard disks to help customers easily identify what purpose the hard disk was designed for. All the hard disks essentially work the same way, but what changes is they are optimized for different purposes. For example, some hard disks may have more cache than others. A Western Digital black hard disk is designed for performance and reliability. As they are of better quality, they cost more to manufacture, thus the higher price tag.</a:t>
            </a:r>
          </a:p>
          <a:p>
            <a:endParaRPr lang="en-GB"/>
          </a:p>
          <a:p>
            <a:r>
              <a:rPr lang="en-GB"/>
              <a:t>Not all manufacturers use different colors, so you may need to read the specifications of the hard disk to determine if it is the right hard disk for you.</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731405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2/19/2025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jpe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https://ITFreeTraining.com/ap11/2b15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_Background" descr="Diagram&#10;&#10;Description automatically generated">
            <a:extLst>
              <a:ext uri="{FF2B5EF4-FFF2-40B4-BE49-F238E27FC236}">
                <a16:creationId xmlns:a16="http://schemas.microsoft.com/office/drawing/2014/main" id="{8610AAC7-B930-4970-C153-795DBE8F39B9}"/>
              </a:ext>
            </a:extLst>
          </p:cNvPr>
          <p:cNvPicPr>
            <a:picLocks noChangeAspect="1"/>
          </p:cNvPicPr>
          <p:nvPr/>
        </p:nvPicPr>
        <p:blipFill>
          <a:blip r:embed="rId3">
            <a:alphaModFix amt="5000"/>
            <a:extLst>
              <a:ext uri="{28A0092B-C50C-407E-A947-70E740481C1C}">
                <a14:useLocalDpi xmlns:a14="http://schemas.microsoft.com/office/drawing/2010/main"/>
              </a:ext>
            </a:extLst>
          </a:blip>
          <a:stretch>
            <a:fillRect/>
          </a:stretch>
        </p:blipFill>
        <p:spPr>
          <a:xfrm rot="5400000">
            <a:off x="9769822" y="449142"/>
            <a:ext cx="16501595" cy="22023161"/>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1" name="0_Hard disk left">
            <a:extLst>
              <a:ext uri="{FF2B5EF4-FFF2-40B4-BE49-F238E27FC236}">
                <a16:creationId xmlns:a16="http://schemas.microsoft.com/office/drawing/2014/main" id="{A1CD243D-F15D-9B9F-B8C2-BFDA482CDC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2008" y="7106641"/>
            <a:ext cx="8182597" cy="11733535"/>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746454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Electro-mechanical data storage device</a:t>
            </a:r>
          </a:p>
        </p:txBody>
      </p:sp>
      <p:pic>
        <p:nvPicPr>
          <p:cNvPr id="22" name="1_insde HDD" descr="A picture containing pan&#10;&#10;Description automatically generated">
            <a:extLst>
              <a:ext uri="{FF2B5EF4-FFF2-40B4-BE49-F238E27FC236}">
                <a16:creationId xmlns:a16="http://schemas.microsoft.com/office/drawing/2014/main" id="{A2E3AFE4-3D3F-0CEE-4596-C176421DA1D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035067" y="7106640"/>
            <a:ext cx="20677161" cy="11630903"/>
          </a:xfrm>
          <a:prstGeom prst="rect">
            <a:avLst/>
          </a:prstGeom>
        </p:spPr>
      </p:pic>
      <p:pic>
        <p:nvPicPr>
          <p:cNvPr id="3" name="0_Cat" descr="A picture containing cat, sitting, indoor, domestic cat&#10;&#10;Description automatically generated">
            <a:extLst>
              <a:ext uri="{FF2B5EF4-FFF2-40B4-BE49-F238E27FC236}">
                <a16:creationId xmlns:a16="http://schemas.microsoft.com/office/drawing/2014/main" id="{5E2BB7A1-8DD8-B096-3FDF-F762274B988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8923675" y="15717"/>
            <a:ext cx="7652325" cy="8646064"/>
          </a:xfrm>
          <a:prstGeom prst="rect">
            <a:avLst/>
          </a:prstGeom>
        </p:spPr>
      </p:pic>
      <p:sp>
        <p:nvSpPr>
          <p:cNvPr id="4" name="1_Point 2">
            <a:extLst>
              <a:ext uri="{FF2B5EF4-FFF2-40B4-BE49-F238E27FC236}">
                <a16:creationId xmlns:a16="http://schemas.microsoft.com/office/drawing/2014/main" id="{CA685783-F8F8-939A-E712-3FDCB020EFB0}"/>
              </a:ext>
            </a:extLst>
          </p:cNvPr>
          <p:cNvSpPr txBox="1"/>
          <p:nvPr/>
        </p:nvSpPr>
        <p:spPr>
          <a:xfrm>
            <a:off x="854963" y="5467572"/>
            <a:ext cx="216823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magnetic storage on spinning platters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a:t>
            </a:r>
          </a:p>
        </p:txBody>
      </p:sp>
    </p:spTree>
    <p:extLst>
      <p:ext uri="{BB962C8B-B14F-4D97-AF65-F5344CB8AC3E}">
        <p14:creationId xmlns:p14="http://schemas.microsoft.com/office/powerpoint/2010/main" val="1810351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Inside HDD" descr="A close up of electronics&#10;&#10;Description automatically generated">
            <a:extLst>
              <a:ext uri="{FF2B5EF4-FFF2-40B4-BE49-F238E27FC236}">
                <a16:creationId xmlns:a16="http://schemas.microsoft.com/office/drawing/2014/main" id="{572A3139-BF5F-448D-3FA0-61CC2F6B93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7300" y="6036518"/>
            <a:ext cx="16034145" cy="11852433"/>
          </a:xfrm>
          <a:prstGeom prst="rect">
            <a:avLst/>
          </a:prstGeom>
        </p:spPr>
      </p:pic>
      <p:pic>
        <p:nvPicPr>
          <p:cNvPr id="2" name="0_Hdd back" descr="A close up of a device&#10;&#10;Description automatically generated">
            <a:extLst>
              <a:ext uri="{FF2B5EF4-FFF2-40B4-BE49-F238E27FC236}">
                <a16:creationId xmlns:a16="http://schemas.microsoft.com/office/drawing/2014/main" id="{48EE2097-85B3-6C9A-FA6B-97C48EC439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186641" y="5515324"/>
            <a:ext cx="14854068" cy="11793542"/>
          </a:xfrm>
          <a:prstGeom prst="rect">
            <a:avLst/>
          </a:prstGeom>
        </p:spPr>
      </p:pic>
      <p:sp>
        <p:nvSpPr>
          <p:cNvPr id="33" name="1_Arrow Platter text">
            <a:extLst>
              <a:ext uri="{FF2B5EF4-FFF2-40B4-BE49-F238E27FC236}">
                <a16:creationId xmlns:a16="http://schemas.microsoft.com/office/drawing/2014/main" id="{5FA99571-206A-9258-A5F3-3684D4D2F814}"/>
              </a:ext>
            </a:extLst>
          </p:cNvPr>
          <p:cNvSpPr txBox="1"/>
          <p:nvPr/>
        </p:nvSpPr>
        <p:spPr>
          <a:xfrm>
            <a:off x="337303" y="6088393"/>
            <a:ext cx="344609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Platter</a:t>
            </a:r>
          </a:p>
        </p:txBody>
      </p:sp>
      <p:cxnSp>
        <p:nvCxnSpPr>
          <p:cNvPr id="10" name="1_Arrow Platter">
            <a:extLst>
              <a:ext uri="{FF2B5EF4-FFF2-40B4-BE49-F238E27FC236}">
                <a16:creationId xmlns:a16="http://schemas.microsoft.com/office/drawing/2014/main" id="{6790D28A-1A42-9938-70B7-1805A6B02258}"/>
              </a:ext>
            </a:extLst>
          </p:cNvPr>
          <p:cNvCxnSpPr>
            <a:cxnSpLocks/>
          </p:cNvCxnSpPr>
          <p:nvPr/>
        </p:nvCxnSpPr>
        <p:spPr>
          <a:xfrm>
            <a:off x="2017059" y="7530353"/>
            <a:ext cx="5062467" cy="4578221"/>
          </a:xfrm>
          <a:prstGeom prst="straightConnector1">
            <a:avLst/>
          </a:prstGeom>
          <a:ln w="212725" cap="flat" cmpd="sng" algn="ctr">
            <a:solidFill>
              <a:schemeClr val="accent2">
                <a:alpha val="60000"/>
              </a:schemeClr>
            </a:solidFill>
            <a:prstDash val="solid"/>
            <a:round/>
            <a:headEnd type="none" w="med" len="med"/>
            <a:tailEnd type="triangle" w="med" len="med"/>
          </a:ln>
          <a:scene3d>
            <a:camera prst="orthographicFront"/>
            <a:lightRig rig="threePt" dir="t"/>
          </a:scene3d>
          <a:sp3d>
            <a:bevelT w="139700" prst="cross"/>
          </a:sp3d>
        </p:spPr>
        <p:style>
          <a:lnRef idx="0">
            <a:scrgbClr r="0" g="0" b="0"/>
          </a:lnRef>
          <a:fillRef idx="0">
            <a:scrgbClr r="0" g="0" b="0"/>
          </a:fillRef>
          <a:effectRef idx="0">
            <a:scrgbClr r="0" g="0" b="0"/>
          </a:effectRef>
          <a:fontRef idx="minor">
            <a:schemeClr val="tx1"/>
          </a:fontRef>
        </p:style>
      </p:cxnSp>
      <p:sp>
        <p:nvSpPr>
          <p:cNvPr id="34" name="2_head text">
            <a:extLst>
              <a:ext uri="{FF2B5EF4-FFF2-40B4-BE49-F238E27FC236}">
                <a16:creationId xmlns:a16="http://schemas.microsoft.com/office/drawing/2014/main" id="{769BB202-8FED-42BE-B877-A65F93D370C3}"/>
              </a:ext>
            </a:extLst>
          </p:cNvPr>
          <p:cNvSpPr txBox="1"/>
          <p:nvPr/>
        </p:nvSpPr>
        <p:spPr>
          <a:xfrm>
            <a:off x="15164632" y="3477335"/>
            <a:ext cx="869045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Read/Write heads</a:t>
            </a:r>
          </a:p>
        </p:txBody>
      </p:sp>
      <p:cxnSp>
        <p:nvCxnSpPr>
          <p:cNvPr id="28" name="2_head">
            <a:extLst>
              <a:ext uri="{FF2B5EF4-FFF2-40B4-BE49-F238E27FC236}">
                <a16:creationId xmlns:a16="http://schemas.microsoft.com/office/drawing/2014/main" id="{D1638196-C33C-AFAC-0D2F-0F3B61EDC147}"/>
              </a:ext>
            </a:extLst>
          </p:cNvPr>
          <p:cNvCxnSpPr>
            <a:cxnSpLocks/>
          </p:cNvCxnSpPr>
          <p:nvPr/>
        </p:nvCxnSpPr>
        <p:spPr>
          <a:xfrm flipH="1">
            <a:off x="9791505" y="4765532"/>
            <a:ext cx="8496495" cy="3315571"/>
          </a:xfrm>
          <a:prstGeom prst="straightConnector1">
            <a:avLst/>
          </a:prstGeom>
          <a:ln w="212725" cap="flat" cmpd="sng" algn="ctr">
            <a:solidFill>
              <a:schemeClr val="accent2">
                <a:alpha val="60000"/>
              </a:schemeClr>
            </a:solidFill>
            <a:prstDash val="solid"/>
            <a:round/>
            <a:headEnd type="none" w="med" len="med"/>
            <a:tailEnd type="triangle" w="med" len="med"/>
          </a:ln>
          <a:scene3d>
            <a:camera prst="orthographicFront"/>
            <a:lightRig rig="threePt" dir="t"/>
          </a:scene3d>
          <a:sp3d>
            <a:bevelT w="139700" prst="cross"/>
          </a:sp3d>
        </p:spPr>
        <p:style>
          <a:lnRef idx="0">
            <a:scrgbClr r="0" g="0" b="0"/>
          </a:lnRef>
          <a:fillRef idx="0">
            <a:scrgbClr r="0" g="0" b="0"/>
          </a:fillRef>
          <a:effectRef idx="0">
            <a:scrgbClr r="0" g="0" b="0"/>
          </a:effectRef>
          <a:fontRef idx="minor">
            <a:schemeClr val="tx1"/>
          </a:fontRef>
        </p:style>
      </p:cxnSp>
      <p:sp>
        <p:nvSpPr>
          <p:cNvPr id="35" name="3_Arrow Spindle text">
            <a:extLst>
              <a:ext uri="{FF2B5EF4-FFF2-40B4-BE49-F238E27FC236}">
                <a16:creationId xmlns:a16="http://schemas.microsoft.com/office/drawing/2014/main" id="{3C2DF23D-4208-10BD-78BA-C7926FEE68B6}"/>
              </a:ext>
            </a:extLst>
          </p:cNvPr>
          <p:cNvSpPr txBox="1"/>
          <p:nvPr/>
        </p:nvSpPr>
        <p:spPr>
          <a:xfrm>
            <a:off x="4155511" y="4323496"/>
            <a:ext cx="344609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Spindle</a:t>
            </a:r>
          </a:p>
        </p:txBody>
      </p:sp>
      <p:cxnSp>
        <p:nvCxnSpPr>
          <p:cNvPr id="6" name="3_Arrow Spindle">
            <a:extLst>
              <a:ext uri="{FF2B5EF4-FFF2-40B4-BE49-F238E27FC236}">
                <a16:creationId xmlns:a16="http://schemas.microsoft.com/office/drawing/2014/main" id="{476631B4-B18E-34F8-5E0F-B13C763B5BA5}"/>
              </a:ext>
            </a:extLst>
          </p:cNvPr>
          <p:cNvCxnSpPr>
            <a:cxnSpLocks/>
          </p:cNvCxnSpPr>
          <p:nvPr/>
        </p:nvCxnSpPr>
        <p:spPr>
          <a:xfrm>
            <a:off x="5889812" y="5515324"/>
            <a:ext cx="3283133" cy="6447411"/>
          </a:xfrm>
          <a:prstGeom prst="straightConnector1">
            <a:avLst/>
          </a:prstGeom>
          <a:ln w="212725" cap="flat" cmpd="sng" algn="ctr">
            <a:solidFill>
              <a:schemeClr val="accent2">
                <a:alpha val="60000"/>
              </a:schemeClr>
            </a:solidFill>
            <a:prstDash val="solid"/>
            <a:round/>
            <a:headEnd type="none" w="med" len="med"/>
            <a:tailEnd type="triangle" w="med" len="med"/>
          </a:ln>
          <a:scene3d>
            <a:camera prst="orthographicFront"/>
            <a:lightRig rig="threePt" dir="t"/>
          </a:scene3d>
          <a:sp3d>
            <a:bevelT w="139700" prst="cross"/>
          </a:sp3d>
        </p:spPr>
        <p:style>
          <a:lnRef idx="0">
            <a:scrgbClr r="0" g="0" b="0"/>
          </a:lnRef>
          <a:fillRef idx="0">
            <a:scrgbClr r="0" g="0" b="0"/>
          </a:fillRef>
          <a:effectRef idx="0">
            <a:scrgbClr r="0" g="0" b="0"/>
          </a:effectRef>
          <a:fontRef idx="minor">
            <a:schemeClr val="tx1"/>
          </a:fontRef>
        </p:style>
      </p:cxnSp>
      <p:sp>
        <p:nvSpPr>
          <p:cNvPr id="36" name="4_Arrow Actuator text">
            <a:extLst>
              <a:ext uri="{FF2B5EF4-FFF2-40B4-BE49-F238E27FC236}">
                <a16:creationId xmlns:a16="http://schemas.microsoft.com/office/drawing/2014/main" id="{CE74DD2E-A299-FEF7-2BBC-073744676DED}"/>
              </a:ext>
            </a:extLst>
          </p:cNvPr>
          <p:cNvSpPr txBox="1"/>
          <p:nvPr/>
        </p:nvSpPr>
        <p:spPr>
          <a:xfrm>
            <a:off x="16042501" y="14565148"/>
            <a:ext cx="449099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Actuator</a:t>
            </a:r>
          </a:p>
        </p:txBody>
      </p:sp>
      <p:cxnSp>
        <p:nvCxnSpPr>
          <p:cNvPr id="24" name="4_Arrow Actuator">
            <a:extLst>
              <a:ext uri="{FF2B5EF4-FFF2-40B4-BE49-F238E27FC236}">
                <a16:creationId xmlns:a16="http://schemas.microsoft.com/office/drawing/2014/main" id="{DA50807C-2096-42DF-FE7F-B8F5B5437577}"/>
              </a:ext>
            </a:extLst>
          </p:cNvPr>
          <p:cNvCxnSpPr>
            <a:cxnSpLocks/>
          </p:cNvCxnSpPr>
          <p:nvPr/>
        </p:nvCxnSpPr>
        <p:spPr>
          <a:xfrm flipH="1" flipV="1">
            <a:off x="15695644" y="10288587"/>
            <a:ext cx="2027580" cy="4302209"/>
          </a:xfrm>
          <a:prstGeom prst="straightConnector1">
            <a:avLst/>
          </a:prstGeom>
          <a:ln w="212725" cap="flat" cmpd="sng" algn="ctr">
            <a:solidFill>
              <a:schemeClr val="accent2">
                <a:alpha val="60000"/>
              </a:schemeClr>
            </a:solidFill>
            <a:prstDash val="solid"/>
            <a:round/>
            <a:headEnd type="none" w="med" len="med"/>
            <a:tailEnd type="triangle" w="med" len="med"/>
          </a:ln>
          <a:scene3d>
            <a:camera prst="orthographicFront"/>
            <a:lightRig rig="threePt" dir="t"/>
          </a:scene3d>
          <a:sp3d>
            <a:bevelT w="139700" prst="cross"/>
          </a:sp3d>
        </p:spPr>
        <p:style>
          <a:lnRef idx="0">
            <a:scrgbClr r="0" g="0" b="0"/>
          </a:lnRef>
          <a:fillRef idx="0">
            <a:scrgbClr r="0" g="0" b="0"/>
          </a:fillRef>
          <a:effectRef idx="0">
            <a:scrgbClr r="0" g="0" b="0"/>
          </a:effectRef>
          <a:fontRef idx="minor">
            <a:schemeClr val="tx1"/>
          </a:fontRef>
        </p:style>
      </p:cxnSp>
      <p:cxnSp>
        <p:nvCxnSpPr>
          <p:cNvPr id="31" name="6_Arrow PCB">
            <a:extLst>
              <a:ext uri="{FF2B5EF4-FFF2-40B4-BE49-F238E27FC236}">
                <a16:creationId xmlns:a16="http://schemas.microsoft.com/office/drawing/2014/main" id="{29C01FDA-79FA-DF80-F2F3-8642364281CC}"/>
              </a:ext>
            </a:extLst>
          </p:cNvPr>
          <p:cNvCxnSpPr>
            <a:cxnSpLocks/>
          </p:cNvCxnSpPr>
          <p:nvPr/>
        </p:nvCxnSpPr>
        <p:spPr>
          <a:xfrm flipH="1">
            <a:off x="24399465" y="5230545"/>
            <a:ext cx="3570417" cy="5058042"/>
          </a:xfrm>
          <a:prstGeom prst="straightConnector1">
            <a:avLst/>
          </a:prstGeom>
          <a:ln w="212725" cap="flat" cmpd="sng" algn="ctr">
            <a:solidFill>
              <a:schemeClr val="accent2">
                <a:alpha val="60000"/>
              </a:schemeClr>
            </a:solidFill>
            <a:prstDash val="solid"/>
            <a:round/>
            <a:headEnd type="none" w="med" len="med"/>
            <a:tailEnd type="triangle" w="med" len="med"/>
          </a:ln>
          <a:scene3d>
            <a:camera prst="orthographicFront"/>
            <a:lightRig rig="threePt" dir="t"/>
          </a:scene3d>
          <a:sp3d>
            <a:bevelT w="139700" prst="cross"/>
          </a:sp3d>
        </p:spPr>
        <p:style>
          <a:lnRef idx="0">
            <a:scrgbClr r="0" g="0" b="0"/>
          </a:lnRef>
          <a:fillRef idx="0">
            <a:scrgbClr r="0" g="0" b="0"/>
          </a:fillRef>
          <a:effectRef idx="0">
            <a:scrgbClr r="0" g="0" b="0"/>
          </a:effectRef>
          <a:fontRef idx="minor">
            <a:schemeClr val="tx1"/>
          </a:fontRef>
        </p:style>
      </p:cxnSp>
      <p:sp>
        <p:nvSpPr>
          <p:cNvPr id="40" name="6_Arrow PCB text">
            <a:extLst>
              <a:ext uri="{FF2B5EF4-FFF2-40B4-BE49-F238E27FC236}">
                <a16:creationId xmlns:a16="http://schemas.microsoft.com/office/drawing/2014/main" id="{7A2E28D3-02D5-F96C-D216-5B7AB6ADBFD2}"/>
              </a:ext>
            </a:extLst>
          </p:cNvPr>
          <p:cNvSpPr txBox="1"/>
          <p:nvPr/>
        </p:nvSpPr>
        <p:spPr>
          <a:xfrm>
            <a:off x="25504808" y="3984050"/>
            <a:ext cx="601718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Circuit board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Components</a:t>
            </a:r>
          </a:p>
        </p:txBody>
      </p:sp>
    </p:spTree>
    <p:extLst>
      <p:ext uri="{BB962C8B-B14F-4D97-AF65-F5344CB8AC3E}">
        <p14:creationId xmlns:p14="http://schemas.microsoft.com/office/powerpoint/2010/main" val="33595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Cat running" descr="A picture containing text&#10;&#10;Description automatically generated">
            <a:extLst>
              <a:ext uri="{FF2B5EF4-FFF2-40B4-BE49-F238E27FC236}">
                <a16:creationId xmlns:a16="http://schemas.microsoft.com/office/drawing/2014/main" id="{434FDF9B-1729-6B52-92BE-14F9EB0BFB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19204" y="354284"/>
            <a:ext cx="5056796" cy="4894166"/>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989434" y="3632886"/>
            <a:ext cx="30449789"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Number of times the platter spins per minute</a:t>
            </a:r>
          </a:p>
        </p:txBody>
      </p:sp>
      <p:sp>
        <p:nvSpPr>
          <p:cNvPr id="28" name="1_HHD 4 text_D 1.5">
            <a:extLst>
              <a:ext uri="{FF2B5EF4-FFF2-40B4-BE49-F238E27FC236}">
                <a16:creationId xmlns:a16="http://schemas.microsoft.com/office/drawing/2014/main" id="{B3287700-6FA5-9D57-1DF0-1C8BB151D92D}"/>
              </a:ext>
            </a:extLst>
          </p:cNvPr>
          <p:cNvSpPr txBox="1"/>
          <p:nvPr/>
        </p:nvSpPr>
        <p:spPr>
          <a:xfrm>
            <a:off x="24483276" y="9020349"/>
            <a:ext cx="6020128"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15,000 (15k)</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RPM</a:t>
            </a:r>
          </a:p>
        </p:txBody>
      </p:sp>
      <p:pic>
        <p:nvPicPr>
          <p:cNvPr id="31" name="1_HHD 4_D 1.5" descr="A close-up of a computer chip&#10;&#10;Description automatically generated with medium confidence">
            <a:extLst>
              <a:ext uri="{FF2B5EF4-FFF2-40B4-BE49-F238E27FC236}">
                <a16:creationId xmlns:a16="http://schemas.microsoft.com/office/drawing/2014/main" id="{28EE8E88-75E3-242E-AC63-E73B1E862A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52340" y="5300360"/>
            <a:ext cx="2215206" cy="3776400"/>
          </a:xfrm>
          <a:prstGeom prst="rect">
            <a:avLst/>
          </a:prstGeom>
        </p:spPr>
      </p:pic>
      <p:sp>
        <p:nvSpPr>
          <p:cNvPr id="29" name="1_HHD 3 text_D 1.0">
            <a:extLst>
              <a:ext uri="{FF2B5EF4-FFF2-40B4-BE49-F238E27FC236}">
                <a16:creationId xmlns:a16="http://schemas.microsoft.com/office/drawing/2014/main" id="{EEB793C7-2B9A-826B-57E0-711E35328D50}"/>
              </a:ext>
            </a:extLst>
          </p:cNvPr>
          <p:cNvSpPr txBox="1"/>
          <p:nvPr/>
        </p:nvSpPr>
        <p:spPr>
          <a:xfrm>
            <a:off x="18393347" y="9020349"/>
            <a:ext cx="6020128"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10,000 (10k)</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RPM</a:t>
            </a:r>
          </a:p>
        </p:txBody>
      </p:sp>
      <p:pic>
        <p:nvPicPr>
          <p:cNvPr id="27" name="1_HHD 3_D 1.0" descr="A picture containing text, electronics&#10;&#10;Description automatically generated">
            <a:extLst>
              <a:ext uri="{FF2B5EF4-FFF2-40B4-BE49-F238E27FC236}">
                <a16:creationId xmlns:a16="http://schemas.microsoft.com/office/drawing/2014/main" id="{67A6094F-5262-4466-CE4B-096A6D75FE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065973" y="5300360"/>
            <a:ext cx="2648653" cy="3776400"/>
          </a:xfrm>
          <a:prstGeom prst="rect">
            <a:avLst/>
          </a:prstGeom>
        </p:spPr>
      </p:pic>
      <p:sp>
        <p:nvSpPr>
          <p:cNvPr id="25" name="1_HHD 2 text_D 0.5">
            <a:extLst>
              <a:ext uri="{FF2B5EF4-FFF2-40B4-BE49-F238E27FC236}">
                <a16:creationId xmlns:a16="http://schemas.microsoft.com/office/drawing/2014/main" id="{D7484E18-0752-6C34-41A3-9C898E228C21}"/>
              </a:ext>
            </a:extLst>
          </p:cNvPr>
          <p:cNvSpPr txBox="1"/>
          <p:nvPr/>
        </p:nvSpPr>
        <p:spPr>
          <a:xfrm>
            <a:off x="13832439" y="9020349"/>
            <a:ext cx="2794794"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7200</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RPM</a:t>
            </a:r>
          </a:p>
        </p:txBody>
      </p:sp>
      <p:pic>
        <p:nvPicPr>
          <p:cNvPr id="24" name="1_HHD 2_D 0.5" descr="Logo, company name&#10;&#10;Description automatically generated">
            <a:extLst>
              <a:ext uri="{FF2B5EF4-FFF2-40B4-BE49-F238E27FC236}">
                <a16:creationId xmlns:a16="http://schemas.microsoft.com/office/drawing/2014/main" id="{D2A94987-539F-21A4-7DCD-96FE9BDAB7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99712" y="5300360"/>
            <a:ext cx="2628546" cy="3776400"/>
          </a:xfrm>
          <a:prstGeom prst="rect">
            <a:avLst/>
          </a:prstGeom>
        </p:spPr>
      </p:pic>
      <p:sp>
        <p:nvSpPr>
          <p:cNvPr id="10" name="1_HHD 1 text">
            <a:extLst>
              <a:ext uri="{FF2B5EF4-FFF2-40B4-BE49-F238E27FC236}">
                <a16:creationId xmlns:a16="http://schemas.microsoft.com/office/drawing/2014/main" id="{A271C7FF-CAAA-6803-59FC-3B60598FC645}"/>
              </a:ext>
            </a:extLst>
          </p:cNvPr>
          <p:cNvSpPr txBox="1"/>
          <p:nvPr/>
        </p:nvSpPr>
        <p:spPr>
          <a:xfrm>
            <a:off x="7789811" y="9020349"/>
            <a:ext cx="2794794"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5400</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RPM</a:t>
            </a:r>
          </a:p>
        </p:txBody>
      </p:sp>
      <p:pic>
        <p:nvPicPr>
          <p:cNvPr id="17" name="1_HHD 1">
            <a:extLst>
              <a:ext uri="{FF2B5EF4-FFF2-40B4-BE49-F238E27FC236}">
                <a16:creationId xmlns:a16="http://schemas.microsoft.com/office/drawing/2014/main" id="{C72066BA-BE56-3D8C-2799-3D09E313896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761192" y="5300360"/>
            <a:ext cx="2600805" cy="3776400"/>
          </a:xfrm>
          <a:prstGeom prst="rect">
            <a:avLst/>
          </a:prstGeom>
        </p:spPr>
      </p:pic>
      <p:sp>
        <p:nvSpPr>
          <p:cNvPr id="43" name="2_User">
            <a:extLst>
              <a:ext uri="{FF2B5EF4-FFF2-40B4-BE49-F238E27FC236}">
                <a16:creationId xmlns:a16="http://schemas.microsoft.com/office/drawing/2014/main" id="{5F84C85F-CBBE-0A94-E5E2-A6D21468BD3E}"/>
              </a:ext>
            </a:extLst>
          </p:cNvPr>
          <p:cNvSpPr txBox="1"/>
          <p:nvPr/>
        </p:nvSpPr>
        <p:spPr>
          <a:xfrm>
            <a:off x="1917354" y="9020349"/>
            <a:ext cx="27947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User</a:t>
            </a:r>
          </a:p>
        </p:txBody>
      </p:sp>
      <p:pic>
        <p:nvPicPr>
          <p:cNvPr id="42" name="2_User" descr="A picture containing text, electronics, computer, monitor&#10;&#10;Description automatically generated">
            <a:extLst>
              <a:ext uri="{FF2B5EF4-FFF2-40B4-BE49-F238E27FC236}">
                <a16:creationId xmlns:a16="http://schemas.microsoft.com/office/drawing/2014/main" id="{DFA8F3DF-429C-C08C-9E1C-C46D9342590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44316" y="5373785"/>
            <a:ext cx="4123649" cy="3903133"/>
          </a:xfrm>
          <a:prstGeom prst="rect">
            <a:avLst/>
          </a:prstGeom>
        </p:spPr>
      </p:pic>
      <p:sp>
        <p:nvSpPr>
          <p:cNvPr id="38" name="3_Enterprise text">
            <a:extLst>
              <a:ext uri="{FF2B5EF4-FFF2-40B4-BE49-F238E27FC236}">
                <a16:creationId xmlns:a16="http://schemas.microsoft.com/office/drawing/2014/main" id="{BE658D63-9407-FFB7-9177-A5DA14C1E682}"/>
              </a:ext>
            </a:extLst>
          </p:cNvPr>
          <p:cNvSpPr txBox="1"/>
          <p:nvPr/>
        </p:nvSpPr>
        <p:spPr>
          <a:xfrm>
            <a:off x="31865586" y="9020349"/>
            <a:ext cx="471041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Enterprise</a:t>
            </a:r>
          </a:p>
        </p:txBody>
      </p:sp>
      <p:pic>
        <p:nvPicPr>
          <p:cNvPr id="40" name="3_Enterprise" descr="A picture containing text, computer, subway&#10;&#10;Description automatically generated">
            <a:extLst>
              <a:ext uri="{FF2B5EF4-FFF2-40B4-BE49-F238E27FC236}">
                <a16:creationId xmlns:a16="http://schemas.microsoft.com/office/drawing/2014/main" id="{63E347EE-575E-DB8B-A18B-5C8EF42199B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134388" y="5373785"/>
            <a:ext cx="3796123" cy="3796123"/>
          </a:xfrm>
          <a:prstGeom prst="rect">
            <a:avLst/>
          </a:prstGeom>
        </p:spPr>
      </p:pic>
      <p:sp>
        <p:nvSpPr>
          <p:cNvPr id="63" name="4_Fast cat text">
            <a:extLst>
              <a:ext uri="{FF2B5EF4-FFF2-40B4-BE49-F238E27FC236}">
                <a16:creationId xmlns:a16="http://schemas.microsoft.com/office/drawing/2014/main" id="{A99EEF1A-3919-AC38-4CA4-7A387C249064}"/>
              </a:ext>
            </a:extLst>
          </p:cNvPr>
          <p:cNvSpPr txBox="1"/>
          <p:nvPr/>
        </p:nvSpPr>
        <p:spPr>
          <a:xfrm>
            <a:off x="32853731" y="12845545"/>
            <a:ext cx="329012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Faster</a:t>
            </a:r>
          </a:p>
        </p:txBody>
      </p:sp>
      <p:pic>
        <p:nvPicPr>
          <p:cNvPr id="33" name="4_Fast cat" descr="A picture containing logo&#10;&#10;Description automatically generated">
            <a:extLst>
              <a:ext uri="{FF2B5EF4-FFF2-40B4-BE49-F238E27FC236}">
                <a16:creationId xmlns:a16="http://schemas.microsoft.com/office/drawing/2014/main" id="{48F99C27-D2B2-1CC8-6676-15BFFB63656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981897" y="10390771"/>
            <a:ext cx="4186092" cy="2656225"/>
          </a:xfrm>
          <a:prstGeom prst="rect">
            <a:avLst/>
          </a:prstGeom>
        </p:spPr>
      </p:pic>
      <p:sp>
        <p:nvSpPr>
          <p:cNvPr id="64" name="4_Slow cat text">
            <a:extLst>
              <a:ext uri="{FF2B5EF4-FFF2-40B4-BE49-F238E27FC236}">
                <a16:creationId xmlns:a16="http://schemas.microsoft.com/office/drawing/2014/main" id="{35680FFA-D593-89D6-0585-05AD48B740EA}"/>
              </a:ext>
            </a:extLst>
          </p:cNvPr>
          <p:cNvSpPr txBox="1"/>
          <p:nvPr/>
        </p:nvSpPr>
        <p:spPr>
          <a:xfrm>
            <a:off x="1303978" y="12845545"/>
            <a:ext cx="329012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Slower</a:t>
            </a:r>
          </a:p>
        </p:txBody>
      </p:sp>
      <p:pic>
        <p:nvPicPr>
          <p:cNvPr id="35" name="4_Slow cat" descr="A black and white drawing of a person's face&#10;&#10;Description automatically generated with low confidence">
            <a:extLst>
              <a:ext uri="{FF2B5EF4-FFF2-40B4-BE49-F238E27FC236}">
                <a16:creationId xmlns:a16="http://schemas.microsoft.com/office/drawing/2014/main" id="{F261677D-F82F-17A7-5B20-31E2BC1977F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8045" y="10288548"/>
            <a:ext cx="4805437" cy="2862295"/>
          </a:xfrm>
          <a:prstGeom prst="rect">
            <a:avLst/>
          </a:prstGeom>
        </p:spPr>
      </p:pic>
      <p:sp>
        <p:nvSpPr>
          <p:cNvPr id="14" name="4_Arrow middle text">
            <a:extLst>
              <a:ext uri="{FF2B5EF4-FFF2-40B4-BE49-F238E27FC236}">
                <a16:creationId xmlns:a16="http://schemas.microsoft.com/office/drawing/2014/main" id="{F7302874-6FF6-4F12-9408-F903772FAD68}"/>
              </a:ext>
            </a:extLst>
          </p:cNvPr>
          <p:cNvSpPr txBox="1"/>
          <p:nvPr/>
        </p:nvSpPr>
        <p:spPr>
          <a:xfrm>
            <a:off x="15316948" y="12497179"/>
            <a:ext cx="59421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Data transfer</a:t>
            </a:r>
          </a:p>
        </p:txBody>
      </p:sp>
      <p:sp>
        <p:nvSpPr>
          <p:cNvPr id="8" name="4_Arrow middle">
            <a:extLst>
              <a:ext uri="{FF2B5EF4-FFF2-40B4-BE49-F238E27FC236}">
                <a16:creationId xmlns:a16="http://schemas.microsoft.com/office/drawing/2014/main" id="{B43C1AFE-6F2D-CCC5-12EE-FEA07B39D6DA}"/>
              </a:ext>
            </a:extLst>
          </p:cNvPr>
          <p:cNvSpPr/>
          <p:nvPr/>
        </p:nvSpPr>
        <p:spPr>
          <a:xfrm>
            <a:off x="5211763" y="10959575"/>
            <a:ext cx="26152471" cy="1708066"/>
          </a:xfrm>
          <a:prstGeom prst="leftRightArrow">
            <a:avLst/>
          </a:prstGeom>
          <a:gradFill>
            <a:gsLst>
              <a:gs pos="0">
                <a:srgbClr val="269D47"/>
              </a:gs>
              <a:gs pos="56000">
                <a:schemeClr val="accent2">
                  <a:lumMod val="60000"/>
                  <a:lumOff val="40000"/>
                </a:schemeClr>
              </a:gs>
              <a:gs pos="100000">
                <a:srgbClr val="FF0000"/>
              </a:gs>
            </a:gsLst>
            <a:lin ang="10800000" scaled="0"/>
          </a:gradFill>
          <a:ln w="34925">
            <a:solidFill>
              <a:srgbClr val="FFFFFF">
                <a:alpha val="94000"/>
              </a:srgbClr>
            </a:solidFill>
          </a:ln>
          <a:effectLst>
            <a:outerShdw blurRad="317500" dir="2700000" algn="ctr">
              <a:srgbClr val="000000">
                <a:alpha val="43000"/>
              </a:srgbClr>
            </a:outerShdw>
          </a:effectLst>
          <a:scene3d>
            <a:camera prst="perspectiveFront" fov="2700000">
              <a:rot lat="10800000" lon="0" rev="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5_Arrorw bot text">
            <a:extLst>
              <a:ext uri="{FF2B5EF4-FFF2-40B4-BE49-F238E27FC236}">
                <a16:creationId xmlns:a16="http://schemas.microsoft.com/office/drawing/2014/main" id="{AD211B39-4156-1F38-DA65-9AA0DEDB6912}"/>
              </a:ext>
            </a:extLst>
          </p:cNvPr>
          <p:cNvSpPr txBox="1"/>
          <p:nvPr/>
        </p:nvSpPr>
        <p:spPr>
          <a:xfrm>
            <a:off x="12862340" y="16474813"/>
            <a:ext cx="1184132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Capacity/Heat/Noise/Price</a:t>
            </a:r>
          </a:p>
        </p:txBody>
      </p:sp>
      <p:sp>
        <p:nvSpPr>
          <p:cNvPr id="44" name="5_Arrorw bot">
            <a:extLst>
              <a:ext uri="{FF2B5EF4-FFF2-40B4-BE49-F238E27FC236}">
                <a16:creationId xmlns:a16="http://schemas.microsoft.com/office/drawing/2014/main" id="{9CA0828C-C0A8-E6E1-BFD5-FC3FF2B01484}"/>
              </a:ext>
            </a:extLst>
          </p:cNvPr>
          <p:cNvSpPr/>
          <p:nvPr/>
        </p:nvSpPr>
        <p:spPr>
          <a:xfrm>
            <a:off x="12862340" y="14705791"/>
            <a:ext cx="11418849" cy="1708066"/>
          </a:xfrm>
          <a:prstGeom prst="leftRightArrow">
            <a:avLst/>
          </a:prstGeom>
          <a:gradFill>
            <a:gsLst>
              <a:gs pos="0">
                <a:srgbClr val="269D47"/>
              </a:gs>
              <a:gs pos="56000">
                <a:schemeClr val="accent2">
                  <a:lumMod val="60000"/>
                  <a:lumOff val="40000"/>
                </a:schemeClr>
              </a:gs>
              <a:gs pos="100000">
                <a:srgbClr val="FF0000"/>
              </a:gs>
            </a:gsLst>
            <a:lin ang="0" scaled="0"/>
          </a:gradFill>
          <a:ln w="34925">
            <a:solidFill>
              <a:srgbClr val="FFFFFF">
                <a:alpha val="94000"/>
              </a:srgbClr>
            </a:solidFill>
          </a:ln>
          <a:effectLst>
            <a:outerShdw blurRad="317500" dir="2700000" algn="ctr">
              <a:srgbClr val="000000">
                <a:alpha val="43000"/>
              </a:srgbClr>
            </a:outerShdw>
          </a:effectLst>
          <a:scene3d>
            <a:camera prst="perspectiveFront" fov="2700000">
              <a:rot lat="10800000" lon="0" rev="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6_More data text">
            <a:extLst>
              <a:ext uri="{FF2B5EF4-FFF2-40B4-BE49-F238E27FC236}">
                <a16:creationId xmlns:a16="http://schemas.microsoft.com/office/drawing/2014/main" id="{25F606F1-B442-6F84-EFF1-42A31A2D2EAF}"/>
              </a:ext>
            </a:extLst>
          </p:cNvPr>
          <p:cNvSpPr txBox="1"/>
          <p:nvPr/>
        </p:nvSpPr>
        <p:spPr>
          <a:xfrm>
            <a:off x="368780" y="16474813"/>
            <a:ext cx="2537915"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More</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data</a:t>
            </a:r>
          </a:p>
        </p:txBody>
      </p:sp>
      <p:pic>
        <p:nvPicPr>
          <p:cNvPr id="48" name="6_More data" descr="A picture containing text&#10;&#10;Description automatically generated">
            <a:extLst>
              <a:ext uri="{FF2B5EF4-FFF2-40B4-BE49-F238E27FC236}">
                <a16:creationId xmlns:a16="http://schemas.microsoft.com/office/drawing/2014/main" id="{2C658948-9B00-D78D-D639-7DAA3062D1F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75035" y="13876724"/>
            <a:ext cx="2810296" cy="2759293"/>
          </a:xfrm>
          <a:prstGeom prst="rect">
            <a:avLst/>
          </a:prstGeom>
        </p:spPr>
      </p:pic>
      <p:sp>
        <p:nvSpPr>
          <p:cNvPr id="66" name="7_Less data text">
            <a:extLst>
              <a:ext uri="{FF2B5EF4-FFF2-40B4-BE49-F238E27FC236}">
                <a16:creationId xmlns:a16="http://schemas.microsoft.com/office/drawing/2014/main" id="{27EE0BE2-3E8B-48F8-3375-0C1D10E22FA2}"/>
              </a:ext>
            </a:extLst>
          </p:cNvPr>
          <p:cNvSpPr txBox="1"/>
          <p:nvPr/>
        </p:nvSpPr>
        <p:spPr>
          <a:xfrm>
            <a:off x="25155560" y="16474813"/>
            <a:ext cx="2537915"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Less</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data</a:t>
            </a:r>
          </a:p>
        </p:txBody>
      </p:sp>
      <p:pic>
        <p:nvPicPr>
          <p:cNvPr id="50" name="7_Less data">
            <a:extLst>
              <a:ext uri="{FF2B5EF4-FFF2-40B4-BE49-F238E27FC236}">
                <a16:creationId xmlns:a16="http://schemas.microsoft.com/office/drawing/2014/main" id="{FCFB5028-9F33-72DE-0C10-4517839D4FA3}"/>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25174496" y="13876724"/>
            <a:ext cx="2001592" cy="2969224"/>
          </a:xfrm>
          <a:prstGeom prst="rect">
            <a:avLst/>
          </a:prstGeom>
        </p:spPr>
      </p:pic>
      <p:sp>
        <p:nvSpPr>
          <p:cNvPr id="67" name="8_Less heat text">
            <a:extLst>
              <a:ext uri="{FF2B5EF4-FFF2-40B4-BE49-F238E27FC236}">
                <a16:creationId xmlns:a16="http://schemas.microsoft.com/office/drawing/2014/main" id="{10F5E4E6-CAF6-A32C-F34A-BE097FDB6882}"/>
              </a:ext>
            </a:extLst>
          </p:cNvPr>
          <p:cNvSpPr txBox="1"/>
          <p:nvPr/>
        </p:nvSpPr>
        <p:spPr>
          <a:xfrm>
            <a:off x="3866516" y="16474813"/>
            <a:ext cx="2537915"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Less</a:t>
            </a:r>
          </a:p>
          <a:p>
            <a:r>
              <a:rPr lang="en-US" sz="7500" dirty="0">
                <a:latin typeface="Arial" panose="020B0604020202020204" pitchFamily="34" charset="0"/>
                <a:cs typeface="Arial" panose="020B0604020202020204" pitchFamily="34" charset="0"/>
              </a:rPr>
              <a:t>heat</a:t>
            </a:r>
          </a:p>
        </p:txBody>
      </p:sp>
      <p:pic>
        <p:nvPicPr>
          <p:cNvPr id="54" name="8_Less heat" descr="A picture containing text, clipart&#10;&#10;Description automatically generated">
            <a:extLst>
              <a:ext uri="{FF2B5EF4-FFF2-40B4-BE49-F238E27FC236}">
                <a16:creationId xmlns:a16="http://schemas.microsoft.com/office/drawing/2014/main" id="{88734C16-49D7-B478-4DEA-BA323C1BB5F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118959" y="13730248"/>
            <a:ext cx="3290124" cy="3123317"/>
          </a:xfrm>
          <a:prstGeom prst="rect">
            <a:avLst/>
          </a:prstGeom>
        </p:spPr>
      </p:pic>
      <p:sp>
        <p:nvSpPr>
          <p:cNvPr id="70" name="9_More heat text">
            <a:extLst>
              <a:ext uri="{FF2B5EF4-FFF2-40B4-BE49-F238E27FC236}">
                <a16:creationId xmlns:a16="http://schemas.microsoft.com/office/drawing/2014/main" id="{3B0186BB-2EB5-FBB0-9F16-1C26ECB7E4F8}"/>
              </a:ext>
            </a:extLst>
          </p:cNvPr>
          <p:cNvSpPr txBox="1"/>
          <p:nvPr/>
        </p:nvSpPr>
        <p:spPr>
          <a:xfrm>
            <a:off x="27962063" y="16474813"/>
            <a:ext cx="2537915"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More</a:t>
            </a:r>
          </a:p>
          <a:p>
            <a:r>
              <a:rPr lang="en-US" sz="7500" dirty="0">
                <a:latin typeface="Arial" panose="020B0604020202020204" pitchFamily="34" charset="0"/>
                <a:cs typeface="Arial" panose="020B0604020202020204" pitchFamily="34" charset="0"/>
              </a:rPr>
              <a:t>heat</a:t>
            </a:r>
          </a:p>
        </p:txBody>
      </p:sp>
      <p:pic>
        <p:nvPicPr>
          <p:cNvPr id="52" name="9_More heat" descr="A picture containing text&#10;&#10;Description automatically generated">
            <a:extLst>
              <a:ext uri="{FF2B5EF4-FFF2-40B4-BE49-F238E27FC236}">
                <a16:creationId xmlns:a16="http://schemas.microsoft.com/office/drawing/2014/main" id="{B8E641A2-435D-7EFD-B9C6-0E8CF0DA0524}"/>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7895721" y="13876724"/>
            <a:ext cx="2553075" cy="2786509"/>
          </a:xfrm>
          <a:prstGeom prst="rect">
            <a:avLst/>
          </a:prstGeom>
        </p:spPr>
      </p:pic>
      <p:sp>
        <p:nvSpPr>
          <p:cNvPr id="71" name="10_Noisy quite">
            <a:extLst>
              <a:ext uri="{FF2B5EF4-FFF2-40B4-BE49-F238E27FC236}">
                <a16:creationId xmlns:a16="http://schemas.microsoft.com/office/drawing/2014/main" id="{1FDA5791-8F2A-1A26-7220-A86DE7308C0E}"/>
              </a:ext>
            </a:extLst>
          </p:cNvPr>
          <p:cNvSpPr txBox="1"/>
          <p:nvPr/>
        </p:nvSpPr>
        <p:spPr>
          <a:xfrm>
            <a:off x="6643585" y="16474813"/>
            <a:ext cx="2537915"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Less</a:t>
            </a:r>
          </a:p>
          <a:p>
            <a:r>
              <a:rPr lang="en-US" sz="7500" dirty="0">
                <a:latin typeface="Arial" panose="020B0604020202020204" pitchFamily="34" charset="0"/>
                <a:cs typeface="Arial" panose="020B0604020202020204" pitchFamily="34" charset="0"/>
              </a:rPr>
              <a:t>noise</a:t>
            </a:r>
          </a:p>
        </p:txBody>
      </p:sp>
      <p:pic>
        <p:nvPicPr>
          <p:cNvPr id="58" name="10_Noisy quite" descr="A picture containing text, vector graphics&#10;&#10;Description automatically generated">
            <a:extLst>
              <a:ext uri="{FF2B5EF4-FFF2-40B4-BE49-F238E27FC236}">
                <a16:creationId xmlns:a16="http://schemas.microsoft.com/office/drawing/2014/main" id="{48585F00-DAF4-F7C8-233A-D06E7113A1D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542711" y="13876724"/>
            <a:ext cx="2638772" cy="2898976"/>
          </a:xfrm>
          <a:prstGeom prst="rect">
            <a:avLst/>
          </a:prstGeom>
        </p:spPr>
      </p:pic>
      <p:sp>
        <p:nvSpPr>
          <p:cNvPr id="69" name="11_Nosie loud text">
            <a:extLst>
              <a:ext uri="{FF2B5EF4-FFF2-40B4-BE49-F238E27FC236}">
                <a16:creationId xmlns:a16="http://schemas.microsoft.com/office/drawing/2014/main" id="{C3B60FE4-E754-4333-CDD6-A26DEBAB075B}"/>
              </a:ext>
            </a:extLst>
          </p:cNvPr>
          <p:cNvSpPr txBox="1"/>
          <p:nvPr/>
        </p:nvSpPr>
        <p:spPr>
          <a:xfrm>
            <a:off x="31117439" y="16474813"/>
            <a:ext cx="2537915"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More</a:t>
            </a:r>
          </a:p>
          <a:p>
            <a:r>
              <a:rPr lang="en-US" sz="7500" dirty="0">
                <a:latin typeface="Arial" panose="020B0604020202020204" pitchFamily="34" charset="0"/>
                <a:cs typeface="Arial" panose="020B0604020202020204" pitchFamily="34" charset="0"/>
              </a:rPr>
              <a:t>noise</a:t>
            </a:r>
          </a:p>
        </p:txBody>
      </p:sp>
      <p:pic>
        <p:nvPicPr>
          <p:cNvPr id="56" name="11_Nosie loud" descr="A picture containing text&#10;&#10;Description automatically generated">
            <a:extLst>
              <a:ext uri="{FF2B5EF4-FFF2-40B4-BE49-F238E27FC236}">
                <a16:creationId xmlns:a16="http://schemas.microsoft.com/office/drawing/2014/main" id="{44811A98-CB24-A50B-5B37-E207946EF938}"/>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1168429" y="13876724"/>
            <a:ext cx="2553075" cy="2635072"/>
          </a:xfrm>
          <a:prstGeom prst="rect">
            <a:avLst/>
          </a:prstGeom>
        </p:spPr>
      </p:pic>
      <p:sp>
        <p:nvSpPr>
          <p:cNvPr id="68" name="12_Cheap text">
            <a:extLst>
              <a:ext uri="{FF2B5EF4-FFF2-40B4-BE49-F238E27FC236}">
                <a16:creationId xmlns:a16="http://schemas.microsoft.com/office/drawing/2014/main" id="{9828A652-4669-8986-F3F8-F5B71F8F0EC5}"/>
              </a:ext>
            </a:extLst>
          </p:cNvPr>
          <p:cNvSpPr txBox="1"/>
          <p:nvPr/>
        </p:nvSpPr>
        <p:spPr>
          <a:xfrm>
            <a:off x="9604633" y="16474813"/>
            <a:ext cx="2537915"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Less</a:t>
            </a:r>
          </a:p>
          <a:p>
            <a:r>
              <a:rPr lang="en-US" sz="7500" dirty="0">
                <a:latin typeface="Arial" panose="020B0604020202020204" pitchFamily="34" charset="0"/>
                <a:cs typeface="Arial" panose="020B0604020202020204" pitchFamily="34" charset="0"/>
              </a:rPr>
              <a:t>cost</a:t>
            </a:r>
          </a:p>
        </p:txBody>
      </p:sp>
      <p:pic>
        <p:nvPicPr>
          <p:cNvPr id="60" name="12_Cheap" descr="A picture containing text, cake, sign, clock&#10;&#10;Description automatically generated">
            <a:extLst>
              <a:ext uri="{FF2B5EF4-FFF2-40B4-BE49-F238E27FC236}">
                <a16:creationId xmlns:a16="http://schemas.microsoft.com/office/drawing/2014/main" id="{182681F7-29DE-AB1C-D9CA-5CB70FBE904A}"/>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315110" y="15194260"/>
            <a:ext cx="2925050" cy="902348"/>
          </a:xfrm>
          <a:prstGeom prst="rect">
            <a:avLst/>
          </a:prstGeom>
        </p:spPr>
      </p:pic>
      <p:sp>
        <p:nvSpPr>
          <p:cNvPr id="72" name="13_Cost text">
            <a:extLst>
              <a:ext uri="{FF2B5EF4-FFF2-40B4-BE49-F238E27FC236}">
                <a16:creationId xmlns:a16="http://schemas.microsoft.com/office/drawing/2014/main" id="{4BB51B04-48A2-0FEB-2A96-DC0891A8125E}"/>
              </a:ext>
            </a:extLst>
          </p:cNvPr>
          <p:cNvSpPr txBox="1"/>
          <p:nvPr/>
        </p:nvSpPr>
        <p:spPr>
          <a:xfrm>
            <a:off x="34088077" y="16474813"/>
            <a:ext cx="2508705"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More</a:t>
            </a:r>
          </a:p>
          <a:p>
            <a:r>
              <a:rPr lang="en-US" sz="7500" dirty="0">
                <a:latin typeface="Arial" panose="020B0604020202020204" pitchFamily="34" charset="0"/>
                <a:cs typeface="Arial" panose="020B0604020202020204" pitchFamily="34" charset="0"/>
              </a:rPr>
              <a:t>cost</a:t>
            </a:r>
          </a:p>
        </p:txBody>
      </p:sp>
      <p:pic>
        <p:nvPicPr>
          <p:cNvPr id="62" name="13_Cost" descr="A picture containing text, sign&#10;&#10;Description automatically generated">
            <a:extLst>
              <a:ext uri="{FF2B5EF4-FFF2-40B4-BE49-F238E27FC236}">
                <a16:creationId xmlns:a16="http://schemas.microsoft.com/office/drawing/2014/main" id="{494D8839-863D-A97F-B927-109AB28A2754}"/>
              </a:ext>
            </a:extLst>
          </p:cNvPr>
          <p:cNvPicPr>
            <a:picLocks noChangeAspect="1"/>
          </p:cNvPicPr>
          <p:nvPr/>
        </p:nvPicPr>
        <p:blipFill>
          <a:blip r:embed="rId20"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4378791" y="13876724"/>
            <a:ext cx="1432555" cy="258662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Revolutions Per Minute (RPM)</a:t>
            </a:r>
          </a:p>
        </p:txBody>
      </p:sp>
    </p:spTree>
    <p:extLst>
      <p:ext uri="{BB962C8B-B14F-4D97-AF65-F5344CB8AC3E}">
        <p14:creationId xmlns:p14="http://schemas.microsoft.com/office/powerpoint/2010/main" val="2307975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82" name="0_Latency graphic">
            <a:extLst>
              <a:ext uri="{FF2B5EF4-FFF2-40B4-BE49-F238E27FC236}">
                <a16:creationId xmlns:a16="http://schemas.microsoft.com/office/drawing/2014/main" id="{3472888E-8D26-BCFA-4BD0-A291E4EEFD31}"/>
              </a:ext>
            </a:extLst>
          </p:cNvPr>
          <p:cNvGrpSpPr/>
          <p:nvPr/>
        </p:nvGrpSpPr>
        <p:grpSpPr>
          <a:xfrm>
            <a:off x="3693575" y="6477528"/>
            <a:ext cx="13156612" cy="11709450"/>
            <a:chOff x="3693575" y="6477528"/>
            <a:chExt cx="13156612" cy="11709450"/>
          </a:xfrm>
        </p:grpSpPr>
        <p:sp>
          <p:nvSpPr>
            <p:cNvPr id="49" name="Circle: Hollow 48">
              <a:extLst>
                <a:ext uri="{FF2B5EF4-FFF2-40B4-BE49-F238E27FC236}">
                  <a16:creationId xmlns:a16="http://schemas.microsoft.com/office/drawing/2014/main" id="{7C99A8AF-BD2B-420F-3F55-8D8E97E2856C}"/>
                </a:ext>
              </a:extLst>
            </p:cNvPr>
            <p:cNvSpPr/>
            <p:nvPr/>
          </p:nvSpPr>
          <p:spPr>
            <a:xfrm>
              <a:off x="5110796" y="8183668"/>
              <a:ext cx="9707371" cy="9707371"/>
            </a:xfrm>
            <a:prstGeom prst="donut">
              <a:avLst>
                <a:gd name="adj" fmla="val 3047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solidFill>
                  <a:schemeClr val="tx1"/>
                </a:solidFill>
              </a:endParaRPr>
            </a:p>
          </p:txBody>
        </p:sp>
        <p:sp>
          <p:nvSpPr>
            <p:cNvPr id="50" name="Circle: Hollow 49">
              <a:extLst>
                <a:ext uri="{FF2B5EF4-FFF2-40B4-BE49-F238E27FC236}">
                  <a16:creationId xmlns:a16="http://schemas.microsoft.com/office/drawing/2014/main" id="{899064BA-FB04-7374-9672-BD8B75224D4B}"/>
                </a:ext>
              </a:extLst>
            </p:cNvPr>
            <p:cNvSpPr/>
            <p:nvPr/>
          </p:nvSpPr>
          <p:spPr>
            <a:xfrm>
              <a:off x="6841279" y="9876301"/>
              <a:ext cx="6308043" cy="6308043"/>
            </a:xfrm>
            <a:prstGeom prst="donut">
              <a:avLst>
                <a:gd name="adj" fmla="val 4928"/>
              </a:avLst>
            </a:prstGeom>
            <a:solidFill>
              <a:schemeClr val="bg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solidFill>
                  <a:schemeClr val="tx1"/>
                </a:solidFill>
              </a:endParaRPr>
            </a:p>
          </p:txBody>
        </p:sp>
        <p:sp>
          <p:nvSpPr>
            <p:cNvPr id="45" name="Isosceles Triangle 44">
              <a:extLst>
                <a:ext uri="{FF2B5EF4-FFF2-40B4-BE49-F238E27FC236}">
                  <a16:creationId xmlns:a16="http://schemas.microsoft.com/office/drawing/2014/main" id="{AE94079D-3BF3-01D8-6863-4AB7FD29C7C3}"/>
                </a:ext>
              </a:extLst>
            </p:cNvPr>
            <p:cNvSpPr/>
            <p:nvPr/>
          </p:nvSpPr>
          <p:spPr>
            <a:xfrm rot="1458940">
              <a:off x="5120262" y="11878935"/>
              <a:ext cx="1427957" cy="6308043"/>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9FFA7BDB-1F8E-C207-B3EF-7647BF462B84}"/>
                </a:ext>
              </a:extLst>
            </p:cNvPr>
            <p:cNvSpPr/>
            <p:nvPr/>
          </p:nvSpPr>
          <p:spPr>
            <a:xfrm rot="1458940">
              <a:off x="6586994" y="12001658"/>
              <a:ext cx="685243" cy="121415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51" name="Block Arc 50">
              <a:extLst>
                <a:ext uri="{FF2B5EF4-FFF2-40B4-BE49-F238E27FC236}">
                  <a16:creationId xmlns:a16="http://schemas.microsoft.com/office/drawing/2014/main" id="{DD595DDC-9F40-AC83-346A-760A938F3D73}"/>
                </a:ext>
              </a:extLst>
            </p:cNvPr>
            <p:cNvSpPr/>
            <p:nvPr/>
          </p:nvSpPr>
          <p:spPr>
            <a:xfrm rot="440859">
              <a:off x="8372744" y="9639317"/>
              <a:ext cx="6308043" cy="6308043"/>
            </a:xfrm>
            <a:prstGeom prst="blockArc">
              <a:avLst>
                <a:gd name="adj1" fmla="val 19154483"/>
                <a:gd name="adj2" fmla="val 21560370"/>
                <a:gd name="adj3" fmla="val 6141"/>
              </a:avLst>
            </a:prstGeom>
            <a:solidFill>
              <a:schemeClr val="bg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dirty="0">
                  <a:solidFill>
                    <a:schemeClr val="tx1"/>
                  </a:solidFill>
                </a:rPr>
                <a:t>0</a:t>
              </a:r>
            </a:p>
          </p:txBody>
        </p:sp>
        <p:cxnSp>
          <p:nvCxnSpPr>
            <p:cNvPr id="53" name="Straight Connector 52">
              <a:extLst>
                <a:ext uri="{FF2B5EF4-FFF2-40B4-BE49-F238E27FC236}">
                  <a16:creationId xmlns:a16="http://schemas.microsoft.com/office/drawing/2014/main" id="{A29AFC86-23B3-B95E-766F-A8A74BE4587B}"/>
                </a:ext>
              </a:extLst>
            </p:cNvPr>
            <p:cNvCxnSpPr>
              <a:cxnSpLocks/>
            </p:cNvCxnSpPr>
            <p:nvPr/>
          </p:nvCxnSpPr>
          <p:spPr>
            <a:xfrm>
              <a:off x="4175559" y="10737795"/>
              <a:ext cx="5867251" cy="2489964"/>
            </a:xfrm>
            <a:prstGeom prst="line">
              <a:avLst/>
            </a:prstGeom>
            <a:ln w="7620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E19678ED-4343-DBEC-DF09-76A33718D50A}"/>
                </a:ext>
              </a:extLst>
            </p:cNvPr>
            <p:cNvCxnSpPr>
              <a:cxnSpLocks/>
            </p:cNvCxnSpPr>
            <p:nvPr/>
          </p:nvCxnSpPr>
          <p:spPr>
            <a:xfrm flipH="1">
              <a:off x="10042810" y="10364158"/>
              <a:ext cx="5469466" cy="2878343"/>
            </a:xfrm>
            <a:prstGeom prst="line">
              <a:avLst/>
            </a:prstGeom>
            <a:ln w="76200"/>
          </p:spPr>
          <p:style>
            <a:lnRef idx="1">
              <a:schemeClr val="dk1"/>
            </a:lnRef>
            <a:fillRef idx="0">
              <a:schemeClr val="dk1"/>
            </a:fillRef>
            <a:effectRef idx="0">
              <a:schemeClr val="dk1"/>
            </a:effectRef>
            <a:fontRef idx="minor">
              <a:schemeClr val="tx1"/>
            </a:fontRef>
          </p:style>
        </p:cxnSp>
        <p:sp>
          <p:nvSpPr>
            <p:cNvPr id="62" name="Arrow: Circular 61">
              <a:extLst>
                <a:ext uri="{FF2B5EF4-FFF2-40B4-BE49-F238E27FC236}">
                  <a16:creationId xmlns:a16="http://schemas.microsoft.com/office/drawing/2014/main" id="{A7541544-5111-AA95-C67F-5E74AB4467A0}"/>
                </a:ext>
              </a:extLst>
            </p:cNvPr>
            <p:cNvSpPr/>
            <p:nvPr/>
          </p:nvSpPr>
          <p:spPr>
            <a:xfrm rot="660814" flipH="1">
              <a:off x="3693575" y="6477528"/>
              <a:ext cx="13156612" cy="11129102"/>
            </a:xfrm>
            <a:prstGeom prst="circularArrow">
              <a:avLst>
                <a:gd name="adj1" fmla="val 4712"/>
                <a:gd name="adj2" fmla="val 1142319"/>
                <a:gd name="adj3" fmla="val 20472776"/>
                <a:gd name="adj4" fmla="val 12504048"/>
                <a:gd name="adj5" fmla="val 7829"/>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3" name="_Point 5">
              <a:extLst>
                <a:ext uri="{FF2B5EF4-FFF2-40B4-BE49-F238E27FC236}">
                  <a16:creationId xmlns:a16="http://schemas.microsoft.com/office/drawing/2014/main" id="{1AE73612-4368-FA65-50A4-7EDFE64C0DE9}"/>
                </a:ext>
              </a:extLst>
            </p:cNvPr>
            <p:cNvSpPr txBox="1"/>
            <p:nvPr/>
          </p:nvSpPr>
          <p:spPr>
            <a:xfrm rot="153256">
              <a:off x="8451687" y="7345157"/>
              <a:ext cx="3886945" cy="1246461"/>
            </a:xfrm>
            <a:prstGeom prst="rect">
              <a:avLst/>
            </a:prstGeom>
            <a:noFill/>
          </p:spPr>
          <p:txBody>
            <a:bodyPr wrap="square">
              <a:prstTxWarp prst="textArchUp">
                <a:avLst>
                  <a:gd name="adj" fmla="val 13885516"/>
                </a:avLst>
              </a:prstTxWarp>
              <a:spAutoFit/>
            </a:bodyPr>
            <a:lstStyle/>
            <a:p>
              <a:r>
                <a:rPr lang="en-US" sz="7500" dirty="0">
                  <a:latin typeface="Arial" panose="020B0604020202020204" pitchFamily="34" charset="0"/>
                  <a:cs typeface="Arial" panose="020B0604020202020204" pitchFamily="34" charset="0"/>
                </a:rPr>
                <a:t>Latency</a:t>
              </a:r>
            </a:p>
          </p:txBody>
        </p:sp>
      </p:grpSp>
      <p:sp>
        <p:nvSpPr>
          <p:cNvPr id="28" name="0_Point 1">
            <a:extLst>
              <a:ext uri="{FF2B5EF4-FFF2-40B4-BE49-F238E27FC236}">
                <a16:creationId xmlns:a16="http://schemas.microsoft.com/office/drawing/2014/main" id="{70E2EC95-DCEB-3180-F832-D39CEBC5B84C}"/>
              </a:ext>
            </a:extLst>
          </p:cNvPr>
          <p:cNvSpPr txBox="1"/>
          <p:nvPr/>
        </p:nvSpPr>
        <p:spPr>
          <a:xfrm>
            <a:off x="3926766" y="3585345"/>
            <a:ext cx="1322895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Rotation Latency</a:t>
            </a:r>
          </a:p>
        </p:txBody>
      </p:sp>
      <p:sp>
        <p:nvSpPr>
          <p:cNvPr id="30" name="1_Point 2">
            <a:extLst>
              <a:ext uri="{FF2B5EF4-FFF2-40B4-BE49-F238E27FC236}">
                <a16:creationId xmlns:a16="http://schemas.microsoft.com/office/drawing/2014/main" id="{DD40AFE8-EB62-E2AE-A718-D7DD02D2D81C}"/>
              </a:ext>
            </a:extLst>
          </p:cNvPr>
          <p:cNvSpPr txBox="1"/>
          <p:nvPr/>
        </p:nvSpPr>
        <p:spPr>
          <a:xfrm>
            <a:off x="3926766" y="5284692"/>
            <a:ext cx="1419796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Time for data to be under head</a:t>
            </a:r>
          </a:p>
        </p:txBody>
      </p:sp>
      <p:grpSp>
        <p:nvGrpSpPr>
          <p:cNvPr id="83" name="2_Seek Graphic">
            <a:extLst>
              <a:ext uri="{FF2B5EF4-FFF2-40B4-BE49-F238E27FC236}">
                <a16:creationId xmlns:a16="http://schemas.microsoft.com/office/drawing/2014/main" id="{1AD7728F-91AA-9079-6BED-D21E6D04E0CE}"/>
              </a:ext>
            </a:extLst>
          </p:cNvPr>
          <p:cNvGrpSpPr/>
          <p:nvPr/>
        </p:nvGrpSpPr>
        <p:grpSpPr>
          <a:xfrm>
            <a:off x="20427409" y="6465608"/>
            <a:ext cx="13156612" cy="12109302"/>
            <a:chOff x="20427409" y="6465608"/>
            <a:chExt cx="13156612" cy="12109302"/>
          </a:xfrm>
        </p:grpSpPr>
        <p:sp>
          <p:nvSpPr>
            <p:cNvPr id="80" name="Arrow: Circular 79">
              <a:extLst>
                <a:ext uri="{FF2B5EF4-FFF2-40B4-BE49-F238E27FC236}">
                  <a16:creationId xmlns:a16="http://schemas.microsoft.com/office/drawing/2014/main" id="{F31114F4-6869-2F88-B009-53D9A0AE4FE3}"/>
                </a:ext>
              </a:extLst>
            </p:cNvPr>
            <p:cNvSpPr/>
            <p:nvPr/>
          </p:nvSpPr>
          <p:spPr>
            <a:xfrm rot="660814" flipH="1">
              <a:off x="20427409" y="6465608"/>
              <a:ext cx="13156612" cy="11129102"/>
            </a:xfrm>
            <a:prstGeom prst="circularArrow">
              <a:avLst>
                <a:gd name="adj1" fmla="val 4712"/>
                <a:gd name="adj2" fmla="val 1142319"/>
                <a:gd name="adj3" fmla="val 20472776"/>
                <a:gd name="adj4" fmla="val 12504048"/>
                <a:gd name="adj5" fmla="val 7829"/>
              </a:avLst>
            </a:prstGeom>
            <a:solidFill>
              <a:schemeClr val="accent1">
                <a:lumMod val="40000"/>
                <a:lumOff val="60000"/>
                <a:alpha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1" name="_Point 5">
              <a:extLst>
                <a:ext uri="{FF2B5EF4-FFF2-40B4-BE49-F238E27FC236}">
                  <a16:creationId xmlns:a16="http://schemas.microsoft.com/office/drawing/2014/main" id="{E6A6EBD7-189A-6A56-9321-8672E2114C5C}"/>
                </a:ext>
              </a:extLst>
            </p:cNvPr>
            <p:cNvSpPr txBox="1"/>
            <p:nvPr/>
          </p:nvSpPr>
          <p:spPr>
            <a:xfrm rot="153256">
              <a:off x="25185521" y="7333237"/>
              <a:ext cx="3886945" cy="1246461"/>
            </a:xfrm>
            <a:prstGeom prst="rect">
              <a:avLst/>
            </a:prstGeom>
            <a:noFill/>
          </p:spPr>
          <p:txBody>
            <a:bodyPr wrap="square">
              <a:prstTxWarp prst="textArchUp">
                <a:avLst>
                  <a:gd name="adj" fmla="val 13885516"/>
                </a:avLst>
              </a:prstTxWarp>
              <a:spAutoFit/>
            </a:bodyPr>
            <a:lstStyle/>
            <a:p>
              <a:r>
                <a:rPr lang="en-US" sz="7500" dirty="0">
                  <a:latin typeface="Arial" panose="020B0604020202020204" pitchFamily="34" charset="0"/>
                  <a:cs typeface="Arial" panose="020B0604020202020204" pitchFamily="34" charset="0"/>
                </a:rPr>
                <a:t>Latency</a:t>
              </a:r>
            </a:p>
          </p:txBody>
        </p:sp>
        <p:sp>
          <p:nvSpPr>
            <p:cNvPr id="2" name="Circle: Hollow 1">
              <a:extLst>
                <a:ext uri="{FF2B5EF4-FFF2-40B4-BE49-F238E27FC236}">
                  <a16:creationId xmlns:a16="http://schemas.microsoft.com/office/drawing/2014/main" id="{6260A832-F83B-2514-F949-553B466B55C7}"/>
                </a:ext>
              </a:extLst>
            </p:cNvPr>
            <p:cNvSpPr/>
            <p:nvPr/>
          </p:nvSpPr>
          <p:spPr>
            <a:xfrm>
              <a:off x="21999158" y="8183668"/>
              <a:ext cx="9707371" cy="9707371"/>
            </a:xfrm>
            <a:prstGeom prst="donut">
              <a:avLst>
                <a:gd name="adj" fmla="val 3047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solidFill>
                  <a:schemeClr val="tx1"/>
                </a:solidFill>
              </a:endParaRPr>
            </a:p>
          </p:txBody>
        </p:sp>
        <p:sp>
          <p:nvSpPr>
            <p:cNvPr id="8" name="Circle: Hollow 7">
              <a:extLst>
                <a:ext uri="{FF2B5EF4-FFF2-40B4-BE49-F238E27FC236}">
                  <a16:creationId xmlns:a16="http://schemas.microsoft.com/office/drawing/2014/main" id="{03C1C3F9-0422-79D9-6CC6-57103505D94E}"/>
                </a:ext>
              </a:extLst>
            </p:cNvPr>
            <p:cNvSpPr/>
            <p:nvPr/>
          </p:nvSpPr>
          <p:spPr>
            <a:xfrm>
              <a:off x="23729641" y="9876301"/>
              <a:ext cx="6308043" cy="6308043"/>
            </a:xfrm>
            <a:prstGeom prst="donut">
              <a:avLst>
                <a:gd name="adj" fmla="val 4928"/>
              </a:avLst>
            </a:prstGeom>
            <a:solidFill>
              <a:schemeClr val="bg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solidFill>
                  <a:schemeClr val="tx1"/>
                </a:solidFill>
              </a:endParaRPr>
            </a:p>
          </p:txBody>
        </p:sp>
        <p:sp>
          <p:nvSpPr>
            <p:cNvPr id="22" name="Isosceles Triangle 21">
              <a:extLst>
                <a:ext uri="{FF2B5EF4-FFF2-40B4-BE49-F238E27FC236}">
                  <a16:creationId xmlns:a16="http://schemas.microsoft.com/office/drawing/2014/main" id="{D9522799-E159-55D1-712D-95BD057C395C}"/>
                </a:ext>
              </a:extLst>
            </p:cNvPr>
            <p:cNvSpPr/>
            <p:nvPr/>
          </p:nvSpPr>
          <p:spPr>
            <a:xfrm rot="950855">
              <a:off x="22521021" y="12056350"/>
              <a:ext cx="1427957" cy="6308042"/>
            </a:xfrm>
            <a:prstGeom prst="triangle">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26EB811F-8C6F-36FF-C493-03BDAF410EFD}"/>
                </a:ext>
              </a:extLst>
            </p:cNvPr>
            <p:cNvSpPr/>
            <p:nvPr/>
          </p:nvSpPr>
          <p:spPr>
            <a:xfrm rot="950855">
              <a:off x="23618825" y="12044197"/>
              <a:ext cx="685243" cy="1214151"/>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3" name="Isosceles Triangle 2">
              <a:extLst>
                <a:ext uri="{FF2B5EF4-FFF2-40B4-BE49-F238E27FC236}">
                  <a16:creationId xmlns:a16="http://schemas.microsoft.com/office/drawing/2014/main" id="{A1498DA6-8172-AB39-81D5-D02CC758FCB1}"/>
                </a:ext>
              </a:extLst>
            </p:cNvPr>
            <p:cNvSpPr/>
            <p:nvPr/>
          </p:nvSpPr>
          <p:spPr>
            <a:xfrm>
              <a:off x="21586360" y="12266868"/>
              <a:ext cx="1427957" cy="6308042"/>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856A8B1A-7017-AB79-8E15-5B8AEFACF695}"/>
                </a:ext>
              </a:extLst>
            </p:cNvPr>
            <p:cNvSpPr/>
            <p:nvPr/>
          </p:nvSpPr>
          <p:spPr>
            <a:xfrm>
              <a:off x="21957716" y="12153604"/>
              <a:ext cx="685243" cy="121415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cxnSp>
          <p:nvCxnSpPr>
            <p:cNvPr id="64" name="Straight Connector 63">
              <a:extLst>
                <a:ext uri="{FF2B5EF4-FFF2-40B4-BE49-F238E27FC236}">
                  <a16:creationId xmlns:a16="http://schemas.microsoft.com/office/drawing/2014/main" id="{B876AF14-3AE2-D144-0A6C-D82334414BC2}"/>
                </a:ext>
              </a:extLst>
            </p:cNvPr>
            <p:cNvCxnSpPr>
              <a:cxnSpLocks/>
            </p:cNvCxnSpPr>
            <p:nvPr/>
          </p:nvCxnSpPr>
          <p:spPr>
            <a:xfrm>
              <a:off x="22267683" y="6936126"/>
              <a:ext cx="0" cy="5217478"/>
            </a:xfrm>
            <a:prstGeom prst="line">
              <a:avLst/>
            </a:prstGeom>
            <a:ln w="76200"/>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3ECA70B7-9583-FEE6-52D1-09C92F72528B}"/>
                </a:ext>
              </a:extLst>
            </p:cNvPr>
            <p:cNvCxnSpPr>
              <a:cxnSpLocks/>
            </p:cNvCxnSpPr>
            <p:nvPr/>
          </p:nvCxnSpPr>
          <p:spPr>
            <a:xfrm>
              <a:off x="24121292" y="6936126"/>
              <a:ext cx="0" cy="5105953"/>
            </a:xfrm>
            <a:prstGeom prst="line">
              <a:avLst/>
            </a:prstGeom>
            <a:ln w="76200"/>
          </p:spPr>
          <p:style>
            <a:lnRef idx="1">
              <a:schemeClr val="dk1"/>
            </a:lnRef>
            <a:fillRef idx="0">
              <a:schemeClr val="dk1"/>
            </a:fillRef>
            <a:effectRef idx="0">
              <a:schemeClr val="dk1"/>
            </a:effectRef>
            <a:fontRef idx="minor">
              <a:schemeClr val="tx1"/>
            </a:fontRef>
          </p:style>
        </p:cxnSp>
        <p:sp>
          <p:nvSpPr>
            <p:cNvPr id="69" name="_Point 3">
              <a:extLst>
                <a:ext uri="{FF2B5EF4-FFF2-40B4-BE49-F238E27FC236}">
                  <a16:creationId xmlns:a16="http://schemas.microsoft.com/office/drawing/2014/main" id="{1CDC59F6-BCE2-9B63-9AF5-B2515BE35E69}"/>
                </a:ext>
              </a:extLst>
            </p:cNvPr>
            <p:cNvSpPr txBox="1"/>
            <p:nvPr/>
          </p:nvSpPr>
          <p:spPr>
            <a:xfrm>
              <a:off x="22401034" y="7459783"/>
              <a:ext cx="1847719"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Head</a:t>
              </a:r>
            </a:p>
            <a:p>
              <a:r>
                <a:rPr lang="en-US" sz="5000" dirty="0">
                  <a:latin typeface="Arial" panose="020B0604020202020204" pitchFamily="34" charset="0"/>
                  <a:cs typeface="Arial" panose="020B0604020202020204" pitchFamily="34" charset="0"/>
                </a:rPr>
                <a:t>move</a:t>
              </a:r>
            </a:p>
          </p:txBody>
        </p:sp>
        <p:sp>
          <p:nvSpPr>
            <p:cNvPr id="75" name="Block Arc 74">
              <a:extLst>
                <a:ext uri="{FF2B5EF4-FFF2-40B4-BE49-F238E27FC236}">
                  <a16:creationId xmlns:a16="http://schemas.microsoft.com/office/drawing/2014/main" id="{5AB5E497-CD6F-00A0-175D-E00834EA4DD3}"/>
                </a:ext>
              </a:extLst>
            </p:cNvPr>
            <p:cNvSpPr/>
            <p:nvPr/>
          </p:nvSpPr>
          <p:spPr>
            <a:xfrm rot="440859">
              <a:off x="25208657" y="9378886"/>
              <a:ext cx="6308043" cy="6308043"/>
            </a:xfrm>
            <a:prstGeom prst="blockArc">
              <a:avLst>
                <a:gd name="adj1" fmla="val 19154483"/>
                <a:gd name="adj2" fmla="val 21560370"/>
                <a:gd name="adj3" fmla="val 6141"/>
              </a:avLst>
            </a:prstGeom>
            <a:solidFill>
              <a:schemeClr val="bg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dirty="0">
                  <a:solidFill>
                    <a:schemeClr val="tx1"/>
                  </a:solidFill>
                </a:rPr>
                <a:t>0</a:t>
              </a:r>
            </a:p>
          </p:txBody>
        </p:sp>
      </p:grpSp>
      <p:sp>
        <p:nvSpPr>
          <p:cNvPr id="9" name="2_Seek time text">
            <a:extLst>
              <a:ext uri="{FF2B5EF4-FFF2-40B4-BE49-F238E27FC236}">
                <a16:creationId xmlns:a16="http://schemas.microsoft.com/office/drawing/2014/main" id="{9AB0CD40-3F8C-4AD7-ABD2-0365709E7B83}"/>
              </a:ext>
            </a:extLst>
          </p:cNvPr>
          <p:cNvSpPr txBox="1"/>
          <p:nvPr/>
        </p:nvSpPr>
        <p:spPr>
          <a:xfrm>
            <a:off x="22447508" y="3585345"/>
            <a:ext cx="736713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Seek Time</a:t>
            </a:r>
          </a:p>
        </p:txBody>
      </p:sp>
      <p:sp>
        <p:nvSpPr>
          <p:cNvPr id="14" name="3_Point 2">
            <a:extLst>
              <a:ext uri="{FF2B5EF4-FFF2-40B4-BE49-F238E27FC236}">
                <a16:creationId xmlns:a16="http://schemas.microsoft.com/office/drawing/2014/main" id="{F7302874-6FF6-4F12-9408-F903772FAD68}"/>
              </a:ext>
            </a:extLst>
          </p:cNvPr>
          <p:cNvSpPr txBox="1"/>
          <p:nvPr/>
        </p:nvSpPr>
        <p:spPr>
          <a:xfrm>
            <a:off x="22447508" y="5284692"/>
            <a:ext cx="1377183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Head move and rotation latency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Rotation Latency/Seek Time</a:t>
            </a:r>
          </a:p>
        </p:txBody>
      </p:sp>
    </p:spTree>
    <p:extLst>
      <p:ext uri="{BB962C8B-B14F-4D97-AF65-F5344CB8AC3E}">
        <p14:creationId xmlns:p14="http://schemas.microsoft.com/office/powerpoint/2010/main" val="219869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Specs" descr="Table&#10;&#10;Description automatically generated">
            <a:extLst>
              <a:ext uri="{FF2B5EF4-FFF2-40B4-BE49-F238E27FC236}">
                <a16:creationId xmlns:a16="http://schemas.microsoft.com/office/drawing/2014/main" id="{64D016E4-8A9A-5124-9883-D9E678F5542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0471" y="3295834"/>
            <a:ext cx="27100637" cy="10117433"/>
          </a:xfrm>
          <a:prstGeom prst="rect">
            <a:avLst/>
          </a:prstGeom>
        </p:spPr>
      </p:pic>
      <p:pic>
        <p:nvPicPr>
          <p:cNvPr id="10" name="0_Hard disk" descr="A picture containing text, electronics, screenshot&#10;&#10;Description automatically generated">
            <a:extLst>
              <a:ext uri="{FF2B5EF4-FFF2-40B4-BE49-F238E27FC236}">
                <a16:creationId xmlns:a16="http://schemas.microsoft.com/office/drawing/2014/main" id="{A7E5E0DB-40D5-DCFB-96D5-C49CB52745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083352" y="416686"/>
            <a:ext cx="6020280" cy="8576717"/>
          </a:xfrm>
          <a:prstGeom prst="rect">
            <a:avLst/>
          </a:prstGeom>
        </p:spPr>
      </p:pic>
      <p:sp>
        <p:nvSpPr>
          <p:cNvPr id="16" name="1_Point 1">
            <a:extLst>
              <a:ext uri="{FF2B5EF4-FFF2-40B4-BE49-F238E27FC236}">
                <a16:creationId xmlns:a16="http://schemas.microsoft.com/office/drawing/2014/main" id="{53053413-20F1-1D4F-E00C-55AE6845C6CA}"/>
              </a:ext>
            </a:extLst>
          </p:cNvPr>
          <p:cNvSpPr txBox="1"/>
          <p:nvPr/>
        </p:nvSpPr>
        <p:spPr>
          <a:xfrm>
            <a:off x="830471" y="13255785"/>
            <a:ext cx="33720785" cy="128144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Data Buffer: Cache used to improve performance</a:t>
            </a:r>
          </a:p>
        </p:txBody>
      </p:sp>
      <p:sp>
        <p:nvSpPr>
          <p:cNvPr id="17" name="4_Point 2">
            <a:extLst>
              <a:ext uri="{FF2B5EF4-FFF2-40B4-BE49-F238E27FC236}">
                <a16:creationId xmlns:a16="http://schemas.microsoft.com/office/drawing/2014/main" id="{E239ABF8-F2C9-CE0F-2471-4F2300504F3E}"/>
              </a:ext>
            </a:extLst>
          </p:cNvPr>
          <p:cNvSpPr txBox="1"/>
          <p:nvPr/>
        </p:nvSpPr>
        <p:spPr>
          <a:xfrm>
            <a:off x="830471" y="14627006"/>
            <a:ext cx="33720785" cy="128144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Latency Average: This is an average including low and high values (Seek time)</a:t>
            </a:r>
          </a:p>
        </p:txBody>
      </p:sp>
      <p:sp>
        <p:nvSpPr>
          <p:cNvPr id="23" name="5_Interface rate">
            <a:extLst>
              <a:ext uri="{FF2B5EF4-FFF2-40B4-BE49-F238E27FC236}">
                <a16:creationId xmlns:a16="http://schemas.microsoft.com/office/drawing/2014/main" id="{4FB99296-6091-5909-0785-E04C7A172B5C}"/>
              </a:ext>
            </a:extLst>
          </p:cNvPr>
          <p:cNvSpPr txBox="1"/>
          <p:nvPr/>
        </p:nvSpPr>
        <p:spPr>
          <a:xfrm>
            <a:off x="830471" y="15998227"/>
            <a:ext cx="332635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Interface Transfer Rate: Maximum data transfer rate to the circuit board</a:t>
            </a:r>
          </a:p>
        </p:txBody>
      </p:sp>
      <p:sp>
        <p:nvSpPr>
          <p:cNvPr id="24" name="6_Point 4">
            <a:extLst>
              <a:ext uri="{FF2B5EF4-FFF2-40B4-BE49-F238E27FC236}">
                <a16:creationId xmlns:a16="http://schemas.microsoft.com/office/drawing/2014/main" id="{2CB66B87-0940-6E09-5960-94E4EEEDC3C9}"/>
              </a:ext>
            </a:extLst>
          </p:cNvPr>
          <p:cNvSpPr txBox="1"/>
          <p:nvPr/>
        </p:nvSpPr>
        <p:spPr>
          <a:xfrm>
            <a:off x="830471" y="17334462"/>
            <a:ext cx="2882221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Sustained transfer rate: The average data rate to expect </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Example Specification</a:t>
            </a:r>
          </a:p>
        </p:txBody>
      </p:sp>
    </p:spTree>
    <p:extLst>
      <p:ext uri="{BB962C8B-B14F-4D97-AF65-F5344CB8AC3E}">
        <p14:creationId xmlns:p14="http://schemas.microsoft.com/office/powerpoint/2010/main" val="1152959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Hard DIsk left 2" descr="A picture containing text&#10;&#10;Description automatically generated">
            <a:extLst>
              <a:ext uri="{FF2B5EF4-FFF2-40B4-BE49-F238E27FC236}">
                <a16:creationId xmlns:a16="http://schemas.microsoft.com/office/drawing/2014/main" id="{C1387271-AB2A-36D6-D03E-021F51DDDC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4794" y="11775107"/>
            <a:ext cx="12894754" cy="2716505"/>
          </a:xfrm>
          <a:prstGeom prst="rect">
            <a:avLst/>
          </a:prstGeom>
        </p:spPr>
      </p:pic>
      <p:pic>
        <p:nvPicPr>
          <p:cNvPr id="4" name="0_Hard DIsk Left" descr="A screenshot of a video game&#10;&#10;Description automatically generated with medium confidence">
            <a:extLst>
              <a:ext uri="{FF2B5EF4-FFF2-40B4-BE49-F238E27FC236}">
                <a16:creationId xmlns:a16="http://schemas.microsoft.com/office/drawing/2014/main" id="{0889CABF-EDA4-BE7A-1E4F-D8CAA777CD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993974" y="8859544"/>
            <a:ext cx="12956395" cy="2863802"/>
          </a:xfrm>
          <a:prstGeom prst="rect">
            <a:avLst/>
          </a:prstGeom>
        </p:spPr>
      </p:pic>
      <p:sp>
        <p:nvSpPr>
          <p:cNvPr id="9" name="0_Left Point">
            <a:extLst>
              <a:ext uri="{FF2B5EF4-FFF2-40B4-BE49-F238E27FC236}">
                <a16:creationId xmlns:a16="http://schemas.microsoft.com/office/drawing/2014/main" id="{9AB0CD40-3F8C-4AD7-ABD2-0365709E7B83}"/>
              </a:ext>
            </a:extLst>
          </p:cNvPr>
          <p:cNvSpPr txBox="1"/>
          <p:nvPr/>
        </p:nvSpPr>
        <p:spPr>
          <a:xfrm>
            <a:off x="4545219" y="3352411"/>
            <a:ext cx="43375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SATA</a:t>
            </a:r>
          </a:p>
        </p:txBody>
      </p:sp>
      <p:sp>
        <p:nvSpPr>
          <p:cNvPr id="14" name="1_Point Left 2">
            <a:extLst>
              <a:ext uri="{FF2B5EF4-FFF2-40B4-BE49-F238E27FC236}">
                <a16:creationId xmlns:a16="http://schemas.microsoft.com/office/drawing/2014/main" id="{F7302874-6FF6-4F12-9408-F903772FAD68}"/>
              </a:ext>
            </a:extLst>
          </p:cNvPr>
          <p:cNvSpPr txBox="1"/>
          <p:nvPr/>
        </p:nvSpPr>
        <p:spPr>
          <a:xfrm>
            <a:off x="659024" y="4995655"/>
            <a:ext cx="12956396" cy="1238216"/>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Newest version 3 (6 Gbps)</a:t>
            </a:r>
          </a:p>
        </p:txBody>
      </p:sp>
      <p:sp>
        <p:nvSpPr>
          <p:cNvPr id="16" name="2_Point Left 3">
            <a:extLst>
              <a:ext uri="{FF2B5EF4-FFF2-40B4-BE49-F238E27FC236}">
                <a16:creationId xmlns:a16="http://schemas.microsoft.com/office/drawing/2014/main" id="{046ADEB9-5C3F-9000-F3CB-887E5D48B18C}"/>
              </a:ext>
            </a:extLst>
          </p:cNvPr>
          <p:cNvSpPr txBox="1"/>
          <p:nvPr/>
        </p:nvSpPr>
        <p:spPr>
          <a:xfrm>
            <a:off x="659024" y="6195208"/>
            <a:ext cx="124038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Unlikely to be new versions</a:t>
            </a:r>
          </a:p>
        </p:txBody>
      </p:sp>
      <p:pic>
        <p:nvPicPr>
          <p:cNvPr id="3" name="3_SAS 2" descr="A picture containing text, electronics&#10;&#10;Description automatically generated">
            <a:extLst>
              <a:ext uri="{FF2B5EF4-FFF2-40B4-BE49-F238E27FC236}">
                <a16:creationId xmlns:a16="http://schemas.microsoft.com/office/drawing/2014/main" id="{7D262142-43CA-1435-3C09-1C57BC75F59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8971" t="50842" r="6278"/>
          <a:stretch/>
        </p:blipFill>
        <p:spPr>
          <a:xfrm>
            <a:off x="21280352" y="11613805"/>
            <a:ext cx="12747528" cy="3432363"/>
          </a:xfrm>
          <a:prstGeom prst="rect">
            <a:avLst/>
          </a:prstGeom>
        </p:spPr>
      </p:pic>
      <p:pic>
        <p:nvPicPr>
          <p:cNvPr id="8" name="3_SAS 1">
            <a:extLst>
              <a:ext uri="{FF2B5EF4-FFF2-40B4-BE49-F238E27FC236}">
                <a16:creationId xmlns:a16="http://schemas.microsoft.com/office/drawing/2014/main" id="{068DA374-EEC7-2E25-5DBF-F955892D25B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 r="49743" b="1278"/>
          <a:stretch/>
        </p:blipFill>
        <p:spPr>
          <a:xfrm>
            <a:off x="20935032" y="8858953"/>
            <a:ext cx="13586030" cy="2651037"/>
          </a:xfrm>
          <a:prstGeom prst="rect">
            <a:avLst/>
          </a:prstGeom>
        </p:spPr>
      </p:pic>
      <p:sp>
        <p:nvSpPr>
          <p:cNvPr id="2" name="3_right point">
            <a:extLst>
              <a:ext uri="{FF2B5EF4-FFF2-40B4-BE49-F238E27FC236}">
                <a16:creationId xmlns:a16="http://schemas.microsoft.com/office/drawing/2014/main" id="{B1C55DE5-2BAC-CEF0-EC2C-680C2EFA537C}"/>
              </a:ext>
            </a:extLst>
          </p:cNvPr>
          <p:cNvSpPr txBox="1"/>
          <p:nvPr/>
        </p:nvSpPr>
        <p:spPr>
          <a:xfrm>
            <a:off x="24291906" y="3352411"/>
            <a:ext cx="376057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SAS</a:t>
            </a:r>
          </a:p>
        </p:txBody>
      </p:sp>
      <p:sp>
        <p:nvSpPr>
          <p:cNvPr id="27" name="4_Open text">
            <a:extLst>
              <a:ext uri="{FF2B5EF4-FFF2-40B4-BE49-F238E27FC236}">
                <a16:creationId xmlns:a16="http://schemas.microsoft.com/office/drawing/2014/main" id="{95B10286-67AB-CAE1-D21C-F06DC78B26A1}"/>
              </a:ext>
            </a:extLst>
          </p:cNvPr>
          <p:cNvSpPr txBox="1"/>
          <p:nvPr/>
        </p:nvSpPr>
        <p:spPr>
          <a:xfrm>
            <a:off x="4366016" y="17995471"/>
            <a:ext cx="26473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Open</a:t>
            </a:r>
          </a:p>
        </p:txBody>
      </p:sp>
      <p:pic>
        <p:nvPicPr>
          <p:cNvPr id="28" name="4_Open" descr="A picture containing electronics&#10;&#10;Description automatically generated">
            <a:extLst>
              <a:ext uri="{FF2B5EF4-FFF2-40B4-BE49-F238E27FC236}">
                <a16:creationId xmlns:a16="http://schemas.microsoft.com/office/drawing/2014/main" id="{F2EC1443-50FE-B897-6AA8-B677C6DB076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151186" y="14543372"/>
            <a:ext cx="3459778" cy="3308408"/>
          </a:xfrm>
          <a:prstGeom prst="rect">
            <a:avLst/>
          </a:prstGeom>
        </p:spPr>
      </p:pic>
      <p:sp>
        <p:nvSpPr>
          <p:cNvPr id="31" name="5_Closed text">
            <a:extLst>
              <a:ext uri="{FF2B5EF4-FFF2-40B4-BE49-F238E27FC236}">
                <a16:creationId xmlns:a16="http://schemas.microsoft.com/office/drawing/2014/main" id="{FC44FDF3-535C-422B-290D-CAF84CDE08DF}"/>
              </a:ext>
            </a:extLst>
          </p:cNvPr>
          <p:cNvSpPr txBox="1"/>
          <p:nvPr/>
        </p:nvSpPr>
        <p:spPr>
          <a:xfrm>
            <a:off x="24851691" y="17995471"/>
            <a:ext cx="339674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Closed</a:t>
            </a:r>
          </a:p>
        </p:txBody>
      </p:sp>
      <p:pic>
        <p:nvPicPr>
          <p:cNvPr id="29" name="5_Closed" descr="A close up of a keyboard&#10;&#10;Description automatically generated with low confidence">
            <a:extLst>
              <a:ext uri="{FF2B5EF4-FFF2-40B4-BE49-F238E27FC236}">
                <a16:creationId xmlns:a16="http://schemas.microsoft.com/office/drawing/2014/main" id="{02130907-E981-61BD-C437-25C9186A14A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5079706" y="15099413"/>
            <a:ext cx="2972777" cy="3029332"/>
          </a:xfrm>
          <a:prstGeom prst="rect">
            <a:avLst/>
          </a:prstGeom>
        </p:spPr>
      </p:pic>
      <p:sp>
        <p:nvSpPr>
          <p:cNvPr id="17" name="6_Point Right 2">
            <a:extLst>
              <a:ext uri="{FF2B5EF4-FFF2-40B4-BE49-F238E27FC236}">
                <a16:creationId xmlns:a16="http://schemas.microsoft.com/office/drawing/2014/main" id="{5383AF69-D9BA-D6EA-73B7-BEC8C80F2F96}"/>
              </a:ext>
            </a:extLst>
          </p:cNvPr>
          <p:cNvSpPr txBox="1"/>
          <p:nvPr/>
        </p:nvSpPr>
        <p:spPr>
          <a:xfrm>
            <a:off x="19301677" y="4995655"/>
            <a:ext cx="1338812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SAS version 4 (22.5 Gbps)</a:t>
            </a:r>
          </a:p>
        </p:txBody>
      </p:sp>
      <p:sp>
        <p:nvSpPr>
          <p:cNvPr id="10" name="7_Point Right 3">
            <a:extLst>
              <a:ext uri="{FF2B5EF4-FFF2-40B4-BE49-F238E27FC236}">
                <a16:creationId xmlns:a16="http://schemas.microsoft.com/office/drawing/2014/main" id="{C84247E9-AC23-6D6F-0BDC-116E052DA84F}"/>
              </a:ext>
            </a:extLst>
          </p:cNvPr>
          <p:cNvSpPr txBox="1"/>
          <p:nvPr/>
        </p:nvSpPr>
        <p:spPr>
          <a:xfrm>
            <a:off x="19301677" y="6195208"/>
            <a:ext cx="1642523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Enterprise version (One exception)</a:t>
            </a:r>
          </a:p>
        </p:txBody>
      </p:sp>
      <p:pic>
        <p:nvPicPr>
          <p:cNvPr id="23" name="8_U2 Picture 1" descr="A picture containing text&#10;&#10;Description automatically generated">
            <a:extLst>
              <a:ext uri="{FF2B5EF4-FFF2-40B4-BE49-F238E27FC236}">
                <a16:creationId xmlns:a16="http://schemas.microsoft.com/office/drawing/2014/main" id="{68AB3A88-DA1B-B49E-9641-742B3681BA3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21586" r="17096"/>
          <a:stretch/>
        </p:blipFill>
        <p:spPr>
          <a:xfrm>
            <a:off x="14595627" y="11297999"/>
            <a:ext cx="5846223" cy="3675428"/>
          </a:xfrm>
          <a:prstGeom prst="rect">
            <a:avLst/>
          </a:prstGeom>
        </p:spPr>
      </p:pic>
      <p:sp>
        <p:nvSpPr>
          <p:cNvPr id="25" name="8_U2">
            <a:extLst>
              <a:ext uri="{FF2B5EF4-FFF2-40B4-BE49-F238E27FC236}">
                <a16:creationId xmlns:a16="http://schemas.microsoft.com/office/drawing/2014/main" id="{D7C147B7-2C04-6F2E-5F64-471610241F5E}"/>
              </a:ext>
            </a:extLst>
          </p:cNvPr>
          <p:cNvSpPr txBox="1"/>
          <p:nvPr/>
        </p:nvSpPr>
        <p:spPr>
          <a:xfrm>
            <a:off x="16752788" y="9398327"/>
            <a:ext cx="231898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U.2</a:t>
            </a:r>
          </a:p>
        </p:txBody>
      </p:sp>
      <p:sp>
        <p:nvSpPr>
          <p:cNvPr id="24" name="9_U2 Text 1">
            <a:extLst>
              <a:ext uri="{FF2B5EF4-FFF2-40B4-BE49-F238E27FC236}">
                <a16:creationId xmlns:a16="http://schemas.microsoft.com/office/drawing/2014/main" id="{109AFB86-62FF-9928-6B3A-AEB325931BB0}"/>
              </a:ext>
            </a:extLst>
          </p:cNvPr>
          <p:cNvSpPr txBox="1"/>
          <p:nvPr/>
        </p:nvSpPr>
        <p:spPr>
          <a:xfrm>
            <a:off x="12702160" y="15039480"/>
            <a:ext cx="104202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Specific SAS connector</a:t>
            </a:r>
          </a:p>
        </p:txBody>
      </p:sp>
      <p:sp>
        <p:nvSpPr>
          <p:cNvPr id="30" name="10_U2 Text 2">
            <a:extLst>
              <a:ext uri="{FF2B5EF4-FFF2-40B4-BE49-F238E27FC236}">
                <a16:creationId xmlns:a16="http://schemas.microsoft.com/office/drawing/2014/main" id="{99267998-C828-1534-5CC2-9531478993B2}"/>
              </a:ext>
            </a:extLst>
          </p:cNvPr>
          <p:cNvSpPr txBox="1"/>
          <p:nvPr/>
        </p:nvSpPr>
        <p:spPr>
          <a:xfrm>
            <a:off x="12310276" y="16389790"/>
            <a:ext cx="11589746"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Designed for desktop</a:t>
            </a:r>
          </a:p>
          <a:p>
            <a:pPr algn="ctr"/>
            <a:r>
              <a:rPr lang="en-US" sz="7500" dirty="0">
                <a:latin typeface="Arial" panose="020B0604020202020204" pitchFamily="34" charset="0"/>
                <a:cs typeface="Arial" panose="020B0604020202020204" pitchFamily="34" charset="0"/>
              </a:rPr>
              <a:t>or Pro computer</a:t>
            </a:r>
          </a:p>
        </p:txBody>
      </p:sp>
      <p:sp>
        <p:nvSpPr>
          <p:cNvPr id="11" name="11_Point right 3">
            <a:extLst>
              <a:ext uri="{FF2B5EF4-FFF2-40B4-BE49-F238E27FC236}">
                <a16:creationId xmlns:a16="http://schemas.microsoft.com/office/drawing/2014/main" id="{E64035EB-538E-4765-9879-52C9E87B8C6B}"/>
              </a:ext>
            </a:extLst>
          </p:cNvPr>
          <p:cNvSpPr txBox="1"/>
          <p:nvPr/>
        </p:nvSpPr>
        <p:spPr>
          <a:xfrm>
            <a:off x="19301676" y="7460944"/>
            <a:ext cx="1727432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Supports more features (E.g., topology)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Interfaces</a:t>
            </a:r>
          </a:p>
        </p:txBody>
      </p:sp>
    </p:spTree>
    <p:extLst>
      <p:ext uri="{BB962C8B-B14F-4D97-AF65-F5344CB8AC3E}">
        <p14:creationId xmlns:p14="http://schemas.microsoft.com/office/powerpoint/2010/main" val="453272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06265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Defines the size of the hard disk</a:t>
            </a:r>
          </a:p>
        </p:txBody>
      </p:sp>
      <p:pic>
        <p:nvPicPr>
          <p:cNvPr id="8" name="0_Hard Disk Left" descr="A picture containing electronics, hard disc, drive&#10;&#10;Description automatically generated">
            <a:extLst>
              <a:ext uri="{FF2B5EF4-FFF2-40B4-BE49-F238E27FC236}">
                <a16:creationId xmlns:a16="http://schemas.microsoft.com/office/drawing/2014/main" id="{B73D6C31-155F-825C-4793-AD7801E879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7027" y="5321733"/>
            <a:ext cx="19313286" cy="11085826"/>
          </a:xfrm>
          <a:prstGeom prst="rect">
            <a:avLst/>
          </a:prstGeom>
        </p:spPr>
      </p:pic>
      <p:sp>
        <p:nvSpPr>
          <p:cNvPr id="14" name="0_Hard Disk Left text">
            <a:extLst>
              <a:ext uri="{FF2B5EF4-FFF2-40B4-BE49-F238E27FC236}">
                <a16:creationId xmlns:a16="http://schemas.microsoft.com/office/drawing/2014/main" id="{F7302874-6FF6-4F12-9408-F903772FAD68}"/>
              </a:ext>
            </a:extLst>
          </p:cNvPr>
          <p:cNvSpPr txBox="1"/>
          <p:nvPr/>
        </p:nvSpPr>
        <p:spPr>
          <a:xfrm>
            <a:off x="10320709" y="16190816"/>
            <a:ext cx="41415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3.5 Inch</a:t>
            </a:r>
          </a:p>
        </p:txBody>
      </p:sp>
      <p:pic>
        <p:nvPicPr>
          <p:cNvPr id="4" name="0_Hard Disk Right" descr="A picture containing text, hard disc, electronics&#10;&#10;Description automatically generated">
            <a:extLst>
              <a:ext uri="{FF2B5EF4-FFF2-40B4-BE49-F238E27FC236}">
                <a16:creationId xmlns:a16="http://schemas.microsoft.com/office/drawing/2014/main" id="{6147FE5A-1934-1139-D314-D4008F103A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60313" y="8045817"/>
            <a:ext cx="11657262" cy="7916400"/>
          </a:xfrm>
          <a:prstGeom prst="rect">
            <a:avLst/>
          </a:prstGeom>
        </p:spPr>
      </p:pic>
      <p:sp>
        <p:nvSpPr>
          <p:cNvPr id="16" name="0_Hard Disk Right text">
            <a:extLst>
              <a:ext uri="{FF2B5EF4-FFF2-40B4-BE49-F238E27FC236}">
                <a16:creationId xmlns:a16="http://schemas.microsoft.com/office/drawing/2014/main" id="{D82E085B-9B89-D0D2-3DD9-8DCFC38D2D0C}"/>
              </a:ext>
            </a:extLst>
          </p:cNvPr>
          <p:cNvSpPr txBox="1"/>
          <p:nvPr/>
        </p:nvSpPr>
        <p:spPr>
          <a:xfrm>
            <a:off x="25976871" y="16190816"/>
            <a:ext cx="41415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2.5 Inch</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Form Factors</a:t>
            </a:r>
          </a:p>
        </p:txBody>
      </p:sp>
    </p:spTree>
    <p:extLst>
      <p:ext uri="{BB962C8B-B14F-4D97-AF65-F5344CB8AC3E}">
        <p14:creationId xmlns:p14="http://schemas.microsoft.com/office/powerpoint/2010/main" val="2760308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16" name="0_Graphics">
            <a:extLst>
              <a:ext uri="{FF2B5EF4-FFF2-40B4-BE49-F238E27FC236}">
                <a16:creationId xmlns:a16="http://schemas.microsoft.com/office/drawing/2014/main" id="{B4FA6678-CC85-3376-CC65-DC74E8B97ED0}"/>
              </a:ext>
            </a:extLst>
          </p:cNvPr>
          <p:cNvGrpSpPr/>
          <p:nvPr/>
        </p:nvGrpSpPr>
        <p:grpSpPr>
          <a:xfrm>
            <a:off x="854964" y="7297782"/>
            <a:ext cx="35435456" cy="10428566"/>
            <a:chOff x="854964" y="7297782"/>
            <a:chExt cx="35435456" cy="10428566"/>
          </a:xfrm>
        </p:grpSpPr>
        <p:pic>
          <p:nvPicPr>
            <p:cNvPr id="1026" name="Picture 2">
              <a:extLst>
                <a:ext uri="{FF2B5EF4-FFF2-40B4-BE49-F238E27FC236}">
                  <a16:creationId xmlns:a16="http://schemas.microsoft.com/office/drawing/2014/main" id="{27EECAF6-E386-56FC-0899-31E7CDB29BF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4964" y="7297782"/>
              <a:ext cx="5259264" cy="770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1A524CA-8BED-721C-D9ED-97861DEF5F7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16636" y="7297782"/>
              <a:ext cx="5793408" cy="7704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B9F59F3-0AD7-635B-091D-28828F6A81E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712452" y="7297782"/>
              <a:ext cx="5711462" cy="7704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4E111D1-6D0C-454E-F0B7-54BBFDB4362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826322" y="7297782"/>
              <a:ext cx="5436920" cy="770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788FD7B-26B3-922A-2D50-4B8785A9936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665650" y="7297782"/>
              <a:ext cx="5516266" cy="7704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7E7C777-8BB3-D706-24CB-559604F079A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584324" y="7297782"/>
              <a:ext cx="5706096" cy="7704000"/>
            </a:xfrm>
            <a:prstGeom prst="rect">
              <a:avLst/>
            </a:prstGeom>
            <a:noFill/>
            <a:extLst>
              <a:ext uri="{909E8E84-426E-40DD-AFC4-6F175D3DCCD1}">
                <a14:hiddenFill xmlns:a14="http://schemas.microsoft.com/office/drawing/2010/main">
                  <a:solidFill>
                    <a:srgbClr val="FFFFFF"/>
                  </a:solidFill>
                </a14:hiddenFill>
              </a:ext>
            </a:extLst>
          </p:spPr>
        </p:pic>
        <p:sp>
          <p:nvSpPr>
            <p:cNvPr id="2" name="_Point 9">
              <a:extLst>
                <a:ext uri="{FF2B5EF4-FFF2-40B4-BE49-F238E27FC236}">
                  <a16:creationId xmlns:a16="http://schemas.microsoft.com/office/drawing/2014/main" id="{6D49DB0D-F1E3-FFCA-4687-F6E09A18F4DF}"/>
                </a:ext>
              </a:extLst>
            </p:cNvPr>
            <p:cNvSpPr txBox="1"/>
            <p:nvPr/>
          </p:nvSpPr>
          <p:spPr>
            <a:xfrm>
              <a:off x="854964" y="15325691"/>
              <a:ext cx="449460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Everyday</a:t>
              </a:r>
            </a:p>
          </p:txBody>
        </p:sp>
        <p:sp>
          <p:nvSpPr>
            <p:cNvPr id="3" name="_Point 9">
              <a:extLst>
                <a:ext uri="{FF2B5EF4-FFF2-40B4-BE49-F238E27FC236}">
                  <a16:creationId xmlns:a16="http://schemas.microsoft.com/office/drawing/2014/main" id="{B0CC3CE4-00E5-5AE2-80CB-A2F72B21EC54}"/>
                </a:ext>
              </a:extLst>
            </p:cNvPr>
            <p:cNvSpPr txBox="1"/>
            <p:nvPr/>
          </p:nvSpPr>
          <p:spPr>
            <a:xfrm>
              <a:off x="6516636" y="15325691"/>
              <a:ext cx="449460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Capacity</a:t>
              </a:r>
            </a:p>
          </p:txBody>
        </p:sp>
        <p:sp>
          <p:nvSpPr>
            <p:cNvPr id="4" name="_Point 9">
              <a:extLst>
                <a:ext uri="{FF2B5EF4-FFF2-40B4-BE49-F238E27FC236}">
                  <a16:creationId xmlns:a16="http://schemas.microsoft.com/office/drawing/2014/main" id="{7759327B-6EFC-EBD6-1A7D-46C9D82DB427}"/>
                </a:ext>
              </a:extLst>
            </p:cNvPr>
            <p:cNvSpPr txBox="1"/>
            <p:nvPr/>
          </p:nvSpPr>
          <p:spPr>
            <a:xfrm>
              <a:off x="12712452" y="15325691"/>
              <a:ext cx="590167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High</a:t>
              </a:r>
            </a:p>
            <a:p>
              <a:r>
                <a:rPr lang="en-US" sz="7500" dirty="0">
                  <a:latin typeface="Arial" panose="020B0604020202020204" pitchFamily="34" charset="0"/>
                  <a:cs typeface="Arial" panose="020B0604020202020204" pitchFamily="34" charset="0"/>
                </a:rPr>
                <a:t>Performance</a:t>
              </a:r>
            </a:p>
          </p:txBody>
        </p:sp>
        <p:sp>
          <p:nvSpPr>
            <p:cNvPr id="6" name="_Point 9">
              <a:extLst>
                <a:ext uri="{FF2B5EF4-FFF2-40B4-BE49-F238E27FC236}">
                  <a16:creationId xmlns:a16="http://schemas.microsoft.com/office/drawing/2014/main" id="{8DCBA0F7-6E27-8F40-2137-664B2347F989}"/>
                </a:ext>
              </a:extLst>
            </p:cNvPr>
            <p:cNvSpPr txBox="1"/>
            <p:nvPr/>
          </p:nvSpPr>
          <p:spPr>
            <a:xfrm>
              <a:off x="18826322" y="15325691"/>
              <a:ext cx="351116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NAS</a:t>
              </a:r>
            </a:p>
          </p:txBody>
        </p:sp>
        <p:sp>
          <p:nvSpPr>
            <p:cNvPr id="8" name="_Point 9">
              <a:extLst>
                <a:ext uri="{FF2B5EF4-FFF2-40B4-BE49-F238E27FC236}">
                  <a16:creationId xmlns:a16="http://schemas.microsoft.com/office/drawing/2014/main" id="{C19DBF8D-BAB8-4DC4-A0E8-F40737CC1240}"/>
                </a:ext>
              </a:extLst>
            </p:cNvPr>
            <p:cNvSpPr txBox="1"/>
            <p:nvPr/>
          </p:nvSpPr>
          <p:spPr>
            <a:xfrm>
              <a:off x="25216237" y="15325691"/>
              <a:ext cx="351116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CCTV</a:t>
              </a:r>
            </a:p>
          </p:txBody>
        </p:sp>
        <p:sp>
          <p:nvSpPr>
            <p:cNvPr id="10" name="_Point 9">
              <a:extLst>
                <a:ext uri="{FF2B5EF4-FFF2-40B4-BE49-F238E27FC236}">
                  <a16:creationId xmlns:a16="http://schemas.microsoft.com/office/drawing/2014/main" id="{A4B6E35F-CEA8-4D7A-8A8B-7E0EF1ABF962}"/>
                </a:ext>
              </a:extLst>
            </p:cNvPr>
            <p:cNvSpPr txBox="1"/>
            <p:nvPr/>
          </p:nvSpPr>
          <p:spPr>
            <a:xfrm>
              <a:off x="31279579" y="15325691"/>
              <a:ext cx="470859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Enterprise</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218806"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Some hard disk manufacturers use different colors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Optimized for different purposes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Products</a:t>
            </a:r>
          </a:p>
        </p:txBody>
      </p:sp>
    </p:spTree>
    <p:extLst>
      <p:ext uri="{BB962C8B-B14F-4D97-AF65-F5344CB8AC3E}">
        <p14:creationId xmlns:p14="http://schemas.microsoft.com/office/powerpoint/2010/main" val="39266519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3653</Words>
  <Application>Microsoft Office PowerPoint</Application>
  <PresentationFormat>Custom</PresentationFormat>
  <Paragraphs>205</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2025-02-19T11:33:08Z</dcterms:modified>
</cp:coreProperties>
</file>