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8" r:id="rId1"/>
  </p:sldMasterIdLst>
  <p:notesMasterIdLst>
    <p:notesMasterId r:id="rId8"/>
  </p:notesMasterIdLst>
  <p:sldIdLst>
    <p:sldId id="274" r:id="rId2"/>
    <p:sldId id="282" r:id="rId3"/>
    <p:sldId id="283" r:id="rId4"/>
    <p:sldId id="284" r:id="rId5"/>
    <p:sldId id="285"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3043" autoAdjust="0"/>
  </p:normalViewPr>
  <p:slideViewPr>
    <p:cSldViewPr snapToGrid="0">
      <p:cViewPr varScale="1">
        <p:scale>
          <a:sx n="20" d="100"/>
          <a:sy n="20" d="100"/>
        </p:scale>
        <p:origin x="156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Video Graphics Array, better known as VGA.</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0:00:05 VGA was released in 1987 and is now considered obsolete. You will see it pop up now and again for compatibility reasons, but there is better technology available, so you should never need to use VGA unless you have to.</a:t>
            </a:r>
          </a:p>
          <a:p>
            <a:endParaRPr lang="en-GB" dirty="0"/>
          </a:p>
          <a:p>
            <a:r>
              <a:rPr lang="en-GB" dirty="0"/>
              <a:t>It is unlikely that you will get asked a question about VGA on the exam given how old the technology is. CompTIA still has VGA listed as an exam objective, so I will spend a little bit of time explaining where you may come across it and why you should avoid using it in </a:t>
            </a:r>
            <a:r>
              <a:rPr lang="en-GB" dirty="0" err="1"/>
              <a:t>favor</a:t>
            </a:r>
            <a:r>
              <a:rPr lang="en-GB" dirty="0"/>
              <a:t> of newer technologies.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8608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0:00:40 VGA uses an </a:t>
            </a:r>
            <a:r>
              <a:rPr lang="en-GB" dirty="0" err="1"/>
              <a:t>analog</a:t>
            </a:r>
            <a:r>
              <a:rPr lang="en-GB" dirty="0"/>
              <a:t> signal and not a digital signal. To understand why this was once a good thing, let’s consider an example. In this example we have a computer with a VGA graphics card.</a:t>
            </a:r>
          </a:p>
          <a:p>
            <a:endParaRPr lang="en-GB" dirty="0"/>
          </a:p>
          <a:p>
            <a:r>
              <a:rPr lang="en-GB" dirty="0"/>
              <a:t>Computers work digitally, thus communication with the graphics card is digital. The data is stored digitally in the memory on the video card. Back in the old days, CRT monitors used to display graphics from the computer using an </a:t>
            </a:r>
            <a:r>
              <a:rPr lang="en-GB" dirty="0" err="1"/>
              <a:t>analog</a:t>
            </a:r>
            <a:r>
              <a:rPr lang="en-GB" dirty="0"/>
              <a:t> input signal. The VGA graphics card outputs an </a:t>
            </a:r>
            <a:r>
              <a:rPr lang="en-GB" dirty="0" err="1"/>
              <a:t>analog</a:t>
            </a:r>
            <a:r>
              <a:rPr lang="en-GB" dirty="0"/>
              <a:t> signal and thus is the same signal type as the CRT monitor. Thus, one conversion from the computer to the monitor.</a:t>
            </a:r>
          </a:p>
          <a:p>
            <a:endParaRPr lang="en-GB" dirty="0"/>
          </a:p>
          <a:p>
            <a:r>
              <a:rPr lang="en-GB" dirty="0"/>
              <a:t>Now, let’s consider what happens when we use a computer that outputs to an LCD screen which is digital. Nowadays CRT monitors are obsolete and no longer made, so it would be rare to come across one. As before, the computer communicates with the VGA graphics card digitally.</a:t>
            </a:r>
          </a:p>
          <a:p>
            <a:endParaRPr lang="en-GB" dirty="0"/>
          </a:p>
          <a:p>
            <a:r>
              <a:rPr lang="en-GB" dirty="0"/>
              <a:t>The graphics card outputs an </a:t>
            </a:r>
            <a:r>
              <a:rPr lang="en-GB" dirty="0" err="1"/>
              <a:t>analog</a:t>
            </a:r>
            <a:r>
              <a:rPr lang="en-GB" dirty="0"/>
              <a:t> signal to the monitor since VGA was designed to use </a:t>
            </a:r>
            <a:r>
              <a:rPr lang="en-GB" dirty="0" err="1"/>
              <a:t>analog</a:t>
            </a:r>
            <a:r>
              <a:rPr lang="en-GB" dirty="0"/>
              <a:t>. As before, a digital to </a:t>
            </a:r>
            <a:r>
              <a:rPr lang="en-GB" dirty="0" err="1"/>
              <a:t>analog</a:t>
            </a:r>
            <a:r>
              <a:rPr lang="en-GB" dirty="0"/>
              <a:t> conversion is performed by the graphics card. However, in order to display the graphics on the LCD monitor, an </a:t>
            </a:r>
            <a:r>
              <a:rPr lang="en-GB" dirty="0" err="1"/>
              <a:t>analog</a:t>
            </a:r>
            <a:r>
              <a:rPr lang="en-GB" dirty="0"/>
              <a:t> to digital conversion must also be performed. You can see, besides VGA being old technology, it is not preferred for video displays nowadays as two conversions are required. One from digital to </a:t>
            </a:r>
            <a:r>
              <a:rPr lang="en-GB" dirty="0" err="1"/>
              <a:t>analog</a:t>
            </a:r>
            <a:r>
              <a:rPr lang="en-GB" dirty="0"/>
              <a:t> and then from </a:t>
            </a:r>
            <a:r>
              <a:rPr lang="en-GB" dirty="0" err="1"/>
              <a:t>analog</a:t>
            </a:r>
            <a:r>
              <a:rPr lang="en-GB" dirty="0"/>
              <a:t> back to digital. Each time you perform a conversion like this, you risk reducing the quality of the signal. Thus, since computers and their devices are all digital nowadays, you should only use VGA if you have no other choice.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72740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0:02:25 The VGA connector is a 15 pin D-</a:t>
            </a:r>
            <a:r>
              <a:rPr lang="en-GB" dirty="0" err="1"/>
              <a:t>Subminiature</a:t>
            </a:r>
            <a:r>
              <a:rPr lang="en-GB" dirty="0"/>
              <a:t> connector or D-Sub for short. It got its name because the metal around the connector looks like a D shape. It is important to recognize this connector so you will know to use it as a last resort.</a:t>
            </a:r>
          </a:p>
          <a:p>
            <a:endParaRPr lang="en-GB" dirty="0"/>
          </a:p>
          <a:p>
            <a:r>
              <a:rPr lang="en-GB" dirty="0"/>
              <a:t>You will find that the VGA connector is no longer included with computers and graphics cards. It was used frequently for backward compatibility, but is now  very rarely found on new devices. With a plethora of digital options available, there is not much use for a VGA connector on new devices. You will, however, often still find it on a lot of projectors. Projectors tend to support more connectors than any other device. The reason I see behind that is, projectors cost quite a bit of money, even the low budget ones, and the manufacturer does not want to lose a sale due to not having even an old legacy connector on it. Thus, don’t be surprised if you see a VGA connector used on a projector. However, you will find on many modern projectors the VGA connector is starting to disappear.</a:t>
            </a:r>
          </a:p>
          <a:p>
            <a:endParaRPr lang="en-GB" dirty="0"/>
          </a:p>
          <a:p>
            <a:r>
              <a:rPr lang="en-GB" dirty="0"/>
              <a:t>The other place that you may still find VGA connectors is with adapters such as USB adapters. In the case of this adapter, it has a VGA connector and a HDMI connector. Since HDMI is digital, it is preferable to use HDMI over VGA.</a:t>
            </a:r>
          </a:p>
          <a:p>
            <a:endParaRPr lang="en-GB" dirty="0"/>
          </a:p>
          <a:p>
            <a:r>
              <a:rPr lang="en-GB" dirty="0"/>
              <a:t>You will also find that new monitors don’t tend to have a VGA connector on them anymore. If your monitor does have one, try not to use it unless you have to. The main takeaway with VGA nowadays is, unless you have old equipment that needs to use it, don’t.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5186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0:04:03 You may hear the term VGA used to refer to lower graphics resolutions. Technically, some of the resolutions use different names like SVGA or XGA, but a lot of the time you will hear these lower resolutions referred to as VGA.</a:t>
            </a:r>
          </a:p>
          <a:p>
            <a:endParaRPr lang="en-GB" dirty="0"/>
          </a:p>
          <a:p>
            <a:r>
              <a:rPr lang="en-GB" dirty="0"/>
              <a:t>In older versions of Windows, when a graphics device driver is not present, the Standard VGA Graphics Adapter will be used. This device driver, essentially, emulates a VGA graphics adapter and thus is slow. It is designed to give you basic graphics support, so you don’t get stuck without any graphics. When you see this device driver being used, you should look at updating the device driver with one from the manufacturer of your graphics card.</a:t>
            </a:r>
          </a:p>
          <a:p>
            <a:endParaRPr lang="en-GB" dirty="0"/>
          </a:p>
          <a:p>
            <a:r>
              <a:rPr lang="en-GB" dirty="0"/>
              <a:t>In later versions of Windows, the device driver changed to the “Microsoft Basic Display Adapter”. This adapter offers better performance than the VGA adapter. You won’t be given a choice which to use, Windows will automatically install one or the other when it can’t find a device driver for the graphics adapter in your computer.</a:t>
            </a:r>
          </a:p>
          <a:p>
            <a:endParaRPr lang="en-GB" dirty="0"/>
          </a:p>
          <a:p>
            <a:r>
              <a:rPr lang="en-GB" dirty="0"/>
              <a:t>When you see one of these graphics adapters, you should update it to the manufacturer’s device driver. Although this device driver is an improvement over the Standard VGA Graphics Adapter, it still won’t give you the same performance as a device driver from your manufacturer.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9168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0:05:21 That concludes this video from ITFreeTraining on the VGA graphics adapter. I hope this video has helped you understand VGA a bit better. Nowadays you probably won’t need to use it, but if you do, best of luck.</a:t>
            </a:r>
          </a:p>
          <a:p>
            <a:endParaRPr lang="en-US" dirty="0"/>
          </a:p>
          <a:p>
            <a:r>
              <a:rPr lang="en-US" dirty="0"/>
              <a:t>References</a:t>
            </a:r>
          </a:p>
          <a:p>
            <a:r>
              <a:rPr lang="en-US" dirty="0"/>
              <a:t>“The Official CompTIA A+ Core Study Guide (Exam 220-1101)” pages X to X</a:t>
            </a:r>
          </a:p>
          <a:p>
            <a:r>
              <a:rPr lang="en-US" dirty="0"/>
              <a:t>“Video Graphics Array” https://en.wikipedia.org/wiki/Video_Graphics_Array</a:t>
            </a:r>
          </a:p>
          <a:p>
            <a:r>
              <a:rPr lang="en-US" dirty="0"/>
              <a:t>“Picture: Video connectors” https://pixabay.com/photos/blue-cable-computer-connection-19898/</a:t>
            </a:r>
          </a:p>
          <a:p>
            <a:r>
              <a:rPr lang="en-US" dirty="0"/>
              <a:t>“Video: PC </a:t>
            </a:r>
            <a:r>
              <a:rPr lang="en-US" dirty="0" err="1"/>
              <a:t>Longplay</a:t>
            </a:r>
            <a:r>
              <a:rPr lang="en-US" dirty="0"/>
              <a:t> [114] Monkey Island 2 Special Edition: </a:t>
            </a:r>
            <a:r>
              <a:rPr lang="en-US" dirty="0" err="1"/>
              <a:t>Lechuck's</a:t>
            </a:r>
            <a:r>
              <a:rPr lang="en-US" dirty="0"/>
              <a:t> Revenge” https://www.youtube.com/watch?v=AerjOGn6jGo</a:t>
            </a:r>
          </a:p>
          <a:p>
            <a:r>
              <a:rPr lang="en-US" dirty="0"/>
              <a:t>“Picture: VGA Plug” https://pixabay.com/photos/analog-computer-connect-connection-20871/</a:t>
            </a:r>
          </a:p>
          <a:p>
            <a:r>
              <a:rPr lang="en-US" dirty="0"/>
              <a:t>“Picture: VGA Connector” https://pixabay.com/photos/vga-cable-plug-computer-technology-2202321/</a:t>
            </a:r>
          </a:p>
          <a:p>
            <a:endParaRPr lang="en-US" dirty="0"/>
          </a:p>
          <a:p>
            <a:r>
              <a:rPr lang="en-US" dirty="0"/>
              <a:t>Credits</a:t>
            </a:r>
          </a:p>
          <a:p>
            <a:r>
              <a:rPr lang="en-US" dirty="0"/>
              <a:t>Trainer: Austin Mason https://ITFreeTraining.com</a:t>
            </a:r>
          </a:p>
          <a:p>
            <a:r>
              <a:rPr lang="en-US" dirty="0"/>
              <a:t>Voice Talent: AR </a:t>
            </a:r>
            <a:r>
              <a:rPr lang="en-US" dirty="0" err="1"/>
              <a:t>Hellenberg</a:t>
            </a:r>
            <a:r>
              <a:rPr lang="en-US" dirty="0"/>
              <a:t> https://humanaudioventures.my.canva.site/</a:t>
            </a:r>
          </a:p>
          <a:p>
            <a:r>
              <a:rPr lang="en-US" dirty="0"/>
              <a:t>Quality Assurance: Brett Batson https://www.pbb-proofreading.uk</a:t>
            </a:r>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83422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69001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4870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5339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2202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1342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41836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3356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532146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00679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48563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884357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4/23/2024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52767859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7"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blue&#10;&#10;Description automatically generated">
            <a:extLst>
              <a:ext uri="{FF2B5EF4-FFF2-40B4-BE49-F238E27FC236}">
                <a16:creationId xmlns:a16="http://schemas.microsoft.com/office/drawing/2014/main" id="{28D6EE55-B672-0239-3409-E429CF2BDF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224725"/>
            <a:ext cx="36576000" cy="17350862"/>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1828342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Released in 1987</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Considered obsolete</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Still used for compatibility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Video Graphics Array (VGA)</a:t>
            </a:r>
          </a:p>
        </p:txBody>
      </p:sp>
    </p:spTree>
    <p:extLst>
      <p:ext uri="{BB962C8B-B14F-4D97-AF65-F5344CB8AC3E}">
        <p14:creationId xmlns:p14="http://schemas.microsoft.com/office/powerpoint/2010/main" val="238122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pic>
        <p:nvPicPr>
          <p:cNvPr id="3" name="2_Digital Top" descr="A blue line on a black background&#10;&#10;Description automatically generated">
            <a:extLst>
              <a:ext uri="{FF2B5EF4-FFF2-40B4-BE49-F238E27FC236}">
                <a16:creationId xmlns:a16="http://schemas.microsoft.com/office/drawing/2014/main" id="{6ED358B8-E955-C691-7CA8-4C05F55269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4552" y="4719769"/>
            <a:ext cx="12888763" cy="3002169"/>
          </a:xfrm>
          <a:prstGeom prst="rect">
            <a:avLst/>
          </a:prstGeom>
        </p:spPr>
      </p:pic>
      <p:pic>
        <p:nvPicPr>
          <p:cNvPr id="10" name="0_Desktop" descr="A picture containing music, electric organ&#10;&#10;Description automatically generated">
            <a:extLst>
              <a:ext uri="{FF2B5EF4-FFF2-40B4-BE49-F238E27FC236}">
                <a16:creationId xmlns:a16="http://schemas.microsoft.com/office/drawing/2014/main" id="{EFD5782C-D0E9-D732-08D3-17C12A180B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872" y="4822365"/>
            <a:ext cx="10868922" cy="3371669"/>
          </a:xfrm>
          <a:prstGeom prst="rect">
            <a:avLst/>
          </a:prstGeom>
        </p:spPr>
      </p:pic>
      <p:pic>
        <p:nvPicPr>
          <p:cNvPr id="17" name="1_Graphics card Top" descr="A close-up of a circuit board&#10;&#10;Description automatically generated with medium confidence">
            <a:extLst>
              <a:ext uri="{FF2B5EF4-FFF2-40B4-BE49-F238E27FC236}">
                <a16:creationId xmlns:a16="http://schemas.microsoft.com/office/drawing/2014/main" id="{D9FCE858-78D5-C2B9-F0E7-297A647C81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71648" y="4528647"/>
            <a:ext cx="9161672" cy="4811881"/>
          </a:xfrm>
          <a:prstGeom prst="rect">
            <a:avLst/>
          </a:prstGeom>
        </p:spPr>
      </p:pic>
      <p:pic>
        <p:nvPicPr>
          <p:cNvPr id="27" name="4_AnalogWave top">
            <a:extLst>
              <a:ext uri="{FF2B5EF4-FFF2-40B4-BE49-F238E27FC236}">
                <a16:creationId xmlns:a16="http://schemas.microsoft.com/office/drawing/2014/main" id="{25E1D0AC-A4FB-21B4-269A-BA9B1905C74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311901" y="7663516"/>
            <a:ext cx="11947747" cy="1060712"/>
          </a:xfrm>
          <a:prstGeom prst="rect">
            <a:avLst/>
          </a:prstGeom>
        </p:spPr>
      </p:pic>
      <p:pic>
        <p:nvPicPr>
          <p:cNvPr id="33" name="3_CRT Monitor" descr="A picture containing text, monitor, electronics, display&#10;&#10;Description automatically generated">
            <a:extLst>
              <a:ext uri="{FF2B5EF4-FFF2-40B4-BE49-F238E27FC236}">
                <a16:creationId xmlns:a16="http://schemas.microsoft.com/office/drawing/2014/main" id="{FBB1378C-76B2-CD2D-81E1-378396FB648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091231" y="4425226"/>
            <a:ext cx="5472397" cy="5451206"/>
          </a:xfrm>
          <a:prstGeom prst="rect">
            <a:avLst/>
          </a:prstGeom>
        </p:spPr>
      </p:pic>
      <p:sp>
        <p:nvSpPr>
          <p:cNvPr id="49" name="3_CRT Analog Text">
            <a:extLst>
              <a:ext uri="{FF2B5EF4-FFF2-40B4-BE49-F238E27FC236}">
                <a16:creationId xmlns:a16="http://schemas.microsoft.com/office/drawing/2014/main" id="{995864FD-0033-5C56-9E0F-48C775094233}"/>
              </a:ext>
            </a:extLst>
          </p:cNvPr>
          <p:cNvSpPr txBox="1"/>
          <p:nvPr/>
        </p:nvSpPr>
        <p:spPr>
          <a:xfrm>
            <a:off x="30091137" y="3306091"/>
            <a:ext cx="56050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CRT Analog</a:t>
            </a:r>
          </a:p>
        </p:txBody>
      </p:sp>
      <p:pic>
        <p:nvPicPr>
          <p:cNvPr id="52" name="5_Video top_V MonkeyIsland_F 100" descr="A screenshot of a video game&#10;&#10;Description automatically generated">
            <a:extLst>
              <a:ext uri="{FF2B5EF4-FFF2-40B4-BE49-F238E27FC236}">
                <a16:creationId xmlns:a16="http://schemas.microsoft.com/office/drawing/2014/main" id="{631EE429-69CB-5774-439F-0F4FAE1A9C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327659" y="5015100"/>
            <a:ext cx="4872846" cy="3209301"/>
          </a:xfrm>
          <a:prstGeom prst="rect">
            <a:avLst/>
          </a:prstGeom>
        </p:spPr>
      </p:pic>
      <p:pic>
        <p:nvPicPr>
          <p:cNvPr id="36" name="3_CRT Monitor Cut out_D 3.0" descr="A picture containing text, monitor, electronics, display&#10;&#10;Description automatically generated">
            <a:extLst>
              <a:ext uri="{FF2B5EF4-FFF2-40B4-BE49-F238E27FC236}">
                <a16:creationId xmlns:a16="http://schemas.microsoft.com/office/drawing/2014/main" id="{608DBB98-E9A3-1ABE-D683-1FBA34679FB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091231" y="4425225"/>
            <a:ext cx="5472491" cy="5451300"/>
          </a:xfrm>
          <a:prstGeom prst="rect">
            <a:avLst/>
          </a:prstGeom>
        </p:spPr>
      </p:pic>
      <p:sp>
        <p:nvSpPr>
          <p:cNvPr id="34" name="5_Point top">
            <a:extLst>
              <a:ext uri="{FF2B5EF4-FFF2-40B4-BE49-F238E27FC236}">
                <a16:creationId xmlns:a16="http://schemas.microsoft.com/office/drawing/2014/main" id="{CF80CA57-E3EA-F918-D076-9FF3BFF17C47}"/>
              </a:ext>
            </a:extLst>
          </p:cNvPr>
          <p:cNvSpPr txBox="1"/>
          <p:nvPr/>
        </p:nvSpPr>
        <p:spPr>
          <a:xfrm>
            <a:off x="16390796" y="9317354"/>
            <a:ext cx="8819019" cy="900246"/>
          </a:xfrm>
          <a:prstGeom prst="rect">
            <a:avLst/>
          </a:prstGeom>
          <a:noFill/>
        </p:spPr>
        <p:txBody>
          <a:bodyPr wrap="square">
            <a:spAutoFit/>
          </a:bodyPr>
          <a:lstStyle/>
          <a:p>
            <a:r>
              <a:rPr lang="en-US" sz="5250" dirty="0">
                <a:latin typeface="Arial" panose="020B0604020202020204" pitchFamily="34" charset="0"/>
                <a:cs typeface="Arial" panose="020B0604020202020204" pitchFamily="34" charset="0"/>
              </a:rPr>
              <a:t>Digital to analog conversion</a:t>
            </a:r>
          </a:p>
        </p:txBody>
      </p:sp>
      <p:pic>
        <p:nvPicPr>
          <p:cNvPr id="4" name="8_DigitalBot" descr="A blue line on a black background&#10;&#10;Description automatically generated">
            <a:extLst>
              <a:ext uri="{FF2B5EF4-FFF2-40B4-BE49-F238E27FC236}">
                <a16:creationId xmlns:a16="http://schemas.microsoft.com/office/drawing/2014/main" id="{B2411F99-F216-5B50-45CC-286D89910B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1757" y="11429905"/>
            <a:ext cx="12888763" cy="3002169"/>
          </a:xfrm>
          <a:prstGeom prst="rect">
            <a:avLst/>
          </a:prstGeom>
        </p:spPr>
      </p:pic>
      <p:sp>
        <p:nvSpPr>
          <p:cNvPr id="50" name="7_LCD Digital Text">
            <a:extLst>
              <a:ext uri="{FF2B5EF4-FFF2-40B4-BE49-F238E27FC236}">
                <a16:creationId xmlns:a16="http://schemas.microsoft.com/office/drawing/2014/main" id="{AAA30732-BCF2-9D8F-9F53-89BF49EAF6DA}"/>
              </a:ext>
            </a:extLst>
          </p:cNvPr>
          <p:cNvSpPr txBox="1"/>
          <p:nvPr/>
        </p:nvSpPr>
        <p:spPr>
          <a:xfrm>
            <a:off x="30091137" y="10913678"/>
            <a:ext cx="56050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LCD Digital</a:t>
            </a:r>
          </a:p>
        </p:txBody>
      </p:sp>
      <p:pic>
        <p:nvPicPr>
          <p:cNvPr id="40" name="8_Graphics card Bot" descr="A close-up of a circuit board&#10;&#10;Description automatically generated with medium confidence">
            <a:extLst>
              <a:ext uri="{FF2B5EF4-FFF2-40B4-BE49-F238E27FC236}">
                <a16:creationId xmlns:a16="http://schemas.microsoft.com/office/drawing/2014/main" id="{3E8524C9-5BDF-74F7-EB30-36D67C8868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71648" y="11634506"/>
            <a:ext cx="9161672" cy="4811881"/>
          </a:xfrm>
          <a:prstGeom prst="rect">
            <a:avLst/>
          </a:prstGeom>
        </p:spPr>
      </p:pic>
      <p:pic>
        <p:nvPicPr>
          <p:cNvPr id="45" name="9_AnalogWave Bot">
            <a:extLst>
              <a:ext uri="{FF2B5EF4-FFF2-40B4-BE49-F238E27FC236}">
                <a16:creationId xmlns:a16="http://schemas.microsoft.com/office/drawing/2014/main" id="{B7A50EEF-737E-ECCA-6DAA-F46755E576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311901" y="14769375"/>
            <a:ext cx="11947747" cy="1060712"/>
          </a:xfrm>
          <a:prstGeom prst="rect">
            <a:avLst/>
          </a:prstGeom>
        </p:spPr>
      </p:pic>
      <p:pic>
        <p:nvPicPr>
          <p:cNvPr id="31" name="7_LCD Monitor" descr="A computer monitor with a black background&#10;&#10;Description automatically generated with low confidence">
            <a:extLst>
              <a:ext uri="{FF2B5EF4-FFF2-40B4-BE49-F238E27FC236}">
                <a16:creationId xmlns:a16="http://schemas.microsoft.com/office/drawing/2014/main" id="{DE330E4D-0EBC-9B5C-A343-CEC52F6ABF5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58850" y="12274004"/>
            <a:ext cx="5741656" cy="4724904"/>
          </a:xfrm>
          <a:prstGeom prst="rect">
            <a:avLst/>
          </a:prstGeom>
        </p:spPr>
      </p:pic>
      <p:pic>
        <p:nvPicPr>
          <p:cNvPr id="38" name="7_LCD Monitor Cut Out_D 3.0" descr="A computer monitor with a black background&#10;&#10;Description automatically generated with low confidence">
            <a:extLst>
              <a:ext uri="{FF2B5EF4-FFF2-40B4-BE49-F238E27FC236}">
                <a16:creationId xmlns:a16="http://schemas.microsoft.com/office/drawing/2014/main" id="{8043A630-A18A-C656-5364-67B4ABD179F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458850" y="12274004"/>
            <a:ext cx="5741772" cy="4725000"/>
          </a:xfrm>
          <a:prstGeom prst="rect">
            <a:avLst/>
          </a:prstGeom>
        </p:spPr>
      </p:pic>
      <p:pic>
        <p:nvPicPr>
          <p:cNvPr id="55" name="5_Video Bot_V MonkeyIsland_F 0" descr="A screenshot of a video game&#10;&#10;Description automatically generated">
            <a:extLst>
              <a:ext uri="{FF2B5EF4-FFF2-40B4-BE49-F238E27FC236}">
                <a16:creationId xmlns:a16="http://schemas.microsoft.com/office/drawing/2014/main" id="{28A9FBA7-0B80-5CA8-5E5A-50A2DB05218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520358" y="12305917"/>
            <a:ext cx="5626039" cy="3312121"/>
          </a:xfrm>
          <a:prstGeom prst="rect">
            <a:avLst/>
          </a:prstGeom>
        </p:spPr>
      </p:pic>
      <p:pic>
        <p:nvPicPr>
          <p:cNvPr id="58" name="11_A_5_Video Bot_F 100" descr="A screenshot of a video game&#10;&#10;Description automatically generated">
            <a:extLst>
              <a:ext uri="{FF2B5EF4-FFF2-40B4-BE49-F238E27FC236}">
                <a16:creationId xmlns:a16="http://schemas.microsoft.com/office/drawing/2014/main" id="{8E47D1F5-1CFD-27AA-D89C-CE150350277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520358" y="12305917"/>
            <a:ext cx="5626039" cy="3312121"/>
          </a:xfrm>
          <a:prstGeom prst="rect">
            <a:avLst/>
          </a:prstGeom>
        </p:spPr>
      </p:pic>
      <p:sp>
        <p:nvSpPr>
          <p:cNvPr id="57" name="7_LCD Spill">
            <a:extLst>
              <a:ext uri="{FF2B5EF4-FFF2-40B4-BE49-F238E27FC236}">
                <a16:creationId xmlns:a16="http://schemas.microsoft.com/office/drawing/2014/main" id="{40C3EC14-572D-F9E3-0E27-BD833B2BC5CE}"/>
              </a:ext>
            </a:extLst>
          </p:cNvPr>
          <p:cNvSpPr/>
          <p:nvPr/>
        </p:nvSpPr>
        <p:spPr>
          <a:xfrm>
            <a:off x="29479165" y="12216333"/>
            <a:ext cx="5820770" cy="3476768"/>
          </a:xfrm>
          <a:custGeom>
            <a:avLst/>
            <a:gdLst>
              <a:gd name="connsiteX0" fmla="*/ 373039 w 7761027"/>
              <a:gd name="connsiteY0" fmla="*/ 350293 h 4635690"/>
              <a:gd name="connsiteX1" fmla="*/ 72788 w 7761027"/>
              <a:gd name="connsiteY1" fmla="*/ 3948753 h 4635690"/>
              <a:gd name="connsiteX2" fmla="*/ 18197 w 7761027"/>
              <a:gd name="connsiteY2" fmla="*/ 3666699 h 4635690"/>
              <a:gd name="connsiteX3" fmla="*/ 0 w 7761027"/>
              <a:gd name="connsiteY3" fmla="*/ 0 h 4635690"/>
              <a:gd name="connsiteX4" fmla="*/ 7761027 w 7761027"/>
              <a:gd name="connsiteY4" fmla="*/ 0 h 4635690"/>
              <a:gd name="connsiteX5" fmla="*/ 7742830 w 7761027"/>
              <a:gd name="connsiteY5" fmla="*/ 4626591 h 4635690"/>
              <a:gd name="connsiteX6" fmla="*/ 7460776 w 7761027"/>
              <a:gd name="connsiteY6" fmla="*/ 4635690 h 4635690"/>
              <a:gd name="connsiteX7" fmla="*/ 7601803 w 7761027"/>
              <a:gd name="connsiteY7" fmla="*/ 100084 h 4635690"/>
              <a:gd name="connsiteX8" fmla="*/ 5863988 w 7761027"/>
              <a:gd name="connsiteY8" fmla="*/ 181971 h 4635690"/>
              <a:gd name="connsiteX9" fmla="*/ 373039 w 7761027"/>
              <a:gd name="connsiteY9" fmla="*/ 350293 h 463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1027" h="4635690">
                <a:moveTo>
                  <a:pt x="373039" y="350293"/>
                </a:moveTo>
                <a:lnTo>
                  <a:pt x="72788" y="3948753"/>
                </a:lnTo>
                <a:lnTo>
                  <a:pt x="18197" y="3666699"/>
                </a:lnTo>
                <a:cubicBezTo>
                  <a:pt x="12131" y="2444466"/>
                  <a:pt x="6066" y="1222233"/>
                  <a:pt x="0" y="0"/>
                </a:cubicBezTo>
                <a:lnTo>
                  <a:pt x="7761027" y="0"/>
                </a:lnTo>
                <a:cubicBezTo>
                  <a:pt x="7754961" y="1542197"/>
                  <a:pt x="7748896" y="3084394"/>
                  <a:pt x="7742830" y="4626591"/>
                </a:cubicBezTo>
                <a:lnTo>
                  <a:pt x="7460776" y="4635690"/>
                </a:lnTo>
                <a:lnTo>
                  <a:pt x="7601803" y="100084"/>
                </a:lnTo>
                <a:lnTo>
                  <a:pt x="5863988" y="181971"/>
                </a:lnTo>
                <a:lnTo>
                  <a:pt x="373039" y="35029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pic>
        <p:nvPicPr>
          <p:cNvPr id="39" name="6_Desktop Bottom" descr="A picture containing music, electric organ&#10;&#10;Description automatically generated">
            <a:extLst>
              <a:ext uri="{FF2B5EF4-FFF2-40B4-BE49-F238E27FC236}">
                <a16:creationId xmlns:a16="http://schemas.microsoft.com/office/drawing/2014/main" id="{9551CF5A-8EEE-0839-E952-B71A2EA78E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2192" y="11896524"/>
            <a:ext cx="10868922" cy="3371669"/>
          </a:xfrm>
          <a:prstGeom prst="rect">
            <a:avLst/>
          </a:prstGeom>
        </p:spPr>
      </p:pic>
      <p:sp>
        <p:nvSpPr>
          <p:cNvPr id="47" name="10_Bot Point left">
            <a:extLst>
              <a:ext uri="{FF2B5EF4-FFF2-40B4-BE49-F238E27FC236}">
                <a16:creationId xmlns:a16="http://schemas.microsoft.com/office/drawing/2014/main" id="{960FDB02-5E0E-1F8E-3357-6F62E0D3ABCE}"/>
              </a:ext>
            </a:extLst>
          </p:cNvPr>
          <p:cNvSpPr txBox="1"/>
          <p:nvPr/>
        </p:nvSpPr>
        <p:spPr>
          <a:xfrm>
            <a:off x="16647022" y="16831447"/>
            <a:ext cx="8819019" cy="900246"/>
          </a:xfrm>
          <a:prstGeom prst="rect">
            <a:avLst/>
          </a:prstGeom>
          <a:noFill/>
        </p:spPr>
        <p:txBody>
          <a:bodyPr wrap="square">
            <a:spAutoFit/>
          </a:bodyPr>
          <a:lstStyle/>
          <a:p>
            <a:r>
              <a:rPr lang="en-US" sz="5250" dirty="0">
                <a:latin typeface="Arial" panose="020B0604020202020204" pitchFamily="34" charset="0"/>
                <a:cs typeface="Arial" panose="020B0604020202020204" pitchFamily="34" charset="0"/>
              </a:rPr>
              <a:t>Digital to analog conversion</a:t>
            </a:r>
          </a:p>
        </p:txBody>
      </p:sp>
      <p:sp>
        <p:nvSpPr>
          <p:cNvPr id="48" name="11_Bot Point Right">
            <a:extLst>
              <a:ext uri="{FF2B5EF4-FFF2-40B4-BE49-F238E27FC236}">
                <a16:creationId xmlns:a16="http://schemas.microsoft.com/office/drawing/2014/main" id="{BE2FF8F3-3368-D5B2-B05F-482D1F007138}"/>
              </a:ext>
            </a:extLst>
          </p:cNvPr>
          <p:cNvSpPr txBox="1"/>
          <p:nvPr/>
        </p:nvSpPr>
        <p:spPr>
          <a:xfrm>
            <a:off x="28282762" y="16831447"/>
            <a:ext cx="8819019" cy="900246"/>
          </a:xfrm>
          <a:prstGeom prst="rect">
            <a:avLst/>
          </a:prstGeom>
          <a:noFill/>
        </p:spPr>
        <p:txBody>
          <a:bodyPr wrap="square">
            <a:spAutoFit/>
          </a:bodyPr>
          <a:lstStyle/>
          <a:p>
            <a:r>
              <a:rPr lang="en-US" sz="5250" dirty="0">
                <a:latin typeface="Arial" panose="020B0604020202020204" pitchFamily="34" charset="0"/>
                <a:cs typeface="Arial" panose="020B0604020202020204" pitchFamily="34" charset="0"/>
              </a:rPr>
              <a:t>Analog to digital conversion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VGA Uses Analog Signal</a:t>
            </a:r>
          </a:p>
        </p:txBody>
      </p:sp>
    </p:spTree>
    <p:extLst>
      <p:ext uri="{BB962C8B-B14F-4D97-AF65-F5344CB8AC3E}">
        <p14:creationId xmlns:p14="http://schemas.microsoft.com/office/powerpoint/2010/main" val="2445313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14522919"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15-pin D-subminiature </a:t>
            </a:r>
          </a:p>
        </p:txBody>
      </p:sp>
      <p:pic>
        <p:nvPicPr>
          <p:cNvPr id="10" name="0_VGA Connector" descr="A picture containing connector, close&#10;&#10;Description automatically generated">
            <a:extLst>
              <a:ext uri="{FF2B5EF4-FFF2-40B4-BE49-F238E27FC236}">
                <a16:creationId xmlns:a16="http://schemas.microsoft.com/office/drawing/2014/main" id="{1768DEFE-2005-0597-9648-D50FDF0661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56121" y="3177362"/>
            <a:ext cx="9197301" cy="7190453"/>
          </a:xfrm>
          <a:prstGeom prst="rect">
            <a:avLst/>
          </a:prstGeom>
        </p:spPr>
      </p:pic>
      <p:pic>
        <p:nvPicPr>
          <p:cNvPr id="3" name="0_VGA Plug" descr="A close-up of a device&#10;&#10;Description automatically generated with low confidence">
            <a:extLst>
              <a:ext uri="{FF2B5EF4-FFF2-40B4-BE49-F238E27FC236}">
                <a16:creationId xmlns:a16="http://schemas.microsoft.com/office/drawing/2014/main" id="{BEE47454-7401-1ADF-51B5-F9A57E322B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835186" y="4876782"/>
            <a:ext cx="10885850" cy="4678710"/>
          </a:xfrm>
          <a:prstGeom prst="rect">
            <a:avLst/>
          </a:prstGeom>
        </p:spPr>
      </p:pic>
      <p:sp>
        <p:nvSpPr>
          <p:cNvPr id="23" name="1_Point 2">
            <a:extLst>
              <a:ext uri="{FF2B5EF4-FFF2-40B4-BE49-F238E27FC236}">
                <a16:creationId xmlns:a16="http://schemas.microsoft.com/office/drawing/2014/main" id="{7231C0A1-926F-FB10-F924-A7E667C40C09}"/>
              </a:ext>
            </a:extLst>
          </p:cNvPr>
          <p:cNvSpPr txBox="1"/>
          <p:nvPr/>
        </p:nvSpPr>
        <p:spPr>
          <a:xfrm>
            <a:off x="854964" y="5467572"/>
            <a:ext cx="145265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Recognize it</a:t>
            </a:r>
          </a:p>
        </p:txBody>
      </p:sp>
      <p:sp>
        <p:nvSpPr>
          <p:cNvPr id="24" name="2_Point 3">
            <a:extLst>
              <a:ext uri="{FF2B5EF4-FFF2-40B4-BE49-F238E27FC236}">
                <a16:creationId xmlns:a16="http://schemas.microsoft.com/office/drawing/2014/main" id="{29100D6C-47F2-B9A1-B0ED-11E5C454D3A7}"/>
              </a:ext>
            </a:extLst>
          </p:cNvPr>
          <p:cNvSpPr txBox="1"/>
          <p:nvPr/>
        </p:nvSpPr>
        <p:spPr>
          <a:xfrm>
            <a:off x="854964" y="6859811"/>
            <a:ext cx="145265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 as last resort</a:t>
            </a:r>
          </a:p>
        </p:txBody>
      </p:sp>
      <p:sp>
        <p:nvSpPr>
          <p:cNvPr id="25" name="3_Projector Text">
            <a:extLst>
              <a:ext uri="{FF2B5EF4-FFF2-40B4-BE49-F238E27FC236}">
                <a16:creationId xmlns:a16="http://schemas.microsoft.com/office/drawing/2014/main" id="{B798E422-0AD1-13B6-D906-815A953DA292}"/>
              </a:ext>
            </a:extLst>
          </p:cNvPr>
          <p:cNvSpPr txBox="1"/>
          <p:nvPr/>
        </p:nvSpPr>
        <p:spPr>
          <a:xfrm>
            <a:off x="1351025" y="17059758"/>
            <a:ext cx="145265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Often found on a lot of projectors</a:t>
            </a:r>
          </a:p>
        </p:txBody>
      </p:sp>
      <p:pic>
        <p:nvPicPr>
          <p:cNvPr id="22" name="3_Projector" descr="Graphical user interface&#10;&#10;Description automatically generated with medium confidence">
            <a:extLst>
              <a:ext uri="{FF2B5EF4-FFF2-40B4-BE49-F238E27FC236}">
                <a16:creationId xmlns:a16="http://schemas.microsoft.com/office/drawing/2014/main" id="{3494154F-31B1-DE44-2F27-381286EB656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498" y="12055768"/>
            <a:ext cx="18067817" cy="4678274"/>
          </a:xfrm>
          <a:prstGeom prst="rect">
            <a:avLst/>
          </a:prstGeom>
        </p:spPr>
      </p:pic>
      <p:sp>
        <p:nvSpPr>
          <p:cNvPr id="26" name="4_USB Adapter Text">
            <a:extLst>
              <a:ext uri="{FF2B5EF4-FFF2-40B4-BE49-F238E27FC236}">
                <a16:creationId xmlns:a16="http://schemas.microsoft.com/office/drawing/2014/main" id="{18C6E686-4E8C-589D-43F2-62BCEC8A8FBE}"/>
              </a:ext>
            </a:extLst>
          </p:cNvPr>
          <p:cNvSpPr txBox="1"/>
          <p:nvPr/>
        </p:nvSpPr>
        <p:spPr>
          <a:xfrm>
            <a:off x="22578169" y="17059758"/>
            <a:ext cx="118587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Found on some adapters</a:t>
            </a:r>
          </a:p>
        </p:txBody>
      </p:sp>
      <p:pic>
        <p:nvPicPr>
          <p:cNvPr id="6" name="4_USB Adapter" descr="A picture containing electronics, projector, adapter&#10;&#10;Description automatically generated">
            <a:extLst>
              <a:ext uri="{FF2B5EF4-FFF2-40B4-BE49-F238E27FC236}">
                <a16:creationId xmlns:a16="http://schemas.microsoft.com/office/drawing/2014/main" id="{3CEEBF92-D209-B580-71E6-12D2399DEA0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086381" y="10105491"/>
            <a:ext cx="14038095" cy="68000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657431"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VGA Connector</a:t>
            </a:r>
          </a:p>
        </p:txBody>
      </p:sp>
    </p:spTree>
    <p:extLst>
      <p:ext uri="{BB962C8B-B14F-4D97-AF65-F5344CB8AC3E}">
        <p14:creationId xmlns:p14="http://schemas.microsoft.com/office/powerpoint/2010/main" val="3413438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023463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VGA resolutions used for compatibility </a:t>
            </a:r>
          </a:p>
        </p:txBody>
      </p:sp>
      <p:sp>
        <p:nvSpPr>
          <p:cNvPr id="31" name="1_Point 2">
            <a:extLst>
              <a:ext uri="{FF2B5EF4-FFF2-40B4-BE49-F238E27FC236}">
                <a16:creationId xmlns:a16="http://schemas.microsoft.com/office/drawing/2014/main" id="{6B3B5048-67C6-CA31-59FD-A48449353077}"/>
              </a:ext>
            </a:extLst>
          </p:cNvPr>
          <p:cNvSpPr txBox="1"/>
          <p:nvPr/>
        </p:nvSpPr>
        <p:spPr>
          <a:xfrm>
            <a:off x="854964" y="5210386"/>
            <a:ext cx="344474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Lower resolutions, e.g., 640x480, 800x600, 1024x768</a:t>
            </a:r>
          </a:p>
        </p:txBody>
      </p:sp>
      <p:sp>
        <p:nvSpPr>
          <p:cNvPr id="29" name="2_Device Left Point 2">
            <a:extLst>
              <a:ext uri="{FF2B5EF4-FFF2-40B4-BE49-F238E27FC236}">
                <a16:creationId xmlns:a16="http://schemas.microsoft.com/office/drawing/2014/main" id="{EA30D56D-DE73-704A-0284-6343178FE3F2}"/>
              </a:ext>
            </a:extLst>
          </p:cNvPr>
          <p:cNvSpPr txBox="1"/>
          <p:nvPr/>
        </p:nvSpPr>
        <p:spPr>
          <a:xfrm>
            <a:off x="1049880" y="16337740"/>
            <a:ext cx="15265400" cy="1131079"/>
          </a:xfrm>
          <a:prstGeom prst="rect">
            <a:avLst/>
          </a:prstGeom>
          <a:noFill/>
        </p:spPr>
        <p:txBody>
          <a:bodyPr wrap="square">
            <a:spAutoFit/>
          </a:bodyPr>
          <a:lstStyle/>
          <a:p>
            <a:r>
              <a:rPr lang="en-US" sz="6750" dirty="0">
                <a:latin typeface="Arial" panose="020B0604020202020204" pitchFamily="34" charset="0"/>
                <a:cs typeface="Arial" panose="020B0604020202020204" pitchFamily="34" charset="0"/>
              </a:rPr>
              <a:t>Earlier Windows versions</a:t>
            </a:r>
          </a:p>
        </p:txBody>
      </p:sp>
      <p:sp>
        <p:nvSpPr>
          <p:cNvPr id="27" name="2_Device Left Point 1">
            <a:extLst>
              <a:ext uri="{FF2B5EF4-FFF2-40B4-BE49-F238E27FC236}">
                <a16:creationId xmlns:a16="http://schemas.microsoft.com/office/drawing/2014/main" id="{4850B196-2BF0-5D02-0747-6874059DB43E}"/>
              </a:ext>
            </a:extLst>
          </p:cNvPr>
          <p:cNvSpPr txBox="1"/>
          <p:nvPr/>
        </p:nvSpPr>
        <p:spPr>
          <a:xfrm>
            <a:off x="1049880" y="15093937"/>
            <a:ext cx="15265400" cy="1246495"/>
          </a:xfrm>
          <a:prstGeom prst="rect">
            <a:avLst/>
          </a:prstGeom>
          <a:no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Standard VGA Graphics Adapter</a:t>
            </a:r>
          </a:p>
        </p:txBody>
      </p:sp>
      <p:pic>
        <p:nvPicPr>
          <p:cNvPr id="3" name="2_Device Left">
            <a:extLst>
              <a:ext uri="{FF2B5EF4-FFF2-40B4-BE49-F238E27FC236}">
                <a16:creationId xmlns:a16="http://schemas.microsoft.com/office/drawing/2014/main" id="{69C42743-450B-4A5E-8A25-7AAEE3FAF8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51025" y="6783773"/>
            <a:ext cx="16209339" cy="8096999"/>
          </a:xfrm>
          <a:prstGeom prst="rect">
            <a:avLst/>
          </a:prstGeom>
        </p:spPr>
      </p:pic>
      <p:sp>
        <p:nvSpPr>
          <p:cNvPr id="32" name="3_Device Left Point 3">
            <a:extLst>
              <a:ext uri="{FF2B5EF4-FFF2-40B4-BE49-F238E27FC236}">
                <a16:creationId xmlns:a16="http://schemas.microsoft.com/office/drawing/2014/main" id="{56CBCEB6-7D72-41F2-4102-6B4D227D09DA}"/>
              </a:ext>
            </a:extLst>
          </p:cNvPr>
          <p:cNvSpPr txBox="1"/>
          <p:nvPr/>
        </p:nvSpPr>
        <p:spPr>
          <a:xfrm>
            <a:off x="1049880" y="17466125"/>
            <a:ext cx="15265400" cy="1131079"/>
          </a:xfrm>
          <a:prstGeom prst="rect">
            <a:avLst/>
          </a:prstGeom>
          <a:noFill/>
        </p:spPr>
        <p:txBody>
          <a:bodyPr wrap="square">
            <a:spAutoFit/>
          </a:bodyPr>
          <a:lstStyle/>
          <a:p>
            <a:r>
              <a:rPr lang="en-US" sz="6750" dirty="0">
                <a:latin typeface="Arial" panose="020B0604020202020204" pitchFamily="34" charset="0"/>
                <a:cs typeface="Arial" panose="020B0604020202020204" pitchFamily="34" charset="0"/>
              </a:rPr>
              <a:t>Emulates graphics adapter (Slow)</a:t>
            </a:r>
          </a:p>
        </p:txBody>
      </p:sp>
      <p:sp>
        <p:nvSpPr>
          <p:cNvPr id="30" name="4_Right Device Point 2">
            <a:extLst>
              <a:ext uri="{FF2B5EF4-FFF2-40B4-BE49-F238E27FC236}">
                <a16:creationId xmlns:a16="http://schemas.microsoft.com/office/drawing/2014/main" id="{74212D6E-D3D5-0D50-3EF3-06663C6C1996}"/>
              </a:ext>
            </a:extLst>
          </p:cNvPr>
          <p:cNvSpPr txBox="1"/>
          <p:nvPr/>
        </p:nvSpPr>
        <p:spPr>
          <a:xfrm>
            <a:off x="18909793" y="16337740"/>
            <a:ext cx="17158207" cy="1131079"/>
          </a:xfrm>
          <a:prstGeom prst="rect">
            <a:avLst/>
          </a:prstGeom>
          <a:noFill/>
        </p:spPr>
        <p:txBody>
          <a:bodyPr wrap="square">
            <a:spAutoFit/>
          </a:bodyPr>
          <a:lstStyle/>
          <a:p>
            <a:r>
              <a:rPr lang="en-US" sz="6750" dirty="0">
                <a:latin typeface="Arial" panose="020B0604020202020204" pitchFamily="34" charset="0"/>
                <a:cs typeface="Arial" panose="020B0604020202020204" pitchFamily="34" charset="0"/>
              </a:rPr>
              <a:t>Better performance than VGA adapter</a:t>
            </a:r>
          </a:p>
        </p:txBody>
      </p:sp>
      <p:sp>
        <p:nvSpPr>
          <p:cNvPr id="28" name="4_Right Device Point 1">
            <a:extLst>
              <a:ext uri="{FF2B5EF4-FFF2-40B4-BE49-F238E27FC236}">
                <a16:creationId xmlns:a16="http://schemas.microsoft.com/office/drawing/2014/main" id="{1004C635-6444-DC3B-9430-F20670D83AEC}"/>
              </a:ext>
            </a:extLst>
          </p:cNvPr>
          <p:cNvSpPr txBox="1"/>
          <p:nvPr/>
        </p:nvSpPr>
        <p:spPr>
          <a:xfrm>
            <a:off x="18909793" y="15093937"/>
            <a:ext cx="15265400" cy="1246495"/>
          </a:xfrm>
          <a:prstGeom prst="rect">
            <a:avLst/>
          </a:prstGeom>
          <a:no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Microsoft Basic Display Adapter</a:t>
            </a:r>
          </a:p>
        </p:txBody>
      </p:sp>
      <p:pic>
        <p:nvPicPr>
          <p:cNvPr id="2" name="4_Right Device" descr="A screenshot of a cell phone&#10;&#10;Description automatically generated">
            <a:extLst>
              <a:ext uri="{FF2B5EF4-FFF2-40B4-BE49-F238E27FC236}">
                <a16:creationId xmlns:a16="http://schemas.microsoft.com/office/drawing/2014/main" id="{C7695C30-2648-4BDD-82F4-554F6BBF9A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337879" y="6687796"/>
            <a:ext cx="15827109" cy="8096999"/>
          </a:xfrm>
          <a:prstGeom prst="rect">
            <a:avLst/>
          </a:prstGeom>
        </p:spPr>
      </p:pic>
      <p:sp>
        <p:nvSpPr>
          <p:cNvPr id="33" name="5_Right Device Point 3">
            <a:extLst>
              <a:ext uri="{FF2B5EF4-FFF2-40B4-BE49-F238E27FC236}">
                <a16:creationId xmlns:a16="http://schemas.microsoft.com/office/drawing/2014/main" id="{20A8C4B5-FC60-83B9-AC23-0AAF24247B41}"/>
              </a:ext>
            </a:extLst>
          </p:cNvPr>
          <p:cNvSpPr txBox="1"/>
          <p:nvPr/>
        </p:nvSpPr>
        <p:spPr>
          <a:xfrm>
            <a:off x="18909793" y="17466125"/>
            <a:ext cx="16616328" cy="1131079"/>
          </a:xfrm>
          <a:prstGeom prst="rect">
            <a:avLst/>
          </a:prstGeom>
          <a:noFill/>
        </p:spPr>
        <p:txBody>
          <a:bodyPr wrap="square">
            <a:spAutoFit/>
          </a:bodyPr>
          <a:lstStyle/>
          <a:p>
            <a:r>
              <a:rPr lang="en-US" sz="6750" dirty="0">
                <a:latin typeface="Arial" panose="020B0604020202020204" pitchFamily="34" charset="0"/>
                <a:cs typeface="Arial" panose="020B0604020202020204" pitchFamily="34" charset="0"/>
              </a:rPr>
              <a:t>Should change to manufacturer's driver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VGA Compatibility</a:t>
            </a:r>
          </a:p>
        </p:txBody>
      </p:sp>
    </p:spTree>
    <p:extLst>
      <p:ext uri="{BB962C8B-B14F-4D97-AF65-F5344CB8AC3E}">
        <p14:creationId xmlns:p14="http://schemas.microsoft.com/office/powerpoint/2010/main" val="3579872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3"/>
            <a:ext cx="36571427" cy="20571428"/>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https://ITFreeTraining.com/ap11/1c10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7" y="13333966"/>
            <a:ext cx="7856084" cy="1823576"/>
          </a:xfrm>
          <a:prstGeom prst="rect">
            <a:avLst/>
          </a:prstGeom>
          <a:noFill/>
        </p:spPr>
        <p:txBody>
          <a:bodyPr wrap="square">
            <a:spAutoFit/>
          </a:bodyPr>
          <a:lstStyle/>
          <a:p>
            <a:r>
              <a:rPr lang="en-US" sz="1125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6"/>
            <a:ext cx="7856084" cy="1823576"/>
          </a:xfrm>
          <a:prstGeom prst="rect">
            <a:avLst/>
          </a:prstGeom>
          <a:noFill/>
        </p:spPr>
        <p:txBody>
          <a:bodyPr wrap="square">
            <a:spAutoFit/>
          </a:bodyPr>
          <a:lstStyle/>
          <a:p>
            <a:r>
              <a:rPr lang="en-US" sz="1125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1351</Words>
  <Application>Microsoft Office PowerPoint</Application>
  <PresentationFormat>Custom</PresentationFormat>
  <Paragraphs>82</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2013 - 2022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2024-04-23T10:39:00Z</dcterms:modified>
</cp:coreProperties>
</file>