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7"/>
  </p:notesMasterIdLst>
  <p:sldIdLst>
    <p:sldId id="274" r:id="rId2"/>
    <p:sldId id="285" r:id="rId3"/>
    <p:sldId id="288" r:id="rId4"/>
    <p:sldId id="287" r:id="rId5"/>
    <p:sldId id="273" r:id="rId6"/>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7726" autoAdjust="0"/>
  </p:normalViewPr>
  <p:slideViewPr>
    <p:cSldViewPr snapToGrid="0">
      <p:cViewPr varScale="1">
        <p:scale>
          <a:sx n="17" d="100"/>
          <a:sy n="17" d="100"/>
        </p:scale>
        <p:origin x="525"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dirty="0"/>
              <a:t>Let’s have a look at DVI.</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00:03 Digital Visual Interface or DVI, was first released in 1999.  It was the first cable to use digital but was also backward compatible with </a:t>
            </a:r>
            <a:r>
              <a:rPr lang="en-GB" sz="1600" dirty="0" err="1"/>
              <a:t>analog</a:t>
            </a:r>
            <a:r>
              <a:rPr lang="en-GB" sz="1600" dirty="0"/>
              <a:t>; however, nowadays it is obsolete and thus no longer maintained but does still appear as an exam objective. I doubt you will get a question about it. My guess at why it is an exam objective is, when you see it in the workplace, you will know what it is.</a:t>
            </a:r>
          </a:p>
          <a:p>
            <a:endParaRPr lang="en-GB" sz="1600" dirty="0"/>
          </a:p>
          <a:p>
            <a:r>
              <a:rPr lang="en-GB" sz="1600" dirty="0"/>
              <a:t>Nowadays, you will most likely come across DVI in old devices and projectors. Traditionally projectors had just about every connection possible; however, you will find DVI connections are starting to become rare even on projectors. So, if you purchase a new projector, you may find it does not have a DVI connector, but old projectors around the office probably have it.</a:t>
            </a:r>
          </a:p>
          <a:p>
            <a:endParaRPr lang="en-GB" sz="1600" dirty="0"/>
          </a:p>
          <a:p>
            <a:r>
              <a:rPr lang="en-GB" sz="1600" dirty="0"/>
              <a:t>I will have a quick look at the different DVI connectors, since it is in the course material, but you don’t need to know too much since DVI is pretty old technology.</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407253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01:03 There are a number of different connector types I will look at, starting with the </a:t>
            </a:r>
            <a:r>
              <a:rPr lang="en-GB" sz="1600" dirty="0" err="1"/>
              <a:t>analog</a:t>
            </a:r>
            <a:r>
              <a:rPr lang="en-GB" sz="1600" dirty="0"/>
              <a:t> connector, but I will give you a heads up, if you do purchase a DVI cable, I would purchase the DVI-I dual-link cable. This will support everything and thus you only need the one cable. In a moment I will explain why this cable is the one that you should get.</a:t>
            </a:r>
          </a:p>
          <a:p>
            <a:endParaRPr lang="en-GB" sz="1600" dirty="0"/>
          </a:p>
          <a:p>
            <a:r>
              <a:rPr lang="en-GB" sz="1600" dirty="0"/>
              <a:t>DVI superseded the older VGA standard which was an </a:t>
            </a:r>
            <a:r>
              <a:rPr lang="en-GB" sz="1600" dirty="0" err="1"/>
              <a:t>analog</a:t>
            </a:r>
            <a:r>
              <a:rPr lang="en-GB" sz="1600" dirty="0"/>
              <a:t> standard. To maintain compatibility with VGA it needed to support </a:t>
            </a:r>
            <a:r>
              <a:rPr lang="en-GB" sz="1600" dirty="0" err="1"/>
              <a:t>analog</a:t>
            </a:r>
            <a:r>
              <a:rPr lang="en-GB" sz="1600" dirty="0"/>
              <a:t>. The </a:t>
            </a:r>
            <a:r>
              <a:rPr lang="en-GB" sz="1600" dirty="0" err="1"/>
              <a:t>analog</a:t>
            </a:r>
            <a:r>
              <a:rPr lang="en-GB" sz="1600" dirty="0"/>
              <a:t> connector is referred to as DVI-A. This cable supports one data channel, so technically is one data lane; however, back then no one was using that terminology.</a:t>
            </a:r>
          </a:p>
          <a:p>
            <a:endParaRPr lang="en-GB" sz="1600" dirty="0"/>
          </a:p>
          <a:p>
            <a:r>
              <a:rPr lang="en-GB" sz="1600" dirty="0"/>
              <a:t>DVI was the first standard to support digital. Thus, the next connection that I will look at is DVI-D. This connector supports digital but does not support </a:t>
            </a:r>
            <a:r>
              <a:rPr lang="en-GB" sz="1600" dirty="0" err="1"/>
              <a:t>analog</a:t>
            </a:r>
            <a:r>
              <a:rPr lang="en-GB" sz="1600" dirty="0"/>
              <a:t>. It comes in two different types, the first being single link. Single link essentially means that one video data stream is sent over the cable and thus would be equivalent to one data lane. DVI-D also supports a second data channel which is called dual link. Since there are two data channels, this effectively doubles the bandwidth of the cable.</a:t>
            </a:r>
          </a:p>
          <a:p>
            <a:endParaRPr lang="en-GB" sz="1600" dirty="0"/>
          </a:p>
          <a:p>
            <a:r>
              <a:rPr lang="en-GB" sz="1600" dirty="0"/>
              <a:t>It would be good to have a cable that combines both </a:t>
            </a:r>
            <a:r>
              <a:rPr lang="en-GB" sz="1600" dirty="0" err="1"/>
              <a:t>analog</a:t>
            </a:r>
            <a:r>
              <a:rPr lang="en-GB" sz="1600" dirty="0"/>
              <a:t> and digital together. The good news is, we have such a cable, it is called DVI-I. Since DVI was released such a long time ago, there is a good chance most monitors will support both even if it is an old monitor. If you purchase a DVI-I cable, it will support </a:t>
            </a:r>
            <a:r>
              <a:rPr lang="en-GB" sz="1600" dirty="0" err="1"/>
              <a:t>analog</a:t>
            </a:r>
            <a:r>
              <a:rPr lang="en-GB" sz="1600" dirty="0"/>
              <a:t> and digital, so you can’t go wrong.</a:t>
            </a:r>
          </a:p>
          <a:p>
            <a:endParaRPr lang="en-GB" sz="1600" dirty="0"/>
          </a:p>
          <a:p>
            <a:r>
              <a:rPr lang="en-GB" sz="1600" dirty="0"/>
              <a:t>As before, DVI-I supports single link and dual link. You will notice that single link has fewer pins than dual link. The extra wires are required for the second data channel. Now there is one little caveat to look out for if you purchase a DVI cable. In some cases, particularly with cheap cables, the connector may be dual link, but only the single-link wires are connected. Thus, if you purchase a DVI-I cable, I would check the packaging or the cable to make sure that it is dual link. When you are purchasing cables, don’t assume anything. If you are not paying a lot for a cable, and this goes for any cable, there is a good chance that, because it is cheap, they have cut a corner in the manufacturing to save a little bit of money.</a:t>
            </a:r>
          </a:p>
          <a:p>
            <a:endParaRPr lang="en-GB" sz="1600" dirty="0"/>
          </a:p>
          <a:p>
            <a:r>
              <a:rPr lang="en-GB" sz="1600" dirty="0"/>
              <a:t>Since DVI is obsolete nowadays, let’s have a look at what you need to know so you can support it in the workplace.</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440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03:49 In the real world there is not too much to know about DVI. It is useful to recognize a DVI connector – not so that you will use it, just so when you are looking through the cable box you can put the DVI cable back and get a HDMI or DisplayPort cable instead. Unless DVI is your only choice, I would not use it. The only time you will come across it is with old devices and projectors. Even then, a lot of these devices, unless they are very old, will have an HDMI or DisplayPort connector in addition to the DVI connection. So, when possible, use HDMI or DisplayPort.</a:t>
            </a:r>
          </a:p>
          <a:p>
            <a:endParaRPr lang="en-GB" sz="1600" dirty="0"/>
          </a:p>
          <a:p>
            <a:r>
              <a:rPr lang="en-GB" sz="1600" dirty="0"/>
              <a:t>If you have no choice and have to use DVI and you need to purchase a DVI cable, make sure the cable is DVI-I and dual link. You could of course purchase a different cable and it may meet your needs, but DVI-I dual link can be used for everything.</a:t>
            </a:r>
          </a:p>
          <a:p>
            <a:endParaRPr lang="en-GB" sz="1600" dirty="0"/>
          </a:p>
          <a:p>
            <a:r>
              <a:rPr lang="en-GB" sz="1600" dirty="0"/>
              <a:t>If you need to convert from DVI to other connector types, there are adapters available; however, there are limitations to these adapters. VGA is limited to </a:t>
            </a:r>
            <a:r>
              <a:rPr lang="en-GB" sz="1600" dirty="0" err="1"/>
              <a:t>analog</a:t>
            </a:r>
            <a:r>
              <a:rPr lang="en-GB" sz="1600" dirty="0"/>
              <a:t> since it does not support digital. HDMI will support </a:t>
            </a:r>
            <a:r>
              <a:rPr lang="en-GB" sz="1600" dirty="0" err="1"/>
              <a:t>analog</a:t>
            </a:r>
            <a:r>
              <a:rPr lang="en-GB" sz="1600" dirty="0"/>
              <a:t> and digital; however, it only supports single link. This will mean that this limits the maximum resolution that it supports. The maximum resolution of DVI dual link is 2560x1660 @ 60Hz. Thus, single link will be half of that resolution or approximately the equivalent of 1k resolution. I say equivalent since we were not using that terminology back then, so technically not correct, but it is about 1000 pixels across, thus if you are going to use this convention, it would be called 1k.</a:t>
            </a:r>
          </a:p>
          <a:p>
            <a:endParaRPr lang="en-GB" sz="1600" dirty="0"/>
          </a:p>
          <a:p>
            <a:r>
              <a:rPr lang="en-GB" sz="1600" dirty="0"/>
              <a:t>DisplayPort will only support digital and like HDMI only supports single link. Essentially the adapter does a remapping of the wires in the cable and can only map the wires to one data channel. The connectors simply don’t have enough wires to map a second data channel.</a:t>
            </a:r>
          </a:p>
          <a:p>
            <a:endParaRPr lang="en-GB" sz="1600" dirty="0"/>
          </a:p>
          <a:p>
            <a:r>
              <a:rPr lang="en-GB" sz="1600" dirty="0"/>
              <a:t>To sum all this up, if you are using DVI to DVI with a dual-link cable, you can get the equivalent of 2k resolution. With 4k screens becoming more common, this may not be sufficient, but it may be enough to get your projector running, since they tend to run at a lower resolution than the average desktop computer.</a:t>
            </a:r>
          </a:p>
          <a:p>
            <a:endParaRPr lang="en-GB" sz="1600" dirty="0"/>
          </a:p>
          <a:p>
            <a:r>
              <a:rPr lang="en-GB" sz="1600" dirty="0"/>
              <a:t>If you are using an adapter, you are going to get a resolution similar to a 1k resolution. Not a lot by today’s standards. So personally, nowadays, I would know how to identify a DVI connection and then try your best not to use it unless you have no other option.</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8877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06:26 That covers it for DVI, hopefully you don’t need to use it anymore, but if you are in a position where you need to, hopefully this video has helped you. Until the next video from us, I would like to thank you for watching.</a:t>
            </a:r>
          </a:p>
          <a:p>
            <a:endParaRPr lang="en-GB" sz="1600" dirty="0"/>
          </a:p>
          <a:p>
            <a:r>
              <a:rPr lang="en-GB" sz="1600" dirty="0"/>
              <a:t>References</a:t>
            </a:r>
          </a:p>
          <a:p>
            <a:r>
              <a:rPr lang="en-GB" sz="1600" dirty="0"/>
              <a:t>“The Official CompTIA A+ Core Study Guide (Exam 220-1101)” pages 34 to 35</a:t>
            </a:r>
          </a:p>
          <a:p>
            <a:r>
              <a:rPr lang="en-GB" sz="1600" dirty="0"/>
              <a:t>“Picture: DVI Logo” https://en.wikipedia.org/wiki/Digital_Visual_Interface#/media/File:DVI.png</a:t>
            </a:r>
          </a:p>
          <a:p>
            <a:r>
              <a:rPr lang="en-GB" sz="1600" dirty="0"/>
              <a:t>“Picture: AI generated obsolete computers” https://www.craiyon.com/</a:t>
            </a:r>
          </a:p>
          <a:p>
            <a:endParaRPr lang="en-GB" sz="1600" dirty="0"/>
          </a:p>
          <a:p>
            <a:r>
              <a:rPr lang="en-GB" sz="1600" dirty="0"/>
              <a:t>Credits</a:t>
            </a:r>
          </a:p>
          <a:p>
            <a:r>
              <a:rPr lang="en-GB" sz="1600" dirty="0"/>
              <a:t>Trainer: Austin Mason https://ITFreeTraining.com</a:t>
            </a:r>
          </a:p>
          <a:p>
            <a:r>
              <a:rPr lang="en-GB" sz="1600" dirty="0"/>
              <a:t>Voice Talent: HP Lewis https://hplewis.com</a:t>
            </a:r>
          </a:p>
          <a:p>
            <a:r>
              <a:rPr lang="en-GB" sz="1600" dirty="0"/>
              <a:t>Quality Assurance: Brett Batson https://www.pbb-proofreading</a:t>
            </a:r>
            <a:r>
              <a:rPr lang="en-GB" sz="1600"/>
              <a:t>.uk</a:t>
            </a:r>
            <a:endParaRPr lang="en-US" sz="16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4/25/2024</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2.png"/><Relationship Id="rId12" Type="http://schemas.microsoft.com/office/2007/relationships/hdphoto" Target="../media/hdphoto3.wdp"/><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5" Type="http://schemas.microsoft.com/office/2007/relationships/hdphoto" Target="../media/hdphoto4.wdp"/><Relationship Id="rId10" Type="http://schemas.microsoft.com/office/2007/relationships/hdphoto" Target="../media/hdphoto2.wdp"/><Relationship Id="rId19"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49" y="1715"/>
            <a:ext cx="48761901"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0_Background" descr="A picture containing text&#10;&#10;Description automatically generated">
            <a:extLst>
              <a:ext uri="{FF2B5EF4-FFF2-40B4-BE49-F238E27FC236}">
                <a16:creationId xmlns:a16="http://schemas.microsoft.com/office/drawing/2014/main" id="{730599CD-444F-C4CB-E3EC-6468D17F8BE4}"/>
              </a:ext>
            </a:extLst>
          </p:cNvPr>
          <p:cNvPicPr>
            <a:picLocks noChangeAspect="1"/>
          </p:cNvPicPr>
          <p:nvPr/>
        </p:nvPicPr>
        <p:blipFill rotWithShape="1">
          <a:blip r:embed="rId3" cstate="email">
            <a:alphaModFix amt="5000"/>
            <a:extLst>
              <a:ext uri="{28A0092B-C50C-407E-A947-70E740481C1C}">
                <a14:useLocalDpi xmlns:a14="http://schemas.microsoft.com/office/drawing/2010/main"/>
              </a:ext>
            </a:extLst>
          </a:blip>
          <a:srcRect t="-2"/>
          <a:stretch/>
        </p:blipFill>
        <p:spPr>
          <a:xfrm>
            <a:off x="1" y="0"/>
            <a:ext cx="48768000" cy="27432000"/>
          </a:xfrm>
          <a:prstGeom prst="rect">
            <a:avLst/>
          </a:prstGeom>
        </p:spPr>
      </p:pic>
      <p:pic>
        <p:nvPicPr>
          <p:cNvPr id="36" name="0_DVI Plug" descr="A close-up of an object&#10;&#10;Description automatically generated with low confidence">
            <a:extLst>
              <a:ext uri="{FF2B5EF4-FFF2-40B4-BE49-F238E27FC236}">
                <a16:creationId xmlns:a16="http://schemas.microsoft.com/office/drawing/2014/main" id="{7846EF34-DF84-C53A-AD9B-106416B9E64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3497"/>
          <a:stretch/>
        </p:blipFill>
        <p:spPr>
          <a:xfrm>
            <a:off x="27223423" y="0"/>
            <a:ext cx="7731861" cy="12387082"/>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5">
            <a:extLst>
              <a:ext uri="{28A0092B-C50C-407E-A947-70E740481C1C}">
                <a14:useLocalDpi xmlns:a14="http://schemas.microsoft.com/office/drawing/2010/main"/>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 Copyright 2024</a:t>
            </a: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1" y="4816107"/>
            <a:ext cx="31405915"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Released in 1999 (obsolete)</a:t>
            </a:r>
          </a:p>
        </p:txBody>
      </p:sp>
      <p:grpSp>
        <p:nvGrpSpPr>
          <p:cNvPr id="6" name="0_DVI Logo">
            <a:extLst>
              <a:ext uri="{FF2B5EF4-FFF2-40B4-BE49-F238E27FC236}">
                <a16:creationId xmlns:a16="http://schemas.microsoft.com/office/drawing/2014/main" id="{BC562C9B-2D32-9A27-0EEC-200F86D9560E}"/>
              </a:ext>
            </a:extLst>
          </p:cNvPr>
          <p:cNvGrpSpPr/>
          <p:nvPr/>
        </p:nvGrpSpPr>
        <p:grpSpPr>
          <a:xfrm>
            <a:off x="37092465" y="638743"/>
            <a:ext cx="11032068" cy="7276572"/>
            <a:chOff x="27948465" y="8713104"/>
            <a:chExt cx="11032068" cy="7276572"/>
          </a:xfrm>
        </p:grpSpPr>
        <p:sp>
          <p:nvSpPr>
            <p:cNvPr id="4" name="Rectangle 3">
              <a:extLst>
                <a:ext uri="{FF2B5EF4-FFF2-40B4-BE49-F238E27FC236}">
                  <a16:creationId xmlns:a16="http://schemas.microsoft.com/office/drawing/2014/main" id="{11DDCF0F-B376-CAA7-D0D6-3428129B915F}"/>
                </a:ext>
              </a:extLst>
            </p:cNvPr>
            <p:cNvSpPr/>
            <p:nvPr/>
          </p:nvSpPr>
          <p:spPr>
            <a:xfrm>
              <a:off x="27988428" y="8713104"/>
              <a:ext cx="10992105" cy="72765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 name="Picture 2" descr="Logo&#10;&#10;Description automatically generated">
              <a:extLst>
                <a:ext uri="{FF2B5EF4-FFF2-40B4-BE49-F238E27FC236}">
                  <a16:creationId xmlns:a16="http://schemas.microsoft.com/office/drawing/2014/main" id="{0BF4D34D-F135-94CD-843B-0FB7C170C16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948465" y="8713105"/>
              <a:ext cx="10639373" cy="7276571"/>
            </a:xfrm>
            <a:prstGeom prst="rect">
              <a:avLst/>
            </a:prstGeom>
          </p:spPr>
        </p:pic>
      </p:grpSp>
      <p:sp>
        <p:nvSpPr>
          <p:cNvPr id="14" name="1_Point 2">
            <a:extLst>
              <a:ext uri="{FF2B5EF4-FFF2-40B4-BE49-F238E27FC236}">
                <a16:creationId xmlns:a16="http://schemas.microsoft.com/office/drawing/2014/main" id="{F7302874-6FF6-4F12-9408-F903772FAD68}"/>
              </a:ext>
            </a:extLst>
          </p:cNvPr>
          <p:cNvSpPr txBox="1"/>
          <p:nvPr/>
        </p:nvSpPr>
        <p:spPr>
          <a:xfrm>
            <a:off x="1139952" y="7287979"/>
            <a:ext cx="1437403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No longer maintained</a:t>
            </a:r>
          </a:p>
        </p:txBody>
      </p:sp>
      <p:sp>
        <p:nvSpPr>
          <p:cNvPr id="24" name="2_Graphics card text">
            <a:extLst>
              <a:ext uri="{FF2B5EF4-FFF2-40B4-BE49-F238E27FC236}">
                <a16:creationId xmlns:a16="http://schemas.microsoft.com/office/drawing/2014/main" id="{E5877978-EC94-F036-C6C9-784F2DEC3D23}"/>
              </a:ext>
            </a:extLst>
          </p:cNvPr>
          <p:cNvSpPr txBox="1"/>
          <p:nvPr/>
        </p:nvSpPr>
        <p:spPr>
          <a:xfrm>
            <a:off x="1801367" y="21800285"/>
            <a:ext cx="15064233"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Found in old equipment</a:t>
            </a:r>
          </a:p>
        </p:txBody>
      </p:sp>
      <p:pic>
        <p:nvPicPr>
          <p:cNvPr id="10" name="2_Graphics card 2" descr="A close-up of a circuit board&#10;&#10;Description automatically generated with medium confidence">
            <a:extLst>
              <a:ext uri="{FF2B5EF4-FFF2-40B4-BE49-F238E27FC236}">
                <a16:creationId xmlns:a16="http://schemas.microsoft.com/office/drawing/2014/main" id="{0A45FAD0-315D-6DA7-A290-F81DCD7749E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93569" y="10495963"/>
            <a:ext cx="14374030" cy="10720025"/>
          </a:xfrm>
          <a:prstGeom prst="rect">
            <a:avLst/>
          </a:prstGeom>
        </p:spPr>
      </p:pic>
      <p:pic>
        <p:nvPicPr>
          <p:cNvPr id="32" name="2_Graphics card 1" descr="A close-up of a server box&#10;&#10;Description automatically generated with low confidence">
            <a:extLst>
              <a:ext uri="{FF2B5EF4-FFF2-40B4-BE49-F238E27FC236}">
                <a16:creationId xmlns:a16="http://schemas.microsoft.com/office/drawing/2014/main" id="{8F0DB35E-0292-D1A3-7967-3FA3F9D09F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60766" y="10532832"/>
            <a:ext cx="3523076" cy="10683156"/>
          </a:xfrm>
          <a:prstGeom prst="rect">
            <a:avLst/>
          </a:prstGeom>
        </p:spPr>
      </p:pic>
      <p:sp>
        <p:nvSpPr>
          <p:cNvPr id="26" name="3_Projectors text">
            <a:extLst>
              <a:ext uri="{FF2B5EF4-FFF2-40B4-BE49-F238E27FC236}">
                <a16:creationId xmlns:a16="http://schemas.microsoft.com/office/drawing/2014/main" id="{93E8E4E9-99E8-43B1-CCF3-F64F4297E14B}"/>
              </a:ext>
            </a:extLst>
          </p:cNvPr>
          <p:cNvSpPr txBox="1"/>
          <p:nvPr/>
        </p:nvSpPr>
        <p:spPr>
          <a:xfrm>
            <a:off x="24623487" y="21651188"/>
            <a:ext cx="2291401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Found on projectors, but becoming rare</a:t>
            </a:r>
          </a:p>
        </p:txBody>
      </p:sp>
      <p:pic>
        <p:nvPicPr>
          <p:cNvPr id="17" name="3_Projectors" descr="A picture containing text, projector, appliance&#10;&#10;Description automatically generated">
            <a:extLst>
              <a:ext uri="{FF2B5EF4-FFF2-40B4-BE49-F238E27FC236}">
                <a16:creationId xmlns:a16="http://schemas.microsoft.com/office/drawing/2014/main" id="{7E3E3875-3E16-A66A-5E79-7E64B29EE79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938104" y="12868198"/>
            <a:ext cx="22914009" cy="792791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Digital Visual Interface (DVI)</a:t>
            </a:r>
          </a:p>
        </p:txBody>
      </p:sp>
    </p:spTree>
    <p:extLst>
      <p:ext uri="{BB962C8B-B14F-4D97-AF65-F5344CB8AC3E}">
        <p14:creationId xmlns:p14="http://schemas.microsoft.com/office/powerpoint/2010/main" val="4229889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0" name="0_DVIA Picture">
            <a:extLst>
              <a:ext uri="{FF2B5EF4-FFF2-40B4-BE49-F238E27FC236}">
                <a16:creationId xmlns:a16="http://schemas.microsoft.com/office/drawing/2014/main" id="{99F4A3B3-FA3E-9B0F-1042-AC387E79DF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85176" y="6281558"/>
            <a:ext cx="6991781" cy="2931028"/>
          </a:xfrm>
          <a:prstGeom prst="rect">
            <a:avLst/>
          </a:prstGeom>
        </p:spPr>
      </p:pic>
      <p:pic>
        <p:nvPicPr>
          <p:cNvPr id="32" name="0_DVIA Photo">
            <a:extLst>
              <a:ext uri="{FF2B5EF4-FFF2-40B4-BE49-F238E27FC236}">
                <a16:creationId xmlns:a16="http://schemas.microsoft.com/office/drawing/2014/main" id="{89A90E45-383A-0ED7-F88D-1902A2EA62E5}"/>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913024" y="6447256"/>
            <a:ext cx="6559003" cy="2523471"/>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1711952" y="4060865"/>
            <a:ext cx="10513915"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Analog (A)</a:t>
            </a:r>
          </a:p>
        </p:txBody>
      </p:sp>
      <p:pic>
        <p:nvPicPr>
          <p:cNvPr id="50" name="1_DVI Picture Right">
            <a:extLst>
              <a:ext uri="{FF2B5EF4-FFF2-40B4-BE49-F238E27FC236}">
                <a16:creationId xmlns:a16="http://schemas.microsoft.com/office/drawing/2014/main" id="{B90ABFB7-EAE7-D19F-59F1-C67E68D823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510772" y="6760341"/>
            <a:ext cx="7322603" cy="5830877"/>
          </a:xfrm>
          <a:prstGeom prst="rect">
            <a:avLst/>
          </a:prstGeom>
        </p:spPr>
      </p:pic>
      <p:sp>
        <p:nvSpPr>
          <p:cNvPr id="53" name="1_Point right">
            <a:extLst>
              <a:ext uri="{FF2B5EF4-FFF2-40B4-BE49-F238E27FC236}">
                <a16:creationId xmlns:a16="http://schemas.microsoft.com/office/drawing/2014/main" id="{0317BE54-57D2-7F83-0C00-7CF5F81D895F}"/>
              </a:ext>
            </a:extLst>
          </p:cNvPr>
          <p:cNvSpPr txBox="1"/>
          <p:nvPr/>
        </p:nvSpPr>
        <p:spPr>
          <a:xfrm>
            <a:off x="30610629" y="4419928"/>
            <a:ext cx="18021903"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Nowadays Buy DVI-I</a:t>
            </a:r>
          </a:p>
        </p:txBody>
      </p:sp>
      <p:sp>
        <p:nvSpPr>
          <p:cNvPr id="14" name="2_DVIA Picture text">
            <a:extLst>
              <a:ext uri="{FF2B5EF4-FFF2-40B4-BE49-F238E27FC236}">
                <a16:creationId xmlns:a16="http://schemas.microsoft.com/office/drawing/2014/main" id="{F7302874-6FF6-4F12-9408-F903772FAD68}"/>
              </a:ext>
            </a:extLst>
          </p:cNvPr>
          <p:cNvSpPr txBox="1"/>
          <p:nvPr/>
        </p:nvSpPr>
        <p:spPr>
          <a:xfrm>
            <a:off x="17538277" y="6738544"/>
            <a:ext cx="1907159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Technically one data lane</a:t>
            </a:r>
          </a:p>
        </p:txBody>
      </p:sp>
      <p:pic>
        <p:nvPicPr>
          <p:cNvPr id="6" name="3_DVID Picture">
            <a:extLst>
              <a:ext uri="{FF2B5EF4-FFF2-40B4-BE49-F238E27FC236}">
                <a16:creationId xmlns:a16="http://schemas.microsoft.com/office/drawing/2014/main" id="{B1066281-D5DB-CA0C-83FE-F5DE404A1EF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295760" y="10756167"/>
            <a:ext cx="6991781" cy="5973736"/>
          </a:xfrm>
          <a:prstGeom prst="rect">
            <a:avLst/>
          </a:prstGeom>
        </p:spPr>
      </p:pic>
      <p:pic>
        <p:nvPicPr>
          <p:cNvPr id="24" name="3_DVID Photo2">
            <a:extLst>
              <a:ext uri="{FF2B5EF4-FFF2-40B4-BE49-F238E27FC236}">
                <a16:creationId xmlns:a16="http://schemas.microsoft.com/office/drawing/2014/main" id="{4575EB32-AA63-476F-D02E-D57B4ED2036F}"/>
              </a:ext>
            </a:extLst>
          </p:cNvPr>
          <p:cNvPicPr>
            <a:picLocks noChangeAspect="1"/>
          </p:cNvPicPr>
          <p:nvPr/>
        </p:nvPicPr>
        <p:blipFill>
          <a:blip r:embed="rId9" cstate="email">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1913024" y="14049485"/>
            <a:ext cx="5854937" cy="2314637"/>
          </a:xfrm>
          <a:prstGeom prst="rect">
            <a:avLst/>
          </a:prstGeom>
        </p:spPr>
      </p:pic>
      <p:pic>
        <p:nvPicPr>
          <p:cNvPr id="26" name="3_DVID Photo1">
            <a:extLst>
              <a:ext uri="{FF2B5EF4-FFF2-40B4-BE49-F238E27FC236}">
                <a16:creationId xmlns:a16="http://schemas.microsoft.com/office/drawing/2014/main" id="{249DF0E2-A114-D881-0211-928307CB0B84}"/>
              </a:ext>
            </a:extLst>
          </p:cNvPr>
          <p:cNvPicPr>
            <a:picLocks noChangeAspect="1"/>
          </p:cNvPicPr>
          <p:nvPr/>
        </p:nvPicPr>
        <p:blipFill>
          <a:blip r:embed="rId11" cstate="email">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tretch>
            <a:fillRect/>
          </a:stretch>
        </p:blipFill>
        <p:spPr>
          <a:xfrm rot="10800000">
            <a:off x="1913024" y="11211293"/>
            <a:ext cx="5854937" cy="2252749"/>
          </a:xfrm>
          <a:prstGeom prst="rect">
            <a:avLst/>
          </a:prstGeom>
        </p:spPr>
      </p:pic>
      <p:sp>
        <p:nvSpPr>
          <p:cNvPr id="18" name="3_Point 2">
            <a:extLst>
              <a:ext uri="{FF2B5EF4-FFF2-40B4-BE49-F238E27FC236}">
                <a16:creationId xmlns:a16="http://schemas.microsoft.com/office/drawing/2014/main" id="{885F3228-611E-4537-915F-A671698DC49F}"/>
              </a:ext>
            </a:extLst>
          </p:cNvPr>
          <p:cNvSpPr txBox="1"/>
          <p:nvPr/>
        </p:nvSpPr>
        <p:spPr>
          <a:xfrm>
            <a:off x="1711952" y="8776025"/>
            <a:ext cx="10513915"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Digital (D)</a:t>
            </a:r>
          </a:p>
        </p:txBody>
      </p:sp>
      <p:sp>
        <p:nvSpPr>
          <p:cNvPr id="12" name="4_DVID Point 1">
            <a:extLst>
              <a:ext uri="{FF2B5EF4-FFF2-40B4-BE49-F238E27FC236}">
                <a16:creationId xmlns:a16="http://schemas.microsoft.com/office/drawing/2014/main" id="{97EAF12F-B867-4C15-8390-FCF105AAB49B}"/>
              </a:ext>
            </a:extLst>
          </p:cNvPr>
          <p:cNvSpPr txBox="1"/>
          <p:nvPr/>
        </p:nvSpPr>
        <p:spPr>
          <a:xfrm>
            <a:off x="17538276" y="11318460"/>
            <a:ext cx="1384523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Single link (One lane)</a:t>
            </a:r>
          </a:p>
        </p:txBody>
      </p:sp>
      <p:sp>
        <p:nvSpPr>
          <p:cNvPr id="15" name="5_DVID Point 2">
            <a:extLst>
              <a:ext uri="{FF2B5EF4-FFF2-40B4-BE49-F238E27FC236}">
                <a16:creationId xmlns:a16="http://schemas.microsoft.com/office/drawing/2014/main" id="{93BDC196-68A7-4B13-AEC2-DA960367EDBF}"/>
              </a:ext>
            </a:extLst>
          </p:cNvPr>
          <p:cNvSpPr txBox="1"/>
          <p:nvPr/>
        </p:nvSpPr>
        <p:spPr>
          <a:xfrm>
            <a:off x="17538277" y="14256028"/>
            <a:ext cx="1907159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Dual link (Double the bandwidth)</a:t>
            </a:r>
          </a:p>
        </p:txBody>
      </p:sp>
      <p:pic>
        <p:nvPicPr>
          <p:cNvPr id="3" name="6_DVII Picture">
            <a:extLst>
              <a:ext uri="{FF2B5EF4-FFF2-40B4-BE49-F238E27FC236}">
                <a16:creationId xmlns:a16="http://schemas.microsoft.com/office/drawing/2014/main" id="{7C012A17-0E31-DA97-0C01-1C704319C9B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295761" y="18599084"/>
            <a:ext cx="6991781" cy="5973736"/>
          </a:xfrm>
          <a:prstGeom prst="rect">
            <a:avLst/>
          </a:prstGeom>
        </p:spPr>
      </p:pic>
      <p:pic>
        <p:nvPicPr>
          <p:cNvPr id="28" name="6_DVII Photo2">
            <a:extLst>
              <a:ext uri="{FF2B5EF4-FFF2-40B4-BE49-F238E27FC236}">
                <a16:creationId xmlns:a16="http://schemas.microsoft.com/office/drawing/2014/main" id="{2827B728-E92A-F57F-80F6-B20E1B660E2C}"/>
              </a:ext>
            </a:extLst>
          </p:cNvPr>
          <p:cNvPicPr>
            <a:picLocks noChangeAspect="1"/>
          </p:cNvPicPr>
          <p:nvPr/>
        </p:nvPicPr>
        <p:blipFill>
          <a:blip r:embed="rId14" cstate="email">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a:ext>
            </a:extLst>
          </a:blip>
          <a:stretch>
            <a:fillRect/>
          </a:stretch>
        </p:blipFill>
        <p:spPr>
          <a:xfrm rot="10800000">
            <a:off x="1913024" y="21179847"/>
            <a:ext cx="5756219" cy="2215378"/>
          </a:xfrm>
          <a:prstGeom prst="rect">
            <a:avLst/>
          </a:prstGeom>
        </p:spPr>
      </p:pic>
      <p:pic>
        <p:nvPicPr>
          <p:cNvPr id="30" name="6_DVII Photo1">
            <a:extLst>
              <a:ext uri="{FF2B5EF4-FFF2-40B4-BE49-F238E27FC236}">
                <a16:creationId xmlns:a16="http://schemas.microsoft.com/office/drawing/2014/main" id="{F1D34AAC-9DBE-5740-6BA4-248CB01DA766}"/>
              </a:ext>
            </a:extLst>
          </p:cNvPr>
          <p:cNvPicPr>
            <a:picLocks noChangeAspect="1"/>
          </p:cNvPicPr>
          <p:nvPr/>
        </p:nvPicPr>
        <p:blipFill>
          <a:blip r:embed="rId16" cstate="email">
            <a:extLst>
              <a:ext uri="{BEBA8EAE-BF5A-486C-A8C5-ECC9F3942E4B}">
                <a14:imgProps xmlns:a14="http://schemas.microsoft.com/office/drawing/2010/main">
                  <a14:imgLayer r:embed="rId17">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913024" y="18582825"/>
            <a:ext cx="5756220" cy="2227109"/>
          </a:xfrm>
          <a:prstGeom prst="rect">
            <a:avLst/>
          </a:prstGeom>
        </p:spPr>
      </p:pic>
      <p:sp>
        <p:nvSpPr>
          <p:cNvPr id="13" name="6_DVII Point 3">
            <a:extLst>
              <a:ext uri="{FF2B5EF4-FFF2-40B4-BE49-F238E27FC236}">
                <a16:creationId xmlns:a16="http://schemas.microsoft.com/office/drawing/2014/main" id="{ABB92F5E-CFB4-4190-80BF-B12BB0836710}"/>
              </a:ext>
            </a:extLst>
          </p:cNvPr>
          <p:cNvSpPr txBox="1"/>
          <p:nvPr/>
        </p:nvSpPr>
        <p:spPr>
          <a:xfrm>
            <a:off x="1711952" y="16402713"/>
            <a:ext cx="19071590"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Digital and Analog (I)</a:t>
            </a:r>
          </a:p>
        </p:txBody>
      </p:sp>
      <p:sp>
        <p:nvSpPr>
          <p:cNvPr id="19" name="7_DVDI Point 1">
            <a:extLst>
              <a:ext uri="{FF2B5EF4-FFF2-40B4-BE49-F238E27FC236}">
                <a16:creationId xmlns:a16="http://schemas.microsoft.com/office/drawing/2014/main" id="{50CF98DE-AC07-47F4-AA18-A7DB790D9E0E}"/>
              </a:ext>
            </a:extLst>
          </p:cNvPr>
          <p:cNvSpPr txBox="1"/>
          <p:nvPr/>
        </p:nvSpPr>
        <p:spPr>
          <a:xfrm>
            <a:off x="17538277" y="18770840"/>
            <a:ext cx="752305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Single link</a:t>
            </a:r>
          </a:p>
        </p:txBody>
      </p:sp>
      <p:sp>
        <p:nvSpPr>
          <p:cNvPr id="20" name="8_DVDI Point 2">
            <a:extLst>
              <a:ext uri="{FF2B5EF4-FFF2-40B4-BE49-F238E27FC236}">
                <a16:creationId xmlns:a16="http://schemas.microsoft.com/office/drawing/2014/main" id="{42E6DBAE-25E9-4610-9149-430A69C02AA8}"/>
              </a:ext>
            </a:extLst>
          </p:cNvPr>
          <p:cNvSpPr txBox="1"/>
          <p:nvPr/>
        </p:nvSpPr>
        <p:spPr>
          <a:xfrm>
            <a:off x="17538277" y="22146223"/>
            <a:ext cx="599905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Dual link</a:t>
            </a:r>
          </a:p>
        </p:txBody>
      </p:sp>
      <p:sp>
        <p:nvSpPr>
          <p:cNvPr id="62" name="9_Text Right 2">
            <a:extLst>
              <a:ext uri="{FF2B5EF4-FFF2-40B4-BE49-F238E27FC236}">
                <a16:creationId xmlns:a16="http://schemas.microsoft.com/office/drawing/2014/main" id="{43AFAC46-D6C5-3CA5-4BEE-6CEFE145F5AD}"/>
              </a:ext>
            </a:extLst>
          </p:cNvPr>
          <p:cNvSpPr txBox="1"/>
          <p:nvPr/>
        </p:nvSpPr>
        <p:spPr>
          <a:xfrm>
            <a:off x="33947643" y="21852895"/>
            <a:ext cx="14122400" cy="3170099"/>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Cable maybe single link</a:t>
            </a:r>
          </a:p>
          <a:p>
            <a:r>
              <a:rPr lang="en-US" sz="10000" dirty="0">
                <a:latin typeface="Arial" panose="020B0604020202020204" pitchFamily="34" charset="0"/>
                <a:cs typeface="Arial" panose="020B0604020202020204" pitchFamily="34" charset="0"/>
              </a:rPr>
              <a:t>with dual-link plug</a:t>
            </a:r>
          </a:p>
        </p:txBody>
      </p:sp>
      <p:sp>
        <p:nvSpPr>
          <p:cNvPr id="68" name="9_Text Right 1">
            <a:extLst>
              <a:ext uri="{FF2B5EF4-FFF2-40B4-BE49-F238E27FC236}">
                <a16:creationId xmlns:a16="http://schemas.microsoft.com/office/drawing/2014/main" id="{1BF5A6D8-04CC-EBD7-0E4E-D4BC4754B521}"/>
              </a:ext>
            </a:extLst>
          </p:cNvPr>
          <p:cNvSpPr txBox="1"/>
          <p:nvPr/>
        </p:nvSpPr>
        <p:spPr>
          <a:xfrm>
            <a:off x="33947643" y="20366198"/>
            <a:ext cx="14684889" cy="1631216"/>
          </a:xfrm>
          <a:prstGeom prst="rect">
            <a:avLst/>
          </a:prstGeom>
          <a:noFill/>
        </p:spPr>
        <p:txBody>
          <a:bodyPr wrap="square">
            <a:spAutoFit/>
          </a:bodyPr>
          <a:lstStyle/>
          <a:p>
            <a:r>
              <a:rPr lang="en-US" sz="10000" b="1" dirty="0">
                <a:solidFill>
                  <a:srgbClr val="EE7546"/>
                </a:solidFill>
                <a:latin typeface="Arial" panose="020B0604020202020204" pitchFamily="34" charset="0"/>
                <a:cs typeface="Arial" panose="020B0604020202020204" pitchFamily="34" charset="0"/>
              </a:rPr>
              <a:t>Check packaging/cable</a:t>
            </a:r>
          </a:p>
        </p:txBody>
      </p:sp>
      <p:pic>
        <p:nvPicPr>
          <p:cNvPr id="44" name="9_Close up cable">
            <a:extLst>
              <a:ext uri="{FF2B5EF4-FFF2-40B4-BE49-F238E27FC236}">
                <a16:creationId xmlns:a16="http://schemas.microsoft.com/office/drawing/2014/main" id="{9D83DF28-F433-643A-2B13-1507BD6ED8B5}"/>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t="-30414"/>
          <a:stretch/>
        </p:blipFill>
        <p:spPr>
          <a:xfrm>
            <a:off x="36905941" y="12285781"/>
            <a:ext cx="11108265" cy="8707714"/>
          </a:xfrm>
          <a:prstGeom prst="rect">
            <a:avLst/>
          </a:prstGeom>
        </p:spPr>
      </p:pic>
      <p:pic>
        <p:nvPicPr>
          <p:cNvPr id="46" name="9_DVI cable">
            <a:extLst>
              <a:ext uri="{FF2B5EF4-FFF2-40B4-BE49-F238E27FC236}">
                <a16:creationId xmlns:a16="http://schemas.microsoft.com/office/drawing/2014/main" id="{9B5572CE-28CF-C924-7515-A3B13947C8E0}"/>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t="-30414"/>
          <a:stretch/>
        </p:blipFill>
        <p:spPr>
          <a:xfrm>
            <a:off x="30055346" y="12285781"/>
            <a:ext cx="18021903" cy="2171050"/>
          </a:xfrm>
          <a:prstGeom prst="rect">
            <a:avLst/>
          </a:prstGeom>
        </p:spPr>
      </p:pic>
      <p:sp>
        <p:nvSpPr>
          <p:cNvPr id="71" name="9_Highlight">
            <a:extLst>
              <a:ext uri="{FF2B5EF4-FFF2-40B4-BE49-F238E27FC236}">
                <a16:creationId xmlns:a16="http://schemas.microsoft.com/office/drawing/2014/main" id="{8FB07D12-FD51-58F4-3315-71241189048E}"/>
              </a:ext>
            </a:extLst>
          </p:cNvPr>
          <p:cNvSpPr/>
          <p:nvPr/>
        </p:nvSpPr>
        <p:spPr>
          <a:xfrm>
            <a:off x="36528008" y="12683441"/>
            <a:ext cx="11545276" cy="7572934"/>
          </a:xfrm>
          <a:custGeom>
            <a:avLst/>
            <a:gdLst>
              <a:gd name="connsiteX0" fmla="*/ 462204 w 11545276"/>
              <a:gd name="connsiteY0" fmla="*/ 2828950 h 7572934"/>
              <a:gd name="connsiteX1" fmla="*/ 462204 w 11545276"/>
              <a:gd name="connsiteY1" fmla="*/ 7110730 h 7572934"/>
              <a:gd name="connsiteX2" fmla="*/ 11083072 w 11545276"/>
              <a:gd name="connsiteY2" fmla="*/ 7110730 h 7572934"/>
              <a:gd name="connsiteX3" fmla="*/ 11083072 w 11545276"/>
              <a:gd name="connsiteY3" fmla="*/ 2828950 h 7572934"/>
              <a:gd name="connsiteX4" fmla="*/ 6931596 w 11545276"/>
              <a:gd name="connsiteY4" fmla="*/ 291163 h 7572934"/>
              <a:gd name="connsiteX5" fmla="*/ 6931596 w 11545276"/>
              <a:gd name="connsiteY5" fmla="*/ 1540974 h 7572934"/>
              <a:gd name="connsiteX6" fmla="*/ 10035804 w 11545276"/>
              <a:gd name="connsiteY6" fmla="*/ 1540974 h 7572934"/>
              <a:gd name="connsiteX7" fmla="*/ 10035804 w 11545276"/>
              <a:gd name="connsiteY7" fmla="*/ 291163 h 7572934"/>
              <a:gd name="connsiteX8" fmla="*/ 6640432 w 11545276"/>
              <a:gd name="connsiteY8" fmla="*/ 0 h 7572934"/>
              <a:gd name="connsiteX9" fmla="*/ 10326968 w 11545276"/>
              <a:gd name="connsiteY9" fmla="*/ 0 h 7572934"/>
              <a:gd name="connsiteX10" fmla="*/ 10326968 w 11545276"/>
              <a:gd name="connsiteY10" fmla="*/ 1832137 h 7572934"/>
              <a:gd name="connsiteX11" fmla="*/ 8413060 w 11545276"/>
              <a:gd name="connsiteY11" fmla="*/ 1832137 h 7572934"/>
              <a:gd name="connsiteX12" fmla="*/ 8413060 w 11545276"/>
              <a:gd name="connsiteY12" fmla="*/ 2366745 h 7572934"/>
              <a:gd name="connsiteX13" fmla="*/ 11545276 w 11545276"/>
              <a:gd name="connsiteY13" fmla="*/ 2366745 h 7572934"/>
              <a:gd name="connsiteX14" fmla="*/ 11545276 w 11545276"/>
              <a:gd name="connsiteY14" fmla="*/ 7572934 h 7572934"/>
              <a:gd name="connsiteX15" fmla="*/ 0 w 11545276"/>
              <a:gd name="connsiteY15" fmla="*/ 7572934 h 7572934"/>
              <a:gd name="connsiteX16" fmla="*/ 0 w 11545276"/>
              <a:gd name="connsiteY16" fmla="*/ 2366745 h 7572934"/>
              <a:gd name="connsiteX17" fmla="*/ 8099468 w 11545276"/>
              <a:gd name="connsiteY17" fmla="*/ 2366745 h 7572934"/>
              <a:gd name="connsiteX18" fmla="*/ 8099468 w 11545276"/>
              <a:gd name="connsiteY18" fmla="*/ 1832137 h 7572934"/>
              <a:gd name="connsiteX19" fmla="*/ 6640432 w 11545276"/>
              <a:gd name="connsiteY19" fmla="*/ 1832137 h 757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45276" h="7572934">
                <a:moveTo>
                  <a:pt x="462204" y="2828950"/>
                </a:moveTo>
                <a:lnTo>
                  <a:pt x="462204" y="7110730"/>
                </a:lnTo>
                <a:lnTo>
                  <a:pt x="11083072" y="7110730"/>
                </a:lnTo>
                <a:lnTo>
                  <a:pt x="11083072" y="2828950"/>
                </a:lnTo>
                <a:close/>
                <a:moveTo>
                  <a:pt x="6931596" y="291163"/>
                </a:moveTo>
                <a:lnTo>
                  <a:pt x="6931596" y="1540974"/>
                </a:lnTo>
                <a:lnTo>
                  <a:pt x="10035804" y="1540974"/>
                </a:lnTo>
                <a:lnTo>
                  <a:pt x="10035804" y="291163"/>
                </a:lnTo>
                <a:close/>
                <a:moveTo>
                  <a:pt x="6640432" y="0"/>
                </a:moveTo>
                <a:lnTo>
                  <a:pt x="10326968" y="0"/>
                </a:lnTo>
                <a:lnTo>
                  <a:pt x="10326968" y="1832137"/>
                </a:lnTo>
                <a:lnTo>
                  <a:pt x="8413060" y="1832137"/>
                </a:lnTo>
                <a:lnTo>
                  <a:pt x="8413060" y="2366745"/>
                </a:lnTo>
                <a:lnTo>
                  <a:pt x="11545276" y="2366745"/>
                </a:lnTo>
                <a:lnTo>
                  <a:pt x="11545276" y="7572934"/>
                </a:lnTo>
                <a:lnTo>
                  <a:pt x="0" y="7572934"/>
                </a:lnTo>
                <a:lnTo>
                  <a:pt x="0" y="2366745"/>
                </a:lnTo>
                <a:lnTo>
                  <a:pt x="8099468" y="2366745"/>
                </a:lnTo>
                <a:lnTo>
                  <a:pt x="8099468" y="1832137"/>
                </a:lnTo>
                <a:lnTo>
                  <a:pt x="6640432" y="1832137"/>
                </a:lnTo>
                <a:close/>
              </a:path>
            </a:pathLst>
          </a:custGeom>
          <a:gradFill>
            <a:gsLst>
              <a:gs pos="0">
                <a:schemeClr val="accent2">
                  <a:shade val="51000"/>
                  <a:satMod val="130000"/>
                  <a:alpha val="50000"/>
                </a:schemeClr>
              </a:gs>
              <a:gs pos="80000">
                <a:schemeClr val="accent2">
                  <a:shade val="93000"/>
                  <a:satMod val="130000"/>
                </a:schemeClr>
              </a:gs>
              <a:gs pos="100000">
                <a:schemeClr val="accent2">
                  <a:shade val="94000"/>
                  <a:satMod val="135000"/>
                  <a:alpha val="50000"/>
                </a:schemeClr>
              </a:gs>
            </a:gsLst>
          </a:gradFill>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US" dirty="0">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Connector Types</a:t>
            </a:r>
          </a:p>
        </p:txBody>
      </p:sp>
    </p:spTree>
    <p:extLst>
      <p:ext uri="{BB962C8B-B14F-4D97-AF65-F5344CB8AC3E}">
        <p14:creationId xmlns:p14="http://schemas.microsoft.com/office/powerpoint/2010/main" val="1590923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 y="0"/>
            <a:ext cx="48768000" cy="4277030"/>
          </a:xfrm>
        </p:spPr>
      </p:pic>
      <p:sp>
        <p:nvSpPr>
          <p:cNvPr id="21" name="0_Copyright">
            <a:extLst>
              <a:ext uri="{FF2B5EF4-FFF2-40B4-BE49-F238E27FC236}">
                <a16:creationId xmlns:a16="http://schemas.microsoft.com/office/drawing/2014/main" id="{DD884720-5B77-4B39-ADFE-1B999168559C}"/>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62140" y="-556116"/>
            <a:ext cx="30600185" cy="17212603"/>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31272480" y="4234875"/>
            <a:ext cx="17495520" cy="12087165"/>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0_Point 1">
            <a:extLst>
              <a:ext uri="{FF2B5EF4-FFF2-40B4-BE49-F238E27FC236}">
                <a16:creationId xmlns:a16="http://schemas.microsoft.com/office/drawing/2014/main" id="{9AB0CD40-3F8C-4AD7-ABD2-0365709E7B83}"/>
              </a:ext>
            </a:extLst>
          </p:cNvPr>
          <p:cNvSpPr txBox="1"/>
          <p:nvPr/>
        </p:nvSpPr>
        <p:spPr>
          <a:xfrm>
            <a:off x="1139950" y="4816107"/>
            <a:ext cx="47255516" cy="2092881"/>
          </a:xfrm>
          <a:prstGeom prst="rect">
            <a:avLst/>
          </a:prstGeom>
          <a:noFill/>
        </p:spPr>
        <p:txBody>
          <a:bodyPr wrap="square">
            <a:spAutoFit/>
          </a:bodyPr>
          <a:lstStyle/>
          <a:p>
            <a:r>
              <a:rPr lang="en-US" sz="13000" b="1" dirty="0">
                <a:solidFill>
                  <a:srgbClr val="1884C7"/>
                </a:solidFill>
                <a:latin typeface="Arial" panose="020B0604020202020204" pitchFamily="34" charset="0"/>
                <a:cs typeface="Arial" panose="020B0604020202020204" pitchFamily="34" charset="0"/>
              </a:rPr>
              <a:t>Nowadays obsolete and no longer updated/improved</a:t>
            </a:r>
          </a:p>
        </p:txBody>
      </p:sp>
      <p:pic>
        <p:nvPicPr>
          <p:cNvPr id="34" name="0_DVI Plug" descr="A close-up of an object&#10;&#10;Description automatically generated with low confidence">
            <a:extLst>
              <a:ext uri="{FF2B5EF4-FFF2-40B4-BE49-F238E27FC236}">
                <a16:creationId xmlns:a16="http://schemas.microsoft.com/office/drawing/2014/main" id="{D996666A-3696-24BD-E8F5-F3E18A5FF1E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3497"/>
          <a:stretch/>
        </p:blipFill>
        <p:spPr>
          <a:xfrm>
            <a:off x="41652040" y="2236"/>
            <a:ext cx="6801384" cy="10896381"/>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1139950" y="7030891"/>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When possible, use HDMI or DisplayPort</a:t>
            </a:r>
          </a:p>
        </p:txBody>
      </p:sp>
      <p:sp>
        <p:nvSpPr>
          <p:cNvPr id="11" name="3_Point 3">
            <a:extLst>
              <a:ext uri="{FF2B5EF4-FFF2-40B4-BE49-F238E27FC236}">
                <a16:creationId xmlns:a16="http://schemas.microsoft.com/office/drawing/2014/main" id="{E64035EB-538E-4765-9879-52C9E87B8C6B}"/>
              </a:ext>
            </a:extLst>
          </p:cNvPr>
          <p:cNvSpPr txBox="1"/>
          <p:nvPr/>
        </p:nvSpPr>
        <p:spPr>
          <a:xfrm>
            <a:off x="1139950" y="8784010"/>
            <a:ext cx="3125593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Most likely come across on projectors and old devices</a:t>
            </a:r>
          </a:p>
        </p:txBody>
      </p:sp>
      <p:sp>
        <p:nvSpPr>
          <p:cNvPr id="18" name="4_Point 4">
            <a:extLst>
              <a:ext uri="{FF2B5EF4-FFF2-40B4-BE49-F238E27FC236}">
                <a16:creationId xmlns:a16="http://schemas.microsoft.com/office/drawing/2014/main" id="{885F3228-611E-4537-915F-A671698DC49F}"/>
              </a:ext>
            </a:extLst>
          </p:cNvPr>
          <p:cNvSpPr txBox="1"/>
          <p:nvPr/>
        </p:nvSpPr>
        <p:spPr>
          <a:xfrm>
            <a:off x="1139950" y="10537129"/>
            <a:ext cx="24377904" cy="2092881"/>
          </a:xfrm>
          <a:prstGeom prst="rect">
            <a:avLst/>
          </a:prstGeom>
          <a:noFill/>
        </p:spPr>
        <p:txBody>
          <a:bodyPr wrap="square">
            <a:spAutoFit/>
          </a:bodyPr>
          <a:lstStyle/>
          <a:p>
            <a:r>
              <a:rPr lang="en-US" sz="13000" b="1" dirty="0">
                <a:solidFill>
                  <a:srgbClr val="1884C7"/>
                </a:solidFill>
                <a:latin typeface="Arial" panose="020B0604020202020204" pitchFamily="34" charset="0"/>
                <a:cs typeface="Arial" panose="020B0604020202020204" pitchFamily="34" charset="0"/>
              </a:rPr>
              <a:t>If you purchase a DVI cable</a:t>
            </a:r>
          </a:p>
        </p:txBody>
      </p:sp>
      <p:sp>
        <p:nvSpPr>
          <p:cNvPr id="12" name="5_Point 5">
            <a:extLst>
              <a:ext uri="{FF2B5EF4-FFF2-40B4-BE49-F238E27FC236}">
                <a16:creationId xmlns:a16="http://schemas.microsoft.com/office/drawing/2014/main" id="{97EAF12F-B867-4C15-8390-FCF105AAB49B}"/>
              </a:ext>
            </a:extLst>
          </p:cNvPr>
          <p:cNvSpPr txBox="1"/>
          <p:nvPr/>
        </p:nvSpPr>
        <p:spPr>
          <a:xfrm>
            <a:off x="1139951" y="12751913"/>
            <a:ext cx="2857805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Check packaging to make sure it is DVI-I dual link</a:t>
            </a:r>
          </a:p>
        </p:txBody>
      </p:sp>
      <p:pic>
        <p:nvPicPr>
          <p:cNvPr id="32" name="5_Close up picture">
            <a:extLst>
              <a:ext uri="{FF2B5EF4-FFF2-40B4-BE49-F238E27FC236}">
                <a16:creationId xmlns:a16="http://schemas.microsoft.com/office/drawing/2014/main" id="{4EAAF6B7-10B2-7130-92AD-6C44AC841F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0414"/>
          <a:stretch/>
        </p:blipFill>
        <p:spPr>
          <a:xfrm>
            <a:off x="30292221" y="7951152"/>
            <a:ext cx="18475779" cy="8707714"/>
          </a:xfrm>
          <a:prstGeom prst="rect">
            <a:avLst/>
          </a:prstGeom>
        </p:spPr>
      </p:pic>
      <p:sp>
        <p:nvSpPr>
          <p:cNvPr id="26" name="6_DisplayPort Adapter Text">
            <a:extLst>
              <a:ext uri="{FF2B5EF4-FFF2-40B4-BE49-F238E27FC236}">
                <a16:creationId xmlns:a16="http://schemas.microsoft.com/office/drawing/2014/main" id="{F20C1BD0-7D4E-F9F1-3B90-62E6DA366738}"/>
              </a:ext>
            </a:extLst>
          </p:cNvPr>
          <p:cNvSpPr txBox="1"/>
          <p:nvPr/>
        </p:nvSpPr>
        <p:spPr>
          <a:xfrm>
            <a:off x="31697023" y="22387636"/>
            <a:ext cx="13859692" cy="3170099"/>
          </a:xfrm>
          <a:prstGeom prst="rect">
            <a:avLst/>
          </a:prstGeom>
          <a:noFill/>
        </p:spPr>
        <p:txBody>
          <a:bodyPr wrap="square">
            <a:spAutoFit/>
          </a:bodyPr>
          <a:lstStyle/>
          <a:p>
            <a:pPr algn="ctr"/>
            <a:r>
              <a:rPr lang="en-US" sz="10000">
                <a:latin typeface="Arial" panose="020B0604020202020204" pitchFamily="34" charset="0"/>
                <a:cs typeface="Arial" panose="020B0604020202020204" pitchFamily="34" charset="0"/>
              </a:rPr>
              <a:t>DisplayPort digital </a:t>
            </a:r>
            <a:r>
              <a:rPr lang="en-US" sz="10000" dirty="0">
                <a:latin typeface="Arial" panose="020B0604020202020204" pitchFamily="34" charset="0"/>
                <a:cs typeface="Arial" panose="020B0604020202020204" pitchFamily="34" charset="0"/>
              </a:rPr>
              <a:t>only</a:t>
            </a:r>
          </a:p>
          <a:p>
            <a:pPr algn="ctr"/>
            <a:r>
              <a:rPr lang="en-US" sz="10000" dirty="0">
                <a:latin typeface="Arial" panose="020B0604020202020204" pitchFamily="34" charset="0"/>
                <a:cs typeface="Arial" panose="020B0604020202020204" pitchFamily="34" charset="0"/>
              </a:rPr>
              <a:t>(Single link only)</a:t>
            </a:r>
          </a:p>
        </p:txBody>
      </p:sp>
      <p:pic>
        <p:nvPicPr>
          <p:cNvPr id="24" name="6_DisplayPort Adapter" descr="A picture containing indoor, connector, cable, light&#10;&#10;Description automatically generated">
            <a:extLst>
              <a:ext uri="{FF2B5EF4-FFF2-40B4-BE49-F238E27FC236}">
                <a16:creationId xmlns:a16="http://schemas.microsoft.com/office/drawing/2014/main" id="{96C99083-732B-F0B4-AC40-DA0515788D4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961350" y="17339624"/>
            <a:ext cx="10570622" cy="4989334"/>
          </a:xfrm>
          <a:prstGeom prst="rect">
            <a:avLst/>
          </a:prstGeom>
        </p:spPr>
      </p:pic>
      <p:sp>
        <p:nvSpPr>
          <p:cNvPr id="30" name="6_HDMI Adapter Text">
            <a:extLst>
              <a:ext uri="{FF2B5EF4-FFF2-40B4-BE49-F238E27FC236}">
                <a16:creationId xmlns:a16="http://schemas.microsoft.com/office/drawing/2014/main" id="{F1582991-B1D5-ADA0-1224-C763E6663811}"/>
              </a:ext>
            </a:extLst>
          </p:cNvPr>
          <p:cNvSpPr txBox="1"/>
          <p:nvPr/>
        </p:nvSpPr>
        <p:spPr>
          <a:xfrm>
            <a:off x="15489061" y="22387636"/>
            <a:ext cx="14588168" cy="3170099"/>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HDMI analog and digital</a:t>
            </a:r>
            <a:br>
              <a:rPr lang="en-US" sz="10000" dirty="0">
                <a:latin typeface="Arial" panose="020B0604020202020204" pitchFamily="34" charset="0"/>
                <a:cs typeface="Arial" panose="020B0604020202020204" pitchFamily="34" charset="0"/>
              </a:rPr>
            </a:br>
            <a:r>
              <a:rPr lang="en-US" sz="10000" dirty="0">
                <a:latin typeface="Arial" panose="020B0604020202020204" pitchFamily="34" charset="0"/>
                <a:cs typeface="Arial" panose="020B0604020202020204" pitchFamily="34" charset="0"/>
              </a:rPr>
              <a:t>(Single link only)</a:t>
            </a:r>
          </a:p>
        </p:txBody>
      </p:sp>
      <p:pic>
        <p:nvPicPr>
          <p:cNvPr id="10" name="6_HDMI Adapter" descr="A close-up of a circuit board&#10;&#10;Description automatically generated with low confidence">
            <a:extLst>
              <a:ext uri="{FF2B5EF4-FFF2-40B4-BE49-F238E27FC236}">
                <a16:creationId xmlns:a16="http://schemas.microsoft.com/office/drawing/2014/main" id="{C90F3FEA-07B2-F4F9-6045-6E8FD64D441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012556" y="18253064"/>
            <a:ext cx="5755052" cy="4086126"/>
          </a:xfrm>
          <a:prstGeom prst="rect">
            <a:avLst/>
          </a:prstGeom>
        </p:spPr>
      </p:pic>
      <p:sp>
        <p:nvSpPr>
          <p:cNvPr id="28" name="6_VGA Adapter Text">
            <a:extLst>
              <a:ext uri="{FF2B5EF4-FFF2-40B4-BE49-F238E27FC236}">
                <a16:creationId xmlns:a16="http://schemas.microsoft.com/office/drawing/2014/main" id="{D9AA6CA6-E8B3-A107-0026-7D7743452529}"/>
              </a:ext>
            </a:extLst>
          </p:cNvPr>
          <p:cNvSpPr txBox="1"/>
          <p:nvPr/>
        </p:nvSpPr>
        <p:spPr>
          <a:xfrm>
            <a:off x="2874438" y="22387636"/>
            <a:ext cx="10028793"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VGA analog only</a:t>
            </a:r>
          </a:p>
        </p:txBody>
      </p:sp>
      <p:pic>
        <p:nvPicPr>
          <p:cNvPr id="6" name="6_VGA Adapter" descr="Graphical user interface&#10;&#10;Description automatically generated">
            <a:extLst>
              <a:ext uri="{FF2B5EF4-FFF2-40B4-BE49-F238E27FC236}">
                <a16:creationId xmlns:a16="http://schemas.microsoft.com/office/drawing/2014/main" id="{07820E85-8A43-EEAD-B053-1919E205F58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31819" y="18459128"/>
            <a:ext cx="6263090" cy="3880061"/>
          </a:xfrm>
          <a:prstGeom prst="rect">
            <a:avLst/>
          </a:prstGeom>
        </p:spPr>
      </p:pic>
      <p:sp>
        <p:nvSpPr>
          <p:cNvPr id="13" name="6_Point 7">
            <a:extLst>
              <a:ext uri="{FF2B5EF4-FFF2-40B4-BE49-F238E27FC236}">
                <a16:creationId xmlns:a16="http://schemas.microsoft.com/office/drawing/2014/main" id="{ABB92F5E-CFB4-4190-80BF-B12BB0836710}"/>
              </a:ext>
            </a:extLst>
          </p:cNvPr>
          <p:cNvSpPr txBox="1"/>
          <p:nvPr/>
        </p:nvSpPr>
        <p:spPr>
          <a:xfrm>
            <a:off x="1139950" y="14505032"/>
            <a:ext cx="34848219" cy="2092881"/>
          </a:xfrm>
          <a:prstGeom prst="rect">
            <a:avLst/>
          </a:prstGeom>
          <a:noFill/>
        </p:spPr>
        <p:txBody>
          <a:bodyPr wrap="square">
            <a:spAutoFit/>
          </a:bodyPr>
          <a:lstStyle/>
          <a:p>
            <a:r>
              <a:rPr lang="en-US" sz="13000" b="1" dirty="0">
                <a:solidFill>
                  <a:srgbClr val="1884C7"/>
                </a:solidFill>
                <a:latin typeface="Arial" panose="020B0604020202020204" pitchFamily="34" charset="0"/>
                <a:cs typeface="Arial" panose="020B0604020202020204" pitchFamily="34" charset="0"/>
              </a:rPr>
              <a:t>Adapters available</a:t>
            </a:r>
          </a:p>
        </p:txBody>
      </p:sp>
      <p:sp>
        <p:nvSpPr>
          <p:cNvPr id="19" name="7_Point 8">
            <a:extLst>
              <a:ext uri="{FF2B5EF4-FFF2-40B4-BE49-F238E27FC236}">
                <a16:creationId xmlns:a16="http://schemas.microsoft.com/office/drawing/2014/main" id="{50CF98DE-AC07-47F4-AA18-A7DB790D9E0E}"/>
              </a:ext>
            </a:extLst>
          </p:cNvPr>
          <p:cNvSpPr txBox="1"/>
          <p:nvPr/>
        </p:nvSpPr>
        <p:spPr>
          <a:xfrm>
            <a:off x="1139950" y="16719818"/>
            <a:ext cx="35370735"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Max resolution dual-link resolution 2560x1660 @ 60Hz</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3506640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https://ITFreeTraining.com/ap11/1c05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1535</Words>
  <Application>Microsoft Office PowerPoint</Application>
  <PresentationFormat>Custom</PresentationFormat>
  <Paragraphs>84</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2024-04-25T11:20:33Z</dcterms:modified>
</cp:coreProperties>
</file>