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6" r:id="rId1"/>
  </p:sldMasterIdLst>
  <p:notesMasterIdLst>
    <p:notesMasterId r:id="rId10"/>
  </p:notesMasterIdLst>
  <p:sldIdLst>
    <p:sldId id="274" r:id="rId2"/>
    <p:sldId id="286" r:id="rId3"/>
    <p:sldId id="290" r:id="rId4"/>
    <p:sldId id="282" r:id="rId5"/>
    <p:sldId id="296" r:id="rId6"/>
    <p:sldId id="297" r:id="rId7"/>
    <p:sldId id="298" r:id="rId8"/>
    <p:sldId id="273" r:id="rId9"/>
  </p:sldIdLst>
  <p:sldSz cx="36576000" cy="20577175"/>
  <p:notesSz cx="6858000" cy="9144000"/>
  <p:defaultTex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9D47"/>
    <a:srgbClr val="EE7546"/>
    <a:srgbClr val="B00303"/>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1437" autoAdjust="0"/>
  </p:normalViewPr>
  <p:slideViewPr>
    <p:cSldViewPr snapToGrid="0">
      <p:cViewPr varScale="1">
        <p:scale>
          <a:sx n="22" d="100"/>
          <a:sy n="22" d="100"/>
        </p:scale>
        <p:origin x="179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motherboard form factors.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A form factor defines certain aspects of the computer, but still allows for some variation in design. For example, it standardizes certain sizes and layouts. The form factor specifies crucial aspects such as a motherboard's dimensions to ensure compatibility, the positioning of screw holes for stable installation and the number of expansion slots for components like graphics cards. It also influences the arrangement and types of ports on the rear panel, facilitating peripheral connections.</a:t>
            </a:r>
          </a:p>
          <a:p>
            <a:endParaRPr lang="en-GB"/>
          </a:p>
          <a:p>
            <a:r>
              <a:rPr lang="en-GB"/>
              <a:t>It is unlikely that you will get a question about a particular form factor, but it is important to be aware that these standards exist and understand their significance. CompTIA identifies three key standards: Mini-ITX, microATX and ATX.</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517076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00:53 The form factor specification also defines how other components connect to the computer. This includes the maximum number of expansion slots. For example, an ATX form factor supports up to seven expansion slots. However, it is important to note that the actual number of usable slots in a case might be less due to layout constraints. Even if a motherboard has the available slots, the case design might not physically accommodate certain cards, for example, extra-long expansion cards. So, it's always crucial to check both the motherboard and case specifications for compatibility with specific expansion cards.</a:t>
            </a:r>
          </a:p>
          <a:p>
            <a:endParaRPr lang="en-GB"/>
          </a:p>
          <a:p>
            <a:r>
              <a:rPr lang="en-GB"/>
              <a:t>The form factor also defines the IO area, often located on the computer’s back panel, where you connect peripherals like monitors, keyboards and mice. Manufacturers can use this area anyway they like.</a:t>
            </a:r>
          </a:p>
          <a:p>
            <a:endParaRPr lang="en-GB"/>
          </a:p>
          <a:p>
            <a:r>
              <a:rPr lang="en-GB"/>
              <a:t>The form factor not only dictates the motherboard's size and layout but also standardizes some of the connectors, such as power connectors. This ensures that a power supply designed for a specific form factor will be compatible with any motherboard adhering to that standard. Therefore, when you buy a motherboard with a particular form factor, you simply need to select components, such as a computer case and power supply, that are compatible with that form factor.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038297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02:12 The ATX form factor is the most popular. In terms of airflow, ATX cases typically employ a front-to-back pattern, drawing cool air from the front and expelling it through the rear and top, creating a positive pressure environment that minimizes dust buildup. However, variations exist based on case design and fan placement, influencing the efficiency of the airflow. This is the opposite of the previous AT form factor.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279846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02:41 Small Form Factor or SFF PCs have become increasingly popular for those seeking a compact computer. They have become popular as general-purpose computers for a lot of businesses. The advantages of SFF PCs include space savings, sleek designs, energy-efficient components, and generally lower noise levels due to smaller fans.</a:t>
            </a:r>
          </a:p>
          <a:p>
            <a:endParaRPr lang="en-GB"/>
          </a:p>
          <a:p>
            <a:r>
              <a:rPr lang="en-GB"/>
              <a:t>There are a lot of different small form factors available – I have shown four of the more common ones. For the A+ exam, it is doubtful that you will get a question on one of these form factors, so just be aware that they exist.</a:t>
            </a:r>
          </a:p>
          <a:p>
            <a:endParaRPr lang="en-GB"/>
          </a:p>
          <a:p>
            <a:r>
              <a:rPr lang="en-GB"/>
              <a:t>It is important to remember that there are also some trade-offs with SFF PCs. One of the main limitations is their restricted upgradability compared with desktop computers. The smaller size often means you won't be able to physically fit larger additional hard drives or expansion cards. Additionally, SFF cases typically use smaller power supplies, which can limit the overall power available to the system and restrict your options for adding power-hungry components. Furthermore, while smaller fans can be quieter, they also have less cooling capacity, so SFF PCs can have higher internal temperatures when pushed to their limits.</a:t>
            </a:r>
          </a:p>
          <a:p>
            <a:endParaRPr lang="en-GB"/>
          </a:p>
          <a:p>
            <a:r>
              <a:rPr lang="en-GB"/>
              <a:t>Nowadays, some of these limitations are less of a concern for general users, as many tasks can be done efficiently with limited local storage due to the availability of online storage and integrated graphics, meaning a graphics card is not required. However, it's still important to be aware of these limitations before choosing an SFF PC, especially if you anticipate needing to upgrade your system down the line.</a:t>
            </a:r>
          </a:p>
          <a:p>
            <a:endParaRPr lang="en-GB"/>
          </a:p>
          <a:p>
            <a:r>
              <a:rPr lang="en-GB"/>
              <a:t>Proprietary form factors are specialized systems created by large brand manufacturers that do not use a standard form factor design. These computers are often finely tuned to the brand's ecosystem, combining other features and software from that company and including features like inventory tracking and remote management. However, these computers have potentially higher replacement part costs compared with an equivalent part available on the open market. Because of the extra features, they are often purchased by large companies as their general use computer despite the disadvantages.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147495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04:54 I will next have a brief look at Extended ATX or EATX. This is not covered by CompTIA, but I'll mention it because you may come across it in the workplace or see it referenced in a computer case. EATX is essentially the same width as ATX but allows the motherboard to be longer.</a:t>
            </a:r>
          </a:p>
          <a:p>
            <a:endParaRPr lang="en-GB"/>
          </a:p>
          <a:p>
            <a:r>
              <a:rPr lang="en-GB"/>
              <a:t>EATX motherboards take advantage of this extra length primarily to accommodate additional high-speed PCIe slots, which are often used for powerful graphics cards, RAID controllers or other performance-oriented expansion cards. The extra space also allows for larger heatsinks and cooling solutions, which is beneficial for high-end systems with components that generate significant heat.</a:t>
            </a:r>
          </a:p>
          <a:p>
            <a:endParaRPr lang="en-GB"/>
          </a:p>
          <a:p>
            <a:r>
              <a:rPr lang="en-GB"/>
              <a:t>However, EATX motherboards rarely use all the available space. To be compatible with the standard, they just need to have screw holes in the correct locations. The same applies to ATX motherboards. Thus, you will find some ATX motherboards don’t use all the available space either.</a:t>
            </a:r>
          </a:p>
          <a:p>
            <a:endParaRPr lang="en-GB"/>
          </a:p>
          <a:p>
            <a:r>
              <a:rPr lang="en-GB"/>
              <a:t>EATX tends to be used in servers and by enthusiasts. It is favored by enthusiasts and professionals for its capacity to host high-end CPUs, multiple GPUs and advanced cooling systems. However, with the decreasing size of electronics, you can fit a lot onto an ATX motherboard, so EATX motherboards are not that common. If you do purchase an EATX motherboard, keep in mind that you will need a larger computer case to accommodate it.</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759319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06:23 There are a lot of different form factors that have been developed over the years, most of which have never been widely adopted. When you purchase a computer case, check it supports the form factor you are using. The vast majority of computer cases on the market will support ATX.</a:t>
            </a:r>
          </a:p>
          <a:p>
            <a:endParaRPr lang="en-GB"/>
          </a:p>
          <a:p>
            <a:r>
              <a:rPr lang="en-GB"/>
              <a:t>On the computer case there may be markings indicating the screw holes for each form factor. In this example computer case, you can see the screw holes are marked with the different form factors. In many cases, the screw holes are marked with multiple form factors. You will find that the majority of computer cases will support multiple form factors, so before you purchase, just make sure the computer case supports the form factor that you want to use.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39479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07:06 That concludes this video on form factors. I hope this video has been informative. Until the next video from us, I would like to thank you for watching.</a:t>
            </a:r>
          </a:p>
          <a:p>
            <a:endParaRPr lang="en-GB"/>
          </a:p>
          <a:p>
            <a:r>
              <a:rPr lang="en-GB"/>
              <a:t>References</a:t>
            </a:r>
          </a:p>
          <a:p>
            <a:r>
              <a:rPr lang="en-GB"/>
              <a:t>“The Official CompTIA A+ Core Study Guide (Exam 220-1101)” pages 36 to 37</a:t>
            </a:r>
          </a:p>
          <a:p>
            <a:r>
              <a:rPr lang="en-GB"/>
              <a:t>https://en.wikipedia.org/wiki/Motherboard_form_factor</a:t>
            </a:r>
          </a:p>
          <a:p>
            <a:endParaRPr lang="en-GB"/>
          </a:p>
          <a:p>
            <a:r>
              <a:rPr lang="en-GB"/>
              <a:t>Credits</a:t>
            </a:r>
          </a:p>
          <a:p>
            <a:r>
              <a:rPr lang="en-GB"/>
              <a:t>Trainer: Austin Mason http://ITFreeTraining.com</a:t>
            </a:r>
          </a:p>
          <a:p>
            <a:r>
              <a:rPr lang="en-GB"/>
              <a:t>Voice Talent: AR Hellenberg https://humanaudioventures.my.canva.site/</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85384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97230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18951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9471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986127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242334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12826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8331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0045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90087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4760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4/20/2024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65491558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7"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0_Background" descr="A picture containing white, design&#10;&#10;Description automatically generated">
            <a:extLst>
              <a:ext uri="{FF2B5EF4-FFF2-40B4-BE49-F238E27FC236}">
                <a16:creationId xmlns:a16="http://schemas.microsoft.com/office/drawing/2014/main" id="{BE6058E2-F490-48BA-885B-2F79C3A5E1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3" y="3175"/>
            <a:ext cx="36570356" cy="20570825"/>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10090" y="1588"/>
            <a:ext cx="36555820" cy="3207773"/>
          </a:xfrm>
        </p:spPr>
      </p:pic>
      <p:grpSp>
        <p:nvGrpSpPr>
          <p:cNvPr id="15" name="0_Graphic">
            <a:extLst>
              <a:ext uri="{FF2B5EF4-FFF2-40B4-BE49-F238E27FC236}">
                <a16:creationId xmlns:a16="http://schemas.microsoft.com/office/drawing/2014/main" id="{DA3AE729-55BA-365F-D691-932EBA358CA4}"/>
              </a:ext>
            </a:extLst>
          </p:cNvPr>
          <p:cNvGrpSpPr/>
          <p:nvPr/>
        </p:nvGrpSpPr>
        <p:grpSpPr>
          <a:xfrm>
            <a:off x="958822" y="5546990"/>
            <a:ext cx="34186158" cy="13691775"/>
            <a:chOff x="1278429" y="7393870"/>
            <a:chExt cx="45581544" cy="18255700"/>
          </a:xfrm>
        </p:grpSpPr>
        <p:sp>
          <p:nvSpPr>
            <p:cNvPr id="2" name="0_Rectangle 1">
              <a:extLst>
                <a:ext uri="{FF2B5EF4-FFF2-40B4-BE49-F238E27FC236}">
                  <a16:creationId xmlns:a16="http://schemas.microsoft.com/office/drawing/2014/main" id="{9917FD2E-91C1-D050-86ED-EBF9EBFB4450}"/>
                </a:ext>
              </a:extLst>
            </p:cNvPr>
            <p:cNvSpPr/>
            <p:nvPr/>
          </p:nvSpPr>
          <p:spPr>
            <a:xfrm>
              <a:off x="4626411" y="7393870"/>
              <a:ext cx="16870204" cy="13473618"/>
            </a:xfrm>
            <a:prstGeom prst="rect">
              <a:avLst/>
            </a:prstGeom>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a:p>
          </p:txBody>
        </p:sp>
        <p:sp>
          <p:nvSpPr>
            <p:cNvPr id="14" name="_Point 2">
              <a:extLst>
                <a:ext uri="{FF2B5EF4-FFF2-40B4-BE49-F238E27FC236}">
                  <a16:creationId xmlns:a16="http://schemas.microsoft.com/office/drawing/2014/main" id="{F7302874-6FF6-4F12-9408-F903772FAD68}"/>
                </a:ext>
              </a:extLst>
            </p:cNvPr>
            <p:cNvSpPr txBox="1"/>
            <p:nvPr/>
          </p:nvSpPr>
          <p:spPr>
            <a:xfrm>
              <a:off x="22475973" y="7449974"/>
              <a:ext cx="24384000" cy="1508105"/>
            </a:xfrm>
            <a:prstGeom prst="rect">
              <a:avLst/>
            </a:prstGeom>
            <a:noFill/>
          </p:spPr>
          <p:txBody>
            <a:bodyPr wrap="square">
              <a:spAutoFit/>
            </a:bodyPr>
            <a:lstStyle/>
            <a:p>
              <a:r>
                <a:rPr lang="en-US" sz="6750" dirty="0">
                  <a:latin typeface="Arial" panose="020B0604020202020204" pitchFamily="34" charset="0"/>
                  <a:cs typeface="Arial" panose="020B0604020202020204" pitchFamily="34" charset="0"/>
                </a:rPr>
                <a:t>ATX (Advanced Technology </a:t>
              </a:r>
              <a:r>
                <a:rPr lang="en-US" sz="6750" dirty="0" err="1">
                  <a:latin typeface="Arial" panose="020B0604020202020204" pitchFamily="34" charset="0"/>
                  <a:cs typeface="Arial" panose="020B0604020202020204" pitchFamily="34" charset="0"/>
                </a:rPr>
                <a:t>eXtended</a:t>
              </a:r>
              <a:r>
                <a:rPr lang="en-US" sz="6750" dirty="0">
                  <a:latin typeface="Arial" panose="020B0604020202020204" pitchFamily="34" charset="0"/>
                  <a:cs typeface="Arial" panose="020B0604020202020204" pitchFamily="34" charset="0"/>
                </a:rPr>
                <a:t>)</a:t>
              </a:r>
            </a:p>
          </p:txBody>
        </p:sp>
        <p:sp>
          <p:nvSpPr>
            <p:cNvPr id="11" name="_Point 3">
              <a:extLst>
                <a:ext uri="{FF2B5EF4-FFF2-40B4-BE49-F238E27FC236}">
                  <a16:creationId xmlns:a16="http://schemas.microsoft.com/office/drawing/2014/main" id="{E64035EB-538E-4765-9879-52C9E87B8C6B}"/>
                </a:ext>
              </a:extLst>
            </p:cNvPr>
            <p:cNvSpPr txBox="1"/>
            <p:nvPr/>
          </p:nvSpPr>
          <p:spPr>
            <a:xfrm>
              <a:off x="22475973" y="9314401"/>
              <a:ext cx="24384000" cy="1508105"/>
            </a:xfrm>
            <a:prstGeom prst="rect">
              <a:avLst/>
            </a:prstGeom>
            <a:noFill/>
          </p:spPr>
          <p:txBody>
            <a:bodyPr wrap="square">
              <a:spAutoFit/>
            </a:bodyPr>
            <a:lstStyle/>
            <a:p>
              <a:r>
                <a:rPr lang="en-US" sz="6750" dirty="0" err="1">
                  <a:latin typeface="Arial" panose="020B0604020202020204" pitchFamily="34" charset="0"/>
                  <a:cs typeface="Arial" panose="020B0604020202020204" pitchFamily="34" charset="0"/>
                </a:rPr>
                <a:t>MicroATX</a:t>
              </a:r>
              <a:r>
                <a:rPr lang="en-US" sz="6750" dirty="0">
                  <a:latin typeface="Arial" panose="020B0604020202020204" pitchFamily="34" charset="0"/>
                  <a:cs typeface="Arial" panose="020B0604020202020204" pitchFamily="34" charset="0"/>
                </a:rPr>
                <a:t> (Smaller version of ATX)</a:t>
              </a:r>
            </a:p>
          </p:txBody>
        </p:sp>
        <p:sp>
          <p:nvSpPr>
            <p:cNvPr id="12" name="_Point 5">
              <a:extLst>
                <a:ext uri="{FF2B5EF4-FFF2-40B4-BE49-F238E27FC236}">
                  <a16:creationId xmlns:a16="http://schemas.microsoft.com/office/drawing/2014/main" id="{97EAF12F-B867-4C15-8390-FCF105AAB49B}"/>
                </a:ext>
              </a:extLst>
            </p:cNvPr>
            <p:cNvSpPr txBox="1"/>
            <p:nvPr/>
          </p:nvSpPr>
          <p:spPr>
            <a:xfrm>
              <a:off x="22475973" y="11271159"/>
              <a:ext cx="24384000" cy="1508105"/>
            </a:xfrm>
            <a:prstGeom prst="rect">
              <a:avLst/>
            </a:prstGeom>
            <a:noFill/>
          </p:spPr>
          <p:txBody>
            <a:bodyPr wrap="square">
              <a:spAutoFit/>
            </a:bodyPr>
            <a:lstStyle/>
            <a:p>
              <a:r>
                <a:rPr lang="en-US" sz="6750" dirty="0">
                  <a:latin typeface="Arial" panose="020B0604020202020204" pitchFamily="34" charset="0"/>
                  <a:cs typeface="Arial" panose="020B0604020202020204" pitchFamily="34" charset="0"/>
                </a:rPr>
                <a:t>Mini-ITX (Information Technology Extended)</a:t>
              </a:r>
            </a:p>
          </p:txBody>
        </p:sp>
        <p:sp>
          <p:nvSpPr>
            <p:cNvPr id="8" name="_Point 9">
              <a:extLst>
                <a:ext uri="{FF2B5EF4-FFF2-40B4-BE49-F238E27FC236}">
                  <a16:creationId xmlns:a16="http://schemas.microsoft.com/office/drawing/2014/main" id="{BFBF3044-EDD3-3F2A-2D85-E59EC2A600F1}"/>
                </a:ext>
              </a:extLst>
            </p:cNvPr>
            <p:cNvSpPr txBox="1"/>
            <p:nvPr/>
          </p:nvSpPr>
          <p:spPr>
            <a:xfrm>
              <a:off x="10318764" y="24405757"/>
              <a:ext cx="6456691" cy="1200328"/>
            </a:xfrm>
            <a:prstGeom prst="rect">
              <a:avLst/>
            </a:prstGeom>
            <a:noFill/>
          </p:spPr>
          <p:txBody>
            <a:bodyPr wrap="square">
              <a:spAutoFit/>
            </a:bodyPr>
            <a:lstStyle/>
            <a:p>
              <a:r>
                <a:rPr lang="en-US" sz="5250" dirty="0">
                  <a:latin typeface="Arial" panose="020B0604020202020204" pitchFamily="34" charset="0"/>
                  <a:cs typeface="Arial" panose="020B0604020202020204" pitchFamily="34" charset="0"/>
                </a:rPr>
                <a:t>305 mm (12 in)</a:t>
              </a:r>
            </a:p>
          </p:txBody>
        </p:sp>
        <p:sp>
          <p:nvSpPr>
            <p:cNvPr id="10" name="_Point 9">
              <a:extLst>
                <a:ext uri="{FF2B5EF4-FFF2-40B4-BE49-F238E27FC236}">
                  <a16:creationId xmlns:a16="http://schemas.microsoft.com/office/drawing/2014/main" id="{3CB041AD-7A14-7F34-1338-03556CD2B188}"/>
                </a:ext>
              </a:extLst>
            </p:cNvPr>
            <p:cNvSpPr txBox="1"/>
            <p:nvPr/>
          </p:nvSpPr>
          <p:spPr>
            <a:xfrm rot="5400000">
              <a:off x="-1432303" y="13706506"/>
              <a:ext cx="6961244" cy="1200328"/>
            </a:xfrm>
            <a:prstGeom prst="rect">
              <a:avLst/>
            </a:prstGeom>
            <a:noFill/>
          </p:spPr>
          <p:txBody>
            <a:bodyPr wrap="square">
              <a:spAutoFit/>
            </a:bodyPr>
            <a:lstStyle/>
            <a:p>
              <a:pPr algn="ctr"/>
              <a:r>
                <a:rPr lang="en-US" sz="5250" dirty="0">
                  <a:latin typeface="Arial" panose="020B0604020202020204" pitchFamily="34" charset="0"/>
                  <a:cs typeface="Arial" panose="020B0604020202020204" pitchFamily="34" charset="0"/>
                </a:rPr>
                <a:t>244 mm (9.6 in)</a:t>
              </a:r>
            </a:p>
          </p:txBody>
        </p:sp>
        <p:sp>
          <p:nvSpPr>
            <p:cNvPr id="23" name="Oval 22">
              <a:extLst>
                <a:ext uri="{FF2B5EF4-FFF2-40B4-BE49-F238E27FC236}">
                  <a16:creationId xmlns:a16="http://schemas.microsoft.com/office/drawing/2014/main" id="{CCECA2F2-554D-BE6F-7A0E-C25F3E1C480C}"/>
                </a:ext>
              </a:extLst>
            </p:cNvPr>
            <p:cNvSpPr/>
            <p:nvPr/>
          </p:nvSpPr>
          <p:spPr>
            <a:xfrm>
              <a:off x="20477605" y="19783745"/>
              <a:ext cx="827650" cy="82765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sz="1013"/>
            </a:p>
          </p:txBody>
        </p:sp>
        <p:sp>
          <p:nvSpPr>
            <p:cNvPr id="24" name="Oval 23">
              <a:extLst>
                <a:ext uri="{FF2B5EF4-FFF2-40B4-BE49-F238E27FC236}">
                  <a16:creationId xmlns:a16="http://schemas.microsoft.com/office/drawing/2014/main" id="{24DF5516-1247-0648-246A-B2849EEF0D4E}"/>
                </a:ext>
              </a:extLst>
            </p:cNvPr>
            <p:cNvSpPr/>
            <p:nvPr/>
          </p:nvSpPr>
          <p:spPr>
            <a:xfrm>
              <a:off x="20477605" y="11525779"/>
              <a:ext cx="827650" cy="82765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sz="1013"/>
            </a:p>
          </p:txBody>
        </p:sp>
        <p:sp>
          <p:nvSpPr>
            <p:cNvPr id="25" name="Oval 24">
              <a:extLst>
                <a:ext uri="{FF2B5EF4-FFF2-40B4-BE49-F238E27FC236}">
                  <a16:creationId xmlns:a16="http://schemas.microsoft.com/office/drawing/2014/main" id="{4D0F88C4-5261-C8A5-CD92-337CBE51B156}"/>
                </a:ext>
              </a:extLst>
            </p:cNvPr>
            <p:cNvSpPr/>
            <p:nvPr/>
          </p:nvSpPr>
          <p:spPr>
            <a:xfrm>
              <a:off x="20477605" y="7593333"/>
              <a:ext cx="827650" cy="82765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sz="1013"/>
            </a:p>
          </p:txBody>
        </p:sp>
        <p:sp>
          <p:nvSpPr>
            <p:cNvPr id="31" name="_Point 9">
              <a:extLst>
                <a:ext uri="{FF2B5EF4-FFF2-40B4-BE49-F238E27FC236}">
                  <a16:creationId xmlns:a16="http://schemas.microsoft.com/office/drawing/2014/main" id="{80C82A00-0FD8-48C5-8EA4-E57EE3BB2189}"/>
                </a:ext>
              </a:extLst>
            </p:cNvPr>
            <p:cNvSpPr txBox="1"/>
            <p:nvPr/>
          </p:nvSpPr>
          <p:spPr>
            <a:xfrm>
              <a:off x="5966320" y="21207138"/>
              <a:ext cx="7176551" cy="1200328"/>
            </a:xfrm>
            <a:prstGeom prst="rect">
              <a:avLst/>
            </a:prstGeom>
            <a:noFill/>
          </p:spPr>
          <p:txBody>
            <a:bodyPr wrap="square">
              <a:spAutoFit/>
            </a:bodyPr>
            <a:lstStyle/>
            <a:p>
              <a:pPr algn="ctr"/>
              <a:r>
                <a:rPr lang="en-AU" sz="5250" dirty="0">
                  <a:latin typeface="Arial" panose="020B0604020202020204" pitchFamily="34" charset="0"/>
                  <a:cs typeface="Arial" panose="020B0604020202020204" pitchFamily="34" charset="0"/>
                </a:rPr>
                <a:t>170mm (6.7 in)</a:t>
              </a:r>
              <a:endParaRPr lang="en-US" sz="5250" dirty="0">
                <a:latin typeface="Arial" panose="020B0604020202020204" pitchFamily="34" charset="0"/>
                <a:cs typeface="Arial" panose="020B0604020202020204" pitchFamily="34" charset="0"/>
              </a:endParaRPr>
            </a:p>
          </p:txBody>
        </p:sp>
        <p:sp>
          <p:nvSpPr>
            <p:cNvPr id="34" name="_Point 9">
              <a:extLst>
                <a:ext uri="{FF2B5EF4-FFF2-40B4-BE49-F238E27FC236}">
                  <a16:creationId xmlns:a16="http://schemas.microsoft.com/office/drawing/2014/main" id="{6A9AC8AB-60F6-ABC3-0C45-A040BB986305}"/>
                </a:ext>
              </a:extLst>
            </p:cNvPr>
            <p:cNvSpPr txBox="1"/>
            <p:nvPr/>
          </p:nvSpPr>
          <p:spPr>
            <a:xfrm rot="5400000">
              <a:off x="153537" y="15581489"/>
              <a:ext cx="6962955" cy="1200328"/>
            </a:xfrm>
            <a:prstGeom prst="rect">
              <a:avLst/>
            </a:prstGeom>
            <a:noFill/>
          </p:spPr>
          <p:txBody>
            <a:bodyPr wrap="square">
              <a:spAutoFit/>
            </a:bodyPr>
            <a:lstStyle/>
            <a:p>
              <a:pPr algn="ctr"/>
              <a:r>
                <a:rPr lang="en-AU" sz="5250" dirty="0">
                  <a:latin typeface="Arial" panose="020B0604020202020204" pitchFamily="34" charset="0"/>
                  <a:cs typeface="Arial" panose="020B0604020202020204" pitchFamily="34" charset="0"/>
                </a:rPr>
                <a:t>170mm (6.7 in)</a:t>
              </a:r>
              <a:endParaRPr lang="en-US" sz="5250" dirty="0">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46845048-2E1A-D5CC-B295-DB5014604117}"/>
                </a:ext>
              </a:extLst>
            </p:cNvPr>
            <p:cNvCxnSpPr/>
            <p:nvPr/>
          </p:nvCxnSpPr>
          <p:spPr>
            <a:xfrm>
              <a:off x="1353142" y="7419396"/>
              <a:ext cx="3347981"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D374ECED-F895-51FF-786C-1B8DDB3FA904}"/>
                </a:ext>
              </a:extLst>
            </p:cNvPr>
            <p:cNvCxnSpPr/>
            <p:nvPr/>
          </p:nvCxnSpPr>
          <p:spPr>
            <a:xfrm>
              <a:off x="1278429" y="20859493"/>
              <a:ext cx="3347981"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B7DE5415-EE9C-5A8B-2595-E72ABFB65084}"/>
                </a:ext>
              </a:extLst>
            </p:cNvPr>
            <p:cNvCxnSpPr>
              <a:cxnSpLocks/>
            </p:cNvCxnSpPr>
            <p:nvPr/>
          </p:nvCxnSpPr>
          <p:spPr>
            <a:xfrm>
              <a:off x="3027132" y="11382276"/>
              <a:ext cx="1599278"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8C40D25E-4813-E5A0-625A-ECE45657934C}"/>
                </a:ext>
              </a:extLst>
            </p:cNvPr>
            <p:cNvCxnSpPr>
              <a:cxnSpLocks/>
              <a:endCxn id="10" idx="3"/>
            </p:cNvCxnSpPr>
            <p:nvPr/>
          </p:nvCxnSpPr>
          <p:spPr>
            <a:xfrm flipH="1" flipV="1">
              <a:off x="2048320" y="17787293"/>
              <a:ext cx="1" cy="3030227"/>
            </a:xfrm>
            <a:prstGeom prst="line">
              <a:avLst/>
            </a:prstGeom>
            <a:ln w="12700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8F0B5D12-50EF-0D64-D62F-BB1D748D70C1}"/>
                </a:ext>
              </a:extLst>
            </p:cNvPr>
            <p:cNvCxnSpPr>
              <a:cxnSpLocks/>
            </p:cNvCxnSpPr>
            <p:nvPr/>
          </p:nvCxnSpPr>
          <p:spPr>
            <a:xfrm flipV="1">
              <a:off x="2048319" y="7488060"/>
              <a:ext cx="1" cy="3337987"/>
            </a:xfrm>
            <a:prstGeom prst="line">
              <a:avLst/>
            </a:prstGeom>
            <a:ln w="12700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3ABD4D75-C4BB-744B-4927-2184DFA47EC0}"/>
                </a:ext>
              </a:extLst>
            </p:cNvPr>
            <p:cNvCxnSpPr>
              <a:cxnSpLocks/>
            </p:cNvCxnSpPr>
            <p:nvPr/>
          </p:nvCxnSpPr>
          <p:spPr>
            <a:xfrm flipV="1">
              <a:off x="3635014" y="11382276"/>
              <a:ext cx="0" cy="1590517"/>
            </a:xfrm>
            <a:prstGeom prst="line">
              <a:avLst/>
            </a:prstGeom>
            <a:ln w="12700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87486221-AC22-AD4B-8791-643676E3C589}"/>
                </a:ext>
              </a:extLst>
            </p:cNvPr>
            <p:cNvCxnSpPr>
              <a:cxnSpLocks/>
            </p:cNvCxnSpPr>
            <p:nvPr/>
          </p:nvCxnSpPr>
          <p:spPr>
            <a:xfrm flipV="1">
              <a:off x="3557590" y="19527662"/>
              <a:ext cx="0" cy="1289857"/>
            </a:xfrm>
            <a:prstGeom prst="line">
              <a:avLst/>
            </a:prstGeom>
            <a:ln w="12700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1BB278BE-6736-F8F2-CE93-2A7B1B27AF0F}"/>
                </a:ext>
              </a:extLst>
            </p:cNvPr>
            <p:cNvCxnSpPr>
              <a:cxnSpLocks/>
            </p:cNvCxnSpPr>
            <p:nvPr/>
          </p:nvCxnSpPr>
          <p:spPr>
            <a:xfrm flipH="1">
              <a:off x="4829115" y="20792423"/>
              <a:ext cx="74714" cy="4782884"/>
            </a:xfrm>
            <a:prstGeom prst="line">
              <a:avLst/>
            </a:prstGeom>
            <a:ln w="12700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EE1CA9D8-DAA8-A854-924A-D4F036898A5F}"/>
                </a:ext>
              </a:extLst>
            </p:cNvPr>
            <p:cNvCxnSpPr>
              <a:cxnSpLocks/>
            </p:cNvCxnSpPr>
            <p:nvPr/>
          </p:nvCxnSpPr>
          <p:spPr>
            <a:xfrm>
              <a:off x="14007376" y="20866686"/>
              <a:ext cx="0" cy="1778004"/>
            </a:xfrm>
            <a:prstGeom prst="line">
              <a:avLst/>
            </a:prstGeom>
            <a:ln w="127000"/>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6005CE08-D76D-BFCD-6D95-64E83D0841F7}"/>
                </a:ext>
              </a:extLst>
            </p:cNvPr>
            <p:cNvCxnSpPr>
              <a:cxnSpLocks/>
            </p:cNvCxnSpPr>
            <p:nvPr/>
          </p:nvCxnSpPr>
          <p:spPr>
            <a:xfrm>
              <a:off x="21427401" y="20866686"/>
              <a:ext cx="0" cy="4782884"/>
            </a:xfrm>
            <a:prstGeom prst="line">
              <a:avLst/>
            </a:prstGeom>
            <a:ln w="12700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1E41FA91-6949-B14E-50DD-ABF406B01873}"/>
                </a:ext>
              </a:extLst>
            </p:cNvPr>
            <p:cNvCxnSpPr>
              <a:cxnSpLocks/>
            </p:cNvCxnSpPr>
            <p:nvPr/>
          </p:nvCxnSpPr>
          <p:spPr>
            <a:xfrm>
              <a:off x="16775454" y="25024329"/>
              <a:ext cx="4695542"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3C200470-AD15-A5B8-D447-80A1C9C8C9E3}"/>
                </a:ext>
              </a:extLst>
            </p:cNvPr>
            <p:cNvCxnSpPr>
              <a:cxnSpLocks/>
            </p:cNvCxnSpPr>
            <p:nvPr/>
          </p:nvCxnSpPr>
          <p:spPr>
            <a:xfrm>
              <a:off x="4824637" y="25024329"/>
              <a:ext cx="5470830"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AE8DE586-1EE5-0456-C591-A5DDD692F172}"/>
                </a:ext>
              </a:extLst>
            </p:cNvPr>
            <p:cNvCxnSpPr>
              <a:cxnSpLocks/>
            </p:cNvCxnSpPr>
            <p:nvPr/>
          </p:nvCxnSpPr>
          <p:spPr>
            <a:xfrm>
              <a:off x="12927351" y="21889837"/>
              <a:ext cx="1080025"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8E92F18D-6E0C-0799-7896-BD3DEB7D487D}"/>
                </a:ext>
              </a:extLst>
            </p:cNvPr>
            <p:cNvCxnSpPr>
              <a:cxnSpLocks/>
            </p:cNvCxnSpPr>
            <p:nvPr/>
          </p:nvCxnSpPr>
          <p:spPr>
            <a:xfrm>
              <a:off x="4858504" y="21943563"/>
              <a:ext cx="1243283" cy="0"/>
            </a:xfrm>
            <a:prstGeom prst="line">
              <a:avLst/>
            </a:prstGeom>
            <a:ln w="127000"/>
          </p:spPr>
          <p:style>
            <a:lnRef idx="1">
              <a:schemeClr val="dk1"/>
            </a:lnRef>
            <a:fillRef idx="0">
              <a:schemeClr val="dk1"/>
            </a:fillRef>
            <a:effectRef idx="0">
              <a:schemeClr val="dk1"/>
            </a:effectRef>
            <a:fontRef idx="minor">
              <a:schemeClr val="tx1"/>
            </a:fontRef>
          </p:style>
        </p:cxnSp>
        <p:sp>
          <p:nvSpPr>
            <p:cNvPr id="72" name="Rectangle 71">
              <a:extLst>
                <a:ext uri="{FF2B5EF4-FFF2-40B4-BE49-F238E27FC236}">
                  <a16:creationId xmlns:a16="http://schemas.microsoft.com/office/drawing/2014/main" id="{41A2031E-8B97-E147-7384-E9AA1A072D57}"/>
                </a:ext>
              </a:extLst>
            </p:cNvPr>
            <p:cNvSpPr/>
            <p:nvPr/>
          </p:nvSpPr>
          <p:spPr>
            <a:xfrm>
              <a:off x="4626411" y="7393870"/>
              <a:ext cx="13442340" cy="13473618"/>
            </a:xfrm>
            <a:prstGeom prst="rect">
              <a:avLst/>
            </a:prstGeom>
            <a:scene3d>
              <a:camera prst="orthographicFront"/>
              <a:lightRig rig="threePt" dir="t"/>
            </a:scene3d>
            <a:sp3d>
              <a:bevelT prst="slope"/>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1013"/>
            </a:p>
          </p:txBody>
        </p:sp>
        <p:sp>
          <p:nvSpPr>
            <p:cNvPr id="4" name="_Point 2">
              <a:extLst>
                <a:ext uri="{FF2B5EF4-FFF2-40B4-BE49-F238E27FC236}">
                  <a16:creationId xmlns:a16="http://schemas.microsoft.com/office/drawing/2014/main" id="{4EE62674-BF53-02CC-01A2-9891302D03E0}"/>
                </a:ext>
              </a:extLst>
            </p:cNvPr>
            <p:cNvSpPr txBox="1"/>
            <p:nvPr/>
          </p:nvSpPr>
          <p:spPr>
            <a:xfrm>
              <a:off x="18784784" y="8740377"/>
              <a:ext cx="3385644" cy="1661993"/>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ATX</a:t>
              </a:r>
            </a:p>
          </p:txBody>
        </p:sp>
        <p:sp>
          <p:nvSpPr>
            <p:cNvPr id="3" name="Rectangle 2">
              <a:extLst>
                <a:ext uri="{FF2B5EF4-FFF2-40B4-BE49-F238E27FC236}">
                  <a16:creationId xmlns:a16="http://schemas.microsoft.com/office/drawing/2014/main" id="{0962E734-5FEC-ED7C-C8A0-2BFBD6A15A7F}"/>
                </a:ext>
              </a:extLst>
            </p:cNvPr>
            <p:cNvSpPr/>
            <p:nvPr/>
          </p:nvSpPr>
          <p:spPr>
            <a:xfrm>
              <a:off x="4626410" y="11382276"/>
              <a:ext cx="9359535" cy="9485211"/>
            </a:xfrm>
            <a:prstGeom prst="rect">
              <a:avLst/>
            </a:prstGeom>
            <a:solidFill>
              <a:schemeClr val="accent2">
                <a:lumMod val="60000"/>
                <a:lumOff val="40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a:p>
          </p:txBody>
        </p:sp>
        <p:sp>
          <p:nvSpPr>
            <p:cNvPr id="6" name="_Point 2">
              <a:extLst>
                <a:ext uri="{FF2B5EF4-FFF2-40B4-BE49-F238E27FC236}">
                  <a16:creationId xmlns:a16="http://schemas.microsoft.com/office/drawing/2014/main" id="{B1D9534D-37C8-16FF-A0F4-7B6634B39D1F}"/>
                </a:ext>
              </a:extLst>
            </p:cNvPr>
            <p:cNvSpPr txBox="1"/>
            <p:nvPr/>
          </p:nvSpPr>
          <p:spPr>
            <a:xfrm>
              <a:off x="8107692" y="11525779"/>
              <a:ext cx="4819659" cy="3200876"/>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Mini-ITX</a:t>
              </a:r>
            </a:p>
          </p:txBody>
        </p:sp>
        <p:sp>
          <p:nvSpPr>
            <p:cNvPr id="26" name="Oval 25">
              <a:extLst>
                <a:ext uri="{FF2B5EF4-FFF2-40B4-BE49-F238E27FC236}">
                  <a16:creationId xmlns:a16="http://schemas.microsoft.com/office/drawing/2014/main" id="{701BE4F9-7EC2-1E0F-A38C-7A512B425FF3}"/>
                </a:ext>
              </a:extLst>
            </p:cNvPr>
            <p:cNvSpPr/>
            <p:nvPr/>
          </p:nvSpPr>
          <p:spPr>
            <a:xfrm>
              <a:off x="12994623" y="7593333"/>
              <a:ext cx="827650" cy="82765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sz="1013"/>
            </a:p>
          </p:txBody>
        </p:sp>
        <p:sp>
          <p:nvSpPr>
            <p:cNvPr id="27" name="Oval 26">
              <a:extLst>
                <a:ext uri="{FF2B5EF4-FFF2-40B4-BE49-F238E27FC236}">
                  <a16:creationId xmlns:a16="http://schemas.microsoft.com/office/drawing/2014/main" id="{31D87F58-EAA8-9DAD-5387-D34143F79D00}"/>
                </a:ext>
              </a:extLst>
            </p:cNvPr>
            <p:cNvSpPr/>
            <p:nvPr/>
          </p:nvSpPr>
          <p:spPr>
            <a:xfrm>
              <a:off x="4756904" y="7593333"/>
              <a:ext cx="827650" cy="82765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sz="1013"/>
            </a:p>
          </p:txBody>
        </p:sp>
        <p:sp>
          <p:nvSpPr>
            <p:cNvPr id="16" name="Oval 15">
              <a:extLst>
                <a:ext uri="{FF2B5EF4-FFF2-40B4-BE49-F238E27FC236}">
                  <a16:creationId xmlns:a16="http://schemas.microsoft.com/office/drawing/2014/main" id="{BB3B2B84-8244-727B-D848-1498926947D8}"/>
                </a:ext>
              </a:extLst>
            </p:cNvPr>
            <p:cNvSpPr/>
            <p:nvPr/>
          </p:nvSpPr>
          <p:spPr>
            <a:xfrm>
              <a:off x="4756904" y="18430759"/>
              <a:ext cx="827650" cy="82765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sz="1013"/>
            </a:p>
          </p:txBody>
        </p:sp>
        <p:sp>
          <p:nvSpPr>
            <p:cNvPr id="17" name="Oval 16">
              <a:extLst>
                <a:ext uri="{FF2B5EF4-FFF2-40B4-BE49-F238E27FC236}">
                  <a16:creationId xmlns:a16="http://schemas.microsoft.com/office/drawing/2014/main" id="{01475CE5-9831-9935-B954-24BDE34D2C30}"/>
                </a:ext>
              </a:extLst>
            </p:cNvPr>
            <p:cNvSpPr/>
            <p:nvPr/>
          </p:nvSpPr>
          <p:spPr>
            <a:xfrm>
              <a:off x="12994623" y="19783745"/>
              <a:ext cx="827650" cy="82765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sz="1013"/>
            </a:p>
          </p:txBody>
        </p:sp>
        <p:sp>
          <p:nvSpPr>
            <p:cNvPr id="28" name="Oval 27">
              <a:extLst>
                <a:ext uri="{FF2B5EF4-FFF2-40B4-BE49-F238E27FC236}">
                  <a16:creationId xmlns:a16="http://schemas.microsoft.com/office/drawing/2014/main" id="{7FC23DBF-16FA-ED58-961A-DBB1EE914F06}"/>
                </a:ext>
              </a:extLst>
            </p:cNvPr>
            <p:cNvSpPr/>
            <p:nvPr/>
          </p:nvSpPr>
          <p:spPr>
            <a:xfrm>
              <a:off x="4756904" y="11525779"/>
              <a:ext cx="827650" cy="82765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sz="1013"/>
            </a:p>
          </p:txBody>
        </p:sp>
        <p:sp>
          <p:nvSpPr>
            <p:cNvPr id="29" name="Oval 28">
              <a:extLst>
                <a:ext uri="{FF2B5EF4-FFF2-40B4-BE49-F238E27FC236}">
                  <a16:creationId xmlns:a16="http://schemas.microsoft.com/office/drawing/2014/main" id="{2542ECA2-4B17-A710-7C37-43AB570E7F24}"/>
                </a:ext>
              </a:extLst>
            </p:cNvPr>
            <p:cNvSpPr/>
            <p:nvPr/>
          </p:nvSpPr>
          <p:spPr>
            <a:xfrm>
              <a:off x="12994623" y="11525779"/>
              <a:ext cx="827650" cy="82765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sz="1013"/>
            </a:p>
          </p:txBody>
        </p:sp>
        <p:sp>
          <p:nvSpPr>
            <p:cNvPr id="73" name="_Point 2">
              <a:extLst>
                <a:ext uri="{FF2B5EF4-FFF2-40B4-BE49-F238E27FC236}">
                  <a16:creationId xmlns:a16="http://schemas.microsoft.com/office/drawing/2014/main" id="{6659F27E-6385-F30F-80E0-1D0548A770E7}"/>
                </a:ext>
              </a:extLst>
            </p:cNvPr>
            <p:cNvSpPr txBox="1"/>
            <p:nvPr/>
          </p:nvSpPr>
          <p:spPr>
            <a:xfrm>
              <a:off x="11165430" y="8740377"/>
              <a:ext cx="6592159" cy="1661993"/>
            </a:xfrm>
            <a:prstGeom prst="rect">
              <a:avLst/>
            </a:prstGeom>
            <a:noFill/>
          </p:spPr>
          <p:txBody>
            <a:bodyPr wrap="square">
              <a:spAutoFit/>
            </a:bodyPr>
            <a:lstStyle/>
            <a:p>
              <a:r>
                <a:rPr lang="en-US" sz="7500" dirty="0" err="1">
                  <a:latin typeface="Arial" panose="020B0604020202020204" pitchFamily="34" charset="0"/>
                  <a:cs typeface="Arial" panose="020B0604020202020204" pitchFamily="34" charset="0"/>
                </a:rPr>
                <a:t>microATX</a:t>
              </a:r>
              <a:endParaRPr lang="en-US" sz="7500" dirty="0">
                <a:latin typeface="Arial" panose="020B0604020202020204" pitchFamily="34" charset="0"/>
                <a:cs typeface="Arial" panose="020B0604020202020204" pitchFamily="34" charset="0"/>
              </a:endParaRPr>
            </a:p>
          </p:txBody>
        </p:sp>
        <p:sp>
          <p:nvSpPr>
            <p:cNvPr id="75" name="_Point 9">
              <a:extLst>
                <a:ext uri="{FF2B5EF4-FFF2-40B4-BE49-F238E27FC236}">
                  <a16:creationId xmlns:a16="http://schemas.microsoft.com/office/drawing/2014/main" id="{D26EB844-A80D-7F8A-11DA-E36280B67577}"/>
                </a:ext>
              </a:extLst>
            </p:cNvPr>
            <p:cNvSpPr txBox="1"/>
            <p:nvPr/>
          </p:nvSpPr>
          <p:spPr>
            <a:xfrm>
              <a:off x="7788838" y="22869621"/>
              <a:ext cx="6714777" cy="1200328"/>
            </a:xfrm>
            <a:prstGeom prst="rect">
              <a:avLst/>
            </a:prstGeom>
            <a:noFill/>
          </p:spPr>
          <p:txBody>
            <a:bodyPr wrap="square">
              <a:spAutoFit/>
            </a:bodyPr>
            <a:lstStyle/>
            <a:p>
              <a:pPr algn="ctr"/>
              <a:r>
                <a:rPr lang="en-US" sz="5250" dirty="0">
                  <a:latin typeface="Arial" panose="020B0604020202020204" pitchFamily="34" charset="0"/>
                  <a:cs typeface="Arial" panose="020B0604020202020204" pitchFamily="34" charset="0"/>
                </a:rPr>
                <a:t>244 mm (9.6 in)</a:t>
              </a:r>
            </a:p>
          </p:txBody>
        </p:sp>
        <p:cxnSp>
          <p:nvCxnSpPr>
            <p:cNvPr id="76" name="Straight Connector 75">
              <a:extLst>
                <a:ext uri="{FF2B5EF4-FFF2-40B4-BE49-F238E27FC236}">
                  <a16:creationId xmlns:a16="http://schemas.microsoft.com/office/drawing/2014/main" id="{65C5C760-ABFA-0AAF-01E1-D3B127A5BA0B}"/>
                </a:ext>
              </a:extLst>
            </p:cNvPr>
            <p:cNvCxnSpPr>
              <a:cxnSpLocks/>
            </p:cNvCxnSpPr>
            <p:nvPr/>
          </p:nvCxnSpPr>
          <p:spPr>
            <a:xfrm>
              <a:off x="14706320" y="23479046"/>
              <a:ext cx="3362431"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2454E101-88F3-1846-C67E-41E267445FEF}"/>
                </a:ext>
              </a:extLst>
            </p:cNvPr>
            <p:cNvCxnSpPr>
              <a:cxnSpLocks/>
            </p:cNvCxnSpPr>
            <p:nvPr/>
          </p:nvCxnSpPr>
          <p:spPr>
            <a:xfrm>
              <a:off x="4824637" y="23550718"/>
              <a:ext cx="2829230"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A2AC978F-36CF-72B1-4AB4-C90507084289}"/>
                </a:ext>
              </a:extLst>
            </p:cNvPr>
            <p:cNvCxnSpPr>
              <a:cxnSpLocks/>
            </p:cNvCxnSpPr>
            <p:nvPr/>
          </p:nvCxnSpPr>
          <p:spPr>
            <a:xfrm>
              <a:off x="18068751" y="20817519"/>
              <a:ext cx="0" cy="3385035"/>
            </a:xfrm>
            <a:prstGeom prst="line">
              <a:avLst/>
            </a:prstGeom>
            <a:ln w="127000"/>
          </p:spPr>
          <p:style>
            <a:lnRef idx="1">
              <a:schemeClr val="dk1"/>
            </a:lnRef>
            <a:fillRef idx="0">
              <a:schemeClr val="dk1"/>
            </a:fillRef>
            <a:effectRef idx="0">
              <a:schemeClr val="dk1"/>
            </a:effectRef>
            <a:fontRef idx="minor">
              <a:schemeClr val="tx1"/>
            </a:fontRef>
          </p:style>
        </p:cxnSp>
        <p:sp>
          <p:nvSpPr>
            <p:cNvPr id="84" name="_Point 5">
              <a:extLst>
                <a:ext uri="{FF2B5EF4-FFF2-40B4-BE49-F238E27FC236}">
                  <a16:creationId xmlns:a16="http://schemas.microsoft.com/office/drawing/2014/main" id="{D8C7BB27-9E20-3E92-5D5C-897473E23BE1}"/>
                </a:ext>
              </a:extLst>
            </p:cNvPr>
            <p:cNvSpPr txBox="1"/>
            <p:nvPr/>
          </p:nvSpPr>
          <p:spPr>
            <a:xfrm>
              <a:off x="24786052" y="22067305"/>
              <a:ext cx="9745915" cy="1661993"/>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Screw Holes</a:t>
              </a:r>
            </a:p>
          </p:txBody>
        </p:sp>
        <p:sp>
          <p:nvSpPr>
            <p:cNvPr id="85" name="Oval 84">
              <a:extLst>
                <a:ext uri="{FF2B5EF4-FFF2-40B4-BE49-F238E27FC236}">
                  <a16:creationId xmlns:a16="http://schemas.microsoft.com/office/drawing/2014/main" id="{D53E08BA-6917-B59E-5228-1EF421707ABF}"/>
                </a:ext>
              </a:extLst>
            </p:cNvPr>
            <p:cNvSpPr/>
            <p:nvPr/>
          </p:nvSpPr>
          <p:spPr>
            <a:xfrm>
              <a:off x="23125332" y="22469088"/>
              <a:ext cx="827650" cy="82765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sz="1013"/>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2520636" cy="1708160"/>
          </a:xfrm>
          <a:prstGeom prst="rect">
            <a:avLst/>
          </a:prstGeom>
          <a:noFill/>
        </p:spPr>
        <p:txBody>
          <a:bodyPr wrap="square">
            <a:spAutoFit/>
          </a:bodyPr>
          <a:lstStyle/>
          <a:p>
            <a:r>
              <a:rPr lang="en-GB" sz="10500" b="1" dirty="0">
                <a:solidFill>
                  <a:srgbClr val="269D47"/>
                </a:solidFill>
                <a:latin typeface="Arial" panose="020B0604020202020204" pitchFamily="34" charset="0"/>
                <a:cs typeface="Arial" panose="020B0604020202020204" pitchFamily="34" charset="0"/>
              </a:rPr>
              <a:t>Defines specifications for motherboard design</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57"/>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What is a Form Factor?</a:t>
            </a:r>
          </a:p>
        </p:txBody>
      </p:sp>
    </p:spTree>
    <p:extLst>
      <p:ext uri="{BB962C8B-B14F-4D97-AF65-F5344CB8AC3E}">
        <p14:creationId xmlns:p14="http://schemas.microsoft.com/office/powerpoint/2010/main" val="3798625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0_Background" descr="A picture containing white, design&#10;&#10;Description automatically generated">
            <a:extLst>
              <a:ext uri="{FF2B5EF4-FFF2-40B4-BE49-F238E27FC236}">
                <a16:creationId xmlns:a16="http://schemas.microsoft.com/office/drawing/2014/main" id="{41DE542F-3C7B-52DF-074C-9D0726A8E8A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3" y="3175"/>
            <a:ext cx="36570356" cy="20570825"/>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1" y="1588"/>
            <a:ext cx="36575999" cy="3207773"/>
          </a:xfr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44740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Defines how other components connect</a:t>
            </a:r>
          </a:p>
        </p:txBody>
      </p:sp>
      <p:pic>
        <p:nvPicPr>
          <p:cNvPr id="22" name="0_Case" descr="A computer tower with many colorful fans&#10;&#10;Description automatically generated">
            <a:extLst>
              <a:ext uri="{FF2B5EF4-FFF2-40B4-BE49-F238E27FC236}">
                <a16:creationId xmlns:a16="http://schemas.microsoft.com/office/drawing/2014/main" id="{8AC1A157-6BA2-303A-89D3-BC2D4ED57C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844590" y="6939099"/>
            <a:ext cx="8230237" cy="11109707"/>
          </a:xfrm>
          <a:prstGeom prst="rect">
            <a:avLst/>
          </a:prstGeom>
        </p:spPr>
      </p:pic>
      <p:sp>
        <p:nvSpPr>
          <p:cNvPr id="24" name="1_Case text">
            <a:extLst>
              <a:ext uri="{FF2B5EF4-FFF2-40B4-BE49-F238E27FC236}">
                <a16:creationId xmlns:a16="http://schemas.microsoft.com/office/drawing/2014/main" id="{F628E68A-846B-54FF-2FF2-414A2C4E655E}"/>
              </a:ext>
            </a:extLst>
          </p:cNvPr>
          <p:cNvSpPr txBox="1"/>
          <p:nvPr/>
        </p:nvSpPr>
        <p:spPr>
          <a:xfrm>
            <a:off x="787295" y="11854713"/>
            <a:ext cx="12609576"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ATX form factor</a:t>
            </a:r>
          </a:p>
          <a:p>
            <a:r>
              <a:rPr lang="en-US" sz="7500" dirty="0">
                <a:latin typeface="Arial" panose="020B0604020202020204" pitchFamily="34" charset="0"/>
                <a:cs typeface="Arial" panose="020B0604020202020204" pitchFamily="34" charset="0"/>
              </a:rPr>
              <a:t>Max 7 expansion slots</a:t>
            </a:r>
          </a:p>
        </p:txBody>
      </p:sp>
      <p:pic>
        <p:nvPicPr>
          <p:cNvPr id="26" name="1_arrow" descr="A white arrow with a black background&#10;&#10;Description automatically generated">
            <a:extLst>
              <a:ext uri="{FF2B5EF4-FFF2-40B4-BE49-F238E27FC236}">
                <a16:creationId xmlns:a16="http://schemas.microsoft.com/office/drawing/2014/main" id="{240E71B1-7B2A-CBCC-B17A-D61EF7E7984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70558" y="11134849"/>
            <a:ext cx="4936872" cy="2795726"/>
          </a:xfrm>
          <a:prstGeom prst="rect">
            <a:avLst/>
          </a:prstGeom>
        </p:spPr>
      </p:pic>
      <p:sp>
        <p:nvSpPr>
          <p:cNvPr id="27" name="2_IOArea text">
            <a:extLst>
              <a:ext uri="{FF2B5EF4-FFF2-40B4-BE49-F238E27FC236}">
                <a16:creationId xmlns:a16="http://schemas.microsoft.com/office/drawing/2014/main" id="{9FC983B2-1B59-4ADE-3253-27A6629DE309}"/>
              </a:ext>
            </a:extLst>
          </p:cNvPr>
          <p:cNvSpPr txBox="1"/>
          <p:nvPr/>
        </p:nvSpPr>
        <p:spPr>
          <a:xfrm>
            <a:off x="21582628" y="12277609"/>
            <a:ext cx="13838942" cy="3381695"/>
          </a:xfrm>
          <a:prstGeom prst="rect">
            <a:avLst/>
          </a:prstGeom>
          <a:noFill/>
        </p:spPr>
        <p:txBody>
          <a:bodyPr wrap="square">
            <a:spAutoFit/>
          </a:bodyPr>
          <a:lstStyle/>
          <a:p>
            <a:r>
              <a:rPr lang="en-US" sz="7125" dirty="0">
                <a:latin typeface="Arial" panose="020B0604020202020204" pitchFamily="34" charset="0"/>
                <a:cs typeface="Arial" panose="020B0604020202020204" pitchFamily="34" charset="0"/>
              </a:rPr>
              <a:t>IO Area</a:t>
            </a:r>
          </a:p>
          <a:p>
            <a:r>
              <a:rPr lang="en-US" sz="7125" dirty="0">
                <a:latin typeface="Arial" panose="020B0604020202020204" pitchFamily="34" charset="0"/>
                <a:cs typeface="Arial" panose="020B0604020202020204" pitchFamily="34" charset="0"/>
              </a:rPr>
              <a:t>Fixed size</a:t>
            </a:r>
            <a:br>
              <a:rPr lang="en-US" sz="7125" dirty="0">
                <a:latin typeface="Arial" panose="020B0604020202020204" pitchFamily="34" charset="0"/>
                <a:cs typeface="Arial" panose="020B0604020202020204" pitchFamily="34" charset="0"/>
              </a:rPr>
            </a:br>
            <a:r>
              <a:rPr lang="en-US" sz="7125" dirty="0">
                <a:latin typeface="Arial" panose="020B0604020202020204" pitchFamily="34" charset="0"/>
                <a:cs typeface="Arial" panose="020B0604020202020204" pitchFamily="34" charset="0"/>
              </a:rPr>
              <a:t>Manufacturer can use as they like</a:t>
            </a:r>
          </a:p>
        </p:txBody>
      </p:sp>
      <p:pic>
        <p:nvPicPr>
          <p:cNvPr id="10" name="2_IOArea" descr="A close up of a computer&#10;&#10;Description automatically generated">
            <a:extLst>
              <a:ext uri="{FF2B5EF4-FFF2-40B4-BE49-F238E27FC236}">
                <a16:creationId xmlns:a16="http://schemas.microsoft.com/office/drawing/2014/main" id="{28A6212E-98B1-D727-6364-F70B3972EE1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481133" y="1870065"/>
            <a:ext cx="14911578" cy="12426315"/>
          </a:xfrm>
          <a:prstGeom prst="rect">
            <a:avLst/>
          </a:prstGeom>
        </p:spPr>
      </p:pic>
      <p:sp>
        <p:nvSpPr>
          <p:cNvPr id="14" name="3_24 Pin left text">
            <a:extLst>
              <a:ext uri="{FF2B5EF4-FFF2-40B4-BE49-F238E27FC236}">
                <a16:creationId xmlns:a16="http://schemas.microsoft.com/office/drawing/2014/main" id="{F7302874-6FF6-4F12-9408-F903772FAD68}"/>
              </a:ext>
            </a:extLst>
          </p:cNvPr>
          <p:cNvSpPr txBox="1"/>
          <p:nvPr/>
        </p:nvSpPr>
        <p:spPr>
          <a:xfrm>
            <a:off x="4717690" y="7112722"/>
            <a:ext cx="10376278"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Defines </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Power connectors</a:t>
            </a:r>
          </a:p>
        </p:txBody>
      </p:sp>
      <p:pic>
        <p:nvPicPr>
          <p:cNvPr id="23" name="3_24 Pin left">
            <a:extLst>
              <a:ext uri="{FF2B5EF4-FFF2-40B4-BE49-F238E27FC236}">
                <a16:creationId xmlns:a16="http://schemas.microsoft.com/office/drawing/2014/main" id="{1833A008-92D4-7362-745E-6ADF31BF6CCB}"/>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rcRect l="50169"/>
          <a:stretch/>
        </p:blipFill>
        <p:spPr>
          <a:xfrm>
            <a:off x="-27104" y="5346333"/>
            <a:ext cx="4996061" cy="6032796"/>
          </a:xfrm>
          <a:prstGeom prst="rect">
            <a:avLst/>
          </a:prstGeo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765"/>
          </a:xfrm>
          <a:prstGeom prst="rect">
            <a:avLst/>
          </a:prstGeom>
          <a:noFill/>
        </p:spPr>
        <p:txBody>
          <a:bodyPr wrap="square">
            <a:spAutoFit/>
          </a:bodyPr>
          <a:lstStyle/>
          <a:p>
            <a:r>
              <a:rPr lang="en-US" sz="5078">
                <a:solidFill>
                  <a:srgbClr val="A7A7A7"/>
                </a:solidFill>
                <a:latin typeface="Serpentine" pitchFamily="50" charset="0"/>
              </a:rPr>
              <a:t> © Copyright 2024</a:t>
            </a:r>
            <a:endParaRPr lang="en-US" sz="5078"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457"/>
          </a:xfrm>
          <a:prstGeom prst="rect">
            <a:avLst/>
          </a:prstGeom>
          <a:noFill/>
        </p:spPr>
        <p:txBody>
          <a:bodyPr wrap="square">
            <a:spAutoFit/>
          </a:bodyPr>
          <a:lstStyle/>
          <a:p>
            <a:r>
              <a:rPr lang="en-US" sz="5063"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6"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Form Factor Specifications</a:t>
            </a:r>
          </a:p>
        </p:txBody>
      </p:sp>
    </p:spTree>
    <p:extLst>
      <p:ext uri="{BB962C8B-B14F-4D97-AF65-F5344CB8AC3E}">
        <p14:creationId xmlns:p14="http://schemas.microsoft.com/office/powerpoint/2010/main" val="3012775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_WinSim_V WinSim_F 100" descr="A black computer case with many colored dots&#10;&#10;Description automatically generated">
            <a:extLst>
              <a:ext uri="{FF2B5EF4-FFF2-40B4-BE49-F238E27FC236}">
                <a16:creationId xmlns:a16="http://schemas.microsoft.com/office/drawing/2014/main" id="{E8617FE6-EEB9-D51A-E348-9F3F0856A0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587"/>
            <a:ext cx="36575999" cy="20574000"/>
          </a:xfrm>
          <a:prstGeom prst="rect">
            <a:avLst/>
          </a:prstGeom>
        </p:spPr>
      </p:pic>
      <p:grpSp>
        <p:nvGrpSpPr>
          <p:cNvPr id="6" name="0_Background">
            <a:extLst>
              <a:ext uri="{FF2B5EF4-FFF2-40B4-BE49-F238E27FC236}">
                <a16:creationId xmlns:a16="http://schemas.microsoft.com/office/drawing/2014/main" id="{7A7EED42-05B9-26BA-8AB7-0007F05CB77F}"/>
              </a:ext>
            </a:extLst>
          </p:cNvPr>
          <p:cNvGrpSpPr/>
          <p:nvPr/>
        </p:nvGrpSpPr>
        <p:grpSpPr>
          <a:xfrm>
            <a:off x="2823" y="3175"/>
            <a:ext cx="36570356" cy="3207842"/>
            <a:chOff x="0" y="1587"/>
            <a:chExt cx="36576000" cy="3208337"/>
          </a:xfrm>
        </p:grpSpPr>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707"/>
            </a:xfrm>
            <a:prstGeom prst="rect">
              <a:avLst/>
            </a:prstGeom>
            <a:noFill/>
          </p:spPr>
          <p:txBody>
            <a:bodyPr wrap="square">
              <a:spAutoFit/>
            </a:bodyPr>
            <a:lstStyle/>
            <a:p>
              <a:r>
                <a:rPr lang="en-GB" sz="14998" b="1" dirty="0">
                  <a:solidFill>
                    <a:schemeClr val="bg1"/>
                  </a:solidFill>
                  <a:latin typeface="Arial" panose="020B0604020202020204" pitchFamily="34" charset="0"/>
                  <a:cs typeface="Arial" panose="020B0604020202020204" pitchFamily="34" charset="0"/>
                </a:rPr>
                <a:t>ATX Form Factor Air Flow</a:t>
              </a:r>
              <a:endParaRPr lang="en-US" sz="14998" b="1" dirty="0">
                <a:solidFill>
                  <a:schemeClr val="bg1"/>
                </a:solidFill>
                <a:latin typeface="Arial" panose="020B0604020202020204" pitchFamily="34" charset="0"/>
                <a:cs typeface="Arial" panose="020B0604020202020204" pitchFamily="34" charset="0"/>
              </a:endParaRP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1532" y="19384255"/>
            <a:ext cx="6491646" cy="873444"/>
          </a:xfrm>
          <a:prstGeom prst="rect">
            <a:avLst/>
          </a:prstGeom>
          <a:noFill/>
        </p:spPr>
        <p:txBody>
          <a:bodyPr wrap="square">
            <a:spAutoFit/>
          </a:bodyPr>
          <a:lstStyle/>
          <a:p>
            <a:r>
              <a:rPr lang="en-US" sz="5076">
                <a:solidFill>
                  <a:srgbClr val="A7A7A7"/>
                </a:solidFill>
                <a:latin typeface="Serpentine" pitchFamily="50" charset="0"/>
              </a:rPr>
              <a:t> © Copyright 2024</a:t>
            </a:r>
            <a:endParaRPr lang="en-US" sz="5076"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3627" y="19384254"/>
            <a:ext cx="6710008" cy="871136"/>
          </a:xfrm>
          <a:prstGeom prst="rect">
            <a:avLst/>
          </a:prstGeom>
          <a:noFill/>
        </p:spPr>
        <p:txBody>
          <a:bodyPr wrap="square">
            <a:spAutoFit/>
          </a:bodyPr>
          <a:lstStyle/>
          <a:p>
            <a:r>
              <a:rPr lang="en-US" sz="5061" dirty="0">
                <a:solidFill>
                  <a:srgbClr val="A7A7A7"/>
                </a:solidFill>
                <a:latin typeface="Serpentine" pitchFamily="50" charset="0"/>
              </a:rPr>
              <a:t>ITFreeTraining.com</a:t>
            </a:r>
          </a:p>
        </p:txBody>
      </p:sp>
    </p:spTree>
    <p:extLst>
      <p:ext uri="{BB962C8B-B14F-4D97-AF65-F5344CB8AC3E}">
        <p14:creationId xmlns:p14="http://schemas.microsoft.com/office/powerpoint/2010/main" val="3742804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2823" y="3175"/>
            <a:ext cx="36570356" cy="20570825"/>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707"/>
            </a:xfrm>
            <a:prstGeom prst="rect">
              <a:avLst/>
            </a:prstGeom>
            <a:noFill/>
          </p:spPr>
          <p:txBody>
            <a:bodyPr wrap="square">
              <a:spAutoFit/>
            </a:bodyPr>
            <a:lstStyle/>
            <a:p>
              <a:r>
                <a:rPr lang="en-US" sz="14998" b="1" dirty="0">
                  <a:solidFill>
                    <a:schemeClr val="bg1"/>
                  </a:solidFill>
                  <a:latin typeface="Arial" panose="020B0604020202020204" pitchFamily="34" charset="0"/>
                  <a:cs typeface="Arial" panose="020B0604020202020204" pitchFamily="34" charset="0"/>
                </a:rPr>
                <a:t>Small Form Factor (SFF)</a:t>
              </a:r>
            </a:p>
          </p:txBody>
        </p:sp>
      </p:grpSp>
      <p:pic>
        <p:nvPicPr>
          <p:cNvPr id="61" name="0_SFF graphic" descr="A black rectangular object with a blue and white panel&#10;&#10;Description automatically generated with medium confidence">
            <a:extLst>
              <a:ext uri="{FF2B5EF4-FFF2-40B4-BE49-F238E27FC236}">
                <a16:creationId xmlns:a16="http://schemas.microsoft.com/office/drawing/2014/main" id="{86C3AD42-B78C-6638-E526-2603347119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908407" y="170958"/>
            <a:ext cx="12580634" cy="4092698"/>
          </a:xfrm>
          <a:prstGeom prst="rect">
            <a:avLst/>
          </a:prstGeom>
        </p:spPr>
      </p:pic>
      <p:grpSp>
        <p:nvGrpSpPr>
          <p:cNvPr id="2" name="0_Graphic 2">
            <a:extLst>
              <a:ext uri="{FF2B5EF4-FFF2-40B4-BE49-F238E27FC236}">
                <a16:creationId xmlns:a16="http://schemas.microsoft.com/office/drawing/2014/main" id="{13B3C245-22C8-A6FB-813C-27C28757D63A}"/>
              </a:ext>
            </a:extLst>
          </p:cNvPr>
          <p:cNvGrpSpPr/>
          <p:nvPr/>
        </p:nvGrpSpPr>
        <p:grpSpPr>
          <a:xfrm>
            <a:off x="1077110" y="6886612"/>
            <a:ext cx="33902167" cy="11946776"/>
            <a:chOff x="457200" y="2558201"/>
            <a:chExt cx="24667015" cy="8692402"/>
          </a:xfrm>
        </p:grpSpPr>
        <p:pic>
          <p:nvPicPr>
            <p:cNvPr id="5" name="Picture 4">
              <a:extLst>
                <a:ext uri="{FF2B5EF4-FFF2-40B4-BE49-F238E27FC236}">
                  <a16:creationId xmlns:a16="http://schemas.microsoft.com/office/drawing/2014/main" id="{9CE162E1-3CA6-5183-1024-B8D3E6A8473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6200000">
              <a:off x="562458" y="3432652"/>
              <a:ext cx="6368090" cy="6578605"/>
            </a:xfrm>
            <a:prstGeom prst="rect">
              <a:avLst/>
            </a:prstGeom>
          </p:spPr>
        </p:pic>
        <p:pic>
          <p:nvPicPr>
            <p:cNvPr id="8" name="Picture 7">
              <a:extLst>
                <a:ext uri="{FF2B5EF4-FFF2-40B4-BE49-F238E27FC236}">
                  <a16:creationId xmlns:a16="http://schemas.microsoft.com/office/drawing/2014/main" id="{C5524E96-A732-7147-4DAB-943533BED7C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16200000">
              <a:off x="8706109" y="3548614"/>
              <a:ext cx="4178232" cy="4521649"/>
            </a:xfrm>
            <a:prstGeom prst="rect">
              <a:avLst/>
            </a:prstGeom>
          </p:spPr>
        </p:pic>
        <p:pic>
          <p:nvPicPr>
            <p:cNvPr id="10" name="Picture 9">
              <a:extLst>
                <a:ext uri="{FF2B5EF4-FFF2-40B4-BE49-F238E27FC236}">
                  <a16:creationId xmlns:a16="http://schemas.microsoft.com/office/drawing/2014/main" id="{36C17F93-467E-C67E-1052-4347118C041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630400" y="3483499"/>
              <a:ext cx="3330297" cy="2746807"/>
            </a:xfrm>
            <a:prstGeom prst="rect">
              <a:avLst/>
            </a:prstGeom>
          </p:spPr>
        </p:pic>
        <p:pic>
          <p:nvPicPr>
            <p:cNvPr id="21" name="Picture 20">
              <a:extLst>
                <a:ext uri="{FF2B5EF4-FFF2-40B4-BE49-F238E27FC236}">
                  <a16:creationId xmlns:a16="http://schemas.microsoft.com/office/drawing/2014/main" id="{669BDD36-04D9-5215-1BD7-853970657D2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0036594" y="3692604"/>
              <a:ext cx="2671006" cy="1682734"/>
            </a:xfrm>
            <a:prstGeom prst="rect">
              <a:avLst/>
            </a:prstGeom>
          </p:spPr>
        </p:pic>
        <p:cxnSp>
          <p:nvCxnSpPr>
            <p:cNvPr id="22" name="Straight Connector 21">
              <a:extLst>
                <a:ext uri="{FF2B5EF4-FFF2-40B4-BE49-F238E27FC236}">
                  <a16:creationId xmlns:a16="http://schemas.microsoft.com/office/drawing/2014/main" id="{30840C9A-5577-61C5-445F-8E1B9628D325}"/>
                </a:ext>
              </a:extLst>
            </p:cNvPr>
            <p:cNvCxnSpPr/>
            <p:nvPr/>
          </p:nvCxnSpPr>
          <p:spPr>
            <a:xfrm>
              <a:off x="838200" y="9955203"/>
              <a:ext cx="0" cy="129540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C97C22FD-0322-6F80-C168-3B180653D73A}"/>
                </a:ext>
              </a:extLst>
            </p:cNvPr>
            <p:cNvCxnSpPr/>
            <p:nvPr/>
          </p:nvCxnSpPr>
          <p:spPr>
            <a:xfrm>
              <a:off x="6781800" y="9853603"/>
              <a:ext cx="0" cy="129540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D91460B8-AC61-219C-4CE3-D22A1ACACB53}"/>
                </a:ext>
              </a:extLst>
            </p:cNvPr>
            <p:cNvCxnSpPr>
              <a:cxnSpLocks/>
            </p:cNvCxnSpPr>
            <p:nvPr/>
          </p:nvCxnSpPr>
          <p:spPr>
            <a:xfrm rot="5400000">
              <a:off x="7401938" y="9231849"/>
              <a:ext cx="0" cy="129540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6BFBFFEC-3075-D439-9721-DD1379EE009C}"/>
                </a:ext>
              </a:extLst>
            </p:cNvPr>
            <p:cNvCxnSpPr>
              <a:cxnSpLocks/>
            </p:cNvCxnSpPr>
            <p:nvPr/>
          </p:nvCxnSpPr>
          <p:spPr>
            <a:xfrm rot="5400000">
              <a:off x="7401938" y="3222934"/>
              <a:ext cx="0" cy="129540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388F5F53-E4A9-F0FC-30EC-D6181E94FC83}"/>
                </a:ext>
              </a:extLst>
            </p:cNvPr>
            <p:cNvCxnSpPr>
              <a:cxnSpLocks/>
            </p:cNvCxnSpPr>
            <p:nvPr/>
          </p:nvCxnSpPr>
          <p:spPr>
            <a:xfrm flipH="1">
              <a:off x="838200" y="10458831"/>
              <a:ext cx="5943600"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133E7F5-87A9-4564-3B1C-443E10B1F416}"/>
                </a:ext>
              </a:extLst>
            </p:cNvPr>
            <p:cNvCxnSpPr>
              <a:cxnSpLocks/>
            </p:cNvCxnSpPr>
            <p:nvPr/>
          </p:nvCxnSpPr>
          <p:spPr>
            <a:xfrm flipV="1">
              <a:off x="7466271" y="3859748"/>
              <a:ext cx="0" cy="6030688"/>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C02963B7-B061-9AB5-D2A9-DE9701FFC725}"/>
                </a:ext>
              </a:extLst>
            </p:cNvPr>
            <p:cNvSpPr txBox="1"/>
            <p:nvPr/>
          </p:nvSpPr>
          <p:spPr>
            <a:xfrm rot="16200000">
              <a:off x="5975061" y="6458164"/>
              <a:ext cx="3950611" cy="655014"/>
            </a:xfrm>
            <a:prstGeom prst="rect">
              <a:avLst/>
            </a:prstGeom>
            <a:noFill/>
          </p:spPr>
          <p:txBody>
            <a:bodyPr wrap="none" rtlCol="0">
              <a:spAutoFit/>
            </a:bodyPr>
            <a:lstStyle/>
            <a:p>
              <a:r>
                <a:rPr lang="en-AU" sz="5250" dirty="0">
                  <a:latin typeface="Arial" panose="020B0604020202020204" pitchFamily="34" charset="0"/>
                  <a:cs typeface="Arial" panose="020B0604020202020204" pitchFamily="34" charset="0"/>
                </a:rPr>
                <a:t>170mm (6.7 inch)</a:t>
              </a:r>
            </a:p>
          </p:txBody>
        </p:sp>
        <p:sp>
          <p:nvSpPr>
            <p:cNvPr id="29" name="TextBox 28">
              <a:extLst>
                <a:ext uri="{FF2B5EF4-FFF2-40B4-BE49-F238E27FC236}">
                  <a16:creationId xmlns:a16="http://schemas.microsoft.com/office/drawing/2014/main" id="{997CB4E5-671A-D805-69B7-CAFD4C5E5AE6}"/>
                </a:ext>
              </a:extLst>
            </p:cNvPr>
            <p:cNvSpPr txBox="1"/>
            <p:nvPr/>
          </p:nvSpPr>
          <p:spPr>
            <a:xfrm>
              <a:off x="1828800" y="10515937"/>
              <a:ext cx="3950612" cy="655014"/>
            </a:xfrm>
            <a:prstGeom prst="rect">
              <a:avLst/>
            </a:prstGeom>
            <a:noFill/>
          </p:spPr>
          <p:txBody>
            <a:bodyPr wrap="none" rtlCol="0">
              <a:spAutoFit/>
            </a:bodyPr>
            <a:lstStyle/>
            <a:p>
              <a:r>
                <a:rPr lang="en-AU" sz="5250" dirty="0">
                  <a:latin typeface="Arial" panose="020B0604020202020204" pitchFamily="34" charset="0"/>
                  <a:cs typeface="Arial" panose="020B0604020202020204" pitchFamily="34" charset="0"/>
                </a:rPr>
                <a:t>170mm (6.7 inch)</a:t>
              </a:r>
            </a:p>
          </p:txBody>
        </p:sp>
        <p:cxnSp>
          <p:nvCxnSpPr>
            <p:cNvPr id="30" name="Straight Connector 29">
              <a:extLst>
                <a:ext uri="{FF2B5EF4-FFF2-40B4-BE49-F238E27FC236}">
                  <a16:creationId xmlns:a16="http://schemas.microsoft.com/office/drawing/2014/main" id="{A74D1774-9C1D-4694-B918-D61D2614EC57}"/>
                </a:ext>
              </a:extLst>
            </p:cNvPr>
            <p:cNvCxnSpPr/>
            <p:nvPr/>
          </p:nvCxnSpPr>
          <p:spPr>
            <a:xfrm>
              <a:off x="8864931" y="7848600"/>
              <a:ext cx="0" cy="129540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FA98C048-5DBD-2A77-44E8-083ECF9C9B77}"/>
                </a:ext>
              </a:extLst>
            </p:cNvPr>
            <p:cNvCxnSpPr/>
            <p:nvPr/>
          </p:nvCxnSpPr>
          <p:spPr>
            <a:xfrm>
              <a:off x="13106400" y="7786501"/>
              <a:ext cx="0" cy="129540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687DE11A-710B-4ED9-E082-1025B0E19D7A}"/>
                </a:ext>
              </a:extLst>
            </p:cNvPr>
            <p:cNvCxnSpPr>
              <a:cxnSpLocks/>
            </p:cNvCxnSpPr>
            <p:nvPr/>
          </p:nvCxnSpPr>
          <p:spPr>
            <a:xfrm rot="5400000">
              <a:off x="13744894" y="7200900"/>
              <a:ext cx="0" cy="129540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51E2F9EA-B128-3E68-B120-165770E75A04}"/>
                </a:ext>
              </a:extLst>
            </p:cNvPr>
            <p:cNvCxnSpPr>
              <a:cxnSpLocks/>
            </p:cNvCxnSpPr>
            <p:nvPr/>
          </p:nvCxnSpPr>
          <p:spPr>
            <a:xfrm rot="5400000">
              <a:off x="13744894" y="3125101"/>
              <a:ext cx="0" cy="129540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C3954C3D-7793-60B6-D752-A26189705333}"/>
                </a:ext>
              </a:extLst>
            </p:cNvPr>
            <p:cNvCxnSpPr>
              <a:cxnSpLocks/>
            </p:cNvCxnSpPr>
            <p:nvPr/>
          </p:nvCxnSpPr>
          <p:spPr>
            <a:xfrm flipH="1">
              <a:off x="8864932" y="8352228"/>
              <a:ext cx="4241468"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C62DDC2B-AB49-3AFC-E6C6-8CDE70582A45}"/>
                </a:ext>
              </a:extLst>
            </p:cNvPr>
            <p:cNvCxnSpPr>
              <a:cxnSpLocks/>
            </p:cNvCxnSpPr>
            <p:nvPr/>
          </p:nvCxnSpPr>
          <p:spPr>
            <a:xfrm flipV="1">
              <a:off x="13563600" y="3761915"/>
              <a:ext cx="0" cy="413664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3871A4DF-B17A-BCC1-2995-DF830A263505}"/>
                </a:ext>
              </a:extLst>
            </p:cNvPr>
            <p:cNvSpPr txBox="1"/>
            <p:nvPr/>
          </p:nvSpPr>
          <p:spPr>
            <a:xfrm rot="16200000">
              <a:off x="12117817" y="5161085"/>
              <a:ext cx="3904253" cy="1242847"/>
            </a:xfrm>
            <a:prstGeom prst="rect">
              <a:avLst/>
            </a:prstGeom>
            <a:noFill/>
          </p:spPr>
          <p:txBody>
            <a:bodyPr wrap="square" rtlCol="0">
              <a:spAutoFit/>
            </a:bodyPr>
            <a:lstStyle/>
            <a:p>
              <a:r>
                <a:rPr lang="en-AU" sz="5250" dirty="0">
                  <a:latin typeface="Arial" panose="020B0604020202020204" pitchFamily="34" charset="0"/>
                  <a:cs typeface="Arial" panose="020B0604020202020204" pitchFamily="34" charset="0"/>
                </a:rPr>
                <a:t>120mm (4.7 inch)</a:t>
              </a:r>
            </a:p>
          </p:txBody>
        </p:sp>
        <p:sp>
          <p:nvSpPr>
            <p:cNvPr id="37" name="TextBox 36">
              <a:extLst>
                <a:ext uri="{FF2B5EF4-FFF2-40B4-BE49-F238E27FC236}">
                  <a16:creationId xmlns:a16="http://schemas.microsoft.com/office/drawing/2014/main" id="{DD3EB9E6-DA35-35EB-09D3-A5801EB39AF0}"/>
                </a:ext>
              </a:extLst>
            </p:cNvPr>
            <p:cNvSpPr txBox="1"/>
            <p:nvPr/>
          </p:nvSpPr>
          <p:spPr>
            <a:xfrm>
              <a:off x="9127168" y="8409334"/>
              <a:ext cx="3950612" cy="655014"/>
            </a:xfrm>
            <a:prstGeom prst="rect">
              <a:avLst/>
            </a:prstGeom>
            <a:noFill/>
          </p:spPr>
          <p:txBody>
            <a:bodyPr wrap="none" rtlCol="0">
              <a:spAutoFit/>
            </a:bodyPr>
            <a:lstStyle/>
            <a:p>
              <a:r>
                <a:rPr lang="en-AU" sz="5250" dirty="0">
                  <a:latin typeface="Arial" panose="020B0604020202020204" pitchFamily="34" charset="0"/>
                  <a:cs typeface="Arial" panose="020B0604020202020204" pitchFamily="34" charset="0"/>
                </a:rPr>
                <a:t>120mm (4.7 inch)</a:t>
              </a:r>
            </a:p>
          </p:txBody>
        </p:sp>
        <p:cxnSp>
          <p:nvCxnSpPr>
            <p:cNvPr id="38" name="Straight Connector 37">
              <a:extLst>
                <a:ext uri="{FF2B5EF4-FFF2-40B4-BE49-F238E27FC236}">
                  <a16:creationId xmlns:a16="http://schemas.microsoft.com/office/drawing/2014/main" id="{98FFF1A7-D8CD-66CD-1475-A5A13E6F8A6D}"/>
                </a:ext>
              </a:extLst>
            </p:cNvPr>
            <p:cNvCxnSpPr>
              <a:cxnSpLocks/>
            </p:cNvCxnSpPr>
            <p:nvPr/>
          </p:nvCxnSpPr>
          <p:spPr>
            <a:xfrm rot="5400000">
              <a:off x="18478500" y="5559428"/>
              <a:ext cx="0" cy="129540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BE0F2526-EB52-D68B-7B3C-5B21DA2664BE}"/>
                </a:ext>
              </a:extLst>
            </p:cNvPr>
            <p:cNvCxnSpPr>
              <a:cxnSpLocks/>
            </p:cNvCxnSpPr>
            <p:nvPr/>
          </p:nvCxnSpPr>
          <p:spPr>
            <a:xfrm rot="5400000">
              <a:off x="18478500" y="3086100"/>
              <a:ext cx="0" cy="129540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D8E9DA86-E6EE-154B-5347-CF292F6F8C44}"/>
                </a:ext>
              </a:extLst>
            </p:cNvPr>
            <p:cNvCxnSpPr>
              <a:cxnSpLocks/>
            </p:cNvCxnSpPr>
            <p:nvPr/>
          </p:nvCxnSpPr>
          <p:spPr>
            <a:xfrm flipV="1">
              <a:off x="18288000" y="3722914"/>
              <a:ext cx="0" cy="2507392"/>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01873C14-F196-C538-7CAA-38C96FEF2952}"/>
                </a:ext>
              </a:extLst>
            </p:cNvPr>
            <p:cNvSpPr txBox="1"/>
            <p:nvPr/>
          </p:nvSpPr>
          <p:spPr>
            <a:xfrm rot="16200000">
              <a:off x="17559304" y="4397301"/>
              <a:ext cx="2874652" cy="1242847"/>
            </a:xfrm>
            <a:prstGeom prst="rect">
              <a:avLst/>
            </a:prstGeom>
            <a:noFill/>
          </p:spPr>
          <p:txBody>
            <a:bodyPr wrap="square" rtlCol="0">
              <a:spAutoFit/>
            </a:bodyPr>
            <a:lstStyle/>
            <a:p>
              <a:pPr algn="ctr"/>
              <a:r>
                <a:rPr lang="en-AU" sz="5250" dirty="0">
                  <a:latin typeface="Arial" panose="020B0604020202020204" pitchFamily="34" charset="0"/>
                  <a:cs typeface="Arial" panose="020B0604020202020204" pitchFamily="34" charset="0"/>
                </a:rPr>
                <a:t>72mm</a:t>
              </a:r>
            </a:p>
            <a:p>
              <a:pPr algn="ctr"/>
              <a:r>
                <a:rPr lang="en-AU" sz="5250" dirty="0">
                  <a:latin typeface="Arial" panose="020B0604020202020204" pitchFamily="34" charset="0"/>
                  <a:cs typeface="Arial" panose="020B0604020202020204" pitchFamily="34" charset="0"/>
                </a:rPr>
                <a:t>(2.8 inch)</a:t>
              </a:r>
            </a:p>
          </p:txBody>
        </p:sp>
        <p:cxnSp>
          <p:nvCxnSpPr>
            <p:cNvPr id="42" name="Straight Connector 41">
              <a:extLst>
                <a:ext uri="{FF2B5EF4-FFF2-40B4-BE49-F238E27FC236}">
                  <a16:creationId xmlns:a16="http://schemas.microsoft.com/office/drawing/2014/main" id="{DED6E348-AE79-5AA6-14FC-BDE416CA6A28}"/>
                </a:ext>
              </a:extLst>
            </p:cNvPr>
            <p:cNvCxnSpPr/>
            <p:nvPr/>
          </p:nvCxnSpPr>
          <p:spPr>
            <a:xfrm>
              <a:off x="14663747" y="6234299"/>
              <a:ext cx="0" cy="129540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4F8C7EA1-94F0-5F38-92FD-AE536CF6A112}"/>
                </a:ext>
              </a:extLst>
            </p:cNvPr>
            <p:cNvCxnSpPr/>
            <p:nvPr/>
          </p:nvCxnSpPr>
          <p:spPr>
            <a:xfrm>
              <a:off x="17729584" y="6137970"/>
              <a:ext cx="0" cy="129540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B39FBFE4-33E4-3649-E8FA-6983ABE856E3}"/>
                </a:ext>
              </a:extLst>
            </p:cNvPr>
            <p:cNvCxnSpPr>
              <a:cxnSpLocks/>
            </p:cNvCxnSpPr>
            <p:nvPr/>
          </p:nvCxnSpPr>
          <p:spPr>
            <a:xfrm flipH="1">
              <a:off x="14630400" y="6737927"/>
              <a:ext cx="3167052"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FE323084-EED9-559C-B782-68DD54F74947}"/>
                </a:ext>
              </a:extLst>
            </p:cNvPr>
            <p:cNvSpPr txBox="1"/>
            <p:nvPr/>
          </p:nvSpPr>
          <p:spPr>
            <a:xfrm>
              <a:off x="15141770" y="6753761"/>
              <a:ext cx="2178948" cy="1242847"/>
            </a:xfrm>
            <a:prstGeom prst="rect">
              <a:avLst/>
            </a:prstGeom>
            <a:noFill/>
          </p:spPr>
          <p:txBody>
            <a:bodyPr wrap="none" rtlCol="0">
              <a:spAutoFit/>
            </a:bodyPr>
            <a:lstStyle/>
            <a:p>
              <a:pPr algn="ctr"/>
              <a:r>
                <a:rPr lang="en-AU" sz="5250" dirty="0">
                  <a:latin typeface="Arial" panose="020B0604020202020204" pitchFamily="34" charset="0"/>
                  <a:cs typeface="Arial" panose="020B0604020202020204" pitchFamily="34" charset="0"/>
                </a:rPr>
                <a:t>100mm</a:t>
              </a:r>
            </a:p>
            <a:p>
              <a:pPr algn="ctr"/>
              <a:r>
                <a:rPr lang="en-AU" sz="5250" dirty="0">
                  <a:latin typeface="Arial" panose="020B0604020202020204" pitchFamily="34" charset="0"/>
                  <a:cs typeface="Arial" panose="020B0604020202020204" pitchFamily="34" charset="0"/>
                </a:rPr>
                <a:t>(3.9 inch)</a:t>
              </a:r>
            </a:p>
          </p:txBody>
        </p:sp>
        <p:cxnSp>
          <p:nvCxnSpPr>
            <p:cNvPr id="46" name="Straight Connector 45">
              <a:extLst>
                <a:ext uri="{FF2B5EF4-FFF2-40B4-BE49-F238E27FC236}">
                  <a16:creationId xmlns:a16="http://schemas.microsoft.com/office/drawing/2014/main" id="{B90A2161-F5D5-83A6-0246-D557783400A7}"/>
                </a:ext>
              </a:extLst>
            </p:cNvPr>
            <p:cNvCxnSpPr>
              <a:cxnSpLocks/>
            </p:cNvCxnSpPr>
            <p:nvPr/>
          </p:nvCxnSpPr>
          <p:spPr>
            <a:xfrm rot="5400000">
              <a:off x="23281708" y="4762500"/>
              <a:ext cx="0" cy="129540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AAF35C85-48EA-7EB5-F0FA-72D5E83D8E3A}"/>
                </a:ext>
              </a:extLst>
            </p:cNvPr>
            <p:cNvCxnSpPr>
              <a:cxnSpLocks/>
            </p:cNvCxnSpPr>
            <p:nvPr/>
          </p:nvCxnSpPr>
          <p:spPr>
            <a:xfrm rot="5400000">
              <a:off x="23281708" y="3128216"/>
              <a:ext cx="0" cy="129540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A7DD5718-7D0E-12F8-4B4A-1289AC8FB3D0}"/>
                </a:ext>
              </a:extLst>
            </p:cNvPr>
            <p:cNvCxnSpPr>
              <a:cxnSpLocks/>
            </p:cNvCxnSpPr>
            <p:nvPr/>
          </p:nvCxnSpPr>
          <p:spPr>
            <a:xfrm flipV="1">
              <a:off x="23091208" y="3765030"/>
              <a:ext cx="0" cy="1610308"/>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A50052D6-D6A5-D6B1-D0D1-88899CC80D83}"/>
                </a:ext>
              </a:extLst>
            </p:cNvPr>
            <p:cNvSpPr txBox="1"/>
            <p:nvPr/>
          </p:nvSpPr>
          <p:spPr>
            <a:xfrm rot="16200000">
              <a:off x="23304949" y="3682659"/>
              <a:ext cx="1807852" cy="1830680"/>
            </a:xfrm>
            <a:prstGeom prst="rect">
              <a:avLst/>
            </a:prstGeom>
            <a:noFill/>
          </p:spPr>
          <p:txBody>
            <a:bodyPr wrap="square" rtlCol="0">
              <a:spAutoFit/>
            </a:bodyPr>
            <a:lstStyle/>
            <a:p>
              <a:pPr algn="ctr"/>
              <a:r>
                <a:rPr lang="en-AU" sz="5250" dirty="0">
                  <a:latin typeface="Arial" panose="020B0604020202020204" pitchFamily="34" charset="0"/>
                  <a:cs typeface="Arial" panose="020B0604020202020204" pitchFamily="34" charset="0"/>
                </a:rPr>
                <a:t>45mm</a:t>
              </a:r>
              <a:br>
                <a:rPr lang="en-AU" sz="5250" dirty="0">
                  <a:latin typeface="Arial" panose="020B0604020202020204" pitchFamily="34" charset="0"/>
                  <a:cs typeface="Arial" panose="020B0604020202020204" pitchFamily="34" charset="0"/>
                </a:rPr>
              </a:br>
              <a:r>
                <a:rPr lang="en-AU" sz="5250" dirty="0">
                  <a:latin typeface="Arial" panose="020B0604020202020204" pitchFamily="34" charset="0"/>
                  <a:cs typeface="Arial" panose="020B0604020202020204" pitchFamily="34" charset="0"/>
                </a:rPr>
                <a:t>(1.8 inch)</a:t>
              </a:r>
            </a:p>
          </p:txBody>
        </p:sp>
        <p:cxnSp>
          <p:nvCxnSpPr>
            <p:cNvPr id="50" name="Straight Connector 49">
              <a:extLst>
                <a:ext uri="{FF2B5EF4-FFF2-40B4-BE49-F238E27FC236}">
                  <a16:creationId xmlns:a16="http://schemas.microsoft.com/office/drawing/2014/main" id="{3887F5BA-0474-C36C-5424-B1A3B4C37FA2}"/>
                </a:ext>
              </a:extLst>
            </p:cNvPr>
            <p:cNvCxnSpPr/>
            <p:nvPr/>
          </p:nvCxnSpPr>
          <p:spPr>
            <a:xfrm>
              <a:off x="20090862" y="5329836"/>
              <a:ext cx="0" cy="129540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2AFDA1E4-48E6-F713-4F9B-F5A32B8C1E4F}"/>
                </a:ext>
              </a:extLst>
            </p:cNvPr>
            <p:cNvCxnSpPr/>
            <p:nvPr/>
          </p:nvCxnSpPr>
          <p:spPr>
            <a:xfrm>
              <a:off x="22631400" y="5267737"/>
              <a:ext cx="0" cy="129540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38F5F28F-FBDA-BF6F-436C-BEEBEAFEE7C0}"/>
                </a:ext>
              </a:extLst>
            </p:cNvPr>
            <p:cNvCxnSpPr>
              <a:cxnSpLocks/>
            </p:cNvCxnSpPr>
            <p:nvPr/>
          </p:nvCxnSpPr>
          <p:spPr>
            <a:xfrm flipH="1">
              <a:off x="20057516" y="5833464"/>
              <a:ext cx="2573884"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AFC44AF0-0A73-BE4D-A5A3-E09B6115BA21}"/>
                </a:ext>
              </a:extLst>
            </p:cNvPr>
            <p:cNvSpPr txBox="1"/>
            <p:nvPr/>
          </p:nvSpPr>
          <p:spPr>
            <a:xfrm>
              <a:off x="20494227" y="5982479"/>
              <a:ext cx="1769564" cy="1242847"/>
            </a:xfrm>
            <a:prstGeom prst="rect">
              <a:avLst/>
            </a:prstGeom>
            <a:noFill/>
          </p:spPr>
          <p:txBody>
            <a:bodyPr wrap="none" rtlCol="0">
              <a:spAutoFit/>
            </a:bodyPr>
            <a:lstStyle/>
            <a:p>
              <a:pPr algn="ctr"/>
              <a:r>
                <a:rPr lang="en-AU" sz="5250" dirty="0">
                  <a:latin typeface="Arial" panose="020B0604020202020204" pitchFamily="34" charset="0"/>
                  <a:cs typeface="Arial" panose="020B0604020202020204" pitchFamily="34" charset="0"/>
                </a:rPr>
                <a:t>75mm</a:t>
              </a:r>
            </a:p>
            <a:p>
              <a:pPr algn="ctr"/>
              <a:r>
                <a:rPr lang="en-AU" sz="5250" dirty="0">
                  <a:latin typeface="Arial" panose="020B0604020202020204" pitchFamily="34" charset="0"/>
                  <a:cs typeface="Arial" panose="020B0604020202020204" pitchFamily="34" charset="0"/>
                </a:rPr>
                <a:t>(3 inch)</a:t>
              </a:r>
            </a:p>
          </p:txBody>
        </p:sp>
        <p:sp>
          <p:nvSpPr>
            <p:cNvPr id="54" name="TextBox 53">
              <a:extLst>
                <a:ext uri="{FF2B5EF4-FFF2-40B4-BE49-F238E27FC236}">
                  <a16:creationId xmlns:a16="http://schemas.microsoft.com/office/drawing/2014/main" id="{E2EBAB25-5A90-854D-5D31-89F9DA819659}"/>
                </a:ext>
              </a:extLst>
            </p:cNvPr>
            <p:cNvSpPr txBox="1"/>
            <p:nvPr/>
          </p:nvSpPr>
          <p:spPr>
            <a:xfrm>
              <a:off x="9389630" y="2558201"/>
              <a:ext cx="3726675" cy="1074895"/>
            </a:xfrm>
            <a:prstGeom prst="rect">
              <a:avLst/>
            </a:prstGeom>
            <a:noFill/>
          </p:spPr>
          <p:txBody>
            <a:bodyPr wrap="none" rtlCol="0">
              <a:spAutoFit/>
            </a:bodyPr>
            <a:lstStyle/>
            <a:p>
              <a:r>
                <a:rPr lang="en-AU" sz="9000" dirty="0">
                  <a:latin typeface="Arial" panose="020B0604020202020204" pitchFamily="34" charset="0"/>
                  <a:cs typeface="Arial" panose="020B0604020202020204" pitchFamily="34" charset="0"/>
                </a:rPr>
                <a:t>Nano-ITX</a:t>
              </a:r>
            </a:p>
          </p:txBody>
        </p:sp>
        <p:sp>
          <p:nvSpPr>
            <p:cNvPr id="55" name="TextBox 54">
              <a:extLst>
                <a:ext uri="{FF2B5EF4-FFF2-40B4-BE49-F238E27FC236}">
                  <a16:creationId xmlns:a16="http://schemas.microsoft.com/office/drawing/2014/main" id="{D7604D58-E46A-4259-C65A-D4D69FAC60BF}"/>
                </a:ext>
              </a:extLst>
            </p:cNvPr>
            <p:cNvSpPr txBox="1"/>
            <p:nvPr/>
          </p:nvSpPr>
          <p:spPr>
            <a:xfrm>
              <a:off x="2497718" y="2558201"/>
              <a:ext cx="3260141" cy="1074895"/>
            </a:xfrm>
            <a:prstGeom prst="rect">
              <a:avLst/>
            </a:prstGeom>
            <a:noFill/>
          </p:spPr>
          <p:txBody>
            <a:bodyPr wrap="none" rtlCol="0">
              <a:spAutoFit/>
            </a:bodyPr>
            <a:lstStyle/>
            <a:p>
              <a:r>
                <a:rPr lang="en-AU" sz="9000" dirty="0">
                  <a:latin typeface="Arial" panose="020B0604020202020204" pitchFamily="34" charset="0"/>
                  <a:cs typeface="Arial" panose="020B0604020202020204" pitchFamily="34" charset="0"/>
                </a:rPr>
                <a:t>Mini-ITX</a:t>
              </a:r>
            </a:p>
          </p:txBody>
        </p:sp>
        <p:sp>
          <p:nvSpPr>
            <p:cNvPr id="56" name="TextBox 55">
              <a:extLst>
                <a:ext uri="{FF2B5EF4-FFF2-40B4-BE49-F238E27FC236}">
                  <a16:creationId xmlns:a16="http://schemas.microsoft.com/office/drawing/2014/main" id="{3EF7402C-FCC7-5540-D1B4-58F2CB77FE7F}"/>
                </a:ext>
              </a:extLst>
            </p:cNvPr>
            <p:cNvSpPr txBox="1"/>
            <p:nvPr/>
          </p:nvSpPr>
          <p:spPr>
            <a:xfrm>
              <a:off x="14935200" y="2558201"/>
              <a:ext cx="3353448" cy="1074895"/>
            </a:xfrm>
            <a:prstGeom prst="rect">
              <a:avLst/>
            </a:prstGeom>
            <a:noFill/>
          </p:spPr>
          <p:txBody>
            <a:bodyPr wrap="none" rtlCol="0">
              <a:spAutoFit/>
            </a:bodyPr>
            <a:lstStyle/>
            <a:p>
              <a:r>
                <a:rPr lang="en-AU" sz="9000" dirty="0">
                  <a:latin typeface="Arial" panose="020B0604020202020204" pitchFamily="34" charset="0"/>
                  <a:cs typeface="Arial" panose="020B0604020202020204" pitchFamily="34" charset="0"/>
                </a:rPr>
                <a:t>Pico-ITX</a:t>
              </a:r>
            </a:p>
          </p:txBody>
        </p:sp>
        <p:sp>
          <p:nvSpPr>
            <p:cNvPr id="57" name="TextBox 56">
              <a:extLst>
                <a:ext uri="{FF2B5EF4-FFF2-40B4-BE49-F238E27FC236}">
                  <a16:creationId xmlns:a16="http://schemas.microsoft.com/office/drawing/2014/main" id="{3D2E6EC9-009F-BE1E-E70D-3A94166C8E2A}"/>
                </a:ext>
              </a:extLst>
            </p:cNvPr>
            <p:cNvSpPr txBox="1"/>
            <p:nvPr/>
          </p:nvSpPr>
          <p:spPr>
            <a:xfrm>
              <a:off x="19659600" y="2558201"/>
              <a:ext cx="4193209" cy="1074895"/>
            </a:xfrm>
            <a:prstGeom prst="rect">
              <a:avLst/>
            </a:prstGeom>
            <a:noFill/>
          </p:spPr>
          <p:txBody>
            <a:bodyPr wrap="none" rtlCol="0">
              <a:spAutoFit/>
            </a:bodyPr>
            <a:lstStyle/>
            <a:p>
              <a:r>
                <a:rPr lang="en-AU" sz="9000" dirty="0">
                  <a:latin typeface="Arial" panose="020B0604020202020204" pitchFamily="34" charset="0"/>
                  <a:cs typeface="Arial" panose="020B0604020202020204" pitchFamily="34" charset="0"/>
                </a:rPr>
                <a:t>Mobile-ITX</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7655" y="3614698"/>
            <a:ext cx="34776554" cy="1708032"/>
          </a:xfrm>
          <a:prstGeom prst="rect">
            <a:avLst/>
          </a:prstGeom>
          <a:noFill/>
        </p:spPr>
        <p:txBody>
          <a:bodyPr wrap="square">
            <a:spAutoFit/>
          </a:bodyPr>
          <a:lstStyle/>
          <a:p>
            <a:r>
              <a:rPr lang="en-US" sz="10499" b="1" dirty="0">
                <a:solidFill>
                  <a:srgbClr val="1884C7"/>
                </a:solidFill>
                <a:latin typeface="Arial" panose="020B0604020202020204" pitchFamily="34" charset="0"/>
                <a:cs typeface="Arial" panose="020B0604020202020204" pitchFamily="34" charset="0"/>
              </a:rPr>
              <a:t>Designed to be small and compact</a:t>
            </a:r>
          </a:p>
        </p:txBody>
      </p:sp>
      <p:sp>
        <p:nvSpPr>
          <p:cNvPr id="59" name="1_Point 2">
            <a:extLst>
              <a:ext uri="{FF2B5EF4-FFF2-40B4-BE49-F238E27FC236}">
                <a16:creationId xmlns:a16="http://schemas.microsoft.com/office/drawing/2014/main" id="{3BC27CDB-A086-98F5-51E8-9D87B48EB505}"/>
              </a:ext>
            </a:extLst>
          </p:cNvPr>
          <p:cNvSpPr txBox="1"/>
          <p:nvPr/>
        </p:nvSpPr>
        <p:spPr>
          <a:xfrm>
            <a:off x="854964" y="5467572"/>
            <a:ext cx="3394303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Upgrade and expansion options limited compared with desktop computers</a:t>
            </a: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1532" y="19384255"/>
            <a:ext cx="6491646" cy="873444"/>
          </a:xfrm>
          <a:prstGeom prst="rect">
            <a:avLst/>
          </a:prstGeom>
          <a:noFill/>
        </p:spPr>
        <p:txBody>
          <a:bodyPr wrap="square">
            <a:spAutoFit/>
          </a:bodyPr>
          <a:lstStyle/>
          <a:p>
            <a:r>
              <a:rPr lang="en-US" sz="5076">
                <a:solidFill>
                  <a:srgbClr val="A7A7A7"/>
                </a:solidFill>
                <a:latin typeface="Serpentine" pitchFamily="50" charset="0"/>
              </a:rPr>
              <a:t> © Copyright 2024</a:t>
            </a:r>
            <a:endParaRPr lang="en-US" sz="5076"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3627" y="19384254"/>
            <a:ext cx="6710008" cy="871136"/>
          </a:xfrm>
          <a:prstGeom prst="rect">
            <a:avLst/>
          </a:prstGeom>
          <a:noFill/>
        </p:spPr>
        <p:txBody>
          <a:bodyPr wrap="square">
            <a:spAutoFit/>
          </a:bodyPr>
          <a:lstStyle/>
          <a:p>
            <a:r>
              <a:rPr lang="en-US" sz="5061" dirty="0">
                <a:solidFill>
                  <a:srgbClr val="A7A7A7"/>
                </a:solidFill>
                <a:latin typeface="Serpentine" pitchFamily="50" charset="0"/>
              </a:rPr>
              <a:t>ITFreeTraining.com</a:t>
            </a:r>
          </a:p>
        </p:txBody>
      </p:sp>
    </p:spTree>
    <p:extLst>
      <p:ext uri="{BB962C8B-B14F-4D97-AF65-F5344CB8AC3E}">
        <p14:creationId xmlns:p14="http://schemas.microsoft.com/office/powerpoint/2010/main" val="473705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90D20C1-1A5F-E9C7-B32B-50AAC1C8F3F8}"/>
              </a:ext>
            </a:extLst>
          </p:cNvPr>
          <p:cNvGrpSpPr/>
          <p:nvPr/>
        </p:nvGrpSpPr>
        <p:grpSpPr>
          <a:xfrm>
            <a:off x="2822" y="1588"/>
            <a:ext cx="36570356" cy="20570825"/>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91F6329-6E85-3E91-B4C9-E49B38CAEC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707"/>
            </a:xfrm>
            <a:prstGeom prst="rect">
              <a:avLst/>
            </a:prstGeom>
            <a:noFill/>
          </p:spPr>
          <p:txBody>
            <a:bodyPr wrap="square">
              <a:spAutoFit/>
            </a:bodyPr>
            <a:lstStyle/>
            <a:p>
              <a:r>
                <a:rPr lang="en-US" sz="14998" b="1" dirty="0">
                  <a:solidFill>
                    <a:schemeClr val="bg1"/>
                  </a:solidFill>
                  <a:latin typeface="Arial" panose="020B0604020202020204" pitchFamily="34" charset="0"/>
                  <a:cs typeface="Arial" panose="020B0604020202020204" pitchFamily="34" charset="0"/>
                </a:rPr>
                <a:t>Extended ATX (EATX)</a:t>
              </a:r>
            </a:p>
          </p:txBody>
        </p:sp>
      </p:grpSp>
      <p:grpSp>
        <p:nvGrpSpPr>
          <p:cNvPr id="72" name="0_Graphic left">
            <a:extLst>
              <a:ext uri="{FF2B5EF4-FFF2-40B4-BE49-F238E27FC236}">
                <a16:creationId xmlns:a16="http://schemas.microsoft.com/office/drawing/2014/main" id="{6413A4D2-61B9-2A20-9E24-B633518CDC93}"/>
              </a:ext>
            </a:extLst>
          </p:cNvPr>
          <p:cNvGrpSpPr/>
          <p:nvPr/>
        </p:nvGrpSpPr>
        <p:grpSpPr>
          <a:xfrm>
            <a:off x="1175555" y="8140615"/>
            <a:ext cx="19432250" cy="10542081"/>
            <a:chOff x="1567406" y="10852037"/>
            <a:chExt cx="25909667" cy="14056108"/>
          </a:xfrm>
        </p:grpSpPr>
        <p:sp>
          <p:nvSpPr>
            <p:cNvPr id="2" name="0_Rectangle 1">
              <a:extLst>
                <a:ext uri="{FF2B5EF4-FFF2-40B4-BE49-F238E27FC236}">
                  <a16:creationId xmlns:a16="http://schemas.microsoft.com/office/drawing/2014/main" id="{8C51CCA3-EAA6-7801-641D-37AE9D7E8177}"/>
                </a:ext>
              </a:extLst>
            </p:cNvPr>
            <p:cNvSpPr/>
            <p:nvPr/>
          </p:nvSpPr>
          <p:spPr>
            <a:xfrm>
              <a:off x="3943944" y="10852037"/>
              <a:ext cx="11975182" cy="12821281"/>
            </a:xfrm>
            <a:prstGeom prst="rect">
              <a:avLst/>
            </a:prstGeom>
            <a:scene3d>
              <a:camera prst="orthographicFront"/>
              <a:lightRig rig="threePt" dir="t"/>
            </a:scene3d>
            <a:sp3d>
              <a:bevelT prst="slope"/>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sz="1013"/>
            </a:p>
          </p:txBody>
        </p:sp>
        <p:sp>
          <p:nvSpPr>
            <p:cNvPr id="5" name="0_Rectangle 1">
              <a:extLst>
                <a:ext uri="{FF2B5EF4-FFF2-40B4-BE49-F238E27FC236}">
                  <a16:creationId xmlns:a16="http://schemas.microsoft.com/office/drawing/2014/main" id="{94369B87-4779-290D-B122-4CDFC31BC481}"/>
                </a:ext>
              </a:extLst>
            </p:cNvPr>
            <p:cNvSpPr/>
            <p:nvPr/>
          </p:nvSpPr>
          <p:spPr>
            <a:xfrm>
              <a:off x="3943944" y="14176036"/>
              <a:ext cx="11975182" cy="9497282"/>
            </a:xfrm>
            <a:prstGeom prst="rect">
              <a:avLst/>
            </a:prstGeom>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a:p>
          </p:txBody>
        </p:sp>
        <p:sp>
          <p:nvSpPr>
            <p:cNvPr id="8" name="_Point 9">
              <a:extLst>
                <a:ext uri="{FF2B5EF4-FFF2-40B4-BE49-F238E27FC236}">
                  <a16:creationId xmlns:a16="http://schemas.microsoft.com/office/drawing/2014/main" id="{E5180F4A-FEF8-C7A8-A765-5AD94AF1D542}"/>
                </a:ext>
              </a:extLst>
            </p:cNvPr>
            <p:cNvSpPr txBox="1"/>
            <p:nvPr/>
          </p:nvSpPr>
          <p:spPr>
            <a:xfrm>
              <a:off x="7000890" y="23852137"/>
              <a:ext cx="6009537" cy="1046440"/>
            </a:xfrm>
            <a:prstGeom prst="rect">
              <a:avLst/>
            </a:prstGeom>
            <a:noFill/>
          </p:spPr>
          <p:txBody>
            <a:bodyPr wrap="square">
              <a:spAutoFit/>
            </a:bodyPr>
            <a:lstStyle/>
            <a:p>
              <a:r>
                <a:rPr lang="en-US" sz="4500" dirty="0">
                  <a:latin typeface="Arial" panose="020B0604020202020204" pitchFamily="34" charset="0"/>
                  <a:cs typeface="Arial" panose="020B0604020202020204" pitchFamily="34" charset="0"/>
                </a:rPr>
                <a:t>305 mm (12 in)</a:t>
              </a:r>
            </a:p>
          </p:txBody>
        </p:sp>
        <p:sp>
          <p:nvSpPr>
            <p:cNvPr id="10" name="_Point 9">
              <a:extLst>
                <a:ext uri="{FF2B5EF4-FFF2-40B4-BE49-F238E27FC236}">
                  <a16:creationId xmlns:a16="http://schemas.microsoft.com/office/drawing/2014/main" id="{B1E96261-FC33-BB01-069A-D4EC145764CF}"/>
                </a:ext>
              </a:extLst>
            </p:cNvPr>
            <p:cNvSpPr txBox="1"/>
            <p:nvPr/>
          </p:nvSpPr>
          <p:spPr>
            <a:xfrm rot="5400000">
              <a:off x="245339" y="18435389"/>
              <a:ext cx="5985645" cy="1046440"/>
            </a:xfrm>
            <a:prstGeom prst="rect">
              <a:avLst/>
            </a:prstGeom>
            <a:noFill/>
          </p:spPr>
          <p:txBody>
            <a:bodyPr wrap="square">
              <a:spAutoFit/>
            </a:bodyPr>
            <a:lstStyle/>
            <a:p>
              <a:pPr algn="ctr"/>
              <a:r>
                <a:rPr lang="en-US" sz="4500" dirty="0">
                  <a:latin typeface="Arial" panose="020B0604020202020204" pitchFamily="34" charset="0"/>
                  <a:cs typeface="Arial" panose="020B0604020202020204" pitchFamily="34" charset="0"/>
                </a:rPr>
                <a:t>244 mm (9.6 in)</a:t>
              </a:r>
            </a:p>
          </p:txBody>
        </p:sp>
        <p:sp>
          <p:nvSpPr>
            <p:cNvPr id="16" name="Oval 15">
              <a:extLst>
                <a:ext uri="{FF2B5EF4-FFF2-40B4-BE49-F238E27FC236}">
                  <a16:creationId xmlns:a16="http://schemas.microsoft.com/office/drawing/2014/main" id="{CA8699C9-1955-CC2A-AFF6-91C7741EB693}"/>
                </a:ext>
              </a:extLst>
            </p:cNvPr>
            <p:cNvSpPr/>
            <p:nvPr/>
          </p:nvSpPr>
          <p:spPr>
            <a:xfrm>
              <a:off x="15195790" y="22904031"/>
              <a:ext cx="587500" cy="5875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sz="1013"/>
            </a:p>
          </p:txBody>
        </p:sp>
        <p:sp>
          <p:nvSpPr>
            <p:cNvPr id="17" name="Oval 16">
              <a:extLst>
                <a:ext uri="{FF2B5EF4-FFF2-40B4-BE49-F238E27FC236}">
                  <a16:creationId xmlns:a16="http://schemas.microsoft.com/office/drawing/2014/main" id="{AC74F4D3-AE12-F236-3750-D01EC8F32D0E}"/>
                </a:ext>
              </a:extLst>
            </p:cNvPr>
            <p:cNvSpPr/>
            <p:nvPr/>
          </p:nvSpPr>
          <p:spPr>
            <a:xfrm>
              <a:off x="15195790" y="17042179"/>
              <a:ext cx="587500" cy="5875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sz="1013"/>
            </a:p>
          </p:txBody>
        </p:sp>
        <p:sp>
          <p:nvSpPr>
            <p:cNvPr id="23" name="Oval 22">
              <a:extLst>
                <a:ext uri="{FF2B5EF4-FFF2-40B4-BE49-F238E27FC236}">
                  <a16:creationId xmlns:a16="http://schemas.microsoft.com/office/drawing/2014/main" id="{0A9234CD-0511-A9DB-4ED1-FDCE9E3EDAEA}"/>
                </a:ext>
              </a:extLst>
            </p:cNvPr>
            <p:cNvSpPr/>
            <p:nvPr/>
          </p:nvSpPr>
          <p:spPr>
            <a:xfrm>
              <a:off x="15195790" y="14250763"/>
              <a:ext cx="587500" cy="5875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sz="1013"/>
            </a:p>
          </p:txBody>
        </p:sp>
        <p:cxnSp>
          <p:nvCxnSpPr>
            <p:cNvPr id="24" name="Straight Connector 23">
              <a:extLst>
                <a:ext uri="{FF2B5EF4-FFF2-40B4-BE49-F238E27FC236}">
                  <a16:creationId xmlns:a16="http://schemas.microsoft.com/office/drawing/2014/main" id="{0351069D-336F-3EA7-08E6-773F9632D83B}"/>
                </a:ext>
              </a:extLst>
            </p:cNvPr>
            <p:cNvCxnSpPr>
              <a:cxnSpLocks/>
            </p:cNvCxnSpPr>
            <p:nvPr/>
          </p:nvCxnSpPr>
          <p:spPr>
            <a:xfrm>
              <a:off x="2587194" y="14127296"/>
              <a:ext cx="1409784"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B4706B9A-E6DE-1F35-511C-843F145638F6}"/>
                </a:ext>
              </a:extLst>
            </p:cNvPr>
            <p:cNvCxnSpPr/>
            <p:nvPr/>
          </p:nvCxnSpPr>
          <p:spPr>
            <a:xfrm>
              <a:off x="1567406" y="23667642"/>
              <a:ext cx="2376538"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066B44F4-E61F-D7DB-BA59-D321A510E5CC}"/>
                </a:ext>
              </a:extLst>
            </p:cNvPr>
            <p:cNvCxnSpPr>
              <a:cxnSpLocks/>
              <a:endCxn id="10" idx="3"/>
            </p:cNvCxnSpPr>
            <p:nvPr/>
          </p:nvCxnSpPr>
          <p:spPr>
            <a:xfrm flipH="1" flipV="1">
              <a:off x="3238162" y="21951432"/>
              <a:ext cx="3" cy="1716211"/>
            </a:xfrm>
            <a:prstGeom prst="line">
              <a:avLst/>
            </a:prstGeom>
            <a:ln w="12700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EFC6FD88-EFE8-3370-8E78-A98BCB16D599}"/>
                </a:ext>
              </a:extLst>
            </p:cNvPr>
            <p:cNvCxnSpPr>
              <a:cxnSpLocks/>
            </p:cNvCxnSpPr>
            <p:nvPr/>
          </p:nvCxnSpPr>
          <p:spPr>
            <a:xfrm flipV="1">
              <a:off x="3238164" y="14176036"/>
              <a:ext cx="0" cy="1675973"/>
            </a:xfrm>
            <a:prstGeom prst="line">
              <a:avLst/>
            </a:prstGeom>
            <a:ln w="1270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C7DD519-1888-8DCE-DB7E-60F0FB45883B}"/>
                </a:ext>
              </a:extLst>
            </p:cNvPr>
            <p:cNvCxnSpPr>
              <a:cxnSpLocks/>
            </p:cNvCxnSpPr>
            <p:nvPr/>
          </p:nvCxnSpPr>
          <p:spPr>
            <a:xfrm>
              <a:off x="4140868" y="23620033"/>
              <a:ext cx="0" cy="1288112"/>
            </a:xfrm>
            <a:prstGeom prst="line">
              <a:avLst/>
            </a:prstGeom>
            <a:ln w="12700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2A64E6AA-DED7-0E34-3032-D033F74F68FB}"/>
                </a:ext>
              </a:extLst>
            </p:cNvPr>
            <p:cNvCxnSpPr>
              <a:cxnSpLocks/>
            </p:cNvCxnSpPr>
            <p:nvPr/>
          </p:nvCxnSpPr>
          <p:spPr>
            <a:xfrm>
              <a:off x="15821317" y="23667642"/>
              <a:ext cx="0" cy="1240503"/>
            </a:xfrm>
            <a:prstGeom prst="line">
              <a:avLst/>
            </a:prstGeom>
            <a:ln w="12700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510F8733-9092-14D1-4771-CFA483F29140}"/>
                </a:ext>
              </a:extLst>
            </p:cNvPr>
            <p:cNvCxnSpPr>
              <a:cxnSpLocks/>
            </p:cNvCxnSpPr>
            <p:nvPr/>
          </p:nvCxnSpPr>
          <p:spPr>
            <a:xfrm>
              <a:off x="12781990" y="24291227"/>
              <a:ext cx="3101383"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5F5B952E-1895-B122-23F3-5EEA8A167B35}"/>
                </a:ext>
              </a:extLst>
            </p:cNvPr>
            <p:cNvCxnSpPr>
              <a:cxnSpLocks/>
            </p:cNvCxnSpPr>
            <p:nvPr/>
          </p:nvCxnSpPr>
          <p:spPr>
            <a:xfrm>
              <a:off x="4084653" y="24291227"/>
              <a:ext cx="2777410" cy="0"/>
            </a:xfrm>
            <a:prstGeom prst="line">
              <a:avLst/>
            </a:prstGeom>
            <a:ln w="127000"/>
          </p:spPr>
          <p:style>
            <a:lnRef idx="1">
              <a:schemeClr val="dk1"/>
            </a:lnRef>
            <a:fillRef idx="0">
              <a:schemeClr val="dk1"/>
            </a:fillRef>
            <a:effectRef idx="0">
              <a:schemeClr val="dk1"/>
            </a:effectRef>
            <a:fontRef idx="minor">
              <a:schemeClr val="tx1"/>
            </a:fontRef>
          </p:style>
        </p:cxnSp>
        <p:sp>
          <p:nvSpPr>
            <p:cNvPr id="32" name="_Point 2">
              <a:extLst>
                <a:ext uri="{FF2B5EF4-FFF2-40B4-BE49-F238E27FC236}">
                  <a16:creationId xmlns:a16="http://schemas.microsoft.com/office/drawing/2014/main" id="{8F9ECD1A-CB0F-D5AB-8234-76C15035F072}"/>
                </a:ext>
              </a:extLst>
            </p:cNvPr>
            <p:cNvSpPr txBox="1"/>
            <p:nvPr/>
          </p:nvSpPr>
          <p:spPr>
            <a:xfrm>
              <a:off x="11825105" y="14762652"/>
              <a:ext cx="2921065" cy="1661993"/>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ATX</a:t>
              </a:r>
            </a:p>
          </p:txBody>
        </p:sp>
        <p:sp>
          <p:nvSpPr>
            <p:cNvPr id="33" name="Oval 32">
              <a:extLst>
                <a:ext uri="{FF2B5EF4-FFF2-40B4-BE49-F238E27FC236}">
                  <a16:creationId xmlns:a16="http://schemas.microsoft.com/office/drawing/2014/main" id="{6181538C-8142-CB88-0BDD-42E1CB3E081B}"/>
                </a:ext>
              </a:extLst>
            </p:cNvPr>
            <p:cNvSpPr/>
            <p:nvPr/>
          </p:nvSpPr>
          <p:spPr>
            <a:xfrm>
              <a:off x="9884054" y="14250763"/>
              <a:ext cx="587500" cy="5875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sz="1013"/>
            </a:p>
          </p:txBody>
        </p:sp>
        <p:sp>
          <p:nvSpPr>
            <p:cNvPr id="34" name="Oval 33">
              <a:extLst>
                <a:ext uri="{FF2B5EF4-FFF2-40B4-BE49-F238E27FC236}">
                  <a16:creationId xmlns:a16="http://schemas.microsoft.com/office/drawing/2014/main" id="{C28FE5DF-E9F5-3210-3A03-7F08F043A4C5}"/>
                </a:ext>
              </a:extLst>
            </p:cNvPr>
            <p:cNvSpPr/>
            <p:nvPr/>
          </p:nvSpPr>
          <p:spPr>
            <a:xfrm>
              <a:off x="4036574" y="14250763"/>
              <a:ext cx="587500" cy="5875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sz="1013"/>
            </a:p>
          </p:txBody>
        </p:sp>
        <p:sp>
          <p:nvSpPr>
            <p:cNvPr id="35" name="Oval 34">
              <a:extLst>
                <a:ext uri="{FF2B5EF4-FFF2-40B4-BE49-F238E27FC236}">
                  <a16:creationId xmlns:a16="http://schemas.microsoft.com/office/drawing/2014/main" id="{5E342A3C-EE45-D8DE-C40E-9DADD15504A1}"/>
                </a:ext>
              </a:extLst>
            </p:cNvPr>
            <p:cNvSpPr/>
            <p:nvPr/>
          </p:nvSpPr>
          <p:spPr>
            <a:xfrm>
              <a:off x="4036574" y="21943625"/>
              <a:ext cx="587500" cy="5875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sz="1013"/>
            </a:p>
          </p:txBody>
        </p:sp>
        <p:sp>
          <p:nvSpPr>
            <p:cNvPr id="36" name="Oval 35">
              <a:extLst>
                <a:ext uri="{FF2B5EF4-FFF2-40B4-BE49-F238E27FC236}">
                  <a16:creationId xmlns:a16="http://schemas.microsoft.com/office/drawing/2014/main" id="{41F3CE94-4950-751D-7667-59F613CCBCE2}"/>
                </a:ext>
              </a:extLst>
            </p:cNvPr>
            <p:cNvSpPr/>
            <p:nvPr/>
          </p:nvSpPr>
          <p:spPr>
            <a:xfrm>
              <a:off x="9884054" y="22904031"/>
              <a:ext cx="587500" cy="5875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sz="1013"/>
            </a:p>
          </p:txBody>
        </p:sp>
        <p:sp>
          <p:nvSpPr>
            <p:cNvPr id="37" name="Oval 36">
              <a:extLst>
                <a:ext uri="{FF2B5EF4-FFF2-40B4-BE49-F238E27FC236}">
                  <a16:creationId xmlns:a16="http://schemas.microsoft.com/office/drawing/2014/main" id="{CFC28AC2-6C76-70D6-ADB5-A1BA75CB82C3}"/>
                </a:ext>
              </a:extLst>
            </p:cNvPr>
            <p:cNvSpPr/>
            <p:nvPr/>
          </p:nvSpPr>
          <p:spPr>
            <a:xfrm>
              <a:off x="4036574" y="17042179"/>
              <a:ext cx="587500" cy="5875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sz="1013"/>
            </a:p>
          </p:txBody>
        </p:sp>
        <p:sp>
          <p:nvSpPr>
            <p:cNvPr id="38" name="Oval 37">
              <a:extLst>
                <a:ext uri="{FF2B5EF4-FFF2-40B4-BE49-F238E27FC236}">
                  <a16:creationId xmlns:a16="http://schemas.microsoft.com/office/drawing/2014/main" id="{6985C2D3-F33C-0ED0-A6F0-53661E6E898E}"/>
                </a:ext>
              </a:extLst>
            </p:cNvPr>
            <p:cNvSpPr/>
            <p:nvPr/>
          </p:nvSpPr>
          <p:spPr>
            <a:xfrm>
              <a:off x="9884054" y="17042179"/>
              <a:ext cx="587500" cy="5875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sz="1013"/>
            </a:p>
          </p:txBody>
        </p:sp>
        <p:sp>
          <p:nvSpPr>
            <p:cNvPr id="39" name="Oval 38">
              <a:extLst>
                <a:ext uri="{FF2B5EF4-FFF2-40B4-BE49-F238E27FC236}">
                  <a16:creationId xmlns:a16="http://schemas.microsoft.com/office/drawing/2014/main" id="{22E9124B-FC54-704B-DF1D-64F745C52025}"/>
                </a:ext>
              </a:extLst>
            </p:cNvPr>
            <p:cNvSpPr/>
            <p:nvPr/>
          </p:nvSpPr>
          <p:spPr>
            <a:xfrm>
              <a:off x="17547279" y="22767335"/>
              <a:ext cx="747300" cy="7473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sz="1013"/>
            </a:p>
          </p:txBody>
        </p:sp>
        <p:cxnSp>
          <p:nvCxnSpPr>
            <p:cNvPr id="40" name="Straight Connector 39">
              <a:extLst>
                <a:ext uri="{FF2B5EF4-FFF2-40B4-BE49-F238E27FC236}">
                  <a16:creationId xmlns:a16="http://schemas.microsoft.com/office/drawing/2014/main" id="{0CBAE663-D9BA-A604-6DAF-626942AD6081}"/>
                </a:ext>
              </a:extLst>
            </p:cNvPr>
            <p:cNvCxnSpPr/>
            <p:nvPr/>
          </p:nvCxnSpPr>
          <p:spPr>
            <a:xfrm>
              <a:off x="1567406" y="10882374"/>
              <a:ext cx="2376538" cy="0"/>
            </a:xfrm>
            <a:prstGeom prst="line">
              <a:avLst/>
            </a:prstGeom>
            <a:ln w="127000"/>
          </p:spPr>
          <p:style>
            <a:lnRef idx="1">
              <a:schemeClr val="dk1"/>
            </a:lnRef>
            <a:fillRef idx="0">
              <a:schemeClr val="dk1"/>
            </a:fillRef>
            <a:effectRef idx="0">
              <a:schemeClr val="dk1"/>
            </a:effectRef>
            <a:fontRef idx="minor">
              <a:schemeClr val="tx1"/>
            </a:fontRef>
          </p:style>
        </p:cxnSp>
        <p:sp>
          <p:nvSpPr>
            <p:cNvPr id="41" name="_Point 9">
              <a:extLst>
                <a:ext uri="{FF2B5EF4-FFF2-40B4-BE49-F238E27FC236}">
                  <a16:creationId xmlns:a16="http://schemas.microsoft.com/office/drawing/2014/main" id="{0CBEB6C6-0CD3-08B3-15D2-F4312976BDD2}"/>
                </a:ext>
              </a:extLst>
            </p:cNvPr>
            <p:cNvSpPr txBox="1"/>
            <p:nvPr/>
          </p:nvSpPr>
          <p:spPr>
            <a:xfrm rot="5400000">
              <a:off x="-900269" y="16825528"/>
              <a:ext cx="5985645" cy="1046440"/>
            </a:xfrm>
            <a:prstGeom prst="rect">
              <a:avLst/>
            </a:prstGeom>
            <a:noFill/>
          </p:spPr>
          <p:txBody>
            <a:bodyPr wrap="square">
              <a:spAutoFit/>
            </a:bodyPr>
            <a:lstStyle/>
            <a:p>
              <a:pPr algn="ctr"/>
              <a:r>
                <a:rPr lang="en-US" sz="4500" dirty="0">
                  <a:latin typeface="Arial" panose="020B0604020202020204" pitchFamily="34" charset="0"/>
                  <a:cs typeface="Arial" panose="020B0604020202020204" pitchFamily="34" charset="0"/>
                </a:rPr>
                <a:t>330 mm (13 in)</a:t>
              </a:r>
            </a:p>
          </p:txBody>
        </p:sp>
        <p:cxnSp>
          <p:nvCxnSpPr>
            <p:cNvPr id="42" name="Straight Connector 41">
              <a:extLst>
                <a:ext uri="{FF2B5EF4-FFF2-40B4-BE49-F238E27FC236}">
                  <a16:creationId xmlns:a16="http://schemas.microsoft.com/office/drawing/2014/main" id="{30791E4A-B7A1-9B24-FE34-83F82BE12FBA}"/>
                </a:ext>
              </a:extLst>
            </p:cNvPr>
            <p:cNvCxnSpPr>
              <a:cxnSpLocks/>
              <a:endCxn id="41" idx="3"/>
            </p:cNvCxnSpPr>
            <p:nvPr/>
          </p:nvCxnSpPr>
          <p:spPr>
            <a:xfrm flipV="1">
              <a:off x="2092554" y="20341570"/>
              <a:ext cx="0" cy="3278464"/>
            </a:xfrm>
            <a:prstGeom prst="line">
              <a:avLst/>
            </a:prstGeom>
            <a:ln w="1270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4015F71E-58B1-B04A-F028-E335BC1C33F1}"/>
                </a:ext>
              </a:extLst>
            </p:cNvPr>
            <p:cNvCxnSpPr>
              <a:cxnSpLocks/>
            </p:cNvCxnSpPr>
            <p:nvPr/>
          </p:nvCxnSpPr>
          <p:spPr>
            <a:xfrm flipV="1">
              <a:off x="2066014" y="10882374"/>
              <a:ext cx="0" cy="3461474"/>
            </a:xfrm>
            <a:prstGeom prst="line">
              <a:avLst/>
            </a:prstGeom>
            <a:ln w="127000"/>
          </p:spPr>
          <p:style>
            <a:lnRef idx="1">
              <a:schemeClr val="dk1"/>
            </a:lnRef>
            <a:fillRef idx="0">
              <a:schemeClr val="dk1"/>
            </a:fillRef>
            <a:effectRef idx="0">
              <a:schemeClr val="dk1"/>
            </a:effectRef>
            <a:fontRef idx="minor">
              <a:schemeClr val="tx1"/>
            </a:fontRef>
          </p:style>
        </p:cxnSp>
        <p:sp>
          <p:nvSpPr>
            <p:cNvPr id="44" name="_Point 5">
              <a:extLst>
                <a:ext uri="{FF2B5EF4-FFF2-40B4-BE49-F238E27FC236}">
                  <a16:creationId xmlns:a16="http://schemas.microsoft.com/office/drawing/2014/main" id="{3BAB2624-3BEE-F365-B3B1-87BF87C86AAB}"/>
                </a:ext>
              </a:extLst>
            </p:cNvPr>
            <p:cNvSpPr txBox="1"/>
            <p:nvPr/>
          </p:nvSpPr>
          <p:spPr>
            <a:xfrm>
              <a:off x="18677316" y="22466010"/>
              <a:ext cx="8799757" cy="1661993"/>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Screw Holes</a:t>
              </a:r>
            </a:p>
          </p:txBody>
        </p:sp>
        <p:sp>
          <p:nvSpPr>
            <p:cNvPr id="45" name="_Point 2">
              <a:extLst>
                <a:ext uri="{FF2B5EF4-FFF2-40B4-BE49-F238E27FC236}">
                  <a16:creationId xmlns:a16="http://schemas.microsoft.com/office/drawing/2014/main" id="{E4D927D9-23CC-AAAD-02FB-D3EBC3754894}"/>
                </a:ext>
              </a:extLst>
            </p:cNvPr>
            <p:cNvSpPr txBox="1"/>
            <p:nvPr/>
          </p:nvSpPr>
          <p:spPr>
            <a:xfrm>
              <a:off x="11474245" y="11036118"/>
              <a:ext cx="4107209" cy="1661993"/>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EATX</a:t>
              </a:r>
            </a:p>
          </p:txBody>
        </p:sp>
      </p:grpSp>
      <p:grpSp>
        <p:nvGrpSpPr>
          <p:cNvPr id="71" name="1_Graphic right">
            <a:extLst>
              <a:ext uri="{FF2B5EF4-FFF2-40B4-BE49-F238E27FC236}">
                <a16:creationId xmlns:a16="http://schemas.microsoft.com/office/drawing/2014/main" id="{8C335CD9-A486-F3A2-FD02-08BA81628862}"/>
              </a:ext>
            </a:extLst>
          </p:cNvPr>
          <p:cNvGrpSpPr/>
          <p:nvPr/>
        </p:nvGrpSpPr>
        <p:grpSpPr>
          <a:xfrm>
            <a:off x="22033363" y="8186228"/>
            <a:ext cx="10382117" cy="10496468"/>
            <a:chOff x="29377817" y="10912854"/>
            <a:chExt cx="13842823" cy="13995291"/>
          </a:xfrm>
        </p:grpSpPr>
        <p:pic>
          <p:nvPicPr>
            <p:cNvPr id="48" name="Picture 47">
              <a:extLst>
                <a:ext uri="{FF2B5EF4-FFF2-40B4-BE49-F238E27FC236}">
                  <a16:creationId xmlns:a16="http://schemas.microsoft.com/office/drawing/2014/main" id="{1F92E411-2401-90DE-6997-F95F8978448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377817" y="12047374"/>
              <a:ext cx="12380010" cy="12025605"/>
            </a:xfrm>
            <a:prstGeom prst="rect">
              <a:avLst/>
            </a:prstGeom>
          </p:spPr>
        </p:pic>
        <p:sp>
          <p:nvSpPr>
            <p:cNvPr id="59" name="_Point 9">
              <a:extLst>
                <a:ext uri="{FF2B5EF4-FFF2-40B4-BE49-F238E27FC236}">
                  <a16:creationId xmlns:a16="http://schemas.microsoft.com/office/drawing/2014/main" id="{D609D132-EA55-7BD4-237C-ABAED83EFF5B}"/>
                </a:ext>
              </a:extLst>
            </p:cNvPr>
            <p:cNvSpPr txBox="1"/>
            <p:nvPr/>
          </p:nvSpPr>
          <p:spPr>
            <a:xfrm>
              <a:off x="32626218" y="23852137"/>
              <a:ext cx="6009537" cy="1046440"/>
            </a:xfrm>
            <a:prstGeom prst="rect">
              <a:avLst/>
            </a:prstGeom>
            <a:noFill/>
          </p:spPr>
          <p:txBody>
            <a:bodyPr wrap="square">
              <a:spAutoFit/>
            </a:bodyPr>
            <a:lstStyle/>
            <a:p>
              <a:r>
                <a:rPr lang="en-US" sz="4500" dirty="0">
                  <a:latin typeface="Arial" panose="020B0604020202020204" pitchFamily="34" charset="0"/>
                  <a:cs typeface="Arial" panose="020B0604020202020204" pitchFamily="34" charset="0"/>
                </a:rPr>
                <a:t>305 mm (12 in)</a:t>
              </a:r>
            </a:p>
          </p:txBody>
        </p:sp>
        <p:cxnSp>
          <p:nvCxnSpPr>
            <p:cNvPr id="60" name="Straight Connector 59">
              <a:extLst>
                <a:ext uri="{FF2B5EF4-FFF2-40B4-BE49-F238E27FC236}">
                  <a16:creationId xmlns:a16="http://schemas.microsoft.com/office/drawing/2014/main" id="{B960BF4D-5ADA-4571-B4B3-044161253DB8}"/>
                </a:ext>
              </a:extLst>
            </p:cNvPr>
            <p:cNvCxnSpPr>
              <a:cxnSpLocks/>
            </p:cNvCxnSpPr>
            <p:nvPr/>
          </p:nvCxnSpPr>
          <p:spPr>
            <a:xfrm>
              <a:off x="29766197" y="23620033"/>
              <a:ext cx="0" cy="1288112"/>
            </a:xfrm>
            <a:prstGeom prst="line">
              <a:avLst/>
            </a:prstGeom>
            <a:ln w="127000"/>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1FE26DE4-A416-259E-DCBB-DD0ED5480F6E}"/>
                </a:ext>
              </a:extLst>
            </p:cNvPr>
            <p:cNvCxnSpPr>
              <a:cxnSpLocks/>
            </p:cNvCxnSpPr>
            <p:nvPr/>
          </p:nvCxnSpPr>
          <p:spPr>
            <a:xfrm>
              <a:off x="41446646" y="23667642"/>
              <a:ext cx="0" cy="1240503"/>
            </a:xfrm>
            <a:prstGeom prst="line">
              <a:avLst/>
            </a:prstGeom>
            <a:ln w="127000"/>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8CC9D811-22BA-421C-EB00-2B2D6CFAF6DF}"/>
                </a:ext>
              </a:extLst>
            </p:cNvPr>
            <p:cNvCxnSpPr>
              <a:cxnSpLocks/>
            </p:cNvCxnSpPr>
            <p:nvPr/>
          </p:nvCxnSpPr>
          <p:spPr>
            <a:xfrm>
              <a:off x="38407319" y="24291227"/>
              <a:ext cx="3101383"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16066223-AF98-30D3-F2FB-18B1DCD3BEF1}"/>
                </a:ext>
              </a:extLst>
            </p:cNvPr>
            <p:cNvCxnSpPr>
              <a:cxnSpLocks/>
            </p:cNvCxnSpPr>
            <p:nvPr/>
          </p:nvCxnSpPr>
          <p:spPr>
            <a:xfrm>
              <a:off x="29709982" y="24291227"/>
              <a:ext cx="2777410"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59DD7F8F-06AB-4D7C-E10C-FACDF84E5622}"/>
                </a:ext>
              </a:extLst>
            </p:cNvPr>
            <p:cNvCxnSpPr>
              <a:cxnSpLocks/>
            </p:cNvCxnSpPr>
            <p:nvPr/>
          </p:nvCxnSpPr>
          <p:spPr>
            <a:xfrm>
              <a:off x="41404766" y="23698122"/>
              <a:ext cx="1815874"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7D8AFB0F-8C04-8701-F96D-544B1D1FDA70}"/>
                </a:ext>
              </a:extLst>
            </p:cNvPr>
            <p:cNvCxnSpPr>
              <a:cxnSpLocks/>
            </p:cNvCxnSpPr>
            <p:nvPr/>
          </p:nvCxnSpPr>
          <p:spPr>
            <a:xfrm>
              <a:off x="41404766" y="10912854"/>
              <a:ext cx="1815874" cy="0"/>
            </a:xfrm>
            <a:prstGeom prst="line">
              <a:avLst/>
            </a:prstGeom>
            <a:ln w="127000"/>
          </p:spPr>
          <p:style>
            <a:lnRef idx="1">
              <a:schemeClr val="dk1"/>
            </a:lnRef>
            <a:fillRef idx="0">
              <a:schemeClr val="dk1"/>
            </a:fillRef>
            <a:effectRef idx="0">
              <a:schemeClr val="dk1"/>
            </a:effectRef>
            <a:fontRef idx="minor">
              <a:schemeClr val="tx1"/>
            </a:fontRef>
          </p:style>
        </p:cxnSp>
        <p:sp>
          <p:nvSpPr>
            <p:cNvPr id="66" name="_Point 9">
              <a:extLst>
                <a:ext uri="{FF2B5EF4-FFF2-40B4-BE49-F238E27FC236}">
                  <a16:creationId xmlns:a16="http://schemas.microsoft.com/office/drawing/2014/main" id="{91880CA6-FF0A-598E-458A-616E8CC79F03}"/>
                </a:ext>
              </a:extLst>
            </p:cNvPr>
            <p:cNvSpPr txBox="1"/>
            <p:nvPr/>
          </p:nvSpPr>
          <p:spPr>
            <a:xfrm rot="5400000">
              <a:off x="39485731" y="16856007"/>
              <a:ext cx="5985645" cy="1046440"/>
            </a:xfrm>
            <a:prstGeom prst="rect">
              <a:avLst/>
            </a:prstGeom>
            <a:noFill/>
          </p:spPr>
          <p:txBody>
            <a:bodyPr wrap="square">
              <a:spAutoFit/>
            </a:bodyPr>
            <a:lstStyle/>
            <a:p>
              <a:pPr algn="ctr"/>
              <a:r>
                <a:rPr lang="en-US" sz="4500" dirty="0">
                  <a:latin typeface="Arial" panose="020B0604020202020204" pitchFamily="34" charset="0"/>
                  <a:cs typeface="Arial" panose="020B0604020202020204" pitchFamily="34" charset="0"/>
                </a:rPr>
                <a:t>330 mm (13 in)</a:t>
              </a:r>
            </a:p>
          </p:txBody>
        </p:sp>
        <p:cxnSp>
          <p:nvCxnSpPr>
            <p:cNvPr id="67" name="Straight Connector 66">
              <a:extLst>
                <a:ext uri="{FF2B5EF4-FFF2-40B4-BE49-F238E27FC236}">
                  <a16:creationId xmlns:a16="http://schemas.microsoft.com/office/drawing/2014/main" id="{D98A185F-0334-8B79-54FB-3F7B20891B4C}"/>
                </a:ext>
              </a:extLst>
            </p:cNvPr>
            <p:cNvCxnSpPr>
              <a:cxnSpLocks/>
              <a:endCxn id="66" idx="3"/>
            </p:cNvCxnSpPr>
            <p:nvPr/>
          </p:nvCxnSpPr>
          <p:spPr>
            <a:xfrm flipH="1" flipV="1">
              <a:off x="42478553" y="20372050"/>
              <a:ext cx="1" cy="3278463"/>
            </a:xfrm>
            <a:prstGeom prst="line">
              <a:avLst/>
            </a:prstGeom>
            <a:ln w="127000"/>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542BCAC5-388A-2EF5-A438-0FD831168DDE}"/>
                </a:ext>
              </a:extLst>
            </p:cNvPr>
            <p:cNvCxnSpPr>
              <a:cxnSpLocks/>
            </p:cNvCxnSpPr>
            <p:nvPr/>
          </p:nvCxnSpPr>
          <p:spPr>
            <a:xfrm flipV="1">
              <a:off x="42452014" y="10912854"/>
              <a:ext cx="0" cy="3461474"/>
            </a:xfrm>
            <a:prstGeom prst="line">
              <a:avLst/>
            </a:prstGeom>
            <a:ln w="127000"/>
          </p:spPr>
          <p:style>
            <a:lnRef idx="1">
              <a:schemeClr val="dk1"/>
            </a:lnRef>
            <a:fillRef idx="0">
              <a:schemeClr val="dk1"/>
            </a:fillRef>
            <a:effectRef idx="0">
              <a:schemeClr val="dk1"/>
            </a:effectRef>
            <a:fontRef idx="minor">
              <a:schemeClr val="tx1"/>
            </a:fontRef>
          </p:style>
        </p:cxnSp>
      </p:grpSp>
      <p:sp>
        <p:nvSpPr>
          <p:cNvPr id="14" name="2_Point 2">
            <a:extLst>
              <a:ext uri="{FF2B5EF4-FFF2-40B4-BE49-F238E27FC236}">
                <a16:creationId xmlns:a16="http://schemas.microsoft.com/office/drawing/2014/main" id="{F7302874-6FF6-4F12-9408-F903772FAD68}"/>
              </a:ext>
            </a:extLst>
          </p:cNvPr>
          <p:cNvSpPr txBox="1"/>
          <p:nvPr/>
        </p:nvSpPr>
        <p:spPr>
          <a:xfrm>
            <a:off x="857654" y="5468317"/>
            <a:ext cx="34548685" cy="1246367"/>
          </a:xfrm>
          <a:prstGeom prst="rect">
            <a:avLst/>
          </a:prstGeom>
          <a:noFill/>
        </p:spPr>
        <p:txBody>
          <a:bodyPr wrap="square">
            <a:spAutoFit/>
          </a:bodyPr>
          <a:lstStyle/>
          <a:p>
            <a:r>
              <a:rPr lang="en-GB" sz="7499" dirty="0">
                <a:latin typeface="Arial" panose="020B0604020202020204" pitchFamily="34" charset="0"/>
                <a:cs typeface="Arial" panose="020B0604020202020204" pitchFamily="34" charset="0"/>
              </a:rPr>
              <a:t>Will rarely use all the space (Meets standards if screw holes in correct location)</a:t>
            </a:r>
            <a:endParaRPr lang="en-US" sz="7499" dirty="0">
              <a:latin typeface="Arial" panose="020B0604020202020204" pitchFamily="34" charset="0"/>
              <a:cs typeface="Arial" panose="020B0604020202020204" pitchFamily="34" charset="0"/>
            </a:endParaRPr>
          </a:p>
        </p:txBody>
      </p:sp>
      <p:sp>
        <p:nvSpPr>
          <p:cNvPr id="11" name="3_Point 3">
            <a:extLst>
              <a:ext uri="{FF2B5EF4-FFF2-40B4-BE49-F238E27FC236}">
                <a16:creationId xmlns:a16="http://schemas.microsoft.com/office/drawing/2014/main" id="{E64035EB-538E-4765-9879-52C9E87B8C6B}"/>
              </a:ext>
            </a:extLst>
          </p:cNvPr>
          <p:cNvSpPr txBox="1"/>
          <p:nvPr/>
        </p:nvSpPr>
        <p:spPr>
          <a:xfrm>
            <a:off x="857654" y="6860341"/>
            <a:ext cx="34548685" cy="1246367"/>
          </a:xfrm>
          <a:prstGeom prst="rect">
            <a:avLst/>
          </a:prstGeom>
          <a:noFill/>
        </p:spPr>
        <p:txBody>
          <a:bodyPr wrap="square">
            <a:spAutoFit/>
          </a:bodyPr>
          <a:lstStyle/>
          <a:p>
            <a:r>
              <a:rPr lang="en-US" sz="7499" dirty="0">
                <a:latin typeface="Arial" panose="020B0604020202020204" pitchFamily="34" charset="0"/>
                <a:cs typeface="Arial" panose="020B0604020202020204" pitchFamily="34" charset="0"/>
              </a:rPr>
              <a:t>Most used in servers </a:t>
            </a:r>
            <a:r>
              <a:rPr lang="en-US" sz="7499">
                <a:latin typeface="Arial" panose="020B0604020202020204" pitchFamily="34" charset="0"/>
                <a:cs typeface="Arial" panose="020B0604020202020204" pitchFamily="34" charset="0"/>
              </a:rPr>
              <a:t>and enthusiasts’ </a:t>
            </a:r>
            <a:r>
              <a:rPr lang="en-US" sz="7499" dirty="0">
                <a:latin typeface="Arial" panose="020B0604020202020204" pitchFamily="34" charset="0"/>
                <a:cs typeface="Arial" panose="020B0604020202020204" pitchFamily="34" charset="0"/>
              </a:rPr>
              <a:t>systems</a:t>
            </a:r>
          </a:p>
        </p:txBody>
      </p:sp>
      <p:sp>
        <p:nvSpPr>
          <p:cNvPr id="9" name="0_Point 1">
            <a:extLst>
              <a:ext uri="{FF2B5EF4-FFF2-40B4-BE49-F238E27FC236}">
                <a16:creationId xmlns:a16="http://schemas.microsoft.com/office/drawing/2014/main" id="{9AB0CD40-3F8C-4AD7-ABD2-0365709E7B83}"/>
              </a:ext>
            </a:extLst>
          </p:cNvPr>
          <p:cNvSpPr txBox="1"/>
          <p:nvPr/>
        </p:nvSpPr>
        <p:spPr>
          <a:xfrm>
            <a:off x="857654" y="3614698"/>
            <a:ext cx="34540047" cy="1708032"/>
          </a:xfrm>
          <a:prstGeom prst="rect">
            <a:avLst/>
          </a:prstGeom>
          <a:noFill/>
        </p:spPr>
        <p:txBody>
          <a:bodyPr wrap="square">
            <a:spAutoFit/>
          </a:bodyPr>
          <a:lstStyle/>
          <a:p>
            <a:r>
              <a:rPr lang="en-GB" sz="10499" b="1" dirty="0">
                <a:solidFill>
                  <a:srgbClr val="FF0000"/>
                </a:solidFill>
                <a:latin typeface="Arial" panose="020B0604020202020204" pitchFamily="34" charset="0"/>
                <a:cs typeface="Arial" panose="020B0604020202020204" pitchFamily="34" charset="0"/>
              </a:rPr>
              <a:t>Long motherboard but same width as ATX</a:t>
            </a:r>
            <a:endParaRPr lang="en-US" sz="10499" b="1" dirty="0">
              <a:solidFill>
                <a:srgbClr val="FF0000"/>
              </a:solidFill>
              <a:latin typeface="Arial" panose="020B0604020202020204" pitchFamily="34" charset="0"/>
              <a:cs typeface="Arial" panose="020B0604020202020204" pitchFamily="34" charset="0"/>
            </a:endParaRP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1532" y="19384255"/>
            <a:ext cx="6491646" cy="873444"/>
          </a:xfrm>
          <a:prstGeom prst="rect">
            <a:avLst/>
          </a:prstGeom>
          <a:noFill/>
        </p:spPr>
        <p:txBody>
          <a:bodyPr wrap="square">
            <a:spAutoFit/>
          </a:bodyPr>
          <a:lstStyle/>
          <a:p>
            <a:r>
              <a:rPr lang="en-US" sz="5076">
                <a:solidFill>
                  <a:srgbClr val="A7A7A7"/>
                </a:solidFill>
                <a:latin typeface="Serpentine" pitchFamily="50" charset="0"/>
              </a:rPr>
              <a:t> © Copyright 2024</a:t>
            </a:r>
            <a:endParaRPr lang="en-US" sz="5076"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3627" y="19384254"/>
            <a:ext cx="6710008" cy="871136"/>
          </a:xfrm>
          <a:prstGeom prst="rect">
            <a:avLst/>
          </a:prstGeom>
          <a:noFill/>
        </p:spPr>
        <p:txBody>
          <a:bodyPr wrap="square">
            <a:spAutoFit/>
          </a:bodyPr>
          <a:lstStyle/>
          <a:p>
            <a:r>
              <a:rPr lang="en-US" sz="5061" dirty="0">
                <a:solidFill>
                  <a:srgbClr val="A7A7A7"/>
                </a:solidFill>
                <a:latin typeface="Serpentine" pitchFamily="50" charset="0"/>
              </a:rPr>
              <a:t>ITFreeTraining.com</a:t>
            </a:r>
          </a:p>
        </p:txBody>
      </p:sp>
    </p:spTree>
    <p:extLst>
      <p:ext uri="{BB962C8B-B14F-4D97-AF65-F5344CB8AC3E}">
        <p14:creationId xmlns:p14="http://schemas.microsoft.com/office/powerpoint/2010/main" val="330928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D1ED47C-6656-5ACE-E67C-E1FB94C88850}"/>
              </a:ext>
            </a:extLst>
          </p:cNvPr>
          <p:cNvGrpSpPr/>
          <p:nvPr/>
        </p:nvGrpSpPr>
        <p:grpSpPr>
          <a:xfrm>
            <a:off x="2823" y="3175"/>
            <a:ext cx="36570356" cy="20570825"/>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D2DE5F8-79BD-4900-ED57-739E2E3DCA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0282D7EB-634C-C5FB-E4F0-CF7D81EE4D7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707"/>
            </a:xfrm>
            <a:prstGeom prst="rect">
              <a:avLst/>
            </a:prstGeom>
            <a:noFill/>
          </p:spPr>
          <p:txBody>
            <a:bodyPr wrap="square">
              <a:spAutoFit/>
            </a:bodyPr>
            <a:lstStyle/>
            <a:p>
              <a:r>
                <a:rPr lang="en-US" sz="14998" b="1" dirty="0">
                  <a:solidFill>
                    <a:schemeClr val="bg1"/>
                  </a:solidFill>
                  <a:latin typeface="Arial" panose="020B0604020202020204" pitchFamily="34" charset="0"/>
                  <a:cs typeface="Arial" panose="020B0604020202020204" pitchFamily="34" charset="0"/>
                </a:rPr>
                <a:t>Other Form Factors</a:t>
              </a:r>
            </a:p>
          </p:txBody>
        </p:sp>
      </p:grpSp>
      <p:pic>
        <p:nvPicPr>
          <p:cNvPr id="2" name="0_Graphic">
            <a:extLst>
              <a:ext uri="{FF2B5EF4-FFF2-40B4-BE49-F238E27FC236}">
                <a16:creationId xmlns:a16="http://schemas.microsoft.com/office/drawing/2014/main" id="{3FD79ECF-DC25-77FB-C342-BE9DF57754E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244247" y="5444154"/>
            <a:ext cx="18023217" cy="12667633"/>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7655" y="3614698"/>
            <a:ext cx="34899221" cy="1708032"/>
          </a:xfrm>
          <a:prstGeom prst="rect">
            <a:avLst/>
          </a:prstGeom>
          <a:noFill/>
        </p:spPr>
        <p:txBody>
          <a:bodyPr wrap="square">
            <a:spAutoFit/>
          </a:bodyPr>
          <a:lstStyle/>
          <a:p>
            <a:r>
              <a:rPr lang="en-US" sz="10499" b="1" dirty="0">
                <a:solidFill>
                  <a:srgbClr val="EE7546"/>
                </a:solidFill>
                <a:latin typeface="Arial" panose="020B0604020202020204" pitchFamily="34" charset="0"/>
                <a:cs typeface="Arial" panose="020B0604020202020204" pitchFamily="34" charset="0"/>
              </a:rPr>
              <a:t>Most never widely adopted</a:t>
            </a:r>
          </a:p>
        </p:txBody>
      </p:sp>
      <p:sp>
        <p:nvSpPr>
          <p:cNvPr id="16" name="1_Zoom 2 text">
            <a:extLst>
              <a:ext uri="{FF2B5EF4-FFF2-40B4-BE49-F238E27FC236}">
                <a16:creationId xmlns:a16="http://schemas.microsoft.com/office/drawing/2014/main" id="{7DC9DFCA-6A8D-5DF7-B30A-F6DD5F07FA06}"/>
              </a:ext>
            </a:extLst>
          </p:cNvPr>
          <p:cNvSpPr txBox="1"/>
          <p:nvPr/>
        </p:nvSpPr>
        <p:spPr>
          <a:xfrm>
            <a:off x="18616829" y="15740095"/>
            <a:ext cx="16231968" cy="1131079"/>
          </a:xfrm>
          <a:prstGeom prst="rect">
            <a:avLst/>
          </a:prstGeom>
          <a:noFill/>
        </p:spPr>
        <p:txBody>
          <a:bodyPr wrap="square">
            <a:spAutoFit/>
          </a:bodyPr>
          <a:lstStyle/>
          <a:p>
            <a:r>
              <a:rPr lang="en-US" sz="6750" dirty="0">
                <a:latin typeface="Arial" panose="020B0604020202020204" pitchFamily="34" charset="0"/>
                <a:cs typeface="Arial" panose="020B0604020202020204" pitchFamily="34" charset="0"/>
              </a:rPr>
              <a:t>Use the ones you need. Ignore the others</a:t>
            </a:r>
          </a:p>
        </p:txBody>
      </p:sp>
      <p:pic>
        <p:nvPicPr>
          <p:cNvPr id="10" name="1_Zoom 2">
            <a:extLst>
              <a:ext uri="{FF2B5EF4-FFF2-40B4-BE49-F238E27FC236}">
                <a16:creationId xmlns:a16="http://schemas.microsoft.com/office/drawing/2014/main" id="{BE77E56D-5DC4-4F5D-C193-EB110785ACBF}"/>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18651984" y="11873693"/>
            <a:ext cx="5159004" cy="3525319"/>
          </a:xfrm>
          <a:prstGeom prst="rect">
            <a:avLst/>
          </a:prstGeom>
        </p:spPr>
      </p:pic>
      <p:sp>
        <p:nvSpPr>
          <p:cNvPr id="8" name="1_Zoom 1 text">
            <a:extLst>
              <a:ext uri="{FF2B5EF4-FFF2-40B4-BE49-F238E27FC236}">
                <a16:creationId xmlns:a16="http://schemas.microsoft.com/office/drawing/2014/main" id="{FC7387AF-9DED-088F-9617-61C4227C8ED5}"/>
              </a:ext>
            </a:extLst>
          </p:cNvPr>
          <p:cNvSpPr txBox="1"/>
          <p:nvPr/>
        </p:nvSpPr>
        <p:spPr>
          <a:xfrm>
            <a:off x="18651984" y="10500157"/>
            <a:ext cx="16748358" cy="1131079"/>
          </a:xfrm>
          <a:prstGeom prst="rect">
            <a:avLst/>
          </a:prstGeom>
          <a:noFill/>
        </p:spPr>
        <p:txBody>
          <a:bodyPr wrap="square">
            <a:spAutoFit/>
          </a:bodyPr>
          <a:lstStyle/>
          <a:p>
            <a:r>
              <a:rPr lang="en-US" sz="6750" dirty="0">
                <a:latin typeface="Arial" panose="020B0604020202020204" pitchFamily="34" charset="0"/>
                <a:cs typeface="Arial" panose="020B0604020202020204" pitchFamily="34" charset="0"/>
              </a:rPr>
              <a:t>Instructions/case may reference form factor</a:t>
            </a:r>
          </a:p>
        </p:txBody>
      </p:sp>
      <p:pic>
        <p:nvPicPr>
          <p:cNvPr id="5" name="1_Zoom 1">
            <a:extLst>
              <a:ext uri="{FF2B5EF4-FFF2-40B4-BE49-F238E27FC236}">
                <a16:creationId xmlns:a16="http://schemas.microsoft.com/office/drawing/2014/main" id="{3FB54932-FD0D-899D-A161-1CC21FD29703}"/>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18651984" y="5444153"/>
            <a:ext cx="5435601" cy="4876800"/>
          </a:xfrm>
          <a:prstGeom prst="rect">
            <a:avLst/>
          </a:prstGeom>
        </p:spPr>
      </p:pic>
      <p:sp>
        <p:nvSpPr>
          <p:cNvPr id="21" name="0_Copyright">
            <a:extLst>
              <a:ext uri="{FF2B5EF4-FFF2-40B4-BE49-F238E27FC236}">
                <a16:creationId xmlns:a16="http://schemas.microsoft.com/office/drawing/2014/main" id="{C13F93EA-72DA-4750-97E6-BC515AF470E0}"/>
              </a:ext>
            </a:extLst>
          </p:cNvPr>
          <p:cNvSpPr txBox="1"/>
          <p:nvPr/>
        </p:nvSpPr>
        <p:spPr>
          <a:xfrm>
            <a:off x="30081532" y="19384255"/>
            <a:ext cx="6491646" cy="873444"/>
          </a:xfrm>
          <a:prstGeom prst="rect">
            <a:avLst/>
          </a:prstGeom>
          <a:noFill/>
        </p:spPr>
        <p:txBody>
          <a:bodyPr wrap="square">
            <a:spAutoFit/>
          </a:bodyPr>
          <a:lstStyle/>
          <a:p>
            <a:r>
              <a:rPr lang="en-US" sz="5076">
                <a:solidFill>
                  <a:srgbClr val="A7A7A7"/>
                </a:solidFill>
                <a:latin typeface="Serpentine" pitchFamily="50" charset="0"/>
              </a:rPr>
              <a:t> © Copyright 2024</a:t>
            </a:r>
            <a:endParaRPr lang="en-US" sz="5076"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3627" y="19384254"/>
            <a:ext cx="6710008" cy="871136"/>
          </a:xfrm>
          <a:prstGeom prst="rect">
            <a:avLst/>
          </a:prstGeom>
          <a:noFill/>
        </p:spPr>
        <p:txBody>
          <a:bodyPr wrap="square">
            <a:spAutoFit/>
          </a:bodyPr>
          <a:lstStyle/>
          <a:p>
            <a:r>
              <a:rPr lang="en-US" sz="5061" dirty="0">
                <a:solidFill>
                  <a:srgbClr val="A7A7A7"/>
                </a:solidFill>
                <a:latin typeface="Serpentine" pitchFamily="50" charset="0"/>
              </a:rPr>
              <a:t>ITFreeTraining.com</a:t>
            </a:r>
          </a:p>
        </p:txBody>
      </p:sp>
    </p:spTree>
    <p:extLst>
      <p:ext uri="{BB962C8B-B14F-4D97-AF65-F5344CB8AC3E}">
        <p14:creationId xmlns:p14="http://schemas.microsoft.com/office/powerpoint/2010/main" val="3466522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10" y="4462"/>
            <a:ext cx="36565784" cy="20568253"/>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1532" y="19384255"/>
            <a:ext cx="6491646" cy="873444"/>
          </a:xfrm>
          <a:prstGeom prst="rect">
            <a:avLst/>
          </a:prstGeom>
          <a:noFill/>
        </p:spPr>
        <p:txBody>
          <a:bodyPr wrap="square">
            <a:spAutoFit/>
          </a:bodyPr>
          <a:lstStyle/>
          <a:p>
            <a:r>
              <a:rPr lang="en-US" sz="5076">
                <a:solidFill>
                  <a:srgbClr val="A7A7A7"/>
                </a:solidFill>
                <a:latin typeface="Serpentine" pitchFamily="50" charset="0"/>
              </a:rPr>
              <a:t> © Copyright 2024</a:t>
            </a:r>
            <a:endParaRPr lang="en-US" sz="5076"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6246" y="15620061"/>
            <a:ext cx="28842011" cy="1246367"/>
          </a:xfrm>
          <a:prstGeom prst="rect">
            <a:avLst/>
          </a:prstGeom>
          <a:noFill/>
        </p:spPr>
        <p:txBody>
          <a:bodyPr wrap="square">
            <a:spAutoFit/>
          </a:bodyPr>
          <a:lstStyle/>
          <a:p>
            <a:r>
              <a:rPr lang="en-US" sz="7499" dirty="0">
                <a:latin typeface="Arial" panose="020B0604020202020204" pitchFamily="34" charset="0"/>
                <a:cs typeface="Arial" panose="020B0604020202020204" pitchFamily="34" charset="0"/>
              </a:rPr>
              <a:t>Video content: https://ITFreeTraining.com/ap11/1b20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4469" y="13333498"/>
            <a:ext cx="7854871" cy="1823448"/>
          </a:xfrm>
          <a:prstGeom prst="rect">
            <a:avLst/>
          </a:prstGeom>
          <a:noFill/>
        </p:spPr>
        <p:txBody>
          <a:bodyPr wrap="square">
            <a:spAutoFit/>
          </a:bodyPr>
          <a:lstStyle/>
          <a:p>
            <a:r>
              <a:rPr lang="en-US" sz="11249"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6662" y="13333498"/>
            <a:ext cx="7854871" cy="1823448"/>
          </a:xfrm>
          <a:prstGeom prst="rect">
            <a:avLst/>
          </a:prstGeom>
          <a:noFill/>
        </p:spPr>
        <p:txBody>
          <a:bodyPr wrap="square">
            <a:spAutoFit/>
          </a:bodyPr>
          <a:lstStyle/>
          <a:p>
            <a:r>
              <a:rPr lang="en-US" sz="11249"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1673</Words>
  <Application>Microsoft Office PowerPoint</Application>
  <PresentationFormat>Custom</PresentationFormat>
  <Paragraphs>119</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2024-04-20T11:49:11Z</dcterms:modified>
</cp:coreProperties>
</file>