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9"/>
  </p:notesMasterIdLst>
  <p:sldIdLst>
    <p:sldId id="274" r:id="rId2"/>
    <p:sldId id="285" r:id="rId3"/>
    <p:sldId id="286" r:id="rId4"/>
    <p:sldId id="287" r:id="rId5"/>
    <p:sldId id="289" r:id="rId6"/>
    <p:sldId id="288" r:id="rId7"/>
    <p:sldId id="273" r:id="rId8"/>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00303"/>
    <a:srgbClr val="269D47"/>
    <a:srgbClr val="EE7546"/>
    <a:srgbClr val="A7A7A7"/>
    <a:srgbClr val="1884C7"/>
    <a:srgbClr val="DDE9EF"/>
    <a:srgbClr val="19270F"/>
    <a:srgbClr val="CBDEE7"/>
    <a:srgbClr val="8AB4CA"/>
    <a:srgbClr val="6998B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1116" autoAdjust="0"/>
    <p:restoredTop sz="66349" autoAdjust="0"/>
  </p:normalViewPr>
  <p:slideViewPr>
    <p:cSldViewPr snapToGrid="0">
      <p:cViewPr varScale="1">
        <p:scale>
          <a:sx n="23" d="100"/>
          <a:sy n="23" d="100"/>
        </p:scale>
        <p:origin x="1231" y="8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4/20/2024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Let’s have a look at Thunderbolt.</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222345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00:02 Thunderbolt is a technology created by Intel that is used to connect external devices. Effectively it is similar to USB but the underlying technology is different. Over time, technology has converged to some extent, but I'll delve into that later in the video.</a:t>
            </a:r>
          </a:p>
          <a:p>
            <a:endParaRPr lang="en-GB"/>
          </a:p>
          <a:p>
            <a:r>
              <a:rPr lang="en-GB"/>
              <a:t>Thunderbolt, was developed by Intel to run on Intel CPUs and uses PCI Express and DisplayPort for device connectivity. While it shares USB's hot-plugging capability, Thunderbolt uses different protocols to USB. Essentially, Thunderbolt facilitates a connection to a computer's PCI Express bus, ensuring high-speed performance.</a:t>
            </a:r>
          </a:p>
          <a:p>
            <a:endParaRPr lang="en-GB"/>
          </a:p>
          <a:p>
            <a:r>
              <a:rPr lang="en-GB"/>
              <a:t>Thunderbolt, when it was originally released, was designed to provide faster communication to external devices than USB. It cost more, but if you needed the extra speed, it was a good option. Thus, it was generally used for external devices like high-speed storage devices, for example, RAID storage devices. This allowed users who were doing highly demanding activities such as video editing to connect an external storage device. Before Thunderbolt was released, portable external storage did not have a fast enough interface to be used effectively for disk intensive operations like video editing.</a:t>
            </a:r>
          </a:p>
          <a:p>
            <a:endParaRPr lang="en-GB"/>
          </a:p>
          <a:p>
            <a:r>
              <a:rPr lang="en-GB"/>
              <a:t>Thunderbolt allows an external device to use PCI Express as if it was connected directly to the motherboard. There are external graphics cards that use the Thunderbolt interface. They work just like an internal video card that connects via PCI Express, however, can be externally plugged into any computer that has a Thunderbolt connection. Therefore, devices like laptops that generally are difficult or not possible to upgrade, this is an option if you need to upgrade the video card. It is also an option if you want to move high-speed devices from computer to computer.</a:t>
            </a:r>
          </a:p>
          <a:p>
            <a:endParaRPr lang="en-GB"/>
          </a:p>
          <a:p>
            <a:r>
              <a:rPr lang="en-GB"/>
              <a:t>Thunderbolt supports DisplayPort and thus you can plug a monitor directly into a Thunderbolt port. USB video is only possible by the USB video adapter being essentially a mini video card. Natively, USB does not support video.</a:t>
            </a:r>
          </a:p>
          <a:p>
            <a:endParaRPr lang="en-GB"/>
          </a:p>
          <a:p>
            <a:r>
              <a:rPr lang="en-GB"/>
              <a:t>Thunderbolt, in contrast, provides DisplayPort directly from the computer. Thus, the computer requires a video card in order to transmit DisplayPort directly over the Thunderbolt cable to the monitor. Later in the video we will see a better example of this concept.</a:t>
            </a:r>
          </a:p>
          <a:p>
            <a:endParaRPr lang="en-GB"/>
          </a:p>
          <a:p>
            <a:r>
              <a:rPr lang="en-GB"/>
              <a:t>Thunderbolt differs from USB in that USB transmits only one protocol. Thunderbolt transmits two protocols, these being PCI Express and DisplayPort. It achieves this by dividing the data into packets and sending them down the cable. Thus, Thunderbolt devices need to be able to split the signal into PCI Express and DisplayPort signals when it arrives at the other end. The device may also pass this signal onto other devices. This is often called daisy-chaining. For example, two monitors can be combined. In order to use this feature, the device needs to have an input Thunderbolt port and an output Thunderbolt port.</a:t>
            </a:r>
          </a:p>
          <a:p>
            <a:endParaRPr lang="en-GB"/>
          </a:p>
          <a:p>
            <a:r>
              <a:rPr lang="en-GB"/>
              <a:t>Those are the basic features of Thunderbolt, now let’s have a look at how it has changed over time.</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071472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03:19 There are currently four different versions of Thunderbolt. The main one that you most likely will come across is version 3. Version 3 runs at 40 Gigabits per second. Before USB 4, this was significantly faster than USB. Thus, if you wanted very high-speed external devices, Thunderbolt was your only choice.</a:t>
            </a:r>
          </a:p>
          <a:p>
            <a:endParaRPr lang="en-GB"/>
          </a:p>
          <a:p>
            <a:r>
              <a:rPr lang="en-GB"/>
              <a:t>Thunderbolt was popular on Apple products but did not appear that much on non-Apple products. Thunderbolt devices tend to cost more than other devices on the market, which may explain why it did not get much market adoption. If you have an old Thunderbolt device, it is backward compatible with previous versions.</a:t>
            </a:r>
          </a:p>
          <a:p>
            <a:endParaRPr lang="en-GB"/>
          </a:p>
          <a:p>
            <a:r>
              <a:rPr lang="en-GB"/>
              <a:t>Versions 3 and 4 use a Type-C connection, while versions 1 and 2 of Thunderbolt uses the Mini DisplayPort connector. There are adapters available which change between Type-C and Mini DisplayPort. To use an older Thunderbolt device with a computer equipped with the newer Thunderbolt 3 Type-C port, you will need to use an adapter.</a:t>
            </a:r>
          </a:p>
          <a:p>
            <a:endParaRPr lang="en-GB"/>
          </a:p>
          <a:p>
            <a:r>
              <a:rPr lang="en-GB"/>
              <a:t>Although this video is about Thunderbolt, we need to have a quick look at USB4, since the technology has merged together to a certain degree.</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1884574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04:26 Thunderbolt 3 was donated to the USB Implementers Forum. This is the organization that is responsible for USB and its development. They used Thunderbolt 3 as a basis to create USB4. Thus, it is fair to say that USB4 is built off of Thunderbolt 3 technology. Therefore, the underlying technology that USB uses is the same as Thunderbolt, but this does not mean that it is implemented in exactly the same way. Although built from the same technology, USB will always be USB and Thunderbolt will always be Thunderbolt. Let’s have a closer look.</a:t>
            </a:r>
          </a:p>
          <a:p>
            <a:endParaRPr lang="en-GB"/>
          </a:p>
          <a:p>
            <a:r>
              <a:rPr lang="en-GB"/>
              <a:t>USB uses Thunderbolt technologies to tunnel other protocols. For example, USB4 can tunnel USB 3.2, PCI Express and DisplayPort over the same connection. It does this by dividing the data into packets – this is the same concept as sending data over a network. The standard is left open, so potentially new protocols could be added later. Only time will tell if that occurs.</a:t>
            </a:r>
          </a:p>
          <a:p>
            <a:endParaRPr lang="en-GB"/>
          </a:p>
          <a:p>
            <a:r>
              <a:rPr lang="en-GB"/>
              <a:t>The standard requires that any USB4 hubs also support Thunderbolt 3. For devices and hosts this support is optional. Thus, don’t expect a computer with USB4 to support Thunderbolt devices. The good news is if you purchase a hub it should work with USB or Thunderbolt.</a:t>
            </a:r>
          </a:p>
          <a:p>
            <a:endParaRPr lang="en-GB"/>
          </a:p>
          <a:p>
            <a:r>
              <a:rPr lang="en-GB"/>
              <a:t>Although the standard only requires Thunderbolt 3 support, most likely we will see hubs supporting Thunderbolt 4 as well. Given the Thunderbolt 4 and USB4 run at the same speed, it makes sense to include Thunderbolt 4 support.</a:t>
            </a:r>
          </a:p>
          <a:p>
            <a:endParaRPr lang="en-GB"/>
          </a:p>
          <a:p>
            <a:r>
              <a:rPr lang="en-GB"/>
              <a:t>Thunderbolt 4 was also developed using Thunderbolt 3 technology. Thus, Thunderbolt 4 and USB4 essentially share some technology for sending data, however, they differ in some of the features they offer. The main feature difference of Thunderbolt is the ability to daisy-chain devices together which USB does not offer. However, USB can achieve a similar result by using HUBs.</a:t>
            </a:r>
          </a:p>
          <a:p>
            <a:endParaRPr lang="en-GB"/>
          </a:p>
          <a:p>
            <a:r>
              <a:rPr lang="en-GB"/>
              <a:t>The logical conclusion to this is, that because Thunderbolt did not gain much market share, Intel is trying to increase its market share by making it more compatible with USB4 and thus easier to implement in the future.</a:t>
            </a:r>
          </a:p>
          <a:p>
            <a:endParaRPr lang="en-GB"/>
          </a:p>
          <a:p>
            <a:r>
              <a:rPr lang="en-GB"/>
              <a:t>Let’s now have a look at what cables you need to use Thunderbolt.</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26959024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06:42 For versions 1 and 2 Thunderbolt uses Mini DisplayPort, thus standard Mini DisplayPort cables should work. If you are experiencing problems, you may just need to use a better-quality cable.</a:t>
            </a:r>
          </a:p>
          <a:p>
            <a:endParaRPr lang="en-GB"/>
          </a:p>
          <a:p>
            <a:r>
              <a:rPr lang="en-GB"/>
              <a:t>For version 3 of Thunderbolt, the Type-C connector is used, and thus you can use USB cables. However, if the cable is greater than 50 cm or 1.5 feet, it will be necessary to have an active cable. An active cable is a cable with additional electronics in it to help boost the signal. Active cables cost a bit more than passive cables. Generally, cables made for Thunderbolt will have a lightning bolt on the connector to indicate they are a Thunderbolt cable. It may also have the version of Thunderbolt that it supports. These cables will also work with USB. In some cases when I purchase a USB cable, if the Thunderbolt cable is a good price, I will purchase the Thunderbolt cable to use with USB. This is because, if it is good enough to work with Thunderbolt it is good enough to work with USB. There are a lot of poor-quality USB cables on the market and sometimes it is hard to tell what quality the cable is. However, if the cable is designed for Thunderbolt, it generally indicates it is a good quality cable.</a:t>
            </a:r>
          </a:p>
          <a:p>
            <a:endParaRPr lang="en-GB"/>
          </a:p>
          <a:p>
            <a:r>
              <a:rPr lang="en-GB"/>
              <a:t>For Thunderbolt 4, active cables are required for lengths over 1 meter or 3.3 feet. With USB4, the quality requirements for the cables increases. Thus, the reason why longer passive cables are able to be used. Shorter USB4 cables may work. I say may, because the quality of USB cables can vary a lot. Make sure the cable is rated for USB4 and hopefully it will work. There are plenty of cheap cables on the market that don’t live up to what they promise.</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1580057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08:24 To install Thunderbolt into a computer that doesn't have it built-in, you'll need both a compatible motherboard and a Thunderbolt card. Keep in mind that Thunderbolt cards are often specific to certain manufacturers, and a single manufacturer might produce multiple Thunderbolt cards, each compatible with specific motherboard models. So, don’t assume a Thunderbolt card will work with a particular motherboard, check first.</a:t>
            </a:r>
          </a:p>
          <a:p>
            <a:endParaRPr lang="en-GB"/>
          </a:p>
          <a:p>
            <a:r>
              <a:rPr lang="en-GB"/>
              <a:t>The Thunderbolt card will have a cable that connects to the motherboard. There is no standard for this cable, thus can be different depending on the Thunderbolt card and the motherboard. So if you purchase a Thunderbolt card, make sure it is compatible with your motherboard. There is also a video cable that connects the Thunderbolt card to the video card. This is usually provided with the Thunderbolt card and usually will be a short video cable since it only needs to connect the two cards together.</a:t>
            </a:r>
          </a:p>
          <a:p>
            <a:endParaRPr lang="en-GB"/>
          </a:p>
          <a:p>
            <a:r>
              <a:rPr lang="en-GB"/>
              <a:t>The Thunderbolt card does not have video capabilities. Thunderbolt, however, allows for the transmission of video signals. Since the Thunderbolt card does not have video, the video card provides video to the Thunderbolt card using the cable.</a:t>
            </a:r>
          </a:p>
          <a:p>
            <a:endParaRPr lang="en-GB"/>
          </a:p>
          <a:p>
            <a:r>
              <a:rPr lang="en-GB"/>
              <a:t>If you are planning to add Thunderbolt to a motherboard, I would do some research first. Particularly with the first Thunderbolt cards, there were a lot of problems getting them to work. Before purchasing, I would check to see if other people have had success installing it or if they have had issues.</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8074097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09:46 That concludes this video on Thunderbolt. I hope this video has been informative and has helped you understand Thunderbolt better. Until the next video from us, I would like to thank you for watching.</a:t>
            </a:r>
          </a:p>
          <a:p>
            <a:endParaRPr lang="en-GB"/>
          </a:p>
          <a:p>
            <a:r>
              <a:rPr lang="en-GB"/>
              <a:t>References</a:t>
            </a:r>
          </a:p>
          <a:p>
            <a:r>
              <a:rPr lang="en-GB"/>
              <a:t>“The Official CompTIA A+ Core Study Guide (Exam 220-1101)” pages 23 to 24</a:t>
            </a:r>
          </a:p>
          <a:p>
            <a:r>
              <a:rPr lang="en-GB"/>
              <a:t>“Thunderbolt (interface)” https://en.wikipedia.org/wiki/Thunderbolt_(interface)</a:t>
            </a:r>
          </a:p>
          <a:p>
            <a:r>
              <a:rPr lang="en-GB"/>
              <a:t>“Picture: Thunderbolt logo” https://en.wikipedia.org/wiki/Thunderbolt_(interface)#/media/File:Thunderbolt.svg</a:t>
            </a:r>
          </a:p>
          <a:p>
            <a:r>
              <a:rPr lang="en-GB"/>
              <a:t>“Picture: Intel Logo” https://en.m.wikipedia.org/wiki/File:Intel_logo_(2006-2020).svg</a:t>
            </a:r>
          </a:p>
          <a:p>
            <a:endParaRPr lang="en-GB"/>
          </a:p>
          <a:p>
            <a:r>
              <a:rPr lang="en-GB"/>
              <a:t>Credits</a:t>
            </a:r>
          </a:p>
          <a:p>
            <a:r>
              <a:rPr lang="en-GB"/>
              <a:t>Trainer: Austin Mason http://ITFreeTraining.com</a:t>
            </a:r>
          </a:p>
          <a:p>
            <a:r>
              <a:rPr lang="en-GB"/>
              <a:t>Voice Talent: AR Hellenberg https://humanaudioventures.my.canva.site/</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2024</a:t>
            </a:r>
          </a:p>
        </p:txBody>
      </p:sp>
    </p:spTree>
    <p:extLst>
      <p:ext uri="{BB962C8B-B14F-4D97-AF65-F5344CB8AC3E}">
        <p14:creationId xmlns:p14="http://schemas.microsoft.com/office/powerpoint/2010/main" val="36925064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4/20/2024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4/20/2024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4/20/2024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4/20/2024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4/20/2024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4/20/2024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4/20/2024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4/20/2024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4/20/2024</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13" Type="http://schemas.openxmlformats.org/officeDocument/2006/relationships/image" Target="../media/image12.png"/><Relationship Id="rId3" Type="http://schemas.openxmlformats.org/officeDocument/2006/relationships/image" Target="../media/image2.png"/><Relationship Id="rId7" Type="http://schemas.openxmlformats.org/officeDocument/2006/relationships/image" Target="../media/image6.png"/><Relationship Id="rId12" Type="http://schemas.openxmlformats.org/officeDocument/2006/relationships/image" Target="../media/image11.svg"/><Relationship Id="rId2" Type="http://schemas.openxmlformats.org/officeDocument/2006/relationships/notesSlide" Target="../notesSlides/notesSlide2.xml"/><Relationship Id="rId16"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5.svg"/><Relationship Id="rId11" Type="http://schemas.openxmlformats.org/officeDocument/2006/relationships/image" Target="../media/image10.png"/><Relationship Id="rId5" Type="http://schemas.openxmlformats.org/officeDocument/2006/relationships/image" Target="../media/image4.png"/><Relationship Id="rId15" Type="http://schemas.openxmlformats.org/officeDocument/2006/relationships/image" Target="../media/image14.png"/><Relationship Id="rId10" Type="http://schemas.openxmlformats.org/officeDocument/2006/relationships/image" Target="../media/image9.sv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12.xml"/><Relationship Id="rId5" Type="http://schemas.openxmlformats.org/officeDocument/2006/relationships/image" Target="../media/image18.png"/><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7.png"/><Relationship Id="rId18" Type="http://schemas.openxmlformats.org/officeDocument/2006/relationships/image" Target="../media/image32.svg"/><Relationship Id="rId3" Type="http://schemas.openxmlformats.org/officeDocument/2006/relationships/image" Target="../media/image19.jpeg"/><Relationship Id="rId21" Type="http://schemas.openxmlformats.org/officeDocument/2006/relationships/image" Target="../media/image10.png"/><Relationship Id="rId7" Type="http://schemas.openxmlformats.org/officeDocument/2006/relationships/image" Target="../media/image23.png"/><Relationship Id="rId12" Type="http://schemas.openxmlformats.org/officeDocument/2006/relationships/image" Target="../media/image26.png"/><Relationship Id="rId17" Type="http://schemas.openxmlformats.org/officeDocument/2006/relationships/image" Target="../media/image31.png"/><Relationship Id="rId25" Type="http://schemas.openxmlformats.org/officeDocument/2006/relationships/image" Target="../media/image35.png"/><Relationship Id="rId2" Type="http://schemas.openxmlformats.org/officeDocument/2006/relationships/notesSlide" Target="../notesSlides/notesSlide4.xml"/><Relationship Id="rId16" Type="http://schemas.openxmlformats.org/officeDocument/2006/relationships/image" Target="../media/image30.png"/><Relationship Id="rId20" Type="http://schemas.openxmlformats.org/officeDocument/2006/relationships/image" Target="../media/image9.svg"/><Relationship Id="rId1" Type="http://schemas.openxmlformats.org/officeDocument/2006/relationships/slideLayout" Target="../slideLayouts/slideLayout12.xml"/><Relationship Id="rId6" Type="http://schemas.openxmlformats.org/officeDocument/2006/relationships/image" Target="../media/image22.png"/><Relationship Id="rId11" Type="http://schemas.openxmlformats.org/officeDocument/2006/relationships/image" Target="../media/image25.png"/><Relationship Id="rId24" Type="http://schemas.openxmlformats.org/officeDocument/2006/relationships/image" Target="../media/image34.png"/><Relationship Id="rId5" Type="http://schemas.openxmlformats.org/officeDocument/2006/relationships/image" Target="../media/image21.png"/><Relationship Id="rId15" Type="http://schemas.openxmlformats.org/officeDocument/2006/relationships/image" Target="../media/image29.svg"/><Relationship Id="rId23" Type="http://schemas.openxmlformats.org/officeDocument/2006/relationships/image" Target="../media/image33.png"/><Relationship Id="rId10" Type="http://schemas.openxmlformats.org/officeDocument/2006/relationships/image" Target="../media/image5.svg"/><Relationship Id="rId19" Type="http://schemas.openxmlformats.org/officeDocument/2006/relationships/image" Target="../media/image8.png"/><Relationship Id="rId4" Type="http://schemas.openxmlformats.org/officeDocument/2006/relationships/image" Target="../media/image20.png"/><Relationship Id="rId9" Type="http://schemas.openxmlformats.org/officeDocument/2006/relationships/image" Target="../media/image4.png"/><Relationship Id="rId14" Type="http://schemas.openxmlformats.org/officeDocument/2006/relationships/image" Target="../media/image28.png"/><Relationship Id="rId22" Type="http://schemas.openxmlformats.org/officeDocument/2006/relationships/image" Target="../media/image11.svg"/></Relationships>
</file>

<file path=ppt/slides/_rels/slide5.xml.rels><?xml version="1.0" encoding="UTF-8" standalone="yes"?>
<Relationships xmlns="http://schemas.openxmlformats.org/package/2006/relationships"><Relationship Id="rId8" Type="http://schemas.openxmlformats.org/officeDocument/2006/relationships/image" Target="../media/image40.svg"/><Relationship Id="rId13" Type="http://schemas.openxmlformats.org/officeDocument/2006/relationships/image" Target="../media/image43.png"/><Relationship Id="rId3" Type="http://schemas.openxmlformats.org/officeDocument/2006/relationships/image" Target="../media/image36.png"/><Relationship Id="rId7" Type="http://schemas.openxmlformats.org/officeDocument/2006/relationships/image" Target="../media/image39.png"/><Relationship Id="rId12" Type="http://schemas.microsoft.com/office/2007/relationships/hdphoto" Target="../media/hdphoto3.wdp"/><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microsoft.com/office/2007/relationships/hdphoto" Target="../media/hdphoto1.wdp"/><Relationship Id="rId11" Type="http://schemas.openxmlformats.org/officeDocument/2006/relationships/image" Target="../media/image42.png"/><Relationship Id="rId5" Type="http://schemas.openxmlformats.org/officeDocument/2006/relationships/image" Target="../media/image38.png"/><Relationship Id="rId10" Type="http://schemas.microsoft.com/office/2007/relationships/hdphoto" Target="../media/hdphoto2.wdp"/><Relationship Id="rId4" Type="http://schemas.openxmlformats.org/officeDocument/2006/relationships/image" Target="../media/image37.png"/><Relationship Id="rId9" Type="http://schemas.openxmlformats.org/officeDocument/2006/relationships/image" Target="../media/image41.png"/></Relationships>
</file>

<file path=ppt/slides/_rels/slide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46.png"/><Relationship Id="rId4" Type="http://schemas.openxmlformats.org/officeDocument/2006/relationships/image" Target="../media/image45.png"/></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0_Background">
            <a:extLst>
              <a:ext uri="{FF2B5EF4-FFF2-40B4-BE49-F238E27FC236}">
                <a16:creationId xmlns:a16="http://schemas.microsoft.com/office/drawing/2014/main" id="{8BADE719-D38B-152C-BED0-AAD643ED4CD0}"/>
              </a:ext>
            </a:extLst>
          </p:cNvPr>
          <p:cNvPicPr>
            <a:picLocks noChangeAspect="1"/>
          </p:cNvPicPr>
          <p:nvPr/>
        </p:nvPicPr>
        <p:blipFill rotWithShape="1">
          <a:blip r:embed="rId3" cstate="screen">
            <a:alphaModFix amt="5000"/>
            <a:extLst>
              <a:ext uri="{28A0092B-C50C-407E-A947-70E740481C1C}">
                <a14:useLocalDpi xmlns:a14="http://schemas.microsoft.com/office/drawing/2010/main"/>
              </a:ext>
            </a:extLst>
          </a:blip>
          <a:srcRect/>
          <a:stretch/>
        </p:blipFill>
        <p:spPr>
          <a:xfrm>
            <a:off x="41392" y="1908577"/>
            <a:ext cx="36576000" cy="18681473"/>
          </a:xfrm>
          <a:prstGeom prst="rect">
            <a:avLst/>
          </a:prstGeom>
        </p:spPr>
      </p:pic>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4">
            <a:extLst>
              <a:ext uri="{28A0092B-C50C-407E-A947-70E740481C1C}">
                <a14:useLocalDpi xmlns:a14="http://schemas.microsoft.com/office/drawing/2010/main"/>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9" name="0_Point 1">
            <a:extLst>
              <a:ext uri="{FF2B5EF4-FFF2-40B4-BE49-F238E27FC236}">
                <a16:creationId xmlns:a16="http://schemas.microsoft.com/office/drawing/2014/main" id="{9AB0CD40-3F8C-4AD7-ABD2-0365709E7B83}"/>
              </a:ext>
            </a:extLst>
          </p:cNvPr>
          <p:cNvSpPr txBox="1"/>
          <p:nvPr/>
        </p:nvSpPr>
        <p:spPr>
          <a:xfrm>
            <a:off x="850393" y="3613667"/>
            <a:ext cx="33875542"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Used </a:t>
            </a:r>
            <a:r>
              <a:rPr lang="en-US" sz="10500" b="1">
                <a:solidFill>
                  <a:srgbClr val="1884C7"/>
                </a:solidFill>
                <a:latin typeface="Arial" panose="020B0604020202020204" pitchFamily="34" charset="0"/>
                <a:cs typeface="Arial" panose="020B0604020202020204" pitchFamily="34" charset="0"/>
              </a:rPr>
              <a:t>to connect </a:t>
            </a:r>
            <a:r>
              <a:rPr lang="en-US" sz="10500" b="1" dirty="0">
                <a:solidFill>
                  <a:srgbClr val="1884C7"/>
                </a:solidFill>
                <a:latin typeface="Arial" panose="020B0604020202020204" pitchFamily="34" charset="0"/>
                <a:cs typeface="Arial" panose="020B0604020202020204" pitchFamily="34" charset="0"/>
              </a:rPr>
              <a:t>external devices like USB does</a:t>
            </a:r>
          </a:p>
        </p:txBody>
      </p:sp>
      <p:pic>
        <p:nvPicPr>
          <p:cNvPr id="6" name="0_Thunderbolt logo">
            <a:extLst>
              <a:ext uri="{FF2B5EF4-FFF2-40B4-BE49-F238E27FC236}">
                <a16:creationId xmlns:a16="http://schemas.microsoft.com/office/drawing/2014/main" id="{82924E85-AD37-5EFA-3164-40EA56B4AC34}"/>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400619" y="10124926"/>
            <a:ext cx="10768124" cy="2731427"/>
          </a:xfrm>
          <a:prstGeom prst="rect">
            <a:avLst/>
          </a:prstGeom>
        </p:spPr>
      </p:pic>
      <p:grpSp>
        <p:nvGrpSpPr>
          <p:cNvPr id="37" name="0_Intel Logo">
            <a:extLst>
              <a:ext uri="{FF2B5EF4-FFF2-40B4-BE49-F238E27FC236}">
                <a16:creationId xmlns:a16="http://schemas.microsoft.com/office/drawing/2014/main" id="{E79283BA-2B39-0FAB-3D9C-0CE34D48EEFC}"/>
              </a:ext>
            </a:extLst>
          </p:cNvPr>
          <p:cNvGrpSpPr/>
          <p:nvPr/>
        </p:nvGrpSpPr>
        <p:grpSpPr>
          <a:xfrm>
            <a:off x="32161864" y="246552"/>
            <a:ext cx="3948216" cy="2570800"/>
            <a:chOff x="25796963" y="-4425287"/>
            <a:chExt cx="5717180" cy="3722624"/>
          </a:xfrm>
        </p:grpSpPr>
        <p:sp>
          <p:nvSpPr>
            <p:cNvPr id="36" name="Rectangle 35">
              <a:extLst>
                <a:ext uri="{FF2B5EF4-FFF2-40B4-BE49-F238E27FC236}">
                  <a16:creationId xmlns:a16="http://schemas.microsoft.com/office/drawing/2014/main" id="{C629ECC7-FDD3-DACD-07FF-6E2CED014108}"/>
                </a:ext>
              </a:extLst>
            </p:cNvPr>
            <p:cNvSpPr/>
            <p:nvPr/>
          </p:nvSpPr>
          <p:spPr>
            <a:xfrm>
              <a:off x="25796963" y="-4425287"/>
              <a:ext cx="5717180" cy="3722624"/>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3" name="Graphic 2">
              <a:extLst>
                <a:ext uri="{FF2B5EF4-FFF2-40B4-BE49-F238E27FC236}">
                  <a16:creationId xmlns:a16="http://schemas.microsoft.com/office/drawing/2014/main" id="{82102B23-D0EA-E8E5-55D9-58417463E029}"/>
                </a:ext>
              </a:extLst>
            </p:cNvPr>
            <p:cNvPicPr>
              <a:picLocks noChangeAspect="1"/>
            </p:cNvPicPr>
            <p:nvPr/>
          </p:nvPicPr>
          <p:blipFill>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6090877" y="-4159807"/>
              <a:ext cx="4978149" cy="3284093"/>
            </a:xfrm>
            <a:prstGeom prst="rect">
              <a:avLst/>
            </a:prstGeom>
          </p:spPr>
        </p:pic>
      </p:grpSp>
      <p:sp>
        <p:nvSpPr>
          <p:cNvPr id="14" name="1_Point 2">
            <a:extLst>
              <a:ext uri="{FF2B5EF4-FFF2-40B4-BE49-F238E27FC236}">
                <a16:creationId xmlns:a16="http://schemas.microsoft.com/office/drawing/2014/main" id="{F7302874-6FF6-4F12-9408-F903772FAD68}"/>
              </a:ext>
            </a:extLst>
          </p:cNvPr>
          <p:cNvSpPr txBox="1"/>
          <p:nvPr/>
        </p:nvSpPr>
        <p:spPr>
          <a:xfrm>
            <a:off x="850393" y="5436033"/>
            <a:ext cx="24682922" cy="124150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Traditionally faster than USB (But times change)</a:t>
            </a:r>
          </a:p>
        </p:txBody>
      </p:sp>
      <p:sp>
        <p:nvSpPr>
          <p:cNvPr id="11" name="2_Point 3">
            <a:extLst>
              <a:ext uri="{FF2B5EF4-FFF2-40B4-BE49-F238E27FC236}">
                <a16:creationId xmlns:a16="http://schemas.microsoft.com/office/drawing/2014/main" id="{E64035EB-538E-4765-9879-52C9E87B8C6B}"/>
              </a:ext>
            </a:extLst>
          </p:cNvPr>
          <p:cNvSpPr txBox="1"/>
          <p:nvPr/>
        </p:nvSpPr>
        <p:spPr>
          <a:xfrm>
            <a:off x="850393" y="6791839"/>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Uses PCI Express and DisplayPort</a:t>
            </a:r>
          </a:p>
        </p:txBody>
      </p:sp>
      <p:sp>
        <p:nvSpPr>
          <p:cNvPr id="33" name="2_Arrow">
            <a:extLst>
              <a:ext uri="{FF2B5EF4-FFF2-40B4-BE49-F238E27FC236}">
                <a16:creationId xmlns:a16="http://schemas.microsoft.com/office/drawing/2014/main" id="{A9B6BCA4-B5B9-74B6-8868-33678375E01C}"/>
              </a:ext>
            </a:extLst>
          </p:cNvPr>
          <p:cNvSpPr/>
          <p:nvPr/>
        </p:nvSpPr>
        <p:spPr>
          <a:xfrm>
            <a:off x="11090338" y="9538376"/>
            <a:ext cx="5891376" cy="4182058"/>
          </a:xfrm>
          <a:prstGeom prst="rightArrow">
            <a:avLst/>
          </a:prstGeom>
          <a:ln>
            <a:noFill/>
          </a:ln>
          <a:effectLst/>
          <a:scene3d>
            <a:camera prst="orthographicFront">
              <a:rot lat="0" lon="0" rev="0"/>
            </a:camera>
            <a:lightRig rig="chilly" dir="t">
              <a:rot lat="0" lon="0" rev="18480000"/>
            </a:lightRig>
          </a:scene3d>
          <a:sp3d prstMaterial="clear">
            <a:bevelT h="63500"/>
          </a:sp3d>
        </p:spPr>
        <p:style>
          <a:lnRef idx="0">
            <a:schemeClr val="accent4"/>
          </a:lnRef>
          <a:fillRef idx="3">
            <a:schemeClr val="accent4"/>
          </a:fillRef>
          <a:effectRef idx="3">
            <a:schemeClr val="accent4"/>
          </a:effectRef>
          <a:fontRef idx="minor">
            <a:schemeClr val="lt1"/>
          </a:fontRef>
        </p:style>
        <p:txBody>
          <a:bodyPr rtlCol="0" anchor="ctr"/>
          <a:lstStyle/>
          <a:p>
            <a:pPr algn="ctr"/>
            <a:r>
              <a:rPr lang="en-AU" sz="7000" dirty="0">
                <a:solidFill>
                  <a:schemeClr val="tx1"/>
                </a:solidFill>
                <a:latin typeface="Arial" panose="020B0604020202020204" pitchFamily="34" charset="0"/>
                <a:cs typeface="Arial" panose="020B0604020202020204" pitchFamily="34" charset="0"/>
              </a:rPr>
              <a:t>Connects</a:t>
            </a:r>
          </a:p>
        </p:txBody>
      </p:sp>
      <p:pic>
        <p:nvPicPr>
          <p:cNvPr id="30" name="2_PCI Express">
            <a:extLst>
              <a:ext uri="{FF2B5EF4-FFF2-40B4-BE49-F238E27FC236}">
                <a16:creationId xmlns:a16="http://schemas.microsoft.com/office/drawing/2014/main" id="{D1810B9D-5F9A-E1B1-51BD-A52623AA0DFA}"/>
              </a:ext>
            </a:extLst>
          </p:cNvPr>
          <p:cNvPicPr>
            <a:picLocks noChangeAspect="1"/>
          </p:cNvPicPr>
          <p:nvPr/>
        </p:nvPicPr>
        <p:blipFill>
          <a:blip r:embed="rId9">
            <a:extLst>
              <a:ext uri="{28A0092B-C50C-407E-A947-70E740481C1C}">
                <a14:useLocalDpi xmlns:a14="http://schemas.microsoft.com/office/drawing/2010/main"/>
              </a:ext>
              <a:ext uri="{96DAC541-7B7A-43D3-8B79-37D633B846F1}">
                <asvg:svgBlip xmlns:asvg="http://schemas.microsoft.com/office/drawing/2016/SVG/main" r:embed="rId10"/>
              </a:ext>
            </a:extLst>
          </a:blip>
          <a:stretch>
            <a:fillRect/>
          </a:stretch>
        </p:blipFill>
        <p:spPr>
          <a:xfrm>
            <a:off x="17322295" y="8484950"/>
            <a:ext cx="4717148" cy="1910643"/>
          </a:xfrm>
          <a:prstGeom prst="rect">
            <a:avLst/>
          </a:prstGeom>
        </p:spPr>
      </p:pic>
      <p:pic>
        <p:nvPicPr>
          <p:cNvPr id="32" name="3_DisplayPort">
            <a:extLst>
              <a:ext uri="{FF2B5EF4-FFF2-40B4-BE49-F238E27FC236}">
                <a16:creationId xmlns:a16="http://schemas.microsoft.com/office/drawing/2014/main" id="{24997AD2-B140-BE5C-6789-C8611E2A5616}"/>
              </a:ext>
            </a:extLst>
          </p:cNvPr>
          <p:cNvPicPr>
            <a:picLocks noChangeAspect="1"/>
          </p:cNvPicPr>
          <p:nvPr/>
        </p:nvPicPr>
        <p:blipFill>
          <a:blip r:embed="rId11">
            <a:extLst>
              <a:ext uri="{28A0092B-C50C-407E-A947-70E740481C1C}">
                <a14:useLocalDpi xmlns:a14="http://schemas.microsoft.com/office/drawing/2010/main"/>
              </a:ext>
              <a:ext uri="{96DAC541-7B7A-43D3-8B79-37D633B846F1}">
                <asvg:svgBlip xmlns:asvg="http://schemas.microsoft.com/office/drawing/2016/SVG/main" r:embed="rId12"/>
              </a:ext>
            </a:extLst>
          </a:blip>
          <a:stretch>
            <a:fillRect/>
          </a:stretch>
        </p:blipFill>
        <p:spPr>
          <a:xfrm>
            <a:off x="15675991" y="13879665"/>
            <a:ext cx="7760748" cy="1690280"/>
          </a:xfrm>
          <a:prstGeom prst="rect">
            <a:avLst/>
          </a:prstGeom>
        </p:spPr>
      </p:pic>
      <p:pic>
        <p:nvPicPr>
          <p:cNvPr id="26" name="4_RAID">
            <a:extLst>
              <a:ext uri="{FF2B5EF4-FFF2-40B4-BE49-F238E27FC236}">
                <a16:creationId xmlns:a16="http://schemas.microsoft.com/office/drawing/2014/main" id="{9F50DD7B-495E-9F74-14BE-AB1D74F0227C}"/>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22478945" y="7526307"/>
            <a:ext cx="6229039" cy="4024917"/>
          </a:xfrm>
          <a:prstGeom prst="rect">
            <a:avLst/>
          </a:prstGeom>
        </p:spPr>
      </p:pic>
      <p:pic>
        <p:nvPicPr>
          <p:cNvPr id="24" name="5_GPU">
            <a:extLst>
              <a:ext uri="{FF2B5EF4-FFF2-40B4-BE49-F238E27FC236}">
                <a16:creationId xmlns:a16="http://schemas.microsoft.com/office/drawing/2014/main" id="{4A3A921D-2C55-230D-3059-9533981897C0}"/>
              </a:ext>
            </a:extLst>
          </p:cNvPr>
          <p:cNvPicPr>
            <a:picLocks noChangeAspect="1"/>
          </p:cNvPicPr>
          <p:nvPr/>
        </p:nvPicPr>
        <p:blipFill>
          <a:blip r:embed="rId14">
            <a:extLst>
              <a:ext uri="{28A0092B-C50C-407E-A947-70E740481C1C}">
                <a14:useLocalDpi xmlns:a14="http://schemas.microsoft.com/office/drawing/2010/main"/>
              </a:ext>
            </a:extLst>
          </a:blip>
          <a:stretch>
            <a:fillRect/>
          </a:stretch>
        </p:blipFill>
        <p:spPr>
          <a:xfrm>
            <a:off x="29842816" y="5657314"/>
            <a:ext cx="5561905" cy="5574603"/>
          </a:xfrm>
          <a:prstGeom prst="rect">
            <a:avLst/>
          </a:prstGeom>
        </p:spPr>
      </p:pic>
      <p:pic>
        <p:nvPicPr>
          <p:cNvPr id="35" name="6_Monitor 1">
            <a:extLst>
              <a:ext uri="{FF2B5EF4-FFF2-40B4-BE49-F238E27FC236}">
                <a16:creationId xmlns:a16="http://schemas.microsoft.com/office/drawing/2014/main" id="{1865E168-A965-493C-A804-0B4BC87243CB}"/>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23922041" y="12541557"/>
            <a:ext cx="9574521" cy="4752000"/>
          </a:xfrm>
          <a:prstGeom prst="rect">
            <a:avLst/>
          </a:prstGeom>
        </p:spPr>
      </p:pic>
      <p:pic>
        <p:nvPicPr>
          <p:cNvPr id="28" name="7_Daisy Chaining">
            <a:extLst>
              <a:ext uri="{FF2B5EF4-FFF2-40B4-BE49-F238E27FC236}">
                <a16:creationId xmlns:a16="http://schemas.microsoft.com/office/drawing/2014/main" id="{2272444B-95B6-1A4E-D429-1A9D97512772}"/>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23922041" y="12541557"/>
            <a:ext cx="9571885" cy="4750692"/>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What is Thunderbolt?</a:t>
            </a:r>
          </a:p>
        </p:txBody>
      </p:sp>
    </p:spTree>
    <p:extLst>
      <p:ext uri="{BB962C8B-B14F-4D97-AF65-F5344CB8AC3E}">
        <p14:creationId xmlns:p14="http://schemas.microsoft.com/office/powerpoint/2010/main" val="2208824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4" name="0_Table" descr="A screenshot of a computer&#10;&#10;Description automatically generated">
            <a:extLst>
              <a:ext uri="{FF2B5EF4-FFF2-40B4-BE49-F238E27FC236}">
                <a16:creationId xmlns:a16="http://schemas.microsoft.com/office/drawing/2014/main" id="{75091C93-2A68-AB75-23F1-1A1543F4D01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701800" y="6444677"/>
            <a:ext cx="30695013" cy="12144600"/>
          </a:xfrm>
          <a:prstGeom prst="rect">
            <a:avLst/>
          </a:prstGeom>
        </p:spPr>
      </p:pic>
      <p:sp>
        <p:nvSpPr>
          <p:cNvPr id="9" name="1_Point 1">
            <a:extLst>
              <a:ext uri="{FF2B5EF4-FFF2-40B4-BE49-F238E27FC236}">
                <a16:creationId xmlns:a16="http://schemas.microsoft.com/office/drawing/2014/main" id="{9AB0CD40-3F8C-4AD7-ABD2-0365709E7B83}"/>
              </a:ext>
            </a:extLst>
          </p:cNvPr>
          <p:cNvSpPr txBox="1"/>
          <p:nvPr/>
        </p:nvSpPr>
        <p:spPr>
          <a:xfrm>
            <a:off x="854964" y="3613667"/>
            <a:ext cx="30207741" cy="1708066"/>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Backward compatible with previous versions</a:t>
            </a:r>
          </a:p>
        </p:txBody>
      </p:sp>
      <p:pic>
        <p:nvPicPr>
          <p:cNvPr id="27" name="2_Adapter">
            <a:extLst>
              <a:ext uri="{FF2B5EF4-FFF2-40B4-BE49-F238E27FC236}">
                <a16:creationId xmlns:a16="http://schemas.microsoft.com/office/drawing/2014/main" id="{677FE249-32FF-1CCE-0509-004730F07AC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9501285" y="3625023"/>
            <a:ext cx="6905935" cy="3860025"/>
          </a:xfrm>
          <a:prstGeom prst="rect">
            <a:avLst/>
          </a:prstGeom>
        </p:spPr>
      </p:pic>
      <p:sp>
        <p:nvSpPr>
          <p:cNvPr id="28" name="2_Point 2">
            <a:extLst>
              <a:ext uri="{FF2B5EF4-FFF2-40B4-BE49-F238E27FC236}">
                <a16:creationId xmlns:a16="http://schemas.microsoft.com/office/drawing/2014/main" id="{B618E5A1-B1D0-428F-113F-6CAB30FBC4C7}"/>
              </a:ext>
            </a:extLst>
          </p:cNvPr>
          <p:cNvSpPr txBox="1"/>
          <p:nvPr/>
        </p:nvSpPr>
        <p:spPr>
          <a:xfrm>
            <a:off x="854963" y="5467572"/>
            <a:ext cx="2922838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Adapter required to change between Type-C and Mini DisplayPort</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Thunderbolt Versions</a:t>
            </a:r>
          </a:p>
        </p:txBody>
      </p:sp>
    </p:spTree>
    <p:extLst>
      <p:ext uri="{BB962C8B-B14F-4D97-AF65-F5344CB8AC3E}">
        <p14:creationId xmlns:p14="http://schemas.microsoft.com/office/powerpoint/2010/main" val="20680175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60" name="8_Arrorw TB4" descr="A picture containing text, aircraft, flag&#10;&#10;Description automatically generated">
            <a:extLst>
              <a:ext uri="{FF2B5EF4-FFF2-40B4-BE49-F238E27FC236}">
                <a16:creationId xmlns:a16="http://schemas.microsoft.com/office/drawing/2014/main" id="{3DE3DA30-D446-0CE8-1EEE-A8F362DF2A55}"/>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rot="20899772">
            <a:off x="2500706" y="8279158"/>
            <a:ext cx="9077606" cy="9225039"/>
          </a:xfrm>
          <a:prstGeom prst="rect">
            <a:avLst/>
          </a:prstGeom>
        </p:spPr>
      </p:pic>
      <p:grpSp>
        <p:nvGrpSpPr>
          <p:cNvPr id="13" name="0_Thunderbolt 3">
            <a:extLst>
              <a:ext uri="{FF2B5EF4-FFF2-40B4-BE49-F238E27FC236}">
                <a16:creationId xmlns:a16="http://schemas.microsoft.com/office/drawing/2014/main" id="{B5CCA817-0BD1-E1DD-3DB6-9C711CB7DA8C}"/>
              </a:ext>
            </a:extLst>
          </p:cNvPr>
          <p:cNvGrpSpPr/>
          <p:nvPr/>
        </p:nvGrpSpPr>
        <p:grpSpPr>
          <a:xfrm>
            <a:off x="0" y="4801525"/>
            <a:ext cx="10896202" cy="6618999"/>
            <a:chOff x="0" y="4801525"/>
            <a:chExt cx="10896202" cy="6618999"/>
          </a:xfrm>
        </p:grpSpPr>
        <p:sp>
          <p:nvSpPr>
            <p:cNvPr id="12" name="Rectangle 11">
              <a:extLst>
                <a:ext uri="{FF2B5EF4-FFF2-40B4-BE49-F238E27FC236}">
                  <a16:creationId xmlns:a16="http://schemas.microsoft.com/office/drawing/2014/main" id="{830CDD8B-108A-9DD6-26D2-502924AE5B83}"/>
                </a:ext>
              </a:extLst>
            </p:cNvPr>
            <p:cNvSpPr/>
            <p:nvPr/>
          </p:nvSpPr>
          <p:spPr>
            <a:xfrm>
              <a:off x="0" y="4801525"/>
              <a:ext cx="10896202" cy="661899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AU"/>
            </a:p>
          </p:txBody>
        </p:sp>
        <p:pic>
          <p:nvPicPr>
            <p:cNvPr id="6" name="Picture 5" descr="A picture containing indoor, hand, plastic, drinking water&#10;&#10;Description automatically generated">
              <a:extLst>
                <a:ext uri="{FF2B5EF4-FFF2-40B4-BE49-F238E27FC236}">
                  <a16:creationId xmlns:a16="http://schemas.microsoft.com/office/drawing/2014/main" id="{78A2CED7-AF05-945C-3661-299F991CACA9}"/>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0" y="8445942"/>
              <a:ext cx="5435288" cy="2791616"/>
            </a:xfrm>
            <a:prstGeom prst="rect">
              <a:avLst/>
            </a:prstGeom>
          </p:spPr>
        </p:pic>
        <p:sp>
          <p:nvSpPr>
            <p:cNvPr id="8" name="Rectangle 7">
              <a:extLst>
                <a:ext uri="{FF2B5EF4-FFF2-40B4-BE49-F238E27FC236}">
                  <a16:creationId xmlns:a16="http://schemas.microsoft.com/office/drawing/2014/main" id="{7F9739C8-6262-1B7D-4BCB-93AE7FB2E1B3}"/>
                </a:ext>
              </a:extLst>
            </p:cNvPr>
            <p:cNvSpPr/>
            <p:nvPr/>
          </p:nvSpPr>
          <p:spPr>
            <a:xfrm rot="19800000">
              <a:off x="2682153" y="7003924"/>
              <a:ext cx="7735158" cy="19306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endParaRPr lang="en-AU"/>
            </a:p>
          </p:txBody>
        </p:sp>
        <p:pic>
          <p:nvPicPr>
            <p:cNvPr id="3" name="Picture 2" descr="Logo&#10;&#10;Description automatically generated">
              <a:extLst>
                <a:ext uri="{FF2B5EF4-FFF2-40B4-BE49-F238E27FC236}">
                  <a16:creationId xmlns:a16="http://schemas.microsoft.com/office/drawing/2014/main" id="{98D3869E-2EBF-308D-DDBF-F23D0550DFED}"/>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rot="19800000">
              <a:off x="2863473" y="7214594"/>
              <a:ext cx="7395166" cy="1588591"/>
            </a:xfrm>
            <a:prstGeom prst="rect">
              <a:avLst/>
            </a:prstGeom>
          </p:spPr>
        </p:pic>
      </p:grpSp>
      <p:sp>
        <p:nvSpPr>
          <p:cNvPr id="33" name="1_Dontate Arrow Text">
            <a:extLst>
              <a:ext uri="{FF2B5EF4-FFF2-40B4-BE49-F238E27FC236}">
                <a16:creationId xmlns:a16="http://schemas.microsoft.com/office/drawing/2014/main" id="{73B83FA6-A87E-CBA4-BDBD-76D0A0A405E9}"/>
              </a:ext>
            </a:extLst>
          </p:cNvPr>
          <p:cNvSpPr txBox="1"/>
          <p:nvPr/>
        </p:nvSpPr>
        <p:spPr>
          <a:xfrm>
            <a:off x="8826750" y="11058560"/>
            <a:ext cx="515012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Donated to</a:t>
            </a:r>
          </a:p>
        </p:txBody>
      </p:sp>
      <p:grpSp>
        <p:nvGrpSpPr>
          <p:cNvPr id="28" name="1_Dontate Arrow">
            <a:extLst>
              <a:ext uri="{FF2B5EF4-FFF2-40B4-BE49-F238E27FC236}">
                <a16:creationId xmlns:a16="http://schemas.microsoft.com/office/drawing/2014/main" id="{7DC2F629-46E7-BFF9-2C10-644EABD904AD}"/>
              </a:ext>
            </a:extLst>
          </p:cNvPr>
          <p:cNvGrpSpPr/>
          <p:nvPr/>
        </p:nvGrpSpPr>
        <p:grpSpPr>
          <a:xfrm>
            <a:off x="8897150" y="7316308"/>
            <a:ext cx="6407020" cy="3626237"/>
            <a:chOff x="10806159" y="7528649"/>
            <a:chExt cx="8520387" cy="4888662"/>
          </a:xfrm>
        </p:grpSpPr>
        <p:pic>
          <p:nvPicPr>
            <p:cNvPr id="24" name="Picture 23" descr="A picture containing text, sign, white, envelope">
              <a:extLst>
                <a:ext uri="{FF2B5EF4-FFF2-40B4-BE49-F238E27FC236}">
                  <a16:creationId xmlns:a16="http://schemas.microsoft.com/office/drawing/2014/main" id="{38CEBCDC-0F66-9519-A434-D4A772430D56}"/>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0806159" y="7528649"/>
              <a:ext cx="8520387" cy="4888662"/>
            </a:xfrm>
            <a:prstGeom prst="rect">
              <a:avLst/>
            </a:prstGeom>
          </p:spPr>
        </p:pic>
        <p:pic>
          <p:nvPicPr>
            <p:cNvPr id="26" name="Picture 25" descr="A picture containing text&#10;&#10;Description automatically generated">
              <a:extLst>
                <a:ext uri="{FF2B5EF4-FFF2-40B4-BE49-F238E27FC236}">
                  <a16:creationId xmlns:a16="http://schemas.microsoft.com/office/drawing/2014/main" id="{0294B3DE-EDB9-5927-18D7-022AFFD690EA}"/>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1100025">
              <a:off x="12629470" y="8073418"/>
              <a:ext cx="4484917" cy="3750073"/>
            </a:xfrm>
            <a:prstGeom prst="rect">
              <a:avLst/>
            </a:prstGeom>
          </p:spPr>
        </p:pic>
        <p:pic>
          <p:nvPicPr>
            <p:cNvPr id="27" name="0_Thunderbolt logo">
              <a:extLst>
                <a:ext uri="{FF2B5EF4-FFF2-40B4-BE49-F238E27FC236}">
                  <a16:creationId xmlns:a16="http://schemas.microsoft.com/office/drawing/2014/main" id="{96DDE8ED-EC4B-1F83-7109-6E14EA3195F0}"/>
                </a:ext>
              </a:extLst>
            </p:cNvPr>
            <p:cNvPicPr>
              <a:picLocks noChangeAspect="1"/>
            </p:cNvPicPr>
            <p:nvPr/>
          </p:nvPicPr>
          <p:blipFill rotWithShape="1">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r="77962"/>
            <a:stretch/>
          </p:blipFill>
          <p:spPr>
            <a:xfrm>
              <a:off x="15335646" y="10065986"/>
              <a:ext cx="1226026" cy="1411173"/>
            </a:xfrm>
            <a:prstGeom prst="rect">
              <a:avLst/>
            </a:prstGeom>
          </p:spPr>
        </p:pic>
      </p:grpSp>
      <p:pic>
        <p:nvPicPr>
          <p:cNvPr id="30" name="2_USB IF" descr="Shape&#10;&#10;Description automatically generated with medium confidence">
            <a:extLst>
              <a:ext uri="{FF2B5EF4-FFF2-40B4-BE49-F238E27FC236}">
                <a16:creationId xmlns:a16="http://schemas.microsoft.com/office/drawing/2014/main" id="{B4D2C845-BAB4-5238-6D08-1D3D9E963DA0}"/>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15164170" y="7620883"/>
            <a:ext cx="4899493" cy="2472642"/>
          </a:xfrm>
          <a:prstGeom prst="rect">
            <a:avLst/>
          </a:prstGeom>
        </p:spPr>
      </p:pic>
      <p:sp>
        <p:nvSpPr>
          <p:cNvPr id="49" name="3_Created Picture Text">
            <a:extLst>
              <a:ext uri="{FF2B5EF4-FFF2-40B4-BE49-F238E27FC236}">
                <a16:creationId xmlns:a16="http://schemas.microsoft.com/office/drawing/2014/main" id="{5689BCDE-9169-A0E1-2D55-3ADFBAAB6EF2}"/>
              </a:ext>
            </a:extLst>
          </p:cNvPr>
          <p:cNvSpPr txBox="1"/>
          <p:nvPr/>
        </p:nvSpPr>
        <p:spPr>
          <a:xfrm>
            <a:off x="19869913" y="10849639"/>
            <a:ext cx="396260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Created</a:t>
            </a:r>
          </a:p>
        </p:txBody>
      </p:sp>
      <p:grpSp>
        <p:nvGrpSpPr>
          <p:cNvPr id="48" name="3_Created Picture">
            <a:extLst>
              <a:ext uri="{FF2B5EF4-FFF2-40B4-BE49-F238E27FC236}">
                <a16:creationId xmlns:a16="http://schemas.microsoft.com/office/drawing/2014/main" id="{17D7C436-9BCF-8BAB-309A-5EA3410B30B2}"/>
              </a:ext>
            </a:extLst>
          </p:cNvPr>
          <p:cNvGrpSpPr/>
          <p:nvPr/>
        </p:nvGrpSpPr>
        <p:grpSpPr>
          <a:xfrm>
            <a:off x="20063663" y="7643730"/>
            <a:ext cx="4773590" cy="2971392"/>
            <a:chOff x="3113110" y="13717357"/>
            <a:chExt cx="4773590" cy="2971392"/>
          </a:xfrm>
        </p:grpSpPr>
        <p:pic>
          <p:nvPicPr>
            <p:cNvPr id="43" name="Picture 42" descr="A picture containing text, sign, white, envelope">
              <a:extLst>
                <a:ext uri="{FF2B5EF4-FFF2-40B4-BE49-F238E27FC236}">
                  <a16:creationId xmlns:a16="http://schemas.microsoft.com/office/drawing/2014/main" id="{D27690D5-0C8E-884F-BBB4-3FBCEF758312}"/>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3113110" y="13717357"/>
              <a:ext cx="4773590" cy="2971392"/>
            </a:xfrm>
            <a:prstGeom prst="rect">
              <a:avLst/>
            </a:prstGeom>
          </p:spPr>
        </p:pic>
        <p:pic>
          <p:nvPicPr>
            <p:cNvPr id="47" name="Picture 46" descr="A picture containing person, holding, hand, glass&#10;&#10;Description automatically generated">
              <a:extLst>
                <a:ext uri="{FF2B5EF4-FFF2-40B4-BE49-F238E27FC236}">
                  <a16:creationId xmlns:a16="http://schemas.microsoft.com/office/drawing/2014/main" id="{A06F6487-32BF-917C-E3B5-742344AEEF48}"/>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rot="10991596">
              <a:off x="3808436" y="14052456"/>
              <a:ext cx="2641009" cy="2405644"/>
            </a:xfrm>
            <a:prstGeom prst="rect">
              <a:avLst/>
            </a:prstGeom>
          </p:spPr>
        </p:pic>
      </p:grpSp>
      <p:pic>
        <p:nvPicPr>
          <p:cNvPr id="37" name="4_USB4 Logo">
            <a:extLst>
              <a:ext uri="{FF2B5EF4-FFF2-40B4-BE49-F238E27FC236}">
                <a16:creationId xmlns:a16="http://schemas.microsoft.com/office/drawing/2014/main" id="{3631D975-46EB-3CAD-CA03-FC8E24753042}"/>
              </a:ext>
            </a:extLst>
          </p:cNvPr>
          <p:cNvPicPr>
            <a:picLocks noChangeAspect="1"/>
          </p:cNvPicPr>
          <p:nvPr/>
        </p:nvPicPr>
        <p:blipFill>
          <a:blip r:embed="rId14">
            <a:extLst>
              <a:ext uri="{28A0092B-C50C-407E-A947-70E740481C1C}">
                <a14:useLocalDpi xmlns:a14="http://schemas.microsoft.com/office/drawing/2010/main"/>
              </a:ext>
              <a:ext uri="{96DAC541-7B7A-43D3-8B79-37D633B846F1}">
                <asvg:svgBlip xmlns:asvg="http://schemas.microsoft.com/office/drawing/2016/SVG/main" r:embed="rId15"/>
              </a:ext>
            </a:extLst>
          </a:blip>
          <a:stretch>
            <a:fillRect/>
          </a:stretch>
        </p:blipFill>
        <p:spPr>
          <a:xfrm>
            <a:off x="25327313" y="6781431"/>
            <a:ext cx="8962926" cy="4202165"/>
          </a:xfrm>
          <a:prstGeom prst="rect">
            <a:avLst/>
          </a:prstGeom>
        </p:spPr>
      </p:pic>
      <p:sp>
        <p:nvSpPr>
          <p:cNvPr id="9" name="5_Point 1">
            <a:extLst>
              <a:ext uri="{FF2B5EF4-FFF2-40B4-BE49-F238E27FC236}">
                <a16:creationId xmlns:a16="http://schemas.microsoft.com/office/drawing/2014/main" id="{9AB0CD40-3F8C-4AD7-ABD2-0365709E7B83}"/>
              </a:ext>
            </a:extLst>
          </p:cNvPr>
          <p:cNvSpPr txBox="1"/>
          <p:nvPr/>
        </p:nvSpPr>
        <p:spPr>
          <a:xfrm>
            <a:off x="701582" y="3430473"/>
            <a:ext cx="29505317" cy="1708160"/>
          </a:xfrm>
          <a:prstGeom prst="rect">
            <a:avLst/>
          </a:prstGeom>
          <a:noFill/>
        </p:spPr>
        <p:txBody>
          <a:bodyPr wrap="square">
            <a:spAutoFit/>
          </a:bodyPr>
          <a:lstStyle/>
          <a:p>
            <a:r>
              <a:rPr lang="en-US" sz="10500" b="1" dirty="0">
                <a:solidFill>
                  <a:srgbClr val="FF0000"/>
                </a:solidFill>
                <a:latin typeface="Arial" panose="020B0604020202020204" pitchFamily="34" charset="0"/>
                <a:cs typeface="Arial" panose="020B0604020202020204" pitchFamily="34" charset="0"/>
              </a:rPr>
              <a:t>USB4 built off Thunderbolt 3 technology</a:t>
            </a:r>
          </a:p>
        </p:txBody>
      </p:sp>
      <p:sp>
        <p:nvSpPr>
          <p:cNvPr id="53" name="6_Tunnel Text">
            <a:extLst>
              <a:ext uri="{FF2B5EF4-FFF2-40B4-BE49-F238E27FC236}">
                <a16:creationId xmlns:a16="http://schemas.microsoft.com/office/drawing/2014/main" id="{4060E4D6-3A8D-F9BF-9996-114DB2161290}"/>
              </a:ext>
            </a:extLst>
          </p:cNvPr>
          <p:cNvSpPr txBox="1"/>
          <p:nvPr/>
        </p:nvSpPr>
        <p:spPr>
          <a:xfrm>
            <a:off x="25105927" y="15355689"/>
            <a:ext cx="3633803"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Tunnels</a:t>
            </a:r>
          </a:p>
        </p:txBody>
      </p:sp>
      <p:grpSp>
        <p:nvGrpSpPr>
          <p:cNvPr id="52" name="6_Tunnel">
            <a:extLst>
              <a:ext uri="{FF2B5EF4-FFF2-40B4-BE49-F238E27FC236}">
                <a16:creationId xmlns:a16="http://schemas.microsoft.com/office/drawing/2014/main" id="{7909F98A-1C48-EA8A-176C-D3F36BEE8AC5}"/>
              </a:ext>
            </a:extLst>
          </p:cNvPr>
          <p:cNvGrpSpPr/>
          <p:nvPr/>
        </p:nvGrpSpPr>
        <p:grpSpPr>
          <a:xfrm>
            <a:off x="24714152" y="11420524"/>
            <a:ext cx="4081724" cy="3808330"/>
            <a:chOff x="24595030" y="10372891"/>
            <a:chExt cx="5275370" cy="4922026"/>
          </a:xfrm>
        </p:grpSpPr>
        <p:pic>
          <p:nvPicPr>
            <p:cNvPr id="32" name="Picture 31">
              <a:extLst>
                <a:ext uri="{FF2B5EF4-FFF2-40B4-BE49-F238E27FC236}">
                  <a16:creationId xmlns:a16="http://schemas.microsoft.com/office/drawing/2014/main" id="{34D472AA-788A-3E17-6CB5-40EF668410C3}"/>
                </a:ext>
              </a:extLst>
            </p:cNvPr>
            <p:cNvPicPr>
              <a:picLocks noChangeAspect="1"/>
            </p:cNvPicPr>
            <p:nvPr/>
          </p:nvPicPr>
          <p:blipFill>
            <a:blip r:embed="rId16" cstate="screen">
              <a:alphaModFix amt="30000"/>
              <a:extLst>
                <a:ext uri="{28A0092B-C50C-407E-A947-70E740481C1C}">
                  <a14:useLocalDpi xmlns:a14="http://schemas.microsoft.com/office/drawing/2010/main"/>
                </a:ext>
              </a:extLst>
            </a:blip>
            <a:stretch>
              <a:fillRect/>
            </a:stretch>
          </p:blipFill>
          <p:spPr>
            <a:xfrm>
              <a:off x="24595030" y="10372891"/>
              <a:ext cx="5275370" cy="4922026"/>
            </a:xfrm>
            <a:prstGeom prst="rect">
              <a:avLst/>
            </a:prstGeom>
          </p:spPr>
        </p:pic>
        <p:pic>
          <p:nvPicPr>
            <p:cNvPr id="34" name="Graphic 33">
              <a:extLst>
                <a:ext uri="{FF2B5EF4-FFF2-40B4-BE49-F238E27FC236}">
                  <a16:creationId xmlns:a16="http://schemas.microsoft.com/office/drawing/2014/main" id="{7B127AEA-0E7C-B578-0506-8C8DE6E1D70F}"/>
                </a:ext>
              </a:extLst>
            </p:cNvPr>
            <p:cNvPicPr>
              <a:picLocks noChangeAspect="1"/>
            </p:cNvPicPr>
            <p:nvPr/>
          </p:nvPicPr>
          <p:blipFill rotWithShape="1">
            <a:blip r:embed="rId17" cstate="screen">
              <a:extLst>
                <a:ext uri="{28A0092B-C50C-407E-A947-70E740481C1C}">
                  <a14:useLocalDpi xmlns:a14="http://schemas.microsoft.com/office/drawing/2010/main"/>
                </a:ext>
                <a:ext uri="{96DAC541-7B7A-43D3-8B79-37D633B846F1}">
                  <asvg:svgBlip xmlns:asvg="http://schemas.microsoft.com/office/drawing/2016/SVG/main" r:embed="rId18"/>
                </a:ext>
              </a:extLst>
            </a:blip>
            <a:srcRect l="81504" b="-13531"/>
            <a:stretch/>
          </p:blipFill>
          <p:spPr>
            <a:xfrm>
              <a:off x="25902660" y="10644060"/>
              <a:ext cx="2581050" cy="1514095"/>
            </a:xfrm>
            <a:prstGeom prst="rect">
              <a:avLst/>
            </a:prstGeom>
          </p:spPr>
        </p:pic>
        <p:pic>
          <p:nvPicPr>
            <p:cNvPr id="35" name="2_PCI Express">
              <a:extLst>
                <a:ext uri="{FF2B5EF4-FFF2-40B4-BE49-F238E27FC236}">
                  <a16:creationId xmlns:a16="http://schemas.microsoft.com/office/drawing/2014/main" id="{93D190C2-CA5D-2559-20E0-97A73BD2E241}"/>
                </a:ext>
              </a:extLst>
            </p:cNvPr>
            <p:cNvPicPr>
              <a:picLocks noChangeAspect="1"/>
            </p:cNvPicPr>
            <p:nvPr/>
          </p:nvPicPr>
          <p:blipFill>
            <a:blip r:embed="rId19" cstate="screen">
              <a:extLst>
                <a:ext uri="{28A0092B-C50C-407E-A947-70E740481C1C}">
                  <a14:useLocalDpi xmlns:a14="http://schemas.microsoft.com/office/drawing/2010/main"/>
                </a:ext>
                <a:ext uri="{96DAC541-7B7A-43D3-8B79-37D633B846F1}">
                  <asvg:svgBlip xmlns:asvg="http://schemas.microsoft.com/office/drawing/2016/SVG/main" r:embed="rId20"/>
                </a:ext>
              </a:extLst>
            </a:blip>
            <a:stretch>
              <a:fillRect/>
            </a:stretch>
          </p:blipFill>
          <p:spPr>
            <a:xfrm>
              <a:off x="25674898" y="12158155"/>
              <a:ext cx="3036575" cy="1229940"/>
            </a:xfrm>
            <a:prstGeom prst="rect">
              <a:avLst/>
            </a:prstGeom>
          </p:spPr>
        </p:pic>
        <p:pic>
          <p:nvPicPr>
            <p:cNvPr id="36" name="3_DisplayPort">
              <a:extLst>
                <a:ext uri="{FF2B5EF4-FFF2-40B4-BE49-F238E27FC236}">
                  <a16:creationId xmlns:a16="http://schemas.microsoft.com/office/drawing/2014/main" id="{8F4F4598-377F-4B13-1CFC-26F25ECC66C0}"/>
                </a:ext>
              </a:extLst>
            </p:cNvPr>
            <p:cNvPicPr>
              <a:picLocks noChangeAspect="1"/>
            </p:cNvPicPr>
            <p:nvPr/>
          </p:nvPicPr>
          <p:blipFill>
            <a:blip r:embed="rId21">
              <a:extLst>
                <a:ext uri="{28A0092B-C50C-407E-A947-70E740481C1C}">
                  <a14:useLocalDpi xmlns:a14="http://schemas.microsoft.com/office/drawing/2010/main"/>
                </a:ext>
                <a:ext uri="{96DAC541-7B7A-43D3-8B79-37D633B846F1}">
                  <asvg:svgBlip xmlns:asvg="http://schemas.microsoft.com/office/drawing/2016/SVG/main" r:embed="rId22"/>
                </a:ext>
              </a:extLst>
            </a:blip>
            <a:stretch>
              <a:fillRect/>
            </a:stretch>
          </p:blipFill>
          <p:spPr>
            <a:xfrm>
              <a:off x="24806390" y="13877472"/>
              <a:ext cx="4773590" cy="1039681"/>
            </a:xfrm>
            <a:prstGeom prst="rect">
              <a:avLst/>
            </a:prstGeom>
          </p:spPr>
        </p:pic>
      </p:grpSp>
      <p:sp>
        <p:nvSpPr>
          <p:cNvPr id="14" name="7_USB4 Hun text">
            <a:extLst>
              <a:ext uri="{FF2B5EF4-FFF2-40B4-BE49-F238E27FC236}">
                <a16:creationId xmlns:a16="http://schemas.microsoft.com/office/drawing/2014/main" id="{F7302874-6FF6-4F12-9408-F903772FAD68}"/>
              </a:ext>
            </a:extLst>
          </p:cNvPr>
          <p:cNvSpPr txBox="1"/>
          <p:nvPr/>
        </p:nvSpPr>
        <p:spPr>
          <a:xfrm>
            <a:off x="29735324" y="15355689"/>
            <a:ext cx="541740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USB4 Hubs</a:t>
            </a:r>
          </a:p>
        </p:txBody>
      </p:sp>
      <p:pic>
        <p:nvPicPr>
          <p:cNvPr id="55" name="7_TB Logo 3" descr="Logo&#10;&#10;Description automatically generated">
            <a:extLst>
              <a:ext uri="{FF2B5EF4-FFF2-40B4-BE49-F238E27FC236}">
                <a16:creationId xmlns:a16="http://schemas.microsoft.com/office/drawing/2014/main" id="{E4848A92-2EF9-1D99-6958-1860D69F7D15}"/>
              </a:ext>
            </a:extLst>
          </p:cNvPr>
          <p:cNvPicPr>
            <a:picLocks noChangeAspect="1"/>
          </p:cNvPicPr>
          <p:nvPr/>
        </p:nvPicPr>
        <p:blipFill>
          <a:blip r:embed="rId23" cstate="screen">
            <a:extLst>
              <a:ext uri="{28A0092B-C50C-407E-A947-70E740481C1C}">
                <a14:useLocalDpi xmlns:a14="http://schemas.microsoft.com/office/drawing/2010/main"/>
              </a:ext>
            </a:extLst>
          </a:blip>
          <a:stretch>
            <a:fillRect/>
          </a:stretch>
        </p:blipFill>
        <p:spPr>
          <a:xfrm>
            <a:off x="30206899" y="14762772"/>
            <a:ext cx="4339386" cy="932164"/>
          </a:xfrm>
          <a:prstGeom prst="rect">
            <a:avLst/>
          </a:prstGeom>
        </p:spPr>
      </p:pic>
      <p:sp>
        <p:nvSpPr>
          <p:cNvPr id="56" name="7_Support text">
            <a:extLst>
              <a:ext uri="{FF2B5EF4-FFF2-40B4-BE49-F238E27FC236}">
                <a16:creationId xmlns:a16="http://schemas.microsoft.com/office/drawing/2014/main" id="{B195482B-F638-6610-3860-F2B3A9267340}"/>
              </a:ext>
            </a:extLst>
          </p:cNvPr>
          <p:cNvSpPr txBox="1"/>
          <p:nvPr/>
        </p:nvSpPr>
        <p:spPr>
          <a:xfrm>
            <a:off x="30110647" y="14170939"/>
            <a:ext cx="2387862" cy="707886"/>
          </a:xfrm>
          <a:prstGeom prst="rect">
            <a:avLst/>
          </a:prstGeom>
          <a:noFill/>
        </p:spPr>
        <p:txBody>
          <a:bodyPr wrap="square">
            <a:spAutoFit/>
          </a:bodyPr>
          <a:lstStyle/>
          <a:p>
            <a:r>
              <a:rPr lang="en-US" sz="4000" dirty="0">
                <a:latin typeface="Arial" panose="020B0604020202020204" pitchFamily="34" charset="0"/>
                <a:cs typeface="Arial" panose="020B0604020202020204" pitchFamily="34" charset="0"/>
              </a:rPr>
              <a:t>Supports</a:t>
            </a:r>
          </a:p>
        </p:txBody>
      </p:sp>
      <p:pic>
        <p:nvPicPr>
          <p:cNvPr id="51" name="7_USB4 Hub" descr="A picture containing text, electronics&#10;&#10;Description automatically generated">
            <a:extLst>
              <a:ext uri="{FF2B5EF4-FFF2-40B4-BE49-F238E27FC236}">
                <a16:creationId xmlns:a16="http://schemas.microsoft.com/office/drawing/2014/main" id="{A37CDD63-5111-EEEB-DB44-095032A9AAB7}"/>
              </a:ext>
            </a:extLst>
          </p:cNvPr>
          <p:cNvPicPr>
            <a:picLocks noChangeAspect="1"/>
          </p:cNvPicPr>
          <p:nvPr/>
        </p:nvPicPr>
        <p:blipFill>
          <a:blip r:embed="rId24" cstate="screen">
            <a:extLst>
              <a:ext uri="{28A0092B-C50C-407E-A947-70E740481C1C}">
                <a14:useLocalDpi xmlns:a14="http://schemas.microsoft.com/office/drawing/2010/main"/>
              </a:ext>
            </a:extLst>
          </a:blip>
          <a:stretch>
            <a:fillRect/>
          </a:stretch>
        </p:blipFill>
        <p:spPr>
          <a:xfrm rot="18900000">
            <a:off x="30104981" y="10982886"/>
            <a:ext cx="5217860" cy="3637907"/>
          </a:xfrm>
          <a:prstGeom prst="rect">
            <a:avLst/>
          </a:prstGeom>
        </p:spPr>
      </p:pic>
      <p:pic>
        <p:nvPicPr>
          <p:cNvPr id="58" name="8_TB 4 Logo" descr="A blue and white sign&#10;&#10;Description automatically generated with low confidence">
            <a:extLst>
              <a:ext uri="{FF2B5EF4-FFF2-40B4-BE49-F238E27FC236}">
                <a16:creationId xmlns:a16="http://schemas.microsoft.com/office/drawing/2014/main" id="{7CCDE7E8-E3FC-BCD4-787E-E5F472D601CC}"/>
              </a:ext>
            </a:extLst>
          </p:cNvPr>
          <p:cNvPicPr>
            <a:picLocks noChangeAspect="1"/>
          </p:cNvPicPr>
          <p:nvPr/>
        </p:nvPicPr>
        <p:blipFill>
          <a:blip r:embed="rId25">
            <a:extLst>
              <a:ext uri="{28A0092B-C50C-407E-A947-70E740481C1C}">
                <a14:useLocalDpi xmlns:a14="http://schemas.microsoft.com/office/drawing/2010/main"/>
              </a:ext>
            </a:extLst>
          </a:blip>
          <a:stretch>
            <a:fillRect/>
          </a:stretch>
        </p:blipFill>
        <p:spPr>
          <a:xfrm>
            <a:off x="12672338" y="15978919"/>
            <a:ext cx="10361904" cy="1282540"/>
          </a:xfrm>
          <a:prstGeom prst="rect">
            <a:avLst/>
          </a:prstGeom>
        </p:spPr>
      </p:pic>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Thunderbolt 4 vs USB4</a:t>
            </a:r>
          </a:p>
        </p:txBody>
      </p:sp>
    </p:spTree>
    <p:extLst>
      <p:ext uri="{BB962C8B-B14F-4D97-AF65-F5344CB8AC3E}">
        <p14:creationId xmlns:p14="http://schemas.microsoft.com/office/powerpoint/2010/main" val="28459305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8" name="0_Mini DP">
            <a:extLst>
              <a:ext uri="{FF2B5EF4-FFF2-40B4-BE49-F238E27FC236}">
                <a16:creationId xmlns:a16="http://schemas.microsoft.com/office/drawing/2014/main" id="{442B0A27-5139-E030-1494-911EECE9D92F}"/>
              </a:ext>
            </a:extLst>
          </p:cNvPr>
          <p:cNvPicPr>
            <a:picLocks noChangeAspect="1"/>
          </p:cNvPicPr>
          <p:nvPr/>
        </p:nvPicPr>
        <p:blipFill>
          <a:blip r:embed="rId4">
            <a:extLst>
              <a:ext uri="{28A0092B-C50C-407E-A947-70E740481C1C}">
                <a14:useLocalDpi xmlns:a14="http://schemas.microsoft.com/office/drawing/2010/main"/>
              </a:ext>
            </a:extLst>
          </a:blip>
          <a:srcRect/>
          <a:stretch/>
        </p:blipFill>
        <p:spPr>
          <a:xfrm>
            <a:off x="30040767" y="3777458"/>
            <a:ext cx="5637145" cy="3855191"/>
          </a:xfrm>
          <a:prstGeom prst="rect">
            <a:avLst/>
          </a:prstGeom>
        </p:spPr>
      </p:pic>
      <p:pic>
        <p:nvPicPr>
          <p:cNvPr id="3" name="0_DP Cable" descr="A close-up of a light bulb&#10;&#10;Description automatically generated with low confidence">
            <a:extLst>
              <a:ext uri="{FF2B5EF4-FFF2-40B4-BE49-F238E27FC236}">
                <a16:creationId xmlns:a16="http://schemas.microsoft.com/office/drawing/2014/main" id="{1E011AF6-0560-FBEC-EB49-BBCF8D47D68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50000"/>
                    </a14:imgEffect>
                  </a14:imgLayer>
                </a14:imgProps>
              </a:ext>
              <a:ext uri="{28A0092B-C50C-407E-A947-70E740481C1C}">
                <a14:useLocalDpi xmlns:a14="http://schemas.microsoft.com/office/drawing/2010/main"/>
              </a:ext>
            </a:extLst>
          </a:blip>
          <a:stretch>
            <a:fillRect/>
          </a:stretch>
        </p:blipFill>
        <p:spPr>
          <a:xfrm>
            <a:off x="15385672" y="3284418"/>
            <a:ext cx="8347587" cy="5015074"/>
          </a:xfrm>
          <a:prstGeom prst="rect">
            <a:avLst/>
          </a:prstGeom>
        </p:spPr>
      </p:pic>
      <p:sp>
        <p:nvSpPr>
          <p:cNvPr id="14" name="0_Point 2">
            <a:extLst>
              <a:ext uri="{FF2B5EF4-FFF2-40B4-BE49-F238E27FC236}">
                <a16:creationId xmlns:a16="http://schemas.microsoft.com/office/drawing/2014/main" id="{F7302874-6FF6-4F12-9408-F903772FAD68}"/>
              </a:ext>
            </a:extLst>
          </p:cNvPr>
          <p:cNvSpPr txBox="1"/>
          <p:nvPr/>
        </p:nvSpPr>
        <p:spPr>
          <a:xfrm>
            <a:off x="854964" y="5450242"/>
            <a:ext cx="11445191"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DisplayPort cable</a:t>
            </a:r>
          </a:p>
        </p:txBody>
      </p:sp>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18283428" cy="1708066"/>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Versions 1 &amp; 2</a:t>
            </a:r>
          </a:p>
        </p:txBody>
      </p:sp>
      <p:sp>
        <p:nvSpPr>
          <p:cNvPr id="30" name="2_Point 3">
            <a:extLst>
              <a:ext uri="{FF2B5EF4-FFF2-40B4-BE49-F238E27FC236}">
                <a16:creationId xmlns:a16="http://schemas.microsoft.com/office/drawing/2014/main" id="{A371E7B9-B827-903D-317E-E1F7B17E4BDF}"/>
              </a:ext>
            </a:extLst>
          </p:cNvPr>
          <p:cNvSpPr txBox="1"/>
          <p:nvPr/>
        </p:nvSpPr>
        <p:spPr>
          <a:xfrm>
            <a:off x="854964" y="6825212"/>
            <a:ext cx="12748741"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Standard cables should work</a:t>
            </a:r>
          </a:p>
        </p:txBody>
      </p:sp>
      <p:pic>
        <p:nvPicPr>
          <p:cNvPr id="29" name="3_TypeC">
            <a:extLst>
              <a:ext uri="{FF2B5EF4-FFF2-40B4-BE49-F238E27FC236}">
                <a16:creationId xmlns:a16="http://schemas.microsoft.com/office/drawing/2014/main" id="{5EF7000F-F725-780B-BC19-022818DCBF22}"/>
              </a:ext>
            </a:extLst>
          </p:cNvPr>
          <p:cNvPicPr>
            <a:picLocks noChangeAspect="1"/>
          </p:cNvPicPr>
          <p:nvPr/>
        </p:nvPicPr>
        <p:blipFill>
          <a:blip r:embed="rId7">
            <a:extLst>
              <a:ext uri="{28A0092B-C50C-407E-A947-70E740481C1C}">
                <a14:useLocalDpi xmlns:a14="http://schemas.microsoft.com/office/drawing/2010/main"/>
              </a:ext>
              <a:ext uri="{96DAC541-7B7A-43D3-8B79-37D633B846F1}">
                <asvg:svgBlip xmlns:asvg="http://schemas.microsoft.com/office/drawing/2016/SVG/main" r:embed="rId8"/>
              </a:ext>
            </a:extLst>
          </a:blip>
          <a:stretch>
            <a:fillRect/>
          </a:stretch>
        </p:blipFill>
        <p:spPr>
          <a:xfrm>
            <a:off x="29997644" y="9762494"/>
            <a:ext cx="5313501" cy="1943964"/>
          </a:xfrm>
          <a:prstGeom prst="rect">
            <a:avLst/>
          </a:prstGeom>
        </p:spPr>
      </p:pic>
      <p:pic>
        <p:nvPicPr>
          <p:cNvPr id="28" name="3_TB3 Close Up" descr="Graphical user interface">
            <a:extLst>
              <a:ext uri="{FF2B5EF4-FFF2-40B4-BE49-F238E27FC236}">
                <a16:creationId xmlns:a16="http://schemas.microsoft.com/office/drawing/2014/main" id="{2724AFC2-E2AA-FDE5-2C56-557F8E4B7419}"/>
              </a:ext>
            </a:extLst>
          </p:cNvPr>
          <p:cNvPicPr>
            <a:picLocks noChangeAspect="1"/>
          </p:cNvPicPr>
          <p:nvPr/>
        </p:nvPicPr>
        <p:blipFill rotWithShape="1">
          <a:blip r:embed="rId9" cstate="screen">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a:ext>
            </a:extLst>
          </a:blip>
          <a:srcRect/>
          <a:stretch/>
        </p:blipFill>
        <p:spPr>
          <a:xfrm>
            <a:off x="23164800" y="8624791"/>
            <a:ext cx="6182245" cy="4597553"/>
          </a:xfrm>
          <a:prstGeom prst="rect">
            <a:avLst/>
          </a:prstGeom>
        </p:spPr>
      </p:pic>
      <p:pic>
        <p:nvPicPr>
          <p:cNvPr id="23" name="3_TB3" descr="Graphical user interface">
            <a:extLst>
              <a:ext uri="{FF2B5EF4-FFF2-40B4-BE49-F238E27FC236}">
                <a16:creationId xmlns:a16="http://schemas.microsoft.com/office/drawing/2014/main" id="{1BD16BBE-6123-5D5D-4B9B-F7724FC44AFE}"/>
              </a:ext>
            </a:extLst>
          </p:cNvPr>
          <p:cNvPicPr>
            <a:picLocks noChangeAspect="1"/>
          </p:cNvPicPr>
          <p:nvPr/>
        </p:nvPicPr>
        <p:blipFill>
          <a:blip r:embed="rId11" cstate="screen">
            <a:extLst>
              <a:ext uri="{BEBA8EAE-BF5A-486C-A8C5-ECC9F3942E4B}">
                <a14:imgProps xmlns:a14="http://schemas.microsoft.com/office/drawing/2010/main">
                  <a14:imgLayer r:embed="rId12">
                    <a14:imgEffect>
                      <a14:sharpenSoften amount="50000"/>
                    </a14:imgEffect>
                  </a14:imgLayer>
                </a14:imgProps>
              </a:ext>
              <a:ext uri="{28A0092B-C50C-407E-A947-70E740481C1C}">
                <a14:useLocalDpi xmlns:a14="http://schemas.microsoft.com/office/drawing/2010/main"/>
              </a:ext>
            </a:extLst>
          </a:blip>
          <a:stretch>
            <a:fillRect/>
          </a:stretch>
        </p:blipFill>
        <p:spPr>
          <a:xfrm>
            <a:off x="16301872" y="8542377"/>
            <a:ext cx="6515189" cy="4539163"/>
          </a:xfrm>
          <a:prstGeom prst="rect">
            <a:avLst/>
          </a:prstGeom>
        </p:spPr>
      </p:pic>
      <p:sp>
        <p:nvSpPr>
          <p:cNvPr id="18" name="3_Point 4">
            <a:extLst>
              <a:ext uri="{FF2B5EF4-FFF2-40B4-BE49-F238E27FC236}">
                <a16:creationId xmlns:a16="http://schemas.microsoft.com/office/drawing/2014/main" id="{885F3228-611E-4537-915F-A671698DC49F}"/>
              </a:ext>
            </a:extLst>
          </p:cNvPr>
          <p:cNvSpPr txBox="1"/>
          <p:nvPr/>
        </p:nvSpPr>
        <p:spPr>
          <a:xfrm>
            <a:off x="854964" y="8200182"/>
            <a:ext cx="18283428" cy="1708066"/>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Version 3</a:t>
            </a:r>
          </a:p>
        </p:txBody>
      </p:sp>
      <p:sp>
        <p:nvSpPr>
          <p:cNvPr id="31" name="4_Point 5">
            <a:extLst>
              <a:ext uri="{FF2B5EF4-FFF2-40B4-BE49-F238E27FC236}">
                <a16:creationId xmlns:a16="http://schemas.microsoft.com/office/drawing/2014/main" id="{395EB249-7E44-5192-A74E-657D098B59C8}"/>
              </a:ext>
            </a:extLst>
          </p:cNvPr>
          <p:cNvSpPr txBox="1"/>
          <p:nvPr/>
        </p:nvSpPr>
        <p:spPr>
          <a:xfrm>
            <a:off x="854964" y="10036757"/>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Active cable </a:t>
            </a:r>
            <a:r>
              <a:rPr lang="en-US" sz="7500">
                <a:latin typeface="Arial" panose="020B0604020202020204" pitchFamily="34" charset="0"/>
                <a:cs typeface="Arial" panose="020B0604020202020204" pitchFamily="34" charset="0"/>
              </a:rPr>
              <a:t>over 0.5m </a:t>
            </a:r>
            <a:r>
              <a:rPr lang="en-US" sz="7500" dirty="0">
                <a:latin typeface="Arial" panose="020B0604020202020204" pitchFamily="34" charset="0"/>
                <a:cs typeface="Arial" panose="020B0604020202020204" pitchFamily="34" charset="0"/>
              </a:rPr>
              <a:t>(1.5 ft)</a:t>
            </a:r>
          </a:p>
        </p:txBody>
      </p:sp>
      <p:sp>
        <p:nvSpPr>
          <p:cNvPr id="12" name="5_Point 5">
            <a:extLst>
              <a:ext uri="{FF2B5EF4-FFF2-40B4-BE49-F238E27FC236}">
                <a16:creationId xmlns:a16="http://schemas.microsoft.com/office/drawing/2014/main" id="{97EAF12F-B867-4C15-8390-FCF105AAB49B}"/>
              </a:ext>
            </a:extLst>
          </p:cNvPr>
          <p:cNvSpPr txBox="1"/>
          <p:nvPr/>
        </p:nvSpPr>
        <p:spPr>
          <a:xfrm>
            <a:off x="854964" y="11411727"/>
            <a:ext cx="14984804"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Thunderbolt cables work with USB</a:t>
            </a:r>
          </a:p>
        </p:txBody>
      </p:sp>
      <p:pic>
        <p:nvPicPr>
          <p:cNvPr id="27" name="6_TB4">
            <a:extLst>
              <a:ext uri="{FF2B5EF4-FFF2-40B4-BE49-F238E27FC236}">
                <a16:creationId xmlns:a16="http://schemas.microsoft.com/office/drawing/2014/main" id="{8C1BE77F-AEC6-CC2C-8011-D68AC5C67EE2}"/>
              </a:ext>
            </a:extLst>
          </p:cNvPr>
          <p:cNvPicPr>
            <a:picLocks noChangeAspect="1"/>
          </p:cNvPicPr>
          <p:nvPr/>
        </p:nvPicPr>
        <p:blipFill>
          <a:blip r:embed="rId13">
            <a:extLst>
              <a:ext uri="{28A0092B-C50C-407E-A947-70E740481C1C}">
                <a14:useLocalDpi xmlns:a14="http://schemas.microsoft.com/office/drawing/2010/main"/>
              </a:ext>
            </a:extLst>
          </a:blip>
          <a:stretch>
            <a:fillRect/>
          </a:stretch>
        </p:blipFill>
        <p:spPr>
          <a:xfrm>
            <a:off x="16193728" y="13714358"/>
            <a:ext cx="20382271" cy="3663400"/>
          </a:xfrm>
          <a:prstGeom prst="rect">
            <a:avLst/>
          </a:prstGeom>
        </p:spPr>
      </p:pic>
      <p:sp>
        <p:nvSpPr>
          <p:cNvPr id="13" name="6_Point 7">
            <a:extLst>
              <a:ext uri="{FF2B5EF4-FFF2-40B4-BE49-F238E27FC236}">
                <a16:creationId xmlns:a16="http://schemas.microsoft.com/office/drawing/2014/main" id="{ABB92F5E-CFB4-4190-80BF-B12BB0836710}"/>
              </a:ext>
            </a:extLst>
          </p:cNvPr>
          <p:cNvSpPr txBox="1"/>
          <p:nvPr/>
        </p:nvSpPr>
        <p:spPr>
          <a:xfrm>
            <a:off x="854964" y="12786697"/>
            <a:ext cx="18283428" cy="1708066"/>
          </a:xfrm>
          <a:prstGeom prst="rect">
            <a:avLst/>
          </a:prstGeom>
          <a:noFill/>
        </p:spPr>
        <p:txBody>
          <a:bodyPr wrap="square">
            <a:spAutoFit/>
          </a:bodyPr>
          <a:lstStyle/>
          <a:p>
            <a:r>
              <a:rPr lang="en-US" sz="10500" b="1" dirty="0">
                <a:solidFill>
                  <a:srgbClr val="EE7546"/>
                </a:solidFill>
                <a:latin typeface="Arial" panose="020B0604020202020204" pitchFamily="34" charset="0"/>
                <a:cs typeface="Arial" panose="020B0604020202020204" pitchFamily="34" charset="0"/>
              </a:rPr>
              <a:t>Version 4</a:t>
            </a:r>
          </a:p>
        </p:txBody>
      </p:sp>
      <p:sp>
        <p:nvSpPr>
          <p:cNvPr id="19" name="7_Point 8">
            <a:extLst>
              <a:ext uri="{FF2B5EF4-FFF2-40B4-BE49-F238E27FC236}">
                <a16:creationId xmlns:a16="http://schemas.microsoft.com/office/drawing/2014/main" id="{50CF98DE-AC07-47F4-AA18-A7DB790D9E0E}"/>
              </a:ext>
            </a:extLst>
          </p:cNvPr>
          <p:cNvSpPr txBox="1"/>
          <p:nvPr/>
        </p:nvSpPr>
        <p:spPr>
          <a:xfrm>
            <a:off x="854964" y="14623272"/>
            <a:ext cx="13952417"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Active cable over 1.0m (3.3 ft)</a:t>
            </a:r>
          </a:p>
        </p:txBody>
      </p:sp>
      <p:sp>
        <p:nvSpPr>
          <p:cNvPr id="32" name="8_Point 9">
            <a:extLst>
              <a:ext uri="{FF2B5EF4-FFF2-40B4-BE49-F238E27FC236}">
                <a16:creationId xmlns:a16="http://schemas.microsoft.com/office/drawing/2014/main" id="{020FC581-01CA-344E-105D-D9BD70EA3F62}"/>
              </a:ext>
            </a:extLst>
          </p:cNvPr>
          <p:cNvSpPr txBox="1"/>
          <p:nvPr/>
        </p:nvSpPr>
        <p:spPr>
          <a:xfrm>
            <a:off x="854964" y="15998246"/>
            <a:ext cx="12949268"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Short USB4 cables may work</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440854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Thunderbolt Cables</a:t>
            </a:r>
          </a:p>
        </p:txBody>
      </p:sp>
    </p:spTree>
    <p:extLst>
      <p:ext uri="{BB962C8B-B14F-4D97-AF65-F5344CB8AC3E}">
        <p14:creationId xmlns:p14="http://schemas.microsoft.com/office/powerpoint/2010/main" val="33306664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a:ext>
            </a:extLst>
          </a:blip>
          <a:src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pic>
        <p:nvPicPr>
          <p:cNvPr id="6" name="0_Graphic right" descr="A close up of a computer&#10;&#10;Description automatically generated">
            <a:extLst>
              <a:ext uri="{FF2B5EF4-FFF2-40B4-BE49-F238E27FC236}">
                <a16:creationId xmlns:a16="http://schemas.microsoft.com/office/drawing/2014/main" id="{894173AA-3E8E-2946-FAB7-1DDF7E9972E2}"/>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8092551" y="6090819"/>
            <a:ext cx="17808102" cy="11870312"/>
          </a:xfrm>
          <a:prstGeom prst="rect">
            <a:avLst/>
          </a:prstGeom>
        </p:spPr>
      </p:pic>
      <p:pic>
        <p:nvPicPr>
          <p:cNvPr id="3" name="0_Graphic left" descr="A close up of a computer&#10;&#10;Description automatically generated">
            <a:extLst>
              <a:ext uri="{FF2B5EF4-FFF2-40B4-BE49-F238E27FC236}">
                <a16:creationId xmlns:a16="http://schemas.microsoft.com/office/drawing/2014/main" id="{D6141039-C593-ADD4-174F-C2774409B1D2}"/>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257281" y="6864117"/>
            <a:ext cx="16008383" cy="10672255"/>
          </a:xfrm>
          <a:prstGeom prst="rect">
            <a:avLst/>
          </a:prstGeom>
        </p:spPr>
      </p:pic>
      <p:sp>
        <p:nvSpPr>
          <p:cNvPr id="9" name="0_Point 1">
            <a:extLst>
              <a:ext uri="{FF2B5EF4-FFF2-40B4-BE49-F238E27FC236}">
                <a16:creationId xmlns:a16="http://schemas.microsoft.com/office/drawing/2014/main" id="{9AB0CD40-3F8C-4AD7-ABD2-0365709E7B83}"/>
              </a:ext>
            </a:extLst>
          </p:cNvPr>
          <p:cNvSpPr txBox="1"/>
          <p:nvPr/>
        </p:nvSpPr>
        <p:spPr>
          <a:xfrm>
            <a:off x="854964" y="3613667"/>
            <a:ext cx="35166854" cy="1631216"/>
          </a:xfrm>
          <a:prstGeom prst="rect">
            <a:avLst/>
          </a:prstGeom>
          <a:noFill/>
        </p:spPr>
        <p:txBody>
          <a:bodyPr wrap="square">
            <a:spAutoFit/>
          </a:bodyPr>
          <a:lstStyle/>
          <a:p>
            <a:r>
              <a:rPr lang="en-GB" sz="10000" b="1" dirty="0">
                <a:solidFill>
                  <a:srgbClr val="FF0000"/>
                </a:solidFill>
                <a:latin typeface="Arial" panose="020B0604020202020204" pitchFamily="34" charset="0"/>
                <a:cs typeface="Arial" panose="020B0604020202020204" pitchFamily="34" charset="0"/>
              </a:rPr>
              <a:t>Requires compatible motherboard and Thunderbolt card</a:t>
            </a:r>
            <a:endParaRPr lang="en-US" sz="10000" b="1" dirty="0">
              <a:solidFill>
                <a:srgbClr val="FF0000"/>
              </a:solidFill>
              <a:latin typeface="Arial" panose="020B0604020202020204" pitchFamily="34" charset="0"/>
              <a:cs typeface="Arial" panose="020B0604020202020204" pitchFamily="34" charset="0"/>
            </a:endParaRPr>
          </a:p>
        </p:txBody>
      </p:sp>
      <p:sp>
        <p:nvSpPr>
          <p:cNvPr id="2" name="1_Left text">
            <a:extLst>
              <a:ext uri="{FF2B5EF4-FFF2-40B4-BE49-F238E27FC236}">
                <a16:creationId xmlns:a16="http://schemas.microsoft.com/office/drawing/2014/main" id="{D2D2C610-3B21-DF4E-797A-4989D69B1F50}"/>
              </a:ext>
            </a:extLst>
          </p:cNvPr>
          <p:cNvSpPr txBox="1"/>
          <p:nvPr/>
        </p:nvSpPr>
        <p:spPr>
          <a:xfrm>
            <a:off x="1351026" y="17597845"/>
            <a:ext cx="1585998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Cable connects card to motherboard</a:t>
            </a:r>
          </a:p>
        </p:txBody>
      </p:sp>
      <p:sp>
        <p:nvSpPr>
          <p:cNvPr id="4" name="2_Right text">
            <a:extLst>
              <a:ext uri="{FF2B5EF4-FFF2-40B4-BE49-F238E27FC236}">
                <a16:creationId xmlns:a16="http://schemas.microsoft.com/office/drawing/2014/main" id="{82F1058D-F61E-9451-92F4-9D6B1F741366}"/>
              </a:ext>
            </a:extLst>
          </p:cNvPr>
          <p:cNvSpPr txBox="1"/>
          <p:nvPr/>
        </p:nvSpPr>
        <p:spPr>
          <a:xfrm>
            <a:off x="17711326" y="17609011"/>
            <a:ext cx="18535167"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Cable connects Thunderbolt to video card</a:t>
            </a:r>
          </a:p>
        </p:txBody>
      </p:sp>
      <p:sp>
        <p:nvSpPr>
          <p:cNvPr id="14" name="3_Point 2">
            <a:extLst>
              <a:ext uri="{FF2B5EF4-FFF2-40B4-BE49-F238E27FC236}">
                <a16:creationId xmlns:a16="http://schemas.microsoft.com/office/drawing/2014/main" id="{F7302874-6FF6-4F12-9408-F903772FAD68}"/>
              </a:ext>
            </a:extLst>
          </p:cNvPr>
          <p:cNvSpPr txBox="1"/>
          <p:nvPr/>
        </p:nvSpPr>
        <p:spPr>
          <a:xfrm>
            <a:off x="854964" y="5467572"/>
            <a:ext cx="34545378"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card provides video to the Thunderbolt card using cable</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049316"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Thunderbolt Installation</a:t>
            </a:r>
          </a:p>
        </p:txBody>
      </p:sp>
    </p:spTree>
    <p:extLst>
      <p:ext uri="{BB962C8B-B14F-4D97-AF65-F5344CB8AC3E}">
        <p14:creationId xmlns:p14="http://schemas.microsoft.com/office/powerpoint/2010/main" val="41984727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2024</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https://ITFreeTraining.com/ap11/1a30</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2124</Words>
  <Application>Microsoft Office PowerPoint</Application>
  <PresentationFormat>Custom</PresentationFormat>
  <Paragraphs>111</Paragraphs>
  <Slides>7</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7</vt:i4>
      </vt:variant>
    </vt:vector>
  </HeadingPairs>
  <TitlesOfParts>
    <vt:vector size="13"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2024-04-20T10:18:47Z</dcterms:modified>
</cp:coreProperties>
</file>