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5" r:id="rId3"/>
    <p:sldId id="286" r:id="rId4"/>
    <p:sldId id="290" r:id="rId5"/>
    <p:sldId id="287"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546"/>
    <a:srgbClr val="1884C7"/>
    <a:srgbClr val="FFFFFF"/>
    <a:srgbClr val="B00303"/>
    <a:srgbClr val="269D47"/>
    <a:srgbClr val="A7A7A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6707" autoAdjust="0"/>
  </p:normalViewPr>
  <p:slideViewPr>
    <p:cSldViewPr snapToGrid="0">
      <p:cViewPr varScale="1">
        <p:scale>
          <a:sx n="17" d="100"/>
          <a:sy n="17" d="100"/>
        </p:scale>
        <p:origin x="549"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Welcome to ITFreeTraining’s free training course on CompTIA A+.</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00:04 The A+ course was created by CompTIA. CompTIA is a non-profit organization established in 1982 that provides vendor-neutral certifications. Certifications are provided on various different topics including computer hardware, networking, cloud, security and Linux to name a few.</a:t>
            </a:r>
          </a:p>
          <a:p>
            <a:endParaRPr lang="en-GB" dirty="0"/>
          </a:p>
          <a:p>
            <a:r>
              <a:rPr lang="en-GB" dirty="0"/>
              <a:t>Since CompTIA provides a vendor-neutral approach, that is they don’t focus completely on one vendor’s products, this provides more of a focus on fundamental concepts and skills than on specific vendor technology. Certifications provided by any given vendor will have a big focus on the technology provided by that vendor.</a:t>
            </a:r>
          </a:p>
          <a:p>
            <a:endParaRPr lang="en-GB" dirty="0"/>
          </a:p>
          <a:p>
            <a:r>
              <a:rPr lang="en-GB" dirty="0"/>
              <a:t>The A+ certification consists of two exams. We hope to provide you with video content for both of these exams. Our ability to do this mainly relies on funding. The A+ certification is recommended for the entry-level technician with 12 months of hands-on experience.</a:t>
            </a:r>
          </a:p>
          <a:p>
            <a:endParaRPr lang="en-GB" dirty="0"/>
          </a:p>
          <a:p>
            <a:r>
              <a:rPr lang="en-GB" dirty="0"/>
              <a:t>If you don’t have 12 months experience, there is no reason you can’t try and get the certification. As a substitution, you can always build your own computer system to work on or do some volunteer work to get some experience. Securing your first job in IT can be challenging without prior experience. However, obtaining an A+ certification can sometimes give you an edge and facilitate you getting that first job. While experience tends to be a more influential factor in hiring decisions, a certification can still play a valuable role. So, what exactly can a certification contribute to your job search?</a:t>
            </a:r>
          </a:p>
          <a:p>
            <a:endParaRPr lang="en-GB" dirty="0"/>
          </a:p>
          <a:p>
            <a:r>
              <a:rPr lang="en-GB" dirty="0"/>
              <a:t>A certification, such as the A+ certification, serves to validate entry-level technical skills. Ideally, if you have a year of experience on your resume, obtaining this certification should corroborate and authenticate your skills. In essence, it provides evidence that you possess the skills claimed by your experience.</a:t>
            </a:r>
          </a:p>
          <a:p>
            <a:endParaRPr lang="en-GB" dirty="0"/>
          </a:p>
          <a:p>
            <a:r>
              <a:rPr lang="en-GB" dirty="0"/>
              <a:t>That is the way it is supposed to work, however, sometimes people get the certification before the experience. At other times, an employer may view you having the A+ certification as a cost they don’t have to pay and will save them money on training. In the real world, having something is better than nothing, but experience trumps everything else.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0365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02:16 At ITFreeTraining, we like to provide additional context on topics we teach as we believe this helps you get a better understanding of the topic. Also, we like to cover additional information about what you may come across in the workplace which may not be covered by the exam. We have received feedback from our viewers that at times it may become hard for them to understand exactly what they needed to know for the exam. So, we came up with the following color-coding scheme.</a:t>
            </a:r>
          </a:p>
          <a:p>
            <a:endParaRPr lang="en-GB" dirty="0"/>
          </a:p>
          <a:p>
            <a:r>
              <a:rPr lang="en-GB" dirty="0"/>
              <a:t>Each slide that we present will be </a:t>
            </a:r>
            <a:r>
              <a:rPr lang="en-GB" dirty="0" err="1"/>
              <a:t>color</a:t>
            </a:r>
            <a:r>
              <a:rPr lang="en-GB" dirty="0"/>
              <a:t> coded to help you understand what you need to know for the exam. Green means that you need to know this. There is a high probability that you will be asked a question on the information presented. Since the CompTIA exam covers so many topics and is quite general in nature, there are not too many slides that are </a:t>
            </a:r>
            <a:r>
              <a:rPr lang="en-GB" dirty="0" err="1"/>
              <a:t>colored</a:t>
            </a:r>
            <a:r>
              <a:rPr lang="en-GB" dirty="0"/>
              <a:t> green.</a:t>
            </a:r>
          </a:p>
          <a:p>
            <a:endParaRPr lang="en-GB" dirty="0"/>
          </a:p>
          <a:p>
            <a:r>
              <a:rPr lang="en-GB" dirty="0"/>
              <a:t>Most of the information in this course will be color-coded blue. This information is good to know. This content is fair game for an exam question to be asked about the content on the slide.</a:t>
            </a:r>
          </a:p>
          <a:p>
            <a:endParaRPr lang="en-GB" dirty="0"/>
          </a:p>
          <a:p>
            <a:r>
              <a:rPr lang="en-GB" dirty="0"/>
              <a:t>Orange color-coded slides are of the nice to know category. With these slides, it is unlikely you will get an exam question, but it is still possible.</a:t>
            </a:r>
          </a:p>
          <a:p>
            <a:endParaRPr lang="en-GB" dirty="0"/>
          </a:p>
          <a:p>
            <a:r>
              <a:rPr lang="en-GB" dirty="0"/>
              <a:t>The slides marked in red offer supplementary content, delving deeply into the technical aspects of the subject matter. These slides aim to enhance your comprehension of the topic, potentially aiding you in practical real-life scenarios. While it's improbable that the exam will test this detailed content, it's beneficial for grasping the concept. However, don't be concerned if you're unable to recall it later on.</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393866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03:38 In the training we also have sections we call ‘In The Real World’. This takes the knowledge we have taught you and applies it to the real world, because unfortunately what we learn does not always match what we do. These sections address how we apply the knowledge learned in the real world should we need to. CompTIA for example may have a topic on certain hardware, but you are unlikely to come across that hardware. For example, the hardware is no longer being manufactured or there is a better way to achieve the same thing that everyone uses nowadays. So, in this case, you simply just need to learn about the hardware for the exam.</a:t>
            </a:r>
          </a:p>
          <a:p>
            <a:endParaRPr lang="en-GB" dirty="0"/>
          </a:p>
          <a:p>
            <a:r>
              <a:rPr lang="en-GB" dirty="0"/>
              <a:t>In the real world provides additional information that may not be in the exam but helps you on the job. This is information that CompTIA has not included in the course; however, it will be useful for you to know.</a:t>
            </a:r>
          </a:p>
          <a:p>
            <a:endParaRPr lang="en-GB" dirty="0"/>
          </a:p>
          <a:p>
            <a:r>
              <a:rPr lang="en-GB" dirty="0"/>
              <a:t>In these sections, we may also point out differences in the mindset you should have in the exam and in the real world. For example, for the exam you should always do a backup. So, if you see a question that mentions backups for the purpose of the exam, you did one. The only exception may be, if the question specifically says the data is not critical and can be lost.</a:t>
            </a:r>
          </a:p>
          <a:p>
            <a:endParaRPr lang="en-GB" dirty="0"/>
          </a:p>
          <a:p>
            <a:r>
              <a:rPr lang="en-GB" dirty="0"/>
              <a:t>In the real world, deciding to perform a backup is often discretionary. For instance, when installing an additional memory module, it's common to forego creating a backup. Many businesses centralize their data storage on servers, rendering desktop data expendable. In such situations, backups may not be deemed necessary. However, for exam purposes, it's prudent to assume that all data is critical and irreplaceable, unless explicitly indicated otherwise.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02958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04:45 If you are interested in purchasing commercial materials, we would recommend Total Seminars. Total seminars provide an exam guide, exam questions and exam vouchers. Before you start studying, it is often worth having a look at what bundles are available. The bundles often contain discounts for the exam. Purchasing a voucher is often cheaper than just purchasing the exam outright.</a:t>
            </a:r>
          </a:p>
          <a:p>
            <a:endParaRPr lang="en-GB" dirty="0"/>
          </a:p>
          <a:p>
            <a:r>
              <a:rPr lang="en-GB" dirty="0"/>
              <a:t>We don’t receive anything for recommending Total Seminars, so we can’t give you a discount code or anything like that, we just like and use their products.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12920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04:59 We look forward to seeing you in the rest of the videos from this course. Until then, thanks for watching.</a:t>
            </a:r>
          </a:p>
          <a:p>
            <a:endParaRPr lang="en-GB" dirty="0"/>
          </a:p>
          <a:p>
            <a:r>
              <a:rPr lang="en-GB" dirty="0"/>
              <a:t>References</a:t>
            </a:r>
          </a:p>
          <a:p>
            <a:r>
              <a:rPr lang="en-GB" dirty="0"/>
              <a:t>“The Official CompTIA A+ Core Study Guide (Exam 220-1101)” prefix to ix to xi</a:t>
            </a:r>
          </a:p>
          <a:p>
            <a:r>
              <a:rPr lang="en-GB" dirty="0"/>
              <a:t>“Picture: CompTIA logo” https://commons.wikimedia.org/wiki/File:Comptia-logo.svg</a:t>
            </a:r>
          </a:p>
          <a:p>
            <a:r>
              <a:rPr lang="en-GB" dirty="0"/>
              <a:t>“Picture: CompTIA A+ logo” https://en.wikipedia.org/wiki/File:CompTIA_-_Cert-logo-usage.svg</a:t>
            </a:r>
          </a:p>
          <a:p>
            <a:endParaRPr lang="en-GB" dirty="0"/>
          </a:p>
          <a:p>
            <a:r>
              <a:rPr lang="en-GB" dirty="0"/>
              <a:t>Credits</a:t>
            </a:r>
          </a:p>
          <a:p>
            <a:r>
              <a:rPr lang="en-GB" dirty="0"/>
              <a:t>Trainer: Austin Mason http://ITFreeTraining.com</a:t>
            </a:r>
          </a:p>
          <a:p>
            <a:r>
              <a:rPr lang="en-GB" dirty="0"/>
              <a:t>Voice Talent: AR </a:t>
            </a:r>
            <a:r>
              <a:rPr lang="en-GB" dirty="0" err="1"/>
              <a:t>Hellenberg</a:t>
            </a:r>
            <a:r>
              <a:rPr lang="en-GB" dirty="0"/>
              <a:t> https://humanaudioventures.my.canva.site/</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3/9/2024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3/9/2024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3/9/2024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3/9/2024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3/9/2024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1"/>
            <a:chOff x="0" y="1587"/>
            <a:chExt cx="36576000" cy="20574001"/>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9268"/>
              <a:ext cx="36576000" cy="2053632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Course Introduction</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46" name="1_Graphic left">
            <a:extLst>
              <a:ext uri="{FF2B5EF4-FFF2-40B4-BE49-F238E27FC236}">
                <a16:creationId xmlns:a16="http://schemas.microsoft.com/office/drawing/2014/main" id="{A689F2B8-DF14-96ED-41D2-450879E13B85}"/>
              </a:ext>
            </a:extLst>
          </p:cNvPr>
          <p:cNvGrpSpPr/>
          <p:nvPr/>
        </p:nvGrpSpPr>
        <p:grpSpPr>
          <a:xfrm>
            <a:off x="440872" y="3396387"/>
            <a:ext cx="17088371" cy="15338584"/>
            <a:chOff x="440872" y="3396387"/>
            <a:chExt cx="17088371" cy="15338584"/>
          </a:xfrm>
        </p:grpSpPr>
        <p:sp>
          <p:nvSpPr>
            <p:cNvPr id="8" name="Rectangle 7">
              <a:extLst>
                <a:ext uri="{FF2B5EF4-FFF2-40B4-BE49-F238E27FC236}">
                  <a16:creationId xmlns:a16="http://schemas.microsoft.com/office/drawing/2014/main" id="{82C72498-38C5-2CBA-FA28-4A8638521043}"/>
                </a:ext>
              </a:extLst>
            </p:cNvPr>
            <p:cNvSpPr/>
            <p:nvPr/>
          </p:nvSpPr>
          <p:spPr>
            <a:xfrm>
              <a:off x="440872" y="3396387"/>
              <a:ext cx="17088371" cy="15338584"/>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Graphic 4">
              <a:extLst>
                <a:ext uri="{FF2B5EF4-FFF2-40B4-BE49-F238E27FC236}">
                  <a16:creationId xmlns:a16="http://schemas.microsoft.com/office/drawing/2014/main" id="{7BA57D12-EA83-1EBC-6CDE-F4D29DDEB1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6142" y="3794298"/>
              <a:ext cx="15909270" cy="3374693"/>
            </a:xfrm>
            <a:prstGeom prst="rect">
              <a:avLst/>
            </a:prstGeom>
          </p:spPr>
        </p:pic>
        <p:pic>
          <p:nvPicPr>
            <p:cNvPr id="29" name="Picture 28">
              <a:extLst>
                <a:ext uri="{FF2B5EF4-FFF2-40B4-BE49-F238E27FC236}">
                  <a16:creationId xmlns:a16="http://schemas.microsoft.com/office/drawing/2014/main" id="{DC31E020-E897-4CD6-DCCC-E894B6DF24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0417" y="7203934"/>
              <a:ext cx="6200251" cy="4692572"/>
            </a:xfrm>
            <a:prstGeom prst="rect">
              <a:avLst/>
            </a:prstGeom>
          </p:spPr>
        </p:pic>
        <p:sp>
          <p:nvSpPr>
            <p:cNvPr id="14" name="_Point 2">
              <a:extLst>
                <a:ext uri="{FF2B5EF4-FFF2-40B4-BE49-F238E27FC236}">
                  <a16:creationId xmlns:a16="http://schemas.microsoft.com/office/drawing/2014/main" id="{F7302874-6FF6-4F12-9408-F903772FAD68}"/>
                </a:ext>
              </a:extLst>
            </p:cNvPr>
            <p:cNvSpPr txBox="1"/>
            <p:nvPr/>
          </p:nvSpPr>
          <p:spPr>
            <a:xfrm>
              <a:off x="7946377" y="7505164"/>
              <a:ext cx="899920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Established 1982</a:t>
              </a:r>
            </a:p>
          </p:txBody>
        </p:sp>
        <p:sp>
          <p:nvSpPr>
            <p:cNvPr id="33" name="_Point 3">
              <a:extLst>
                <a:ext uri="{FF2B5EF4-FFF2-40B4-BE49-F238E27FC236}">
                  <a16:creationId xmlns:a16="http://schemas.microsoft.com/office/drawing/2014/main" id="{E6E4370F-42CC-4899-29FB-75ED3AF2C4D0}"/>
                </a:ext>
              </a:extLst>
            </p:cNvPr>
            <p:cNvSpPr txBox="1"/>
            <p:nvPr/>
          </p:nvSpPr>
          <p:spPr>
            <a:xfrm>
              <a:off x="7946377" y="9049803"/>
              <a:ext cx="899920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Non-profit</a:t>
              </a:r>
            </a:p>
          </p:txBody>
        </p:sp>
        <p:sp>
          <p:nvSpPr>
            <p:cNvPr id="35" name="_Point 3">
              <a:extLst>
                <a:ext uri="{FF2B5EF4-FFF2-40B4-BE49-F238E27FC236}">
                  <a16:creationId xmlns:a16="http://schemas.microsoft.com/office/drawing/2014/main" id="{3021CBE7-2BE5-7E31-0559-47CD956D733D}"/>
                </a:ext>
              </a:extLst>
            </p:cNvPr>
            <p:cNvSpPr txBox="1"/>
            <p:nvPr/>
          </p:nvSpPr>
          <p:spPr>
            <a:xfrm>
              <a:off x="7946377" y="10650044"/>
              <a:ext cx="899920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Vendor neutral</a:t>
              </a:r>
            </a:p>
          </p:txBody>
        </p:sp>
        <p:sp>
          <p:nvSpPr>
            <p:cNvPr id="36" name="_Point 2">
              <a:extLst>
                <a:ext uri="{FF2B5EF4-FFF2-40B4-BE49-F238E27FC236}">
                  <a16:creationId xmlns:a16="http://schemas.microsoft.com/office/drawing/2014/main" id="{1FFAE451-3C78-187A-9C8E-7EBC3AB2D4FA}"/>
                </a:ext>
              </a:extLst>
            </p:cNvPr>
            <p:cNvSpPr txBox="1"/>
            <p:nvPr/>
          </p:nvSpPr>
          <p:spPr>
            <a:xfrm>
              <a:off x="681998" y="11930121"/>
              <a:ext cx="6469917" cy="70788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Not the real CompTIA office</a:t>
              </a:r>
            </a:p>
          </p:txBody>
        </p:sp>
        <p:pic>
          <p:nvPicPr>
            <p:cNvPr id="38" name="Picture 37" descr="A group of orange objects&#10;&#10;Description automatically generated">
              <a:extLst>
                <a:ext uri="{FF2B5EF4-FFF2-40B4-BE49-F238E27FC236}">
                  <a16:creationId xmlns:a16="http://schemas.microsoft.com/office/drawing/2014/main" id="{0A796FA3-1981-15CB-5107-B22F6D38EC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998" y="12762738"/>
              <a:ext cx="4931102" cy="4931102"/>
            </a:xfrm>
            <a:prstGeom prst="rect">
              <a:avLst/>
            </a:prstGeom>
          </p:spPr>
        </p:pic>
        <p:pic>
          <p:nvPicPr>
            <p:cNvPr id="40" name="Picture 39" descr="A cartoon of many televisions&#10;&#10;Description automatically generated">
              <a:extLst>
                <a:ext uri="{FF2B5EF4-FFF2-40B4-BE49-F238E27FC236}">
                  <a16:creationId xmlns:a16="http://schemas.microsoft.com/office/drawing/2014/main" id="{74B8485E-ACE8-61CC-F9C1-DC2C6C6F5D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7906" y="12762289"/>
              <a:ext cx="4932000" cy="4932000"/>
            </a:xfrm>
            <a:prstGeom prst="rect">
              <a:avLst/>
            </a:prstGeom>
          </p:spPr>
        </p:pic>
        <p:pic>
          <p:nvPicPr>
            <p:cNvPr id="42" name="Picture 41" descr="A cloud of devices&#10;&#10;Description automatically generated with medium confidence">
              <a:extLst>
                <a:ext uri="{FF2B5EF4-FFF2-40B4-BE49-F238E27FC236}">
                  <a16:creationId xmlns:a16="http://schemas.microsoft.com/office/drawing/2014/main" id="{FF82299E-35E0-4A4B-1851-ECFED6787F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51250" y="12762289"/>
              <a:ext cx="4932000" cy="4932000"/>
            </a:xfrm>
            <a:prstGeom prst="rect">
              <a:avLst/>
            </a:prstGeom>
          </p:spPr>
        </p:pic>
        <p:sp>
          <p:nvSpPr>
            <p:cNvPr id="43" name="_Point 2">
              <a:extLst>
                <a:ext uri="{FF2B5EF4-FFF2-40B4-BE49-F238E27FC236}">
                  <a16:creationId xmlns:a16="http://schemas.microsoft.com/office/drawing/2014/main" id="{FE9C6309-FDCF-A0BA-C539-22B51B91AAD5}"/>
                </a:ext>
              </a:extLst>
            </p:cNvPr>
            <p:cNvSpPr txBox="1"/>
            <p:nvPr/>
          </p:nvSpPr>
          <p:spPr>
            <a:xfrm>
              <a:off x="725459" y="17767295"/>
              <a:ext cx="4931103" cy="70426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Computer hardware</a:t>
              </a:r>
            </a:p>
          </p:txBody>
        </p:sp>
        <p:sp>
          <p:nvSpPr>
            <p:cNvPr id="44" name="_Point 2">
              <a:extLst>
                <a:ext uri="{FF2B5EF4-FFF2-40B4-BE49-F238E27FC236}">
                  <a16:creationId xmlns:a16="http://schemas.microsoft.com/office/drawing/2014/main" id="{21B8C2A6-EDFA-29D7-3AAC-2C8350A9F9CA}"/>
                </a:ext>
              </a:extLst>
            </p:cNvPr>
            <p:cNvSpPr txBox="1"/>
            <p:nvPr/>
          </p:nvSpPr>
          <p:spPr>
            <a:xfrm>
              <a:off x="6288803" y="17767295"/>
              <a:ext cx="4931103" cy="70426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Networking</a:t>
              </a:r>
            </a:p>
          </p:txBody>
        </p:sp>
        <p:sp>
          <p:nvSpPr>
            <p:cNvPr id="45" name="_Point 2">
              <a:extLst>
                <a:ext uri="{FF2B5EF4-FFF2-40B4-BE49-F238E27FC236}">
                  <a16:creationId xmlns:a16="http://schemas.microsoft.com/office/drawing/2014/main" id="{BB190F73-2C96-5783-DB13-BB46CD7701ED}"/>
                </a:ext>
              </a:extLst>
            </p:cNvPr>
            <p:cNvSpPr txBox="1"/>
            <p:nvPr/>
          </p:nvSpPr>
          <p:spPr>
            <a:xfrm>
              <a:off x="12044532" y="17767295"/>
              <a:ext cx="4931103" cy="70426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Cloud</a:t>
              </a:r>
            </a:p>
          </p:txBody>
        </p:sp>
      </p:grpSp>
      <p:grpSp>
        <p:nvGrpSpPr>
          <p:cNvPr id="57" name="2_Graphic Right">
            <a:extLst>
              <a:ext uri="{FF2B5EF4-FFF2-40B4-BE49-F238E27FC236}">
                <a16:creationId xmlns:a16="http://schemas.microsoft.com/office/drawing/2014/main" id="{DB728A32-62D9-221E-A0D7-674EA00352B0}"/>
              </a:ext>
            </a:extLst>
          </p:cNvPr>
          <p:cNvGrpSpPr/>
          <p:nvPr/>
        </p:nvGrpSpPr>
        <p:grpSpPr>
          <a:xfrm>
            <a:off x="18797212" y="3396387"/>
            <a:ext cx="17088372" cy="15338584"/>
            <a:chOff x="18797212" y="3396387"/>
            <a:chExt cx="17088372" cy="15338584"/>
          </a:xfrm>
        </p:grpSpPr>
        <p:sp>
          <p:nvSpPr>
            <p:cNvPr id="16" name="Rectangle 15">
              <a:extLst>
                <a:ext uri="{FF2B5EF4-FFF2-40B4-BE49-F238E27FC236}">
                  <a16:creationId xmlns:a16="http://schemas.microsoft.com/office/drawing/2014/main" id="{B583FD41-D0B5-4F72-50CD-EEF71718E310}"/>
                </a:ext>
              </a:extLst>
            </p:cNvPr>
            <p:cNvSpPr/>
            <p:nvPr/>
          </p:nvSpPr>
          <p:spPr>
            <a:xfrm>
              <a:off x="18797213" y="3396387"/>
              <a:ext cx="17088371" cy="15338584"/>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7" name="Graphic 26">
              <a:extLst>
                <a:ext uri="{FF2B5EF4-FFF2-40B4-BE49-F238E27FC236}">
                  <a16:creationId xmlns:a16="http://schemas.microsoft.com/office/drawing/2014/main" id="{7CDBBD56-A21E-9D2F-86EB-ACCD52D717E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497590" y="3587342"/>
              <a:ext cx="6611325" cy="3917822"/>
            </a:xfrm>
            <a:prstGeom prst="rect">
              <a:avLst/>
            </a:prstGeom>
          </p:spPr>
        </p:pic>
        <p:sp>
          <p:nvSpPr>
            <p:cNvPr id="47" name="_Point 2">
              <a:extLst>
                <a:ext uri="{FF2B5EF4-FFF2-40B4-BE49-F238E27FC236}">
                  <a16:creationId xmlns:a16="http://schemas.microsoft.com/office/drawing/2014/main" id="{9A2695BE-0146-5EE4-DBA5-B46D890F4EB3}"/>
                </a:ext>
              </a:extLst>
            </p:cNvPr>
            <p:cNvSpPr txBox="1"/>
            <p:nvPr/>
          </p:nvSpPr>
          <p:spPr>
            <a:xfrm>
              <a:off x="18797212" y="7614100"/>
              <a:ext cx="1667042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Exam Codes 220-1101 &amp; 220-1102</a:t>
              </a:r>
            </a:p>
          </p:txBody>
        </p:sp>
        <p:pic>
          <p:nvPicPr>
            <p:cNvPr id="49" name="Picture 48" descr="A cartoon of a person in a suit and tie&#10;&#10;Description automatically generated">
              <a:extLst>
                <a:ext uri="{FF2B5EF4-FFF2-40B4-BE49-F238E27FC236}">
                  <a16:creationId xmlns:a16="http://schemas.microsoft.com/office/drawing/2014/main" id="{2EA4CD8B-2523-610D-DC25-A4E42524C1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18088" y="8898276"/>
              <a:ext cx="6319015" cy="9478523"/>
            </a:xfrm>
            <a:prstGeom prst="rect">
              <a:avLst/>
            </a:prstGeom>
          </p:spPr>
        </p:pic>
        <p:sp>
          <p:nvSpPr>
            <p:cNvPr id="50" name="_Point 2">
              <a:extLst>
                <a:ext uri="{FF2B5EF4-FFF2-40B4-BE49-F238E27FC236}">
                  <a16:creationId xmlns:a16="http://schemas.microsoft.com/office/drawing/2014/main" id="{5FD5A56F-3BB7-6584-77CB-7987C6DA82D6}"/>
                </a:ext>
              </a:extLst>
            </p:cNvPr>
            <p:cNvSpPr txBox="1"/>
            <p:nvPr/>
          </p:nvSpPr>
          <p:spPr>
            <a:xfrm>
              <a:off x="25877820" y="10315626"/>
              <a:ext cx="964066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12 months experience</a:t>
              </a:r>
            </a:p>
          </p:txBody>
        </p:sp>
        <p:sp>
          <p:nvSpPr>
            <p:cNvPr id="51" name="_Point 2">
              <a:extLst>
                <a:ext uri="{FF2B5EF4-FFF2-40B4-BE49-F238E27FC236}">
                  <a16:creationId xmlns:a16="http://schemas.microsoft.com/office/drawing/2014/main" id="{511CEBF6-CCF9-8CE2-8853-038F4980E774}"/>
                </a:ext>
              </a:extLst>
            </p:cNvPr>
            <p:cNvSpPr txBox="1"/>
            <p:nvPr/>
          </p:nvSpPr>
          <p:spPr>
            <a:xfrm>
              <a:off x="25877820" y="9013044"/>
              <a:ext cx="964066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Entry technician</a:t>
              </a:r>
            </a:p>
          </p:txBody>
        </p:sp>
        <p:pic>
          <p:nvPicPr>
            <p:cNvPr id="55" name="Graphic 54">
              <a:extLst>
                <a:ext uri="{FF2B5EF4-FFF2-40B4-BE49-F238E27FC236}">
                  <a16:creationId xmlns:a16="http://schemas.microsoft.com/office/drawing/2014/main" id="{1F255675-FAA2-C0EC-0048-B3314AB9AD3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447874" y="10528948"/>
              <a:ext cx="5881802" cy="5881802"/>
            </a:xfrm>
            <a:prstGeom prst="rect">
              <a:avLst/>
            </a:prstGeom>
          </p:spPr>
        </p:pic>
        <p:sp>
          <p:nvSpPr>
            <p:cNvPr id="56" name="_Point 2">
              <a:extLst>
                <a:ext uri="{FF2B5EF4-FFF2-40B4-BE49-F238E27FC236}">
                  <a16:creationId xmlns:a16="http://schemas.microsoft.com/office/drawing/2014/main" id="{6609A82C-867B-6EAA-011C-B892FCAAADE2}"/>
                </a:ext>
              </a:extLst>
            </p:cNvPr>
            <p:cNvSpPr txBox="1"/>
            <p:nvPr/>
          </p:nvSpPr>
          <p:spPr>
            <a:xfrm>
              <a:off x="25739274" y="15231532"/>
              <a:ext cx="9972722"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Validates entry-level</a:t>
              </a:r>
            </a:p>
            <a:p>
              <a:pPr algn="ctr"/>
              <a:r>
                <a:rPr lang="en-US" sz="7500" dirty="0">
                  <a:latin typeface="Arial" panose="020B0604020202020204" pitchFamily="34" charset="0"/>
                  <a:cs typeface="Arial" panose="020B0604020202020204" pitchFamily="34" charset="0"/>
                </a:rPr>
                <a:t>technical support skills</a:t>
              </a:r>
            </a:p>
          </p:txBody>
        </p:sp>
      </p:grpSp>
    </p:spTree>
    <p:extLst>
      <p:ext uri="{BB962C8B-B14F-4D97-AF65-F5344CB8AC3E}">
        <p14:creationId xmlns:p14="http://schemas.microsoft.com/office/powerpoint/2010/main" val="308193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BC296B9-C8FE-D2EA-44A3-20CEFD875E94}"/>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890B0230-377D-E4B6-259E-3D77B3905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80BFFAC-1DF8-C490-FC7E-12186E0F8C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2779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Need to know (Green)</a:t>
              </a:r>
            </a:p>
          </p:txBody>
        </p: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29" name="0_Graphic and text">
            <a:extLst>
              <a:ext uri="{FF2B5EF4-FFF2-40B4-BE49-F238E27FC236}">
                <a16:creationId xmlns:a16="http://schemas.microsoft.com/office/drawing/2014/main" id="{79906319-7278-06E3-98A8-6EFC75ACF76B}"/>
              </a:ext>
            </a:extLst>
          </p:cNvPr>
          <p:cNvGrpSpPr/>
          <p:nvPr/>
        </p:nvGrpSpPr>
        <p:grpSpPr>
          <a:xfrm>
            <a:off x="-6491" y="3142614"/>
            <a:ext cx="36582491" cy="16172692"/>
            <a:chOff x="-6491" y="3142614"/>
            <a:chExt cx="36582491" cy="16172692"/>
          </a:xfrm>
        </p:grpSpPr>
        <p:sp>
          <p:nvSpPr>
            <p:cNvPr id="9" name="_Point 1">
              <a:extLst>
                <a:ext uri="{FF2B5EF4-FFF2-40B4-BE49-F238E27FC236}">
                  <a16:creationId xmlns:a16="http://schemas.microsoft.com/office/drawing/2014/main" id="{9AB0CD40-3F8C-4AD7-ABD2-0365709E7B83}"/>
                </a:ext>
              </a:extLst>
            </p:cNvPr>
            <p:cNvSpPr txBox="1"/>
            <p:nvPr/>
          </p:nvSpPr>
          <p:spPr>
            <a:xfrm>
              <a:off x="854964" y="3142614"/>
              <a:ext cx="35004343"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Very high probability you will be asked about this</a:t>
              </a:r>
            </a:p>
          </p:txBody>
        </p:sp>
        <p:grpSp>
          <p:nvGrpSpPr>
            <p:cNvPr id="26" name="Group 25">
              <a:extLst>
                <a:ext uri="{FF2B5EF4-FFF2-40B4-BE49-F238E27FC236}">
                  <a16:creationId xmlns:a16="http://schemas.microsoft.com/office/drawing/2014/main" id="{0D8673A7-254B-9308-8CA8-3EA36251061C}"/>
                </a:ext>
              </a:extLst>
            </p:cNvPr>
            <p:cNvGrpSpPr/>
            <p:nvPr/>
          </p:nvGrpSpPr>
          <p:grpSpPr>
            <a:xfrm>
              <a:off x="-6491" y="4803249"/>
              <a:ext cx="36550600" cy="3208337"/>
              <a:chOff x="-6491" y="5552954"/>
              <a:chExt cx="36550600" cy="3208337"/>
            </a:xfrm>
          </p:grpSpPr>
          <p:pic>
            <p:nvPicPr>
              <p:cNvPr id="2" name="0_Header">
                <a:extLst>
                  <a:ext uri="{FF2B5EF4-FFF2-40B4-BE49-F238E27FC236}">
                    <a16:creationId xmlns:a16="http://schemas.microsoft.com/office/drawing/2014/main" id="{AE21D350-D8F8-F822-6B65-B7B8E49E5F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91" y="5552954"/>
                <a:ext cx="36550600" cy="3208337"/>
              </a:xfrm>
              <a:prstGeom prst="rect">
                <a:avLst/>
              </a:prstGeom>
            </p:spPr>
          </p:pic>
          <p:sp>
            <p:nvSpPr>
              <p:cNvPr id="5" name="0_Title">
                <a:extLst>
                  <a:ext uri="{FF2B5EF4-FFF2-40B4-BE49-F238E27FC236}">
                    <a16:creationId xmlns:a16="http://schemas.microsoft.com/office/drawing/2014/main" id="{1696C980-0164-01D0-54CA-D576B86C386E}"/>
                  </a:ext>
                </a:extLst>
              </p:cNvPr>
              <p:cNvSpPr txBox="1"/>
              <p:nvPr/>
            </p:nvSpPr>
            <p:spPr>
              <a:xfrm>
                <a:off x="1344534" y="5968053"/>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Good to know</a:t>
                </a:r>
              </a:p>
            </p:txBody>
          </p:sp>
        </p:grpSp>
        <p:grpSp>
          <p:nvGrpSpPr>
            <p:cNvPr id="27" name="Group 26">
              <a:extLst>
                <a:ext uri="{FF2B5EF4-FFF2-40B4-BE49-F238E27FC236}">
                  <a16:creationId xmlns:a16="http://schemas.microsoft.com/office/drawing/2014/main" id="{C02DBC7D-4278-3286-0491-39BCCDC1EB8E}"/>
                </a:ext>
              </a:extLst>
            </p:cNvPr>
            <p:cNvGrpSpPr/>
            <p:nvPr/>
          </p:nvGrpSpPr>
          <p:grpSpPr>
            <a:xfrm>
              <a:off x="0" y="9624790"/>
              <a:ext cx="36576000" cy="3208337"/>
              <a:chOff x="0" y="10475625"/>
              <a:chExt cx="36576000" cy="3208337"/>
            </a:xfrm>
          </p:grpSpPr>
          <p:pic>
            <p:nvPicPr>
              <p:cNvPr id="8" name="0_Header">
                <a:extLst>
                  <a:ext uri="{FF2B5EF4-FFF2-40B4-BE49-F238E27FC236}">
                    <a16:creationId xmlns:a16="http://schemas.microsoft.com/office/drawing/2014/main" id="{71C784E3-BC96-66B6-E0CA-CA08D95EAFB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10475625"/>
                <a:ext cx="36576000" cy="3208337"/>
              </a:xfrm>
              <a:prstGeom prst="rect">
                <a:avLst/>
              </a:prstGeom>
            </p:spPr>
          </p:pic>
          <p:sp>
            <p:nvSpPr>
              <p:cNvPr id="10" name="0_Title">
                <a:extLst>
                  <a:ext uri="{FF2B5EF4-FFF2-40B4-BE49-F238E27FC236}">
                    <a16:creationId xmlns:a16="http://schemas.microsoft.com/office/drawing/2014/main" id="{10FC65BF-F845-A066-51F2-AD771BB1703D}"/>
                  </a:ext>
                </a:extLst>
              </p:cNvPr>
              <p:cNvSpPr txBox="1"/>
              <p:nvPr/>
            </p:nvSpPr>
            <p:spPr>
              <a:xfrm>
                <a:off x="1351026" y="10879460"/>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Nice to know</a:t>
                </a:r>
              </a:p>
            </p:txBody>
          </p:sp>
        </p:grpSp>
        <p:grpSp>
          <p:nvGrpSpPr>
            <p:cNvPr id="28" name="Group 27">
              <a:extLst>
                <a:ext uri="{FF2B5EF4-FFF2-40B4-BE49-F238E27FC236}">
                  <a16:creationId xmlns:a16="http://schemas.microsoft.com/office/drawing/2014/main" id="{8AEADB51-9C3F-F7AC-EFC0-2201EFB35733}"/>
                </a:ext>
              </a:extLst>
            </p:cNvPr>
            <p:cNvGrpSpPr/>
            <p:nvPr/>
          </p:nvGrpSpPr>
          <p:grpSpPr>
            <a:xfrm>
              <a:off x="0" y="14446332"/>
              <a:ext cx="36576000" cy="3208337"/>
              <a:chOff x="0" y="14576571"/>
              <a:chExt cx="36576000" cy="3208337"/>
            </a:xfrm>
          </p:grpSpPr>
          <p:pic>
            <p:nvPicPr>
              <p:cNvPr id="16" name="0_Header">
                <a:extLst>
                  <a:ext uri="{FF2B5EF4-FFF2-40B4-BE49-F238E27FC236}">
                    <a16:creationId xmlns:a16="http://schemas.microsoft.com/office/drawing/2014/main" id="{8943AF35-1234-3352-5D8C-F1F4706F41B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14576571"/>
                <a:ext cx="36576000" cy="3208337"/>
              </a:xfrm>
              <a:prstGeom prst="rect">
                <a:avLst/>
              </a:prstGeom>
            </p:spPr>
          </p:pic>
          <p:sp>
            <p:nvSpPr>
              <p:cNvPr id="17" name="0_Title">
                <a:extLst>
                  <a:ext uri="{FF2B5EF4-FFF2-40B4-BE49-F238E27FC236}">
                    <a16:creationId xmlns:a16="http://schemas.microsoft.com/office/drawing/2014/main" id="{239A8680-8563-A774-1C86-55D066FB0F0A}"/>
                  </a:ext>
                </a:extLst>
              </p:cNvPr>
              <p:cNvSpPr txBox="1"/>
              <p:nvPr/>
            </p:nvSpPr>
            <p:spPr>
              <a:xfrm>
                <a:off x="1351026" y="14991670"/>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Additional context</a:t>
                </a:r>
              </a:p>
            </p:txBody>
          </p:sp>
        </p:grpSp>
        <p:sp>
          <p:nvSpPr>
            <p:cNvPr id="23" name="_Point 1">
              <a:extLst>
                <a:ext uri="{FF2B5EF4-FFF2-40B4-BE49-F238E27FC236}">
                  <a16:creationId xmlns:a16="http://schemas.microsoft.com/office/drawing/2014/main" id="{417D65B1-0F61-3E70-C599-1A3A71111C8A}"/>
                </a:ext>
              </a:extLst>
            </p:cNvPr>
            <p:cNvSpPr txBox="1"/>
            <p:nvPr/>
          </p:nvSpPr>
          <p:spPr>
            <a:xfrm>
              <a:off x="854964" y="7964155"/>
              <a:ext cx="3500434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Fair game for exam question</a:t>
              </a:r>
            </a:p>
          </p:txBody>
        </p:sp>
        <p:sp>
          <p:nvSpPr>
            <p:cNvPr id="24" name="_Point 1">
              <a:extLst>
                <a:ext uri="{FF2B5EF4-FFF2-40B4-BE49-F238E27FC236}">
                  <a16:creationId xmlns:a16="http://schemas.microsoft.com/office/drawing/2014/main" id="{78BB8E52-651A-81A3-00A6-6FDF0915B8EF}"/>
                </a:ext>
              </a:extLst>
            </p:cNvPr>
            <p:cNvSpPr txBox="1"/>
            <p:nvPr/>
          </p:nvSpPr>
          <p:spPr>
            <a:xfrm>
              <a:off x="854964" y="17607240"/>
              <a:ext cx="35004343"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Very unlikely to get an exam question on this</a:t>
              </a:r>
            </a:p>
          </p:txBody>
        </p:sp>
        <p:sp>
          <p:nvSpPr>
            <p:cNvPr id="25" name="_Point 1">
              <a:extLst>
                <a:ext uri="{FF2B5EF4-FFF2-40B4-BE49-F238E27FC236}">
                  <a16:creationId xmlns:a16="http://schemas.microsoft.com/office/drawing/2014/main" id="{F2E8CE1B-CDDF-5574-5D54-441C767AA619}"/>
                </a:ext>
              </a:extLst>
            </p:cNvPr>
            <p:cNvSpPr txBox="1"/>
            <p:nvPr/>
          </p:nvSpPr>
          <p:spPr>
            <a:xfrm>
              <a:off x="854964" y="12785696"/>
              <a:ext cx="3500434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Unlikely but possible to get an exam question on</a:t>
              </a:r>
            </a:p>
          </p:txBody>
        </p:sp>
      </p:grpSp>
    </p:spTree>
    <p:extLst>
      <p:ext uri="{BB962C8B-B14F-4D97-AF65-F5344CB8AC3E}">
        <p14:creationId xmlns:p14="http://schemas.microsoft.com/office/powerpoint/2010/main" val="3635444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593F9503-CE15-86E7-2796-BBA9A1F15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22027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9" name="2_Point 1">
            <a:extLst>
              <a:ext uri="{FF2B5EF4-FFF2-40B4-BE49-F238E27FC236}">
                <a16:creationId xmlns:a16="http://schemas.microsoft.com/office/drawing/2014/main" id="{9AB0CD40-3F8C-4AD7-ABD2-0365709E7B83}"/>
              </a:ext>
            </a:extLst>
          </p:cNvPr>
          <p:cNvSpPr txBox="1"/>
          <p:nvPr/>
        </p:nvSpPr>
        <p:spPr>
          <a:xfrm>
            <a:off x="854964" y="3613667"/>
            <a:ext cx="34510073"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What we learn does not always match what we do</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3" y="5467572"/>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How do we apply the knowledge in the real world and would we?</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3" y="6859811"/>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Additional information that may not </a:t>
            </a:r>
            <a:r>
              <a:rPr lang="en-US" sz="7500">
                <a:latin typeface="Arial" panose="020B0604020202020204" pitchFamily="34" charset="0"/>
                <a:cs typeface="Arial" panose="020B0604020202020204" pitchFamily="34" charset="0"/>
              </a:rPr>
              <a:t>be in </a:t>
            </a:r>
            <a:r>
              <a:rPr lang="en-US" sz="7500" dirty="0">
                <a:latin typeface="Arial" panose="020B0604020202020204" pitchFamily="34" charset="0"/>
                <a:cs typeface="Arial" panose="020B0604020202020204" pitchFamily="34" charset="0"/>
              </a:rPr>
              <a:t>the exam but helps you do your job</a:t>
            </a:r>
          </a:p>
        </p:txBody>
      </p:sp>
      <p:sp>
        <p:nvSpPr>
          <p:cNvPr id="2" name="5_Text left point">
            <a:extLst>
              <a:ext uri="{FF2B5EF4-FFF2-40B4-BE49-F238E27FC236}">
                <a16:creationId xmlns:a16="http://schemas.microsoft.com/office/drawing/2014/main" id="{8EB2FE47-7B4D-EDA3-3E14-B50C49E7854E}"/>
              </a:ext>
            </a:extLst>
          </p:cNvPr>
          <p:cNvSpPr txBox="1"/>
          <p:nvPr/>
        </p:nvSpPr>
        <p:spPr>
          <a:xfrm>
            <a:off x="4194121" y="17431557"/>
            <a:ext cx="945552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We always backup</a:t>
            </a:r>
          </a:p>
        </p:txBody>
      </p:sp>
      <p:grpSp>
        <p:nvGrpSpPr>
          <p:cNvPr id="28" name="5_Graphic left">
            <a:extLst>
              <a:ext uri="{FF2B5EF4-FFF2-40B4-BE49-F238E27FC236}">
                <a16:creationId xmlns:a16="http://schemas.microsoft.com/office/drawing/2014/main" id="{FCF049A1-4EB2-D53F-A1FF-3F98D2ACB34A}"/>
              </a:ext>
            </a:extLst>
          </p:cNvPr>
          <p:cNvGrpSpPr/>
          <p:nvPr/>
        </p:nvGrpSpPr>
        <p:grpSpPr>
          <a:xfrm>
            <a:off x="4430523" y="10088204"/>
            <a:ext cx="13751575" cy="7185645"/>
            <a:chOff x="4430523" y="10088204"/>
            <a:chExt cx="13751575" cy="7185645"/>
          </a:xfrm>
        </p:grpSpPr>
        <p:pic>
          <p:nvPicPr>
            <p:cNvPr id="1026" name="Picture 2">
              <a:extLst>
                <a:ext uri="{FF2B5EF4-FFF2-40B4-BE49-F238E27FC236}">
                  <a16:creationId xmlns:a16="http://schemas.microsoft.com/office/drawing/2014/main" id="{82DAB984-359A-1DBA-3865-9167D38196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83387" y="12243118"/>
              <a:ext cx="4698711" cy="49837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omputer with a stack of white objects on the screen&#10;&#10;Description automatically generated">
              <a:extLst>
                <a:ext uri="{FF2B5EF4-FFF2-40B4-BE49-F238E27FC236}">
                  <a16:creationId xmlns:a16="http://schemas.microsoft.com/office/drawing/2014/main" id="{E1C13F86-0996-6DB0-E796-4B76D2F7C3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0523" y="10088204"/>
              <a:ext cx="8190568" cy="7185645"/>
            </a:xfrm>
            <a:prstGeom prst="rect">
              <a:avLst/>
            </a:prstGeom>
          </p:spPr>
        </p:pic>
        <p:sp>
          <p:nvSpPr>
            <p:cNvPr id="23" name="Arrow: Curved Down 22">
              <a:extLst>
                <a:ext uri="{FF2B5EF4-FFF2-40B4-BE49-F238E27FC236}">
                  <a16:creationId xmlns:a16="http://schemas.microsoft.com/office/drawing/2014/main" id="{07B8D883-FFEC-D964-F82A-FB517BA3C717}"/>
                </a:ext>
              </a:extLst>
            </p:cNvPr>
            <p:cNvSpPr/>
            <p:nvPr/>
          </p:nvSpPr>
          <p:spPr>
            <a:xfrm>
              <a:off x="8110703" y="10297829"/>
              <a:ext cx="9020776" cy="2996882"/>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
        <p:nvSpPr>
          <p:cNvPr id="5" name="5_Exam text left">
            <a:extLst>
              <a:ext uri="{FF2B5EF4-FFF2-40B4-BE49-F238E27FC236}">
                <a16:creationId xmlns:a16="http://schemas.microsoft.com/office/drawing/2014/main" id="{EFC86366-DF3D-1848-4502-A38A73E0379C}"/>
              </a:ext>
            </a:extLst>
          </p:cNvPr>
          <p:cNvSpPr txBox="1"/>
          <p:nvPr/>
        </p:nvSpPr>
        <p:spPr>
          <a:xfrm>
            <a:off x="3376488" y="8406378"/>
            <a:ext cx="902077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For the exam</a:t>
            </a:r>
          </a:p>
        </p:txBody>
      </p:sp>
      <p:sp>
        <p:nvSpPr>
          <p:cNvPr id="25" name="6_Right text below">
            <a:extLst>
              <a:ext uri="{FF2B5EF4-FFF2-40B4-BE49-F238E27FC236}">
                <a16:creationId xmlns:a16="http://schemas.microsoft.com/office/drawing/2014/main" id="{E1F702F8-E2A3-0506-1123-DC666469088B}"/>
              </a:ext>
            </a:extLst>
          </p:cNvPr>
          <p:cNvSpPr txBox="1"/>
          <p:nvPr/>
        </p:nvSpPr>
        <p:spPr>
          <a:xfrm>
            <a:off x="21306473" y="17431557"/>
            <a:ext cx="1199984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Backup is a judgement call</a:t>
            </a:r>
          </a:p>
        </p:txBody>
      </p:sp>
      <p:pic>
        <p:nvPicPr>
          <p:cNvPr id="27" name="6_Yes or no" descr="A person standing on a road with signs&#10;&#10;Description automatically generated">
            <a:extLst>
              <a:ext uri="{FF2B5EF4-FFF2-40B4-BE49-F238E27FC236}">
                <a16:creationId xmlns:a16="http://schemas.microsoft.com/office/drawing/2014/main" id="{036D8188-4CCF-FD3D-F44B-3F66ABC0EA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70384" y="10015384"/>
            <a:ext cx="7477692" cy="7477692"/>
          </a:xfrm>
          <a:prstGeom prst="rect">
            <a:avLst/>
          </a:prstGeom>
        </p:spPr>
      </p:pic>
      <p:sp>
        <p:nvSpPr>
          <p:cNvPr id="24" name="6_Real world text">
            <a:extLst>
              <a:ext uri="{FF2B5EF4-FFF2-40B4-BE49-F238E27FC236}">
                <a16:creationId xmlns:a16="http://schemas.microsoft.com/office/drawing/2014/main" id="{A112051B-F7EA-4EC0-030D-36D1840C22E6}"/>
              </a:ext>
            </a:extLst>
          </p:cNvPr>
          <p:cNvSpPr txBox="1"/>
          <p:nvPr/>
        </p:nvSpPr>
        <p:spPr>
          <a:xfrm>
            <a:off x="22969019" y="8406378"/>
            <a:ext cx="747769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Real world</a:t>
            </a:r>
          </a:p>
        </p:txBody>
      </p:sp>
    </p:spTree>
    <p:extLst>
      <p:ext uri="{BB962C8B-B14F-4D97-AF65-F5344CB8AC3E}">
        <p14:creationId xmlns:p14="http://schemas.microsoft.com/office/powerpoint/2010/main" val="2470577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3175"/>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506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Commercial Materials</a:t>
              </a:r>
            </a:p>
          </p:txBody>
        </p:sp>
      </p:gr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22" name="0_Graphics">
            <a:extLst>
              <a:ext uri="{FF2B5EF4-FFF2-40B4-BE49-F238E27FC236}">
                <a16:creationId xmlns:a16="http://schemas.microsoft.com/office/drawing/2014/main" id="{EAABEFBC-D929-D72A-FC13-9F22CD1401B2}"/>
              </a:ext>
            </a:extLst>
          </p:cNvPr>
          <p:cNvGrpSpPr/>
          <p:nvPr/>
        </p:nvGrpSpPr>
        <p:grpSpPr>
          <a:xfrm>
            <a:off x="854964" y="3613667"/>
            <a:ext cx="34781921" cy="15544146"/>
            <a:chOff x="854964" y="3613667"/>
            <a:chExt cx="34781921" cy="15544146"/>
          </a:xfrm>
        </p:grpSpPr>
        <p:pic>
          <p:nvPicPr>
            <p:cNvPr id="2054" name="Picture 6">
              <a:extLst>
                <a:ext uri="{FF2B5EF4-FFF2-40B4-BE49-F238E27FC236}">
                  <a16:creationId xmlns:a16="http://schemas.microsoft.com/office/drawing/2014/main" id="{E4904AA1-2CB8-0D12-67FC-3AD1DFD7AB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50612" y="7288424"/>
              <a:ext cx="11869389" cy="11869389"/>
            </a:xfrm>
            <a:prstGeom prst="rect">
              <a:avLst/>
            </a:prstGeom>
            <a:noFill/>
            <a:extLst>
              <a:ext uri="{909E8E84-426E-40DD-AFC4-6F175D3DCCD1}">
                <a14:hiddenFill xmlns:a14="http://schemas.microsoft.com/office/drawing/2010/main">
                  <a:solidFill>
                    <a:srgbClr val="FFFFFF"/>
                  </a:solidFill>
                </a14:hiddenFill>
              </a:ext>
            </a:extLst>
          </p:spPr>
        </p:pic>
        <p:sp>
          <p:nvSpPr>
            <p:cNvPr id="9" name="_Point 1">
              <a:extLst>
                <a:ext uri="{FF2B5EF4-FFF2-40B4-BE49-F238E27FC236}">
                  <a16:creationId xmlns:a16="http://schemas.microsoft.com/office/drawing/2014/main" id="{9AB0CD40-3F8C-4AD7-ABD2-0365709E7B83}"/>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Total seminars</a:t>
              </a:r>
            </a:p>
          </p:txBody>
        </p:sp>
        <p:pic>
          <p:nvPicPr>
            <p:cNvPr id="2050" name="Picture 2" descr="Page 1">
              <a:extLst>
                <a:ext uri="{FF2B5EF4-FFF2-40B4-BE49-F238E27FC236}">
                  <a16:creationId xmlns:a16="http://schemas.microsoft.com/office/drawing/2014/main" id="{D8319A63-9973-D1D9-F8EE-5917F0D0DC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6393" y="7261026"/>
              <a:ext cx="7620000" cy="9620250"/>
            </a:xfrm>
            <a:prstGeom prst="rect">
              <a:avLst/>
            </a:prstGeom>
            <a:noFill/>
            <a:extLst>
              <a:ext uri="{909E8E84-426E-40DD-AFC4-6F175D3DCCD1}">
                <a14:hiddenFill xmlns:a14="http://schemas.microsoft.com/office/drawing/2010/main">
                  <a:solidFill>
                    <a:srgbClr val="FFFFFF"/>
                  </a:solidFill>
                </a14:hiddenFill>
              </a:ext>
            </a:extLst>
          </p:spPr>
        </p:pic>
        <p:sp>
          <p:nvSpPr>
            <p:cNvPr id="2" name="_Point 2">
              <a:extLst>
                <a:ext uri="{FF2B5EF4-FFF2-40B4-BE49-F238E27FC236}">
                  <a16:creationId xmlns:a16="http://schemas.microsoft.com/office/drawing/2014/main" id="{BCB74CD2-C883-D7E7-3A53-0BC1C793335F}"/>
                </a:ext>
              </a:extLst>
            </p:cNvPr>
            <p:cNvSpPr txBox="1"/>
            <p:nvPr/>
          </p:nvSpPr>
          <p:spPr>
            <a:xfrm>
              <a:off x="854964" y="546757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https://www.totalsem.com</a:t>
              </a:r>
            </a:p>
          </p:txBody>
        </p:sp>
        <p:sp>
          <p:nvSpPr>
            <p:cNvPr id="8" name="_Point 2">
              <a:extLst>
                <a:ext uri="{FF2B5EF4-FFF2-40B4-BE49-F238E27FC236}">
                  <a16:creationId xmlns:a16="http://schemas.microsoft.com/office/drawing/2014/main" id="{4F23168D-CD7D-9221-B9E7-A61E0BA441A8}"/>
                </a:ext>
              </a:extLst>
            </p:cNvPr>
            <p:cNvSpPr txBox="1"/>
            <p:nvPr/>
          </p:nvSpPr>
          <p:spPr>
            <a:xfrm>
              <a:off x="3796393" y="17229516"/>
              <a:ext cx="73053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Exam guide</a:t>
              </a:r>
            </a:p>
          </p:txBody>
        </p:sp>
        <p:sp>
          <p:nvSpPr>
            <p:cNvPr id="10" name="_Point 2">
              <a:extLst>
                <a:ext uri="{FF2B5EF4-FFF2-40B4-BE49-F238E27FC236}">
                  <a16:creationId xmlns:a16="http://schemas.microsoft.com/office/drawing/2014/main" id="{A27A8CE0-F295-99D2-49D6-EA473ECEFC40}"/>
                </a:ext>
              </a:extLst>
            </p:cNvPr>
            <p:cNvSpPr txBox="1"/>
            <p:nvPr/>
          </p:nvSpPr>
          <p:spPr>
            <a:xfrm>
              <a:off x="15919120" y="17229516"/>
              <a:ext cx="73053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Exam questions</a:t>
              </a:r>
            </a:p>
          </p:txBody>
        </p:sp>
        <p:sp>
          <p:nvSpPr>
            <p:cNvPr id="21" name="_Point 2">
              <a:extLst>
                <a:ext uri="{FF2B5EF4-FFF2-40B4-BE49-F238E27FC236}">
                  <a16:creationId xmlns:a16="http://schemas.microsoft.com/office/drawing/2014/main" id="{0759D79F-E8C5-D9B7-0FF1-CE94A0376123}"/>
                </a:ext>
              </a:extLst>
            </p:cNvPr>
            <p:cNvSpPr txBox="1"/>
            <p:nvPr/>
          </p:nvSpPr>
          <p:spPr>
            <a:xfrm>
              <a:off x="27703094" y="17229516"/>
              <a:ext cx="73053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Exam vouchers</a:t>
              </a:r>
            </a:p>
          </p:txBody>
        </p:sp>
        <p:pic>
          <p:nvPicPr>
            <p:cNvPr id="2052" name="Picture 4">
              <a:extLst>
                <a:ext uri="{FF2B5EF4-FFF2-40B4-BE49-F238E27FC236}">
                  <a16:creationId xmlns:a16="http://schemas.microsoft.com/office/drawing/2014/main" id="{EDEB8656-61B1-CBE3-451F-E36A87EECC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54221" y="8588230"/>
              <a:ext cx="8618085" cy="4746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3574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https://ITFreeTraining.com/ap11/0005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1484</Words>
  <Application>Microsoft Office PowerPoint</Application>
  <PresentationFormat>Custom</PresentationFormat>
  <Paragraphs>95</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2024-03-09T12:42:27Z</dcterms:modified>
</cp:coreProperties>
</file>