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6"/>
  </p:notesMasterIdLst>
  <p:sldIdLst>
    <p:sldId id="274" r:id="rId2"/>
    <p:sldId id="285" r:id="rId3"/>
    <p:sldId id="286" r:id="rId4"/>
    <p:sldId id="287" r:id="rId5"/>
    <p:sldId id="288" r:id="rId6"/>
    <p:sldId id="289" r:id="rId7"/>
    <p:sldId id="291" r:id="rId8"/>
    <p:sldId id="292" r:id="rId9"/>
    <p:sldId id="293" r:id="rId10"/>
    <p:sldId id="294" r:id="rId11"/>
    <p:sldId id="295" r:id="rId12"/>
    <p:sldId id="296" r:id="rId13"/>
    <p:sldId id="297" r:id="rId14"/>
    <p:sldId id="273" r:id="rId15"/>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757"/>
    <a:srgbClr val="FF3F3F"/>
    <a:srgbClr val="B00303"/>
    <a:srgbClr val="269D47"/>
    <a:srgbClr val="EE7546"/>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7527" autoAdjust="0"/>
  </p:normalViewPr>
  <p:slideViewPr>
    <p:cSldViewPr snapToGrid="0">
      <p:cViewPr varScale="1">
        <p:scale>
          <a:sx n="24" d="100"/>
          <a:sy n="24" d="100"/>
        </p:scale>
        <p:origin x="5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look at how power is used inside a computer. I will look at how electricity works and look at how some of the basic electronics inside a computer work. It's very doubtful in the exam you'll be asked any questions in relation to basic electronics in a computer. Understanding the electronics in a computer will help you troubleshoot problems and get a better understanding of which computer parts on the market are better than others.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07:44 The next topic I will look at is the two forms of electricity supplied. The first is alternating current otherwise known as AC. In AC, the current will change between low and high. That is, the current will alternate between positive and negative. Depending on the country this will generally happen between 50 to 60 times per second. Due to the predictable number of times this occurs per second, AC electricity is good for measuring things like time.</a:t>
            </a:r>
          </a:p>
          <a:p>
            <a:endParaRPr lang="en-GB"/>
          </a:p>
          <a:p>
            <a:r>
              <a:rPr lang="en-GB"/>
              <a:t>When electricity is created, it is output in three phases. The generators used to create electricity spin through three different magnetic fields creating power. The three phases essentially look like three AC currents overlaying each other.</a:t>
            </a:r>
          </a:p>
          <a:p>
            <a:endParaRPr lang="en-GB"/>
          </a:p>
          <a:p>
            <a:r>
              <a:rPr lang="en-GB"/>
              <a:t>You could generate power in a single phase. The reason power companies don’t generate power in in single phase is that three-phase power generation is cheaper to run, the generators are more stable and thus less prone to wear. Three-phase power is, however, useful in certain circumstances since it can deliver more current than single-phase power. Thus, the power is transmitted in three phases to its destination.</a:t>
            </a:r>
          </a:p>
          <a:p>
            <a:endParaRPr lang="en-GB"/>
          </a:p>
          <a:p>
            <a:r>
              <a:rPr lang="en-GB"/>
              <a:t>At the destination or close to the destination, the power will be converted to a single phase or provided as three phases. In the case of three phases, the power outlet will look different to a standard single-phase outlet. Keep in mind that how these outlets look will differ in different parts of the world. Single-phase outlets are generally the same whichever country you are in; however, depending on what country you are in, there maybe a number of different standards for three-phase outlets.</a:t>
            </a:r>
          </a:p>
          <a:p>
            <a:endParaRPr lang="en-GB"/>
          </a:p>
          <a:p>
            <a:r>
              <a:rPr lang="en-GB"/>
              <a:t>So, your building may have three-phase power available, or it may not. A lot of modern houses won’t have access to it since they generally don’t need it, but larger business buildings will generally have it.</a:t>
            </a:r>
          </a:p>
          <a:p>
            <a:endParaRPr lang="en-GB"/>
          </a:p>
          <a:p>
            <a:r>
              <a:rPr lang="en-GB"/>
              <a:t>In the case of computers, the only time you will be dealing with alternating current is when you plug the computer or device directly into a power outlet. In the case of single phase, the power cable will simply be plugged into a standard output. In the case of three-phase the same principle applies, however the outlet will be a three-phase output plug. There are also two-phase outlets, which as the name suggests deliver two phases instead of one. If you plug a two-phase device into a three-phase outlet, you risk damaging the device.</a:t>
            </a:r>
          </a:p>
          <a:p>
            <a:endParaRPr lang="en-GB"/>
          </a:p>
          <a:p>
            <a:r>
              <a:rPr lang="en-GB"/>
              <a:t>In computers, three-phase outlets don’t get used that much. You may see them used in devices such as large Uninterruptible Power Supplies or UPS. The other time you may come across them is in large air conditioners in service rooms or when servicing a computer connected to industrial equipment.</a:t>
            </a:r>
          </a:p>
          <a:p>
            <a:endParaRPr lang="en-GB"/>
          </a:p>
          <a:p>
            <a:r>
              <a:rPr lang="en-GB"/>
              <a:t>I would seriously recommend, that if you are doing anything other than working with a single-phase outlet, consult with an electrician first. Once you start dealing with anything above single phase, you are working with a lot more electricity. Single phase has enough electricity to kill you in the right circumstances, but three phase is even more dangerous. Also, since there are three-phase and two-phase power outlets, plus there are also different ratings for the amount of current the outlet can produce, there is too much that can go wrong. So personally, unless an electrician or suitably qualified person verifies it is okay to plug it in, I would not plug anything other than one phase in.</a:t>
            </a:r>
          </a:p>
          <a:p>
            <a:endParaRPr lang="en-GB"/>
          </a:p>
          <a:p>
            <a:r>
              <a:rPr lang="en-GB"/>
              <a:t>There are a couple of things that can go wrong with single-phase power which I will look at next.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124394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11:34 The first thing you may come across is that some power supply units have a voltage switch on the back. When you purchase a power supply, this should be set to the voltage requirements for your country. However, if for whatever reason this switch is in the wrong position, if the power supply is plugged in and switched on, most likely you will hear the sound of a component blowing up. You will then need to purchase a new power supply.</a:t>
            </a:r>
          </a:p>
          <a:p>
            <a:endParaRPr lang="en-GB"/>
          </a:p>
          <a:p>
            <a:r>
              <a:rPr lang="en-GB"/>
              <a:t>The next consideration is, if you have a device that has a different power connector to your wall outlet. When this occurs, you can purchase a universal power adapter. This will essentially change the pins on the outlet. This will allow a device from another country to be plugged into a different outlet. Keep in mind, these adapters do not change the voltage. If the device does not support the different voltage, it will most likely damage the device.</a:t>
            </a:r>
          </a:p>
          <a:p>
            <a:endParaRPr lang="en-GB"/>
          </a:p>
          <a:p>
            <a:r>
              <a:rPr lang="en-GB"/>
              <a:t>Smaller devices will often support these adapters, particularly if the device uses a power pack like a laptop would. With bigger devices there is a good chance they won’t support it. It is best to check before you use it, otherwise you risk damaging the device.</a:t>
            </a:r>
          </a:p>
          <a:p>
            <a:endParaRPr lang="en-GB"/>
          </a:p>
          <a:p>
            <a:r>
              <a:rPr lang="en-GB"/>
              <a:t>Alternating current suffers less power loss over long distances, therefore you can understand why it is transmitted in this form. Depending on where you are in the world, the voltage is generally 220-240 volts or 110-120 volts. To be compatible with electronics two things need to occur. These are, alternating current needs to be changed to direct current and the voltage needs to change to that which the components require. Let’s have a close look at how this is achieved.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074250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13:19 In a Direct Current (DC) circuit, the charge flows in one direction from the positive to negative terminals. The current is constant and does not change between positive and negative like alternating current does.</a:t>
            </a:r>
          </a:p>
          <a:p>
            <a:endParaRPr lang="en-GB"/>
          </a:p>
          <a:p>
            <a:r>
              <a:rPr lang="en-GB"/>
              <a:t>In order to convert alternating current to direct current, a Power Supply Unit or PSU is used. The PSU takes the alternating current and converts it to direct current. A computer power supply will supply a number of different voltages. It will also supply both positive and negative voltages. For example, a computer power supply will supply a motherboard with positive and negative 12 volts. The power supply’s job is essentially to provide stable voltages to the components in the computer system. It does this by cleaning up the power it receives and outputting a steady voltage.</a:t>
            </a:r>
          </a:p>
          <a:p>
            <a:endParaRPr lang="en-GB"/>
          </a:p>
          <a:p>
            <a:r>
              <a:rPr lang="en-GB"/>
              <a:t>The electronic components inside a computer require direct current in order to operate. Let’s now have a look at some of those components.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05412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14:22 The first component I will look at is conductors. As the name suggests, these materials conduct electricity. Different metals are better at conducting electricity than others. For data wires, particularly high-speed data wires, you may find that the pins of the connector are gold plated.</a:t>
            </a:r>
          </a:p>
          <a:p>
            <a:endParaRPr lang="en-GB"/>
          </a:p>
          <a:p>
            <a:r>
              <a:rPr lang="en-GB"/>
              <a:t>The gold plating generally ranges from a quarter of a micron to five microns in thickness. To give you an idea how thin that is, a human hair is 20 microns. The gold plating helps protect against corrosion, but in computers we are more interested in how it conducts electricity. Gold is an excellent conductor of electricity and even a thin layer will increase how well the pins conduct electricity. When you have electronics that send a lot of data, thus a lot of changes in electricity, gold plating helps prevent data loss. This is why you will often find that high-speed video cables will have gold-plated pins. You will be able to get cheaper cables that don’t have gold-plated connectors, but don’t expect them to work as well.</a:t>
            </a:r>
          </a:p>
          <a:p>
            <a:endParaRPr lang="en-GB"/>
          </a:p>
          <a:p>
            <a:r>
              <a:rPr lang="en-GB"/>
              <a:t>Copper is often used for wires as it is cheap and conducts electricity well – not as good as gold of course, but copper is a lot cheaper than gold. You will also find tin used as well. Tin will often be found at the end of power connectors. Tin is cheap but not the best when it comes to data transmission. With power connectors this is not a concern, thus tin is a good choice for the pins of power connectors.</a:t>
            </a:r>
          </a:p>
          <a:p>
            <a:endParaRPr lang="en-GB"/>
          </a:p>
          <a:p>
            <a:r>
              <a:rPr lang="en-GB"/>
              <a:t>Conductors are good at allowing electricity to flow, so let’s now have a look at what stops electricity flowing. An insulator does the opposite and prevents electricity from flowing. Insulators are often rubber or plastic. Insulators allows components and wires to be touched without the person touching them getting an electric shock or affecting the transmission of electricity.</a:t>
            </a:r>
          </a:p>
          <a:p>
            <a:endParaRPr lang="en-GB"/>
          </a:p>
          <a:p>
            <a:r>
              <a:rPr lang="en-GB"/>
              <a:t>So far, we have looked at materials that allow electricity to flow and other materials that don’t. The next materials are semiconductors which can do both. Semiconductors have a property in which they can either allow or prevent electricity from traveling through them. Although there are different things that can trigger this change, depending on the material, in the case of computers it is often electricity. Semiconductors are used in many different components in the computer.</a:t>
            </a:r>
          </a:p>
          <a:p>
            <a:endParaRPr lang="en-GB"/>
          </a:p>
          <a:p>
            <a:r>
              <a:rPr lang="en-GB"/>
              <a:t>The next component I will look at is a resistor. A resistor reduces the amount of current that flows through it. If you think of it like a water hose. A resistor would be like putting your foot on the hose and pushing down just enough to slow down the water flow, but not hard enough to stop it. Resistors perform the same process but with electricity.</a:t>
            </a:r>
          </a:p>
          <a:p>
            <a:endParaRPr lang="en-GB"/>
          </a:p>
          <a:p>
            <a:r>
              <a:rPr lang="en-GB"/>
              <a:t>Older style resistors were large and had colored bands. Newer style resistors often used on motherboards are small and rectangular in shape. Sometimes, the motherboard will have letters printed on the motherboard starting with R indicating that it is a resistor, but not always.</a:t>
            </a:r>
          </a:p>
          <a:p>
            <a:endParaRPr lang="en-GB"/>
          </a:p>
          <a:p>
            <a:r>
              <a:rPr lang="en-GB"/>
              <a:t>In some cases, the electricity may attempt to go back in the direction it came from. This is like a wave hitting the side of a pool, where it wants to rebound and go back the way it came. In order to try and prevent this happening a diode may be used. A diode attempts to have current travel in one direction only. Diodes may be found in your power supply and sometimes on the motherboard. Often the ones found on the motherboard will be small rectangles like resistors, but they don’t have any printing on them.</a:t>
            </a:r>
          </a:p>
          <a:p>
            <a:endParaRPr lang="en-GB"/>
          </a:p>
          <a:p>
            <a:r>
              <a:rPr lang="en-GB"/>
              <a:t>The next important component is fuses. Although fuses take on many different forms, traditionally fuses were a clear cylinder with a metal wire inside. If too much current travels through the wire in the cylinder, the fuse would break, often referred to as the fuse having blown.</a:t>
            </a:r>
          </a:p>
          <a:p>
            <a:endParaRPr lang="en-GB"/>
          </a:p>
          <a:p>
            <a:r>
              <a:rPr lang="en-GB"/>
              <a:t>You don’t see this type of fuse use much anymore, they have been replaced with resettable fuses. These fuses are made of materials that will break the circuit if the current gets too high. However, after a period of time the fuse will reset itself and allow current through again.</a:t>
            </a:r>
          </a:p>
          <a:p>
            <a:endParaRPr lang="en-GB"/>
          </a:p>
          <a:p>
            <a:r>
              <a:rPr lang="en-GB"/>
              <a:t>A lot of these are temperature based, so essentially when too much current goes through, the material heats up breaking the circuit. When the temperature returns to normal, the circuit is restored.</a:t>
            </a:r>
          </a:p>
          <a:p>
            <a:endParaRPr lang="en-GB"/>
          </a:p>
          <a:p>
            <a:r>
              <a:rPr lang="en-GB"/>
              <a:t>If you have a computer where the power suddenly switches off, this may be because a fuse tripped. A lot of the time, a computer will restart if there are electricity problems. However, if it switches off and won’t switch back on for a minute or two this may be because of the fuse. If this is the case, it may be a component inside the computer drawing too much power or maybe your power supply is not providing enough current to run the computer.</a:t>
            </a:r>
          </a:p>
          <a:p>
            <a:endParaRPr lang="en-GB"/>
          </a:p>
          <a:p>
            <a:r>
              <a:rPr lang="en-GB"/>
              <a:t>One of the core components of a computer is a transistor. A transistor provides a logic switch inside the computer. Most of the transistors are found in the chips on the motherboard, but you will still find the odd one around the motherboard. Transistors will always have three connectors, so they are generally easy to spot.</a:t>
            </a:r>
          </a:p>
          <a:p>
            <a:endParaRPr lang="en-GB"/>
          </a:p>
          <a:p>
            <a:r>
              <a:rPr lang="en-GB"/>
              <a:t>The last component I will look at is capacitors. Capacitors store electric charge for a small period of time. They perform two roles. The first is storing electricity so that components can draw on it when they need to and not run out. The other, is that they even out the flow of electricity, that is take out spikes and dips thus providing a stable flow of electricity.</a:t>
            </a:r>
          </a:p>
          <a:p>
            <a:endParaRPr lang="en-GB"/>
          </a:p>
          <a:p>
            <a:r>
              <a:rPr lang="en-GB"/>
              <a:t>Capacitors often take the shape of a cylinder, but they can be found in many different forms. On motherboards they will often take the shape of a rectangle. You can see that many different components on the motherboard may look the same. There are also a lot of other components that I have not covered, but which perform similar tasks. For example, voltage regulators are often found on a motherboard, and their purpose is to reduce the voltage. Just by looking at a motherboard, it may be difficult to work out what each component is. Sometimes in order to know you may need to look the part number up.</a:t>
            </a:r>
          </a:p>
          <a:p>
            <a:endParaRPr lang="en-GB"/>
          </a:p>
          <a:p>
            <a:r>
              <a:rPr lang="en-GB"/>
              <a:t>For modern computer repair, it is often a matter of working out the faulty component in the computer and replacing it. For example, replacing the motherboard or the graphics card. Since the electronic components are very small, they are difficult to replace and not worth the time.</a:t>
            </a:r>
          </a:p>
          <a:p>
            <a:endParaRPr lang="en-GB"/>
          </a:p>
          <a:p>
            <a:r>
              <a:rPr lang="en-GB"/>
              <a:t>You don’t need to have a good understanding of electronic components, just understand what to look for when something goes wrong. If your computer fails to start up, keeps restarting unexpectedly or shutting down, have a look at the motherboard and other components. A damaged capacitor will often have a buckled top and possibly the material inside may be leaking out. Other components may have burn marks around them indicating they are damaged. When you see this, it is time to replace the part.</a:t>
            </a:r>
          </a:p>
          <a:p>
            <a:endParaRPr lang="en-GB"/>
          </a:p>
          <a:p>
            <a:r>
              <a:rPr lang="en-GB"/>
              <a:t>Other things to consider are, if you put the computer under a lot of load and the computer restarts, this may be a problem with the power supply, capacitors or other components that regulate power. These problems may also occur due to heating problems, but it generally takes a little bit of time for the component to heat up before problems arise. If the problem happens within a few seconds, it is more likely to be a power problem.</a:t>
            </a:r>
          </a:p>
          <a:p>
            <a:endParaRPr lang="en-GB"/>
          </a:p>
          <a:p>
            <a:r>
              <a:rPr lang="en-GB"/>
              <a:t>For computer repair, you won’t need to know too much about electronics but helps if you know a little bit when trying to diagnose problems. This may help lead you to which component needs to be replaced. Recognizing that a computer is randomly restarting and then noticing damaged capacitors, will hopefully lead you to which component needs to be replaced.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161683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22:28 That concludes this video. I hope you have found it informative. Until the next video from us, I would like to thank you for watching.</a:t>
            </a:r>
          </a:p>
          <a:p>
            <a:endParaRPr lang="en-GB"/>
          </a:p>
          <a:p>
            <a:r>
              <a:rPr lang="en-GB"/>
              <a:t>References</a:t>
            </a:r>
          </a:p>
          <a:p>
            <a:r>
              <a:rPr lang="en-GB"/>
              <a:t>“The Official CompTIA A+ Core Study Guide (Exam 220-1001)” Chapter 4 Paragraphs 220-232</a:t>
            </a:r>
          </a:p>
          <a:p>
            <a:r>
              <a:rPr lang="en-GB"/>
              <a:t>“Picture: Sphere” https://unsplash.com/photos/3AdY3phAq_Y</a:t>
            </a:r>
          </a:p>
          <a:p>
            <a:r>
              <a:rPr lang="en-GB"/>
              <a:t>“Picture: Battery” https://pixabay.com/vectors/battery-energy-green-technology-162065/</a:t>
            </a:r>
          </a:p>
          <a:p>
            <a:r>
              <a:rPr lang="en-GB"/>
              <a:t>“Picture: AMPs” https://pixabay.com/vectors/current-meter-ampere-amp-car-35991/</a:t>
            </a:r>
          </a:p>
          <a:p>
            <a:r>
              <a:rPr lang="en-GB"/>
              <a:t>“Picture: Water tower” https://unsplash.com/photos/lLAwUTS7XeE</a:t>
            </a:r>
          </a:p>
          <a:p>
            <a:r>
              <a:rPr lang="en-GB"/>
              <a:t>“Picture: Pipe” https://unsplash.com/photos/xMwAYhBEI6E</a:t>
            </a:r>
          </a:p>
          <a:p>
            <a:r>
              <a:rPr lang="en-GB"/>
              <a:t>“Picture: Water pump” https://pixabay.com/photos/water-pump-iron-pump-steel-metal-286080/</a:t>
            </a:r>
          </a:p>
          <a:p>
            <a:r>
              <a:rPr lang="en-GB"/>
              <a:t>“Video: Windmills” https://pixabay.com/videos/windmill-field-sky-nature-86618/</a:t>
            </a:r>
          </a:p>
          <a:p>
            <a:r>
              <a:rPr lang="en-GB"/>
              <a:t>“Video: 3 phase power” https://commons.wikimedia.org/wiki/File:3phase-rmf-noadd-60f-airopt.gif</a:t>
            </a:r>
          </a:p>
          <a:p>
            <a:r>
              <a:rPr lang="en-GB"/>
              <a:t>“Picture: Power line” https://www.pexels.com/photo/brown-electric-tower-under-blue-sky-6469669/</a:t>
            </a:r>
          </a:p>
          <a:p>
            <a:r>
              <a:rPr lang="en-GB"/>
              <a:t>“Picture: 3 phase power” https://commons.wikimedia.org/wiki/File:3_phase_AC_waveform.svg</a:t>
            </a:r>
          </a:p>
          <a:p>
            <a:r>
              <a:rPr lang="en-GB"/>
              <a:t>“Picture: Power point” https://unsplash.com/photos/s0FBvCk9-DU</a:t>
            </a:r>
          </a:p>
          <a:p>
            <a:r>
              <a:rPr lang="en-GB"/>
              <a:t>“Picture: 3 Phase power outlet” https://en.wikipedia.org/wiki/File:L21-30receptacle_proc.jpg</a:t>
            </a:r>
          </a:p>
          <a:p>
            <a:r>
              <a:rPr lang="en-GB"/>
              <a:t>“Picture: CPU” https://pixabay.com/photos/microchip-chip-processor-integrated-5881456/</a:t>
            </a:r>
          </a:p>
          <a:p>
            <a:r>
              <a:rPr lang="en-GB"/>
              <a:t>“Picture: Register large motherboard” https://pixabay.com/photos/circuit-computer-chip-electronics-4199160/</a:t>
            </a:r>
          </a:p>
          <a:p>
            <a:r>
              <a:rPr lang="en-GB"/>
              <a:t>“Picture: Register small motherboard” https://pixabay.com/photos/electronics-motherboard-capacitors-1480784/</a:t>
            </a:r>
          </a:p>
          <a:p>
            <a:r>
              <a:rPr lang="en-GB"/>
              <a:t>“Picture: Motherboard” https://unsplash.com/photos/jXd2FSvcRr8</a:t>
            </a:r>
          </a:p>
          <a:p>
            <a:r>
              <a:rPr lang="en-GB"/>
              <a:t>“Picture: Fuses” https://en.wikipedia.org/wiki/Resettable_fuse#/media/File:Photo-Polyswitch.jpg</a:t>
            </a:r>
          </a:p>
          <a:p>
            <a:r>
              <a:rPr lang="en-GB"/>
              <a:t>“Picture: Motherboard” https://www.pexels.com/photo/green-and-black-circuit-board-3665442/</a:t>
            </a:r>
          </a:p>
          <a:p>
            <a:r>
              <a:rPr lang="en-GB"/>
              <a:t>“Picture: Capacitors” https://pixabay.com/photos/capacitors-electronics-circuit-board-3588/</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00:29 To start with, I will have a look at what is an electrical circuit. A lot of this video is going to be a basic introduction to electronics. Don’t worry if you don’t understand everything in this video. In computing, a very basic understanding will be helpful sometimes, but unless you want to get into electronics a very basic understanding is all you will need.</a:t>
            </a:r>
          </a:p>
          <a:p>
            <a:endParaRPr lang="en-GB"/>
          </a:p>
          <a:p>
            <a:r>
              <a:rPr lang="en-GB"/>
              <a:t>So essentially, an electrical circuit is a closed path which electrons can move along. When electrons move this causes an electric current. The path that the electrons follow is what is referred to as a closed path. If the path is open the electrons will not be able to flow. So, in this example you can see that the circuit is open. This will generally be because the wire the electrons are going down is broken or there is a switch in the circuit that is open and thus preventing electrons from traveling along it.</a:t>
            </a:r>
          </a:p>
          <a:p>
            <a:endParaRPr lang="en-GB"/>
          </a:p>
          <a:p>
            <a:r>
              <a:rPr lang="en-GB"/>
              <a:t>By contrast, a closed circuit is one in which the path the electrons move through is not broken, thus they can freely move along it. If there is a switch in the circuit, the switch is considered to be in the closed position. If you consider a power switch, if the power switch was in the open position the device would be switched off. If the power switch was in the closed position the device would be switched on.</a:t>
            </a:r>
          </a:p>
          <a:p>
            <a:endParaRPr lang="en-GB"/>
          </a:p>
          <a:p>
            <a:r>
              <a:rPr lang="en-GB"/>
              <a:t>So, now that we understand how a circuit works, let’s look at the concept of voltage.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60338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01:53 The voltage is the difference in electrical potential between two points. So, what does that mean? Let’s consider an example. In this example we have a simple circuit which is connected to a 1.5 Volt battery.</a:t>
            </a:r>
          </a:p>
          <a:p>
            <a:endParaRPr lang="en-GB"/>
          </a:p>
          <a:p>
            <a:r>
              <a:rPr lang="en-GB"/>
              <a:t>The electrons will travel from the negative end of the battery to the positive end. Keep in mind that voltage is defined as the electrical potential between two points. This essentially means the ability or power of the battery to push electrons. This will make more sense later on. But, before I explain in more detail about voltage, I first need to look at current.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673365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02:30 Current is defined as a count of the number of electrons that pass a point. This is measured in Amps which is short for amperage. So, if you consider a single point on a wire, the current, measured in Amps, is simply a measure of the number of electrons that pass that point.</a:t>
            </a:r>
          </a:p>
          <a:p>
            <a:endParaRPr lang="en-GB"/>
          </a:p>
          <a:p>
            <a:r>
              <a:rPr lang="en-GB"/>
              <a:t>For the moment, I will only look at a current going in one direction, called direct current. Later in the video I will look at alternating current. That is current that goes in both directions. Now that we have a little bit of understanding of voltage and current, let’s have a look at analogy that will help us understand the basic principles. Keep in mind that, you won’t get asked a question on this in the A+ exam, but a little understanding of the concepts will help you when working as an IT technician. Later in the video I will explain why.</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11039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03:28 When attempting to understand electricity, it often helps to compare it with water. Since electricity is a flow of electrons, it acts in a similar way to water. Water will essentially flow from a place of high pressure to one of lower pressure.</a:t>
            </a:r>
          </a:p>
          <a:p>
            <a:endParaRPr lang="en-GB"/>
          </a:p>
          <a:p>
            <a:r>
              <a:rPr lang="en-GB"/>
              <a:t>So, if you consider an example of a water tank. The more water in the water tank, the more pressure the water applies. This is the same as voltage. The higher the voltage, the more power it has to push electrons.</a:t>
            </a:r>
          </a:p>
          <a:p>
            <a:endParaRPr lang="en-GB"/>
          </a:p>
          <a:p>
            <a:r>
              <a:rPr lang="en-GB"/>
              <a:t>If I now add some pipes to carry the water. The amount of flow through the water pipes can be measured. Measuring the water flow is the same principal as measuring electron flow or Amps. To increase the amount of water pressure, you just need to add more water to the water tank. To increase the flow of water, you would increase the size of the pipes.</a:t>
            </a:r>
          </a:p>
          <a:p>
            <a:endParaRPr lang="en-GB"/>
          </a:p>
          <a:p>
            <a:r>
              <a:rPr lang="en-GB"/>
              <a:t>Before I move on, I am going to have a quick look at a battery. Not something you really need to know, but I think helps to understand the concept of how electricity works.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473521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04:30 This is a simplified example, but essentially most batteries contain two different types of material which hold electrons. In a full battery, one of the materials will have significantly more electrons than the other material.</a:t>
            </a:r>
          </a:p>
          <a:p>
            <a:endParaRPr lang="en-GB"/>
          </a:p>
          <a:p>
            <a:r>
              <a:rPr lang="en-GB"/>
              <a:t>When a circuit is made using the battery, the electrons will travel from one material to the other. When the two materials have about the same number of electrons, the battery will be flat. Essentially the battery works because there is a different number of electrons on each side of the circuit, thus the battery sends electrons over the circuit attempting to stabilize the number of electrons on both sides.</a:t>
            </a:r>
          </a:p>
          <a:p>
            <a:endParaRPr lang="en-GB"/>
          </a:p>
          <a:p>
            <a:r>
              <a:rPr lang="en-GB"/>
              <a:t>So, you can see, this illustrates the basic principles of electricity. A difference in electrons will cause electrons to flow to the other side attempting to balance the two sides. Voltage is a measure of the electric potential between the two different sides.</a:t>
            </a:r>
          </a:p>
          <a:p>
            <a:endParaRPr lang="en-GB"/>
          </a:p>
          <a:p>
            <a:r>
              <a:rPr lang="en-GB"/>
              <a:t>The next point to consider is, what can affect the flow of these electrons between two points?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300873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05:29 Therefore, the next thing to consider is resistance. Keep in mind you won’t get a question about this in the exam, but it is in the official CompTIA A+ Study Guide so I will cover it. Unless you start working in electronics, you probably don’t need to know too much about it.</a:t>
            </a:r>
          </a:p>
          <a:p>
            <a:endParaRPr lang="en-GB"/>
          </a:p>
          <a:p>
            <a:r>
              <a:rPr lang="en-GB"/>
              <a:t>Resistance is the measurement of opposition to electrical flow. So essentially, how hard or easy is it for the material to allow electrons to travel through it. To understand this better, consider you have a material in which it is easy for electrons to flow through.</a:t>
            </a:r>
          </a:p>
          <a:p>
            <a:endParaRPr lang="en-GB"/>
          </a:p>
          <a:p>
            <a:r>
              <a:rPr lang="en-GB"/>
              <a:t>Now let’s consider a second material. This material does not allow electrons to flow as well as the first, thus it has a higher resistance than the first.</a:t>
            </a:r>
          </a:p>
          <a:p>
            <a:endParaRPr lang="en-GB"/>
          </a:p>
          <a:p>
            <a:r>
              <a:rPr lang="en-GB"/>
              <a:t>Resistance is measured in Ohms. When you compare things in electronics, different components will have different levels of resistance. Using these properties, you can achieve different results, something that is important if you work with electronics, but not really that useful for computer support.</a:t>
            </a:r>
          </a:p>
          <a:p>
            <a:endParaRPr lang="en-GB"/>
          </a:p>
          <a:p>
            <a:r>
              <a:rPr lang="en-GB"/>
              <a:t>Let’s have a look at something that you will come across in computer support.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287293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06:38 Watts is the measure of electricity drawn from a power supply. For example, when you purchase a Power Supply Unit or PSU, the PSU will have as one of its specifications the number of Watts it outputs. I will cover this more in the Power Supply video; however, you simply just need to make sure that the sum of the components in your computer doesn’t exceed the number of watts the Power Supply Unit will output.</a:t>
            </a:r>
          </a:p>
          <a:p>
            <a:endParaRPr lang="en-GB"/>
          </a:p>
          <a:p>
            <a:r>
              <a:rPr lang="en-GB"/>
              <a:t>The formula for working out watts is Voltage times Current. Not something that you need to worry too much about for computer support. The main thing is working out if your power supply outputs enough watts for the components in your computer.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86562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07:19 The next topic I will look at is energy. This is the amount of power consumed by a device over time. This is measured in Watt-Hours. If you are working in a data center or mining cryptocurrency than this becomes important. Power saving here can add up to a lot of money. Otherwise, you probably won’t need to worry about it in your IT career.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081077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12/30/2023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34.png"/><Relationship Id="rId12" Type="http://schemas.openxmlformats.org/officeDocument/2006/relationships/image" Target="../media/image39.jpeg"/><Relationship Id="rId17" Type="http://schemas.openxmlformats.org/officeDocument/2006/relationships/image" Target="../media/image44.png"/><Relationship Id="rId2" Type="http://schemas.openxmlformats.org/officeDocument/2006/relationships/notesSlide" Target="../notesSlides/notesSlide13.xml"/><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Alternating Current (AC)</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2954883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Current flows between low and high</a:t>
            </a:r>
            <a:endParaRPr lang="en-US" sz="10500" b="1" dirty="0">
              <a:solidFill>
                <a:srgbClr val="1884C7"/>
              </a:solidFill>
              <a:latin typeface="Arial" panose="020B0604020202020204" pitchFamily="34" charset="0"/>
              <a:cs typeface="Arial" panose="020B0604020202020204" pitchFamily="34" charset="0"/>
            </a:endParaRPr>
          </a:p>
        </p:txBody>
      </p:sp>
      <p:sp>
        <p:nvSpPr>
          <p:cNvPr id="3" name="6_Single phase text">
            <a:extLst>
              <a:ext uri="{FF2B5EF4-FFF2-40B4-BE49-F238E27FC236}">
                <a16:creationId xmlns:a16="http://schemas.microsoft.com/office/drawing/2014/main" id="{9181DC19-92D4-3F31-B7E7-1A63061DD310}"/>
              </a:ext>
            </a:extLst>
          </p:cNvPr>
          <p:cNvSpPr txBox="1"/>
          <p:nvPr/>
        </p:nvSpPr>
        <p:spPr>
          <a:xfrm>
            <a:off x="26344034" y="17520454"/>
            <a:ext cx="9082936"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Single-phase power outlet</a:t>
            </a:r>
          </a:p>
        </p:txBody>
      </p:sp>
      <p:pic>
        <p:nvPicPr>
          <p:cNvPr id="4" name="6_Single phase">
            <a:extLst>
              <a:ext uri="{FF2B5EF4-FFF2-40B4-BE49-F238E27FC236}">
                <a16:creationId xmlns:a16="http://schemas.microsoft.com/office/drawing/2014/main" id="{92F6F1F7-3D63-4747-0DD4-F69E3554A4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494831" y="12894808"/>
            <a:ext cx="3275487" cy="4417618"/>
          </a:xfrm>
          <a:prstGeom prst="rect">
            <a:avLst/>
          </a:prstGeom>
        </p:spPr>
      </p:pic>
      <p:sp>
        <p:nvSpPr>
          <p:cNvPr id="6" name="5_phase 3 outlet test">
            <a:extLst>
              <a:ext uri="{FF2B5EF4-FFF2-40B4-BE49-F238E27FC236}">
                <a16:creationId xmlns:a16="http://schemas.microsoft.com/office/drawing/2014/main" id="{75572267-C1A5-BB10-E2CA-AAE4E2A1D973}"/>
              </a:ext>
            </a:extLst>
          </p:cNvPr>
          <p:cNvSpPr txBox="1"/>
          <p:nvPr/>
        </p:nvSpPr>
        <p:spPr>
          <a:xfrm>
            <a:off x="26344034" y="11294788"/>
            <a:ext cx="7157729"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3-phase power point</a:t>
            </a:r>
          </a:p>
        </p:txBody>
      </p:sp>
      <p:pic>
        <p:nvPicPr>
          <p:cNvPr id="8" name="5_phase 3 outlet" descr="A close up of a door knob&#10;&#10;Description automatically generated with low confidence">
            <a:extLst>
              <a:ext uri="{FF2B5EF4-FFF2-40B4-BE49-F238E27FC236}">
                <a16:creationId xmlns:a16="http://schemas.microsoft.com/office/drawing/2014/main" id="{B7CFEB81-2AE6-443F-E7F2-3EDFE5660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32158" y="6332707"/>
            <a:ext cx="3044387" cy="4925166"/>
          </a:xfrm>
          <a:prstGeom prst="rect">
            <a:avLst/>
          </a:prstGeom>
        </p:spPr>
      </p:pic>
      <p:grpSp>
        <p:nvGrpSpPr>
          <p:cNvPr id="10" name="3_3Phase">
            <a:extLst>
              <a:ext uri="{FF2B5EF4-FFF2-40B4-BE49-F238E27FC236}">
                <a16:creationId xmlns:a16="http://schemas.microsoft.com/office/drawing/2014/main" id="{2BD6FDBB-F8C4-4B55-10E8-F0B959F994A6}"/>
              </a:ext>
            </a:extLst>
          </p:cNvPr>
          <p:cNvGrpSpPr/>
          <p:nvPr/>
        </p:nvGrpSpPr>
        <p:grpSpPr>
          <a:xfrm>
            <a:off x="8232060" y="7785593"/>
            <a:ext cx="8164020" cy="5770935"/>
            <a:chOff x="5657076" y="5065056"/>
            <a:chExt cx="5603373" cy="3960880"/>
          </a:xfrm>
        </p:grpSpPr>
        <p:sp>
          <p:nvSpPr>
            <p:cNvPr id="27" name="Rectangle 26">
              <a:extLst>
                <a:ext uri="{FF2B5EF4-FFF2-40B4-BE49-F238E27FC236}">
                  <a16:creationId xmlns:a16="http://schemas.microsoft.com/office/drawing/2014/main" id="{D74E408B-8260-54F3-3EC5-B88DD915445C}"/>
                </a:ext>
              </a:extLst>
            </p:cNvPr>
            <p:cNvSpPr/>
            <p:nvPr/>
          </p:nvSpPr>
          <p:spPr>
            <a:xfrm>
              <a:off x="5657076" y="5065056"/>
              <a:ext cx="5603373" cy="3933171"/>
            </a:xfrm>
            <a:prstGeom prst="rect">
              <a:avLst/>
            </a:prstGeom>
            <a:solidFill>
              <a:schemeClr val="lt1">
                <a:alpha val="7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8" name="Picture 27" descr="Diagram&#10;&#10;Description automatically generated">
              <a:extLst>
                <a:ext uri="{FF2B5EF4-FFF2-40B4-BE49-F238E27FC236}">
                  <a16:creationId xmlns:a16="http://schemas.microsoft.com/office/drawing/2014/main" id="{156AFA3E-0DA3-09B9-E6CA-75F4FA1C4F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7076" y="5215935"/>
              <a:ext cx="5603373" cy="3810001"/>
            </a:xfrm>
            <a:prstGeom prst="rect">
              <a:avLst/>
            </a:prstGeom>
          </p:spPr>
        </p:pic>
      </p:grpSp>
      <p:pic>
        <p:nvPicPr>
          <p:cNvPr id="21" name="4_Power tower" descr="A picture containing dark, light&#10;&#10;Description automatically generated">
            <a:extLst>
              <a:ext uri="{FF2B5EF4-FFF2-40B4-BE49-F238E27FC236}">
                <a16:creationId xmlns:a16="http://schemas.microsoft.com/office/drawing/2014/main" id="{BA3919AB-87E4-AEA5-5176-97F49CF39C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94736" y="3234037"/>
            <a:ext cx="17419537" cy="17343138"/>
          </a:xfrm>
          <a:prstGeom prst="rect">
            <a:avLst/>
          </a:prstGeom>
        </p:spPr>
      </p:pic>
      <p:sp>
        <p:nvSpPr>
          <p:cNvPr id="22" name="2_Generator text">
            <a:extLst>
              <a:ext uri="{FF2B5EF4-FFF2-40B4-BE49-F238E27FC236}">
                <a16:creationId xmlns:a16="http://schemas.microsoft.com/office/drawing/2014/main" id="{CD93039F-F573-6CAD-E5B5-E3D37D4D18C0}"/>
              </a:ext>
            </a:extLst>
          </p:cNvPr>
          <p:cNvSpPr txBox="1"/>
          <p:nvPr/>
        </p:nvSpPr>
        <p:spPr>
          <a:xfrm>
            <a:off x="97371" y="14122351"/>
            <a:ext cx="8667758"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Created as</a:t>
            </a:r>
          </a:p>
          <a:p>
            <a:pPr algn="ctr"/>
            <a:r>
              <a:rPr lang="en-US" sz="10000" dirty="0">
                <a:latin typeface="Arial" panose="020B0604020202020204" pitchFamily="34" charset="0"/>
                <a:cs typeface="Arial" panose="020B0604020202020204" pitchFamily="34" charset="0"/>
              </a:rPr>
              <a:t>3-phase power</a:t>
            </a:r>
          </a:p>
        </p:txBody>
      </p:sp>
      <p:pic>
        <p:nvPicPr>
          <p:cNvPr id="23" name="2_Generator" descr="A picture containing text&#10;&#10;Description automatically generated">
            <a:extLst>
              <a:ext uri="{FF2B5EF4-FFF2-40B4-BE49-F238E27FC236}">
                <a16:creationId xmlns:a16="http://schemas.microsoft.com/office/drawing/2014/main" id="{3344B809-B7BF-3418-7C9C-A6606BBFE7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923" y="7870494"/>
            <a:ext cx="7546656" cy="5659992"/>
          </a:xfrm>
          <a:prstGeom prst="rect">
            <a:avLst/>
          </a:prstGeom>
        </p:spPr>
      </p:pic>
      <p:grpSp>
        <p:nvGrpSpPr>
          <p:cNvPr id="24" name="1_AC">
            <a:extLst>
              <a:ext uri="{FF2B5EF4-FFF2-40B4-BE49-F238E27FC236}">
                <a16:creationId xmlns:a16="http://schemas.microsoft.com/office/drawing/2014/main" id="{D93F7289-FB91-4B11-A577-22AAF4855978}"/>
              </a:ext>
            </a:extLst>
          </p:cNvPr>
          <p:cNvGrpSpPr/>
          <p:nvPr/>
        </p:nvGrpSpPr>
        <p:grpSpPr>
          <a:xfrm>
            <a:off x="26060084" y="3483999"/>
            <a:ext cx="8687907" cy="2181403"/>
            <a:chOff x="17334860" y="2209800"/>
            <a:chExt cx="5848228" cy="1468402"/>
          </a:xfrm>
        </p:grpSpPr>
        <p:pic>
          <p:nvPicPr>
            <p:cNvPr id="25" name="Picture 24" descr="Shape&#10;&#10;Description automatically generated with medium confidence">
              <a:extLst>
                <a:ext uri="{FF2B5EF4-FFF2-40B4-BE49-F238E27FC236}">
                  <a16:creationId xmlns:a16="http://schemas.microsoft.com/office/drawing/2014/main" id="{3B871BCC-6448-92D9-8763-004AD3F2B4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34860" y="2209800"/>
              <a:ext cx="2934340" cy="1468402"/>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47236DEF-5AD8-BFA9-6AA7-DE929A46D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48748" y="2209800"/>
              <a:ext cx="2934340" cy="1468402"/>
            </a:xfrm>
            <a:prstGeom prst="rect">
              <a:avLst/>
            </a:prstGeom>
          </p:spPr>
        </p:pic>
      </p:grpSp>
    </p:spTree>
    <p:extLst>
      <p:ext uri="{BB962C8B-B14F-4D97-AF65-F5344CB8AC3E}">
        <p14:creationId xmlns:p14="http://schemas.microsoft.com/office/powerpoint/2010/main" val="2086445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AC Considerations</a:t>
            </a:r>
          </a:p>
        </p:txBody>
      </p:sp>
      <p:sp>
        <p:nvSpPr>
          <p:cNvPr id="3" name="3_adapter text">
            <a:extLst>
              <a:ext uri="{FF2B5EF4-FFF2-40B4-BE49-F238E27FC236}">
                <a16:creationId xmlns:a16="http://schemas.microsoft.com/office/drawing/2014/main" id="{E26B0E0E-B06C-C15E-6EFD-475A547F24E1}"/>
              </a:ext>
            </a:extLst>
          </p:cNvPr>
          <p:cNvSpPr txBox="1"/>
          <p:nvPr/>
        </p:nvSpPr>
        <p:spPr>
          <a:xfrm>
            <a:off x="23370179" y="15396689"/>
            <a:ext cx="8159606" cy="3170099"/>
          </a:xfrm>
          <a:prstGeom prst="rect">
            <a:avLst/>
          </a:prstGeom>
          <a:noFill/>
        </p:spPr>
        <p:txBody>
          <a:bodyPr wrap="none" rtlCol="0">
            <a:spAutoFit/>
          </a:bodyPr>
          <a:lstStyle/>
          <a:p>
            <a:pPr algn="ctr"/>
            <a:r>
              <a:rPr lang="en-US" sz="5000" dirty="0">
                <a:latin typeface="Arial" panose="020B0604020202020204" pitchFamily="34" charset="0"/>
                <a:cs typeface="Arial" panose="020B0604020202020204" pitchFamily="34" charset="0"/>
              </a:rPr>
              <a:t>Universal power adapters</a:t>
            </a:r>
          </a:p>
          <a:p>
            <a:pPr algn="ctr"/>
            <a:r>
              <a:rPr lang="en-US" sz="5000" dirty="0">
                <a:latin typeface="Arial" panose="020B0604020202020204" pitchFamily="34" charset="0"/>
                <a:cs typeface="Arial" panose="020B0604020202020204" pitchFamily="34" charset="0"/>
              </a:rPr>
              <a:t>(Do not convert voltage)</a:t>
            </a:r>
          </a:p>
          <a:p>
            <a:pPr algn="ctr"/>
            <a:r>
              <a:rPr lang="en-US" sz="5000" dirty="0">
                <a:latin typeface="Arial" panose="020B0604020202020204" pitchFamily="34" charset="0"/>
                <a:cs typeface="Arial" panose="020B0604020202020204" pitchFamily="34" charset="0"/>
              </a:rPr>
              <a:t>Ensure device is compatible</a:t>
            </a:r>
          </a:p>
          <a:p>
            <a:pPr algn="ctr"/>
            <a:r>
              <a:rPr lang="en-US" sz="5000" dirty="0">
                <a:latin typeface="Arial" panose="020B0604020202020204" pitchFamily="34" charset="0"/>
                <a:cs typeface="Arial" panose="020B0604020202020204" pitchFamily="34" charset="0"/>
              </a:rPr>
              <a:t>Usually, small devices</a:t>
            </a:r>
          </a:p>
        </p:txBody>
      </p:sp>
      <p:pic>
        <p:nvPicPr>
          <p:cNvPr id="4" name="3_adapter" descr="A picture containing text, items, bunch, different&#10;&#10;Description automatically generated">
            <a:extLst>
              <a:ext uri="{FF2B5EF4-FFF2-40B4-BE49-F238E27FC236}">
                <a16:creationId xmlns:a16="http://schemas.microsoft.com/office/drawing/2014/main" id="{040FB758-5061-BC6F-3A3A-6AA9DB7C5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8663" y="4092713"/>
            <a:ext cx="11291013" cy="11248298"/>
          </a:xfrm>
          <a:prstGeom prst="rect">
            <a:avLst/>
          </a:prstGeom>
        </p:spPr>
      </p:pic>
      <p:sp>
        <p:nvSpPr>
          <p:cNvPr id="6" name="2_PSU text">
            <a:extLst>
              <a:ext uri="{FF2B5EF4-FFF2-40B4-BE49-F238E27FC236}">
                <a16:creationId xmlns:a16="http://schemas.microsoft.com/office/drawing/2014/main" id="{4E16831D-8B59-963F-1DDD-2519A1A78A94}"/>
              </a:ext>
            </a:extLst>
          </p:cNvPr>
          <p:cNvSpPr txBox="1"/>
          <p:nvPr/>
        </p:nvSpPr>
        <p:spPr>
          <a:xfrm>
            <a:off x="3768499" y="15396689"/>
            <a:ext cx="8695008" cy="1631216"/>
          </a:xfrm>
          <a:prstGeom prst="rect">
            <a:avLst/>
          </a:prstGeom>
          <a:noFill/>
        </p:spPr>
        <p:txBody>
          <a:bodyPr wrap="none" rtlCol="0">
            <a:spAutoFit/>
          </a:bodyPr>
          <a:lstStyle/>
          <a:p>
            <a:pPr algn="ctr"/>
            <a:r>
              <a:rPr lang="en-US" sz="5000" dirty="0">
                <a:latin typeface="Arial" panose="020B0604020202020204" pitchFamily="34" charset="0"/>
                <a:cs typeface="Arial" panose="020B0604020202020204" pitchFamily="34" charset="0"/>
              </a:rPr>
              <a:t>Power Supply Unit</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Some will have voltage switch</a:t>
            </a:r>
          </a:p>
        </p:txBody>
      </p:sp>
      <p:pic>
        <p:nvPicPr>
          <p:cNvPr id="8" name="2_PSU close up" descr="A picture containing text, toiletry&#10;&#10;Description automatically generated">
            <a:extLst>
              <a:ext uri="{FF2B5EF4-FFF2-40B4-BE49-F238E27FC236}">
                <a16:creationId xmlns:a16="http://schemas.microsoft.com/office/drawing/2014/main" id="{10775F26-0EA3-6EAE-B804-E8BDA082C3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6506637" y="4092713"/>
            <a:ext cx="2892827" cy="14036374"/>
          </a:xfrm>
          <a:prstGeom prst="rect">
            <a:avLst/>
          </a:prstGeom>
        </p:spPr>
      </p:pic>
      <p:pic>
        <p:nvPicPr>
          <p:cNvPr id="10" name="1_PSU">
            <a:extLst>
              <a:ext uri="{FF2B5EF4-FFF2-40B4-BE49-F238E27FC236}">
                <a16:creationId xmlns:a16="http://schemas.microsoft.com/office/drawing/2014/main" id="{D7D31C7E-3B95-4B88-00F0-F6885F2E8E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510" y="4092713"/>
            <a:ext cx="13159070" cy="11070638"/>
          </a:xfrm>
          <a:prstGeom prst="rect">
            <a:avLst/>
          </a:prstGeom>
        </p:spPr>
      </p:pic>
      <p:sp>
        <p:nvSpPr>
          <p:cNvPr id="21" name="2_Highlight_D 1.0">
            <a:extLst>
              <a:ext uri="{FF2B5EF4-FFF2-40B4-BE49-F238E27FC236}">
                <a16:creationId xmlns:a16="http://schemas.microsoft.com/office/drawing/2014/main" id="{80F0EB64-E7FD-1BEB-6228-1F4ADAF153BB}"/>
              </a:ext>
            </a:extLst>
          </p:cNvPr>
          <p:cNvSpPr/>
          <p:nvPr/>
        </p:nvSpPr>
        <p:spPr>
          <a:xfrm>
            <a:off x="8619708" y="3757239"/>
            <a:ext cx="11182463" cy="14649026"/>
          </a:xfrm>
          <a:custGeom>
            <a:avLst/>
            <a:gdLst>
              <a:gd name="connsiteX0" fmla="*/ 85725 w 7620000"/>
              <a:gd name="connsiteY0" fmla="*/ 4886325 h 9982200"/>
              <a:gd name="connsiteX1" fmla="*/ 85725 w 7620000"/>
              <a:gd name="connsiteY1" fmla="*/ 7000875 h 9982200"/>
              <a:gd name="connsiteX2" fmla="*/ 600075 w 7620000"/>
              <a:gd name="connsiteY2" fmla="*/ 7000875 h 9982200"/>
              <a:gd name="connsiteX3" fmla="*/ 600075 w 7620000"/>
              <a:gd name="connsiteY3" fmla="*/ 4886325 h 9982200"/>
              <a:gd name="connsiteX4" fmla="*/ 5549136 w 7620000"/>
              <a:gd name="connsiteY4" fmla="*/ 295838 h 9982200"/>
              <a:gd name="connsiteX5" fmla="*/ 5549136 w 7620000"/>
              <a:gd name="connsiteY5" fmla="*/ 9686362 h 9982200"/>
              <a:gd name="connsiteX6" fmla="*/ 7324162 w 7620000"/>
              <a:gd name="connsiteY6" fmla="*/ 9686362 h 9982200"/>
              <a:gd name="connsiteX7" fmla="*/ 7324162 w 7620000"/>
              <a:gd name="connsiteY7" fmla="*/ 295838 h 9982200"/>
              <a:gd name="connsiteX8" fmla="*/ 5253298 w 7620000"/>
              <a:gd name="connsiteY8" fmla="*/ 0 h 9982200"/>
              <a:gd name="connsiteX9" fmla="*/ 7620000 w 7620000"/>
              <a:gd name="connsiteY9" fmla="*/ 0 h 9982200"/>
              <a:gd name="connsiteX10" fmla="*/ 7620000 w 7620000"/>
              <a:gd name="connsiteY10" fmla="*/ 9982200 h 9982200"/>
              <a:gd name="connsiteX11" fmla="*/ 5253298 w 7620000"/>
              <a:gd name="connsiteY11" fmla="*/ 9982200 h 9982200"/>
              <a:gd name="connsiteX12" fmla="*/ 5253298 w 7620000"/>
              <a:gd name="connsiteY12" fmla="*/ 5867400 h 9982200"/>
              <a:gd name="connsiteX13" fmla="*/ 685800 w 7620000"/>
              <a:gd name="connsiteY13" fmla="*/ 5867400 h 9982200"/>
              <a:gd name="connsiteX14" fmla="*/ 685800 w 7620000"/>
              <a:gd name="connsiteY14" fmla="*/ 7086600 h 9982200"/>
              <a:gd name="connsiteX15" fmla="*/ 0 w 7620000"/>
              <a:gd name="connsiteY15" fmla="*/ 7086600 h 9982200"/>
              <a:gd name="connsiteX16" fmla="*/ 0 w 7620000"/>
              <a:gd name="connsiteY16" fmla="*/ 4800600 h 9982200"/>
              <a:gd name="connsiteX17" fmla="*/ 685800 w 7620000"/>
              <a:gd name="connsiteY17" fmla="*/ 4800600 h 9982200"/>
              <a:gd name="connsiteX18" fmla="*/ 685800 w 7620000"/>
              <a:gd name="connsiteY18" fmla="*/ 5638800 h 9982200"/>
              <a:gd name="connsiteX19" fmla="*/ 5253298 w 7620000"/>
              <a:gd name="connsiteY19" fmla="*/ 5638800 h 998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0000" h="9982200">
                <a:moveTo>
                  <a:pt x="85725" y="4886325"/>
                </a:moveTo>
                <a:lnTo>
                  <a:pt x="85725" y="7000875"/>
                </a:lnTo>
                <a:lnTo>
                  <a:pt x="600075" y="7000875"/>
                </a:lnTo>
                <a:lnTo>
                  <a:pt x="600075" y="4886325"/>
                </a:lnTo>
                <a:close/>
                <a:moveTo>
                  <a:pt x="5549136" y="295838"/>
                </a:moveTo>
                <a:lnTo>
                  <a:pt x="5549136" y="9686362"/>
                </a:lnTo>
                <a:lnTo>
                  <a:pt x="7324162" y="9686362"/>
                </a:lnTo>
                <a:lnTo>
                  <a:pt x="7324162" y="295838"/>
                </a:lnTo>
                <a:close/>
                <a:moveTo>
                  <a:pt x="5253298" y="0"/>
                </a:moveTo>
                <a:lnTo>
                  <a:pt x="7620000" y="0"/>
                </a:lnTo>
                <a:lnTo>
                  <a:pt x="7620000" y="9982200"/>
                </a:lnTo>
                <a:lnTo>
                  <a:pt x="5253298" y="9982200"/>
                </a:lnTo>
                <a:lnTo>
                  <a:pt x="5253298" y="5867400"/>
                </a:lnTo>
                <a:lnTo>
                  <a:pt x="685800" y="5867400"/>
                </a:lnTo>
                <a:lnTo>
                  <a:pt x="685800" y="7086600"/>
                </a:lnTo>
                <a:lnTo>
                  <a:pt x="0" y="7086600"/>
                </a:lnTo>
                <a:lnTo>
                  <a:pt x="0" y="4800600"/>
                </a:lnTo>
                <a:lnTo>
                  <a:pt x="685800" y="4800600"/>
                </a:lnTo>
                <a:lnTo>
                  <a:pt x="685800" y="5638800"/>
                </a:lnTo>
                <a:lnTo>
                  <a:pt x="5253298" y="5638800"/>
                </a:lnTo>
                <a:close/>
              </a:path>
            </a:pathLst>
          </a:custGeom>
          <a:gradFill>
            <a:gsLst>
              <a:gs pos="0">
                <a:schemeClr val="accent6">
                  <a:lumMod val="75000"/>
                  <a:alpha val="60000"/>
                </a:schemeClr>
              </a:gs>
              <a:gs pos="80000">
                <a:schemeClr val="accent6">
                  <a:lumMod val="60000"/>
                  <a:lumOff val="40000"/>
                  <a:alpha val="60000"/>
                </a:schemeClr>
              </a:gs>
              <a:gs pos="100000">
                <a:schemeClr val="accent6">
                  <a:lumMod val="40000"/>
                  <a:lumOff val="60000"/>
                  <a:alpha val="60000"/>
                </a:schemeClr>
              </a:gs>
            </a:gsLst>
          </a:gra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455714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Direct Current (DC)</a:t>
            </a:r>
          </a:p>
        </p:txBody>
      </p:sp>
      <p:sp>
        <p:nvSpPr>
          <p:cNvPr id="9" name="1_Bulet 1">
            <a:extLst>
              <a:ext uri="{FF2B5EF4-FFF2-40B4-BE49-F238E27FC236}">
                <a16:creationId xmlns:a16="http://schemas.microsoft.com/office/drawing/2014/main" id="{9AB0CD40-3F8C-4AD7-ABD2-0365709E7B83}"/>
              </a:ext>
            </a:extLst>
          </p:cNvPr>
          <p:cNvSpPr txBox="1"/>
          <p:nvPr/>
        </p:nvSpPr>
        <p:spPr>
          <a:xfrm>
            <a:off x="854964" y="3613667"/>
            <a:ext cx="3382692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Flows in one direction at a constant voltage</a:t>
            </a:r>
            <a:endParaRPr lang="en-US" sz="10500" b="1" dirty="0">
              <a:solidFill>
                <a:srgbClr val="1884C7"/>
              </a:solidFill>
              <a:latin typeface="Arial" panose="020B0604020202020204" pitchFamily="34" charset="0"/>
              <a:cs typeface="Arial" panose="020B0604020202020204" pitchFamily="34" charset="0"/>
            </a:endParaRPr>
          </a:p>
        </p:txBody>
      </p:sp>
      <p:sp>
        <p:nvSpPr>
          <p:cNvPr id="3" name="4_DC Arrow 2">
            <a:extLst>
              <a:ext uri="{FF2B5EF4-FFF2-40B4-BE49-F238E27FC236}">
                <a16:creationId xmlns:a16="http://schemas.microsoft.com/office/drawing/2014/main" id="{80FD98D1-53A9-B810-C0F9-6C49C15D7D0C}"/>
              </a:ext>
            </a:extLst>
          </p:cNvPr>
          <p:cNvSpPr/>
          <p:nvPr/>
        </p:nvSpPr>
        <p:spPr>
          <a:xfrm>
            <a:off x="22754368" y="14284672"/>
            <a:ext cx="7237230" cy="4257194"/>
          </a:xfrm>
          <a:prstGeom prst="rightArrow">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000" dirty="0">
                <a:solidFill>
                  <a:schemeClr val="tx1"/>
                </a:solidFill>
                <a:latin typeface="Arial" panose="020B0604020202020204" pitchFamily="34" charset="0"/>
                <a:cs typeface="Arial" panose="020B0604020202020204" pitchFamily="34" charset="0"/>
              </a:rPr>
              <a:t>DC 3.3 Volts </a:t>
            </a:r>
          </a:p>
        </p:txBody>
      </p:sp>
      <p:sp>
        <p:nvSpPr>
          <p:cNvPr id="4" name="4_DC Arrow 1">
            <a:extLst>
              <a:ext uri="{FF2B5EF4-FFF2-40B4-BE49-F238E27FC236}">
                <a16:creationId xmlns:a16="http://schemas.microsoft.com/office/drawing/2014/main" id="{3C7723F5-D003-4D6D-1923-659710EA3B68}"/>
              </a:ext>
            </a:extLst>
          </p:cNvPr>
          <p:cNvSpPr/>
          <p:nvPr/>
        </p:nvSpPr>
        <p:spPr>
          <a:xfrm>
            <a:off x="22754368" y="8679366"/>
            <a:ext cx="7237230" cy="4257194"/>
          </a:xfrm>
          <a:prstGeom prst="rightArrow">
            <a:avLst/>
          </a:prstGeom>
          <a:gradFill>
            <a:gsLst>
              <a:gs pos="0">
                <a:schemeClr val="accent6">
                  <a:lumMod val="40000"/>
                  <a:lumOff val="60000"/>
                </a:schemeClr>
              </a:gs>
              <a:gs pos="50000">
                <a:schemeClr val="accent6">
                  <a:lumMod val="60000"/>
                  <a:lumOff val="40000"/>
                </a:schemeClr>
              </a:gs>
              <a:gs pos="100000">
                <a:schemeClr val="accent6">
                  <a:lumMod val="7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8000" dirty="0">
                <a:solidFill>
                  <a:schemeClr val="tx1"/>
                </a:solidFill>
                <a:latin typeface="Arial" panose="020B0604020202020204" pitchFamily="34" charset="0"/>
                <a:cs typeface="Arial" panose="020B0604020202020204" pitchFamily="34" charset="0"/>
              </a:rPr>
              <a:t>DC 12 Volts </a:t>
            </a:r>
          </a:p>
        </p:txBody>
      </p:sp>
      <p:sp>
        <p:nvSpPr>
          <p:cNvPr id="6" name="3_AC arrow">
            <a:extLst>
              <a:ext uri="{FF2B5EF4-FFF2-40B4-BE49-F238E27FC236}">
                <a16:creationId xmlns:a16="http://schemas.microsoft.com/office/drawing/2014/main" id="{10C4C603-17DF-B128-71D1-A9718ADDC8A9}"/>
              </a:ext>
            </a:extLst>
          </p:cNvPr>
          <p:cNvSpPr/>
          <p:nvPr/>
        </p:nvSpPr>
        <p:spPr>
          <a:xfrm>
            <a:off x="1894115" y="10949869"/>
            <a:ext cx="7237230" cy="5747213"/>
          </a:xfrm>
          <a:prstGeom prst="rightArrow">
            <a:avLst/>
          </a:prstGeom>
          <a:gradFill>
            <a:gsLst>
              <a:gs pos="0">
                <a:srgbClr val="FF5757"/>
              </a:gs>
              <a:gs pos="50000">
                <a:srgbClr val="FF3F3F"/>
              </a:gs>
              <a:gs pos="100000">
                <a:srgbClr val="FF0000"/>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0000" dirty="0">
                <a:latin typeface="Arial" panose="020B0604020202020204" pitchFamily="34" charset="0"/>
                <a:cs typeface="Arial" panose="020B0604020202020204" pitchFamily="34" charset="0"/>
              </a:rPr>
              <a:t>AC </a:t>
            </a:r>
          </a:p>
        </p:txBody>
      </p:sp>
      <p:grpSp>
        <p:nvGrpSpPr>
          <p:cNvPr id="10" name="1_Volage chart">
            <a:extLst>
              <a:ext uri="{FF2B5EF4-FFF2-40B4-BE49-F238E27FC236}">
                <a16:creationId xmlns:a16="http://schemas.microsoft.com/office/drawing/2014/main" id="{E898E13D-59D8-70A3-B23A-175A3526407A}"/>
              </a:ext>
            </a:extLst>
          </p:cNvPr>
          <p:cNvGrpSpPr/>
          <p:nvPr/>
        </p:nvGrpSpPr>
        <p:grpSpPr>
          <a:xfrm>
            <a:off x="30924353" y="3719574"/>
            <a:ext cx="4810645" cy="5410592"/>
            <a:chOff x="10591800" y="6172200"/>
            <a:chExt cx="3444251" cy="3873791"/>
          </a:xfrm>
        </p:grpSpPr>
        <p:cxnSp>
          <p:nvCxnSpPr>
            <p:cNvPr id="16" name="Straight Connector 15">
              <a:extLst>
                <a:ext uri="{FF2B5EF4-FFF2-40B4-BE49-F238E27FC236}">
                  <a16:creationId xmlns:a16="http://schemas.microsoft.com/office/drawing/2014/main" id="{9F89E20B-5EE4-4DF8-CBEE-D5A6ABBF5594}"/>
                </a:ext>
              </a:extLst>
            </p:cNvPr>
            <p:cNvCxnSpPr>
              <a:cxnSpLocks/>
            </p:cNvCxnSpPr>
            <p:nvPr/>
          </p:nvCxnSpPr>
          <p:spPr>
            <a:xfrm>
              <a:off x="10591800" y="8150157"/>
              <a:ext cx="3429000"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DFE0AFE-7C59-8844-0C35-05E8D41AFBD0}"/>
                </a:ext>
              </a:extLst>
            </p:cNvPr>
            <p:cNvCxnSpPr>
              <a:cxnSpLocks/>
            </p:cNvCxnSpPr>
            <p:nvPr/>
          </p:nvCxnSpPr>
          <p:spPr>
            <a:xfrm>
              <a:off x="10591800" y="7066792"/>
              <a:ext cx="3429000"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712ED57F-6E7F-B4E5-588B-EC0267638CE4}"/>
                </a:ext>
              </a:extLst>
            </p:cNvPr>
            <p:cNvCxnSpPr>
              <a:cxnSpLocks/>
            </p:cNvCxnSpPr>
            <p:nvPr/>
          </p:nvCxnSpPr>
          <p:spPr>
            <a:xfrm>
              <a:off x="10591800" y="9276592"/>
              <a:ext cx="3429000"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77283CE-768F-FFD1-A5E4-5BF69BD18B09}"/>
                </a:ext>
              </a:extLst>
            </p:cNvPr>
            <p:cNvCxnSpPr>
              <a:cxnSpLocks/>
            </p:cNvCxnSpPr>
            <p:nvPr/>
          </p:nvCxnSpPr>
          <p:spPr>
            <a:xfrm>
              <a:off x="10591800" y="7523992"/>
              <a:ext cx="3429000" cy="0"/>
            </a:xfrm>
            <a:prstGeom prst="line">
              <a:avLst/>
            </a:prstGeom>
            <a:ln w="114300">
              <a:solidFill>
                <a:srgbClr val="FF0000"/>
              </a:solidFill>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0F7399A1-47E7-5CE2-E2A9-AC1419B4169F}"/>
                </a:ext>
              </a:extLst>
            </p:cNvPr>
            <p:cNvSpPr txBox="1"/>
            <p:nvPr/>
          </p:nvSpPr>
          <p:spPr>
            <a:xfrm>
              <a:off x="13328842" y="6172200"/>
              <a:ext cx="707209" cy="61699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V+</a:t>
              </a:r>
            </a:p>
          </p:txBody>
        </p:sp>
        <p:sp>
          <p:nvSpPr>
            <p:cNvPr id="26" name="TextBox 25">
              <a:extLst>
                <a:ext uri="{FF2B5EF4-FFF2-40B4-BE49-F238E27FC236}">
                  <a16:creationId xmlns:a16="http://schemas.microsoft.com/office/drawing/2014/main" id="{06C9FEF7-69E1-92F1-ED7F-51076A89904D}"/>
                </a:ext>
              </a:extLst>
            </p:cNvPr>
            <p:cNvSpPr txBox="1"/>
            <p:nvPr/>
          </p:nvSpPr>
          <p:spPr>
            <a:xfrm>
              <a:off x="13328842" y="9428992"/>
              <a:ext cx="565951" cy="616999"/>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V-</a:t>
              </a:r>
            </a:p>
          </p:txBody>
        </p:sp>
      </p:grpSp>
      <p:pic>
        <p:nvPicPr>
          <p:cNvPr id="27" name="2_PSU_V PSU1" descr="A picture containing text&#10;&#10;Description automatically generated">
            <a:extLst>
              <a:ext uri="{FF2B5EF4-FFF2-40B4-BE49-F238E27FC236}">
                <a16:creationId xmlns:a16="http://schemas.microsoft.com/office/drawing/2014/main" id="{6F67D052-F7BC-2866-271A-503B8331F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669" y="8110492"/>
            <a:ext cx="18544665" cy="10431374"/>
          </a:xfrm>
          <a:prstGeom prst="rect">
            <a:avLst/>
          </a:prstGeom>
        </p:spPr>
      </p:pic>
    </p:spTree>
    <p:extLst>
      <p:ext uri="{BB962C8B-B14F-4D97-AF65-F5344CB8AC3E}">
        <p14:creationId xmlns:p14="http://schemas.microsoft.com/office/powerpoint/2010/main" val="12062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Electronic Components</a:t>
            </a:r>
          </a:p>
        </p:txBody>
      </p:sp>
      <p:pic>
        <p:nvPicPr>
          <p:cNvPr id="3" name="8_Capacitors 2">
            <a:extLst>
              <a:ext uri="{FF2B5EF4-FFF2-40B4-BE49-F238E27FC236}">
                <a16:creationId xmlns:a16="http://schemas.microsoft.com/office/drawing/2014/main" id="{F20BBDB3-9D5F-E8A4-EEAB-6162D9877A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601896" y="13335969"/>
            <a:ext cx="2295978" cy="1131023"/>
          </a:xfrm>
          <a:prstGeom prst="rect">
            <a:avLst/>
          </a:prstGeom>
        </p:spPr>
      </p:pic>
      <p:pic>
        <p:nvPicPr>
          <p:cNvPr id="4" name="8_Capacitors" descr="A picture containing electronics, circuit&#10;&#10;Description automatically generated">
            <a:extLst>
              <a:ext uri="{FF2B5EF4-FFF2-40B4-BE49-F238E27FC236}">
                <a16:creationId xmlns:a16="http://schemas.microsoft.com/office/drawing/2014/main" id="{A97D31D5-C621-1205-C5F4-04BF0493C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11552" y="11872462"/>
            <a:ext cx="3459374" cy="2594530"/>
          </a:xfrm>
          <a:prstGeom prst="rect">
            <a:avLst/>
          </a:prstGeom>
        </p:spPr>
      </p:pic>
      <p:sp>
        <p:nvSpPr>
          <p:cNvPr id="6" name="7_Transitor text">
            <a:extLst>
              <a:ext uri="{FF2B5EF4-FFF2-40B4-BE49-F238E27FC236}">
                <a16:creationId xmlns:a16="http://schemas.microsoft.com/office/drawing/2014/main" id="{CD68C7CB-7E8F-1866-051A-F1A03DE52F72}"/>
              </a:ext>
            </a:extLst>
          </p:cNvPr>
          <p:cNvSpPr txBox="1"/>
          <p:nvPr/>
        </p:nvSpPr>
        <p:spPr>
          <a:xfrm>
            <a:off x="23842941" y="16985545"/>
            <a:ext cx="5881738" cy="1631216"/>
          </a:xfrm>
          <a:prstGeom prst="rect">
            <a:avLst/>
          </a:prstGeom>
          <a:noFill/>
        </p:spPr>
        <p:txBody>
          <a:bodyPr wrap="none" rtlCol="0">
            <a:spAutoFit/>
          </a:bodyPr>
          <a:lstStyle/>
          <a:p>
            <a:pPr algn="ctr"/>
            <a:r>
              <a:rPr lang="en-US" sz="5000" dirty="0">
                <a:latin typeface="Arial" panose="020B0604020202020204" pitchFamily="34" charset="0"/>
                <a:cs typeface="Arial" panose="020B0604020202020204" pitchFamily="34" charset="0"/>
              </a:rPr>
              <a:t>Transistor</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Creates logic switch</a:t>
            </a:r>
          </a:p>
        </p:txBody>
      </p:sp>
      <p:grpSp>
        <p:nvGrpSpPr>
          <p:cNvPr id="8" name="7_Transitor">
            <a:extLst>
              <a:ext uri="{FF2B5EF4-FFF2-40B4-BE49-F238E27FC236}">
                <a16:creationId xmlns:a16="http://schemas.microsoft.com/office/drawing/2014/main" id="{E3427E5A-EB4B-B4E0-B0E0-A60D7027E079}"/>
              </a:ext>
            </a:extLst>
          </p:cNvPr>
          <p:cNvGrpSpPr/>
          <p:nvPr/>
        </p:nvGrpSpPr>
        <p:grpSpPr>
          <a:xfrm>
            <a:off x="24090415" y="13169727"/>
            <a:ext cx="4325566" cy="4017960"/>
            <a:chOff x="16402748" y="8193866"/>
            <a:chExt cx="3062208" cy="2844444"/>
          </a:xfrm>
        </p:grpSpPr>
        <p:pic>
          <p:nvPicPr>
            <p:cNvPr id="43" name="Picture 42" descr="A picture containing text, sign&#10;&#10;Description automatically generated">
              <a:extLst>
                <a:ext uri="{FF2B5EF4-FFF2-40B4-BE49-F238E27FC236}">
                  <a16:creationId xmlns:a16="http://schemas.microsoft.com/office/drawing/2014/main" id="{2891496F-FC41-8AD1-6AAF-E40BAC1EBE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02748" y="8193866"/>
              <a:ext cx="974670" cy="2844444"/>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429699DD-0291-8475-174B-15152CDF3B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21006" y="8770986"/>
              <a:ext cx="1843950" cy="1613456"/>
            </a:xfrm>
            <a:prstGeom prst="rect">
              <a:avLst/>
            </a:prstGeom>
          </p:spPr>
        </p:pic>
      </p:grpSp>
      <p:sp>
        <p:nvSpPr>
          <p:cNvPr id="10" name="6_Fuse test">
            <a:extLst>
              <a:ext uri="{FF2B5EF4-FFF2-40B4-BE49-F238E27FC236}">
                <a16:creationId xmlns:a16="http://schemas.microsoft.com/office/drawing/2014/main" id="{93288653-1C03-DC45-EC80-13A6EC792BEF}"/>
              </a:ext>
            </a:extLst>
          </p:cNvPr>
          <p:cNvSpPr txBox="1"/>
          <p:nvPr/>
        </p:nvSpPr>
        <p:spPr>
          <a:xfrm>
            <a:off x="16784800" y="14686323"/>
            <a:ext cx="6555000" cy="2400657"/>
          </a:xfrm>
          <a:prstGeom prst="rect">
            <a:avLst/>
          </a:prstGeom>
          <a:noFill/>
        </p:spPr>
        <p:txBody>
          <a:bodyPr wrap="none" rtlCol="0">
            <a:spAutoFit/>
          </a:bodyPr>
          <a:lstStyle/>
          <a:p>
            <a:pPr algn="ctr"/>
            <a:r>
              <a:rPr lang="en-US" sz="5000" dirty="0">
                <a:latin typeface="Arial" panose="020B0604020202020204" pitchFamily="34" charset="0"/>
                <a:cs typeface="Arial" panose="020B0604020202020204" pitchFamily="34" charset="0"/>
              </a:rPr>
              <a:t>Fuse</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Overcurrent protection</a:t>
            </a:r>
          </a:p>
          <a:p>
            <a:pPr algn="ctr"/>
            <a:r>
              <a:rPr lang="en-US" sz="5000" dirty="0">
                <a:latin typeface="Arial" panose="020B0604020202020204" pitchFamily="34" charset="0"/>
                <a:cs typeface="Arial" panose="020B0604020202020204" pitchFamily="34" charset="0"/>
              </a:rPr>
              <a:t>Single use/Resettable</a:t>
            </a:r>
          </a:p>
        </p:txBody>
      </p:sp>
      <p:grpSp>
        <p:nvGrpSpPr>
          <p:cNvPr id="16" name="6_Fuse">
            <a:extLst>
              <a:ext uri="{FF2B5EF4-FFF2-40B4-BE49-F238E27FC236}">
                <a16:creationId xmlns:a16="http://schemas.microsoft.com/office/drawing/2014/main" id="{72B6EC6A-E53A-FE06-9500-C39C7970A4C3}"/>
              </a:ext>
            </a:extLst>
          </p:cNvPr>
          <p:cNvGrpSpPr/>
          <p:nvPr/>
        </p:nvGrpSpPr>
        <p:grpSpPr>
          <a:xfrm>
            <a:off x="17488443" y="10439082"/>
            <a:ext cx="3589001" cy="4017960"/>
            <a:chOff x="11728999" y="6260754"/>
            <a:chExt cx="2540770" cy="2844444"/>
          </a:xfrm>
        </p:grpSpPr>
        <p:pic>
          <p:nvPicPr>
            <p:cNvPr id="41" name="Picture 40">
              <a:extLst>
                <a:ext uri="{FF2B5EF4-FFF2-40B4-BE49-F238E27FC236}">
                  <a16:creationId xmlns:a16="http://schemas.microsoft.com/office/drawing/2014/main" id="{EA151388-8FB2-D5AD-13FA-7DBAF2BF4F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611539" y="7378214"/>
              <a:ext cx="2844444" cy="609524"/>
            </a:xfrm>
            <a:prstGeom prst="rect">
              <a:avLst/>
            </a:prstGeom>
          </p:spPr>
        </p:pic>
        <p:pic>
          <p:nvPicPr>
            <p:cNvPr id="42" name="Picture 41" descr="A close-up of a glass of wine&#10;&#10;Description automatically generated with medium confidence">
              <a:extLst>
                <a:ext uri="{FF2B5EF4-FFF2-40B4-BE49-F238E27FC236}">
                  <a16:creationId xmlns:a16="http://schemas.microsoft.com/office/drawing/2014/main" id="{916B5B4A-63E2-A678-2FC0-EB83ED2851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0651" y="6423469"/>
              <a:ext cx="1049118" cy="2408334"/>
            </a:xfrm>
            <a:prstGeom prst="rect">
              <a:avLst/>
            </a:prstGeom>
          </p:spPr>
        </p:pic>
      </p:grpSp>
      <p:sp>
        <p:nvSpPr>
          <p:cNvPr id="17" name="5_Diode text">
            <a:extLst>
              <a:ext uri="{FF2B5EF4-FFF2-40B4-BE49-F238E27FC236}">
                <a16:creationId xmlns:a16="http://schemas.microsoft.com/office/drawing/2014/main" id="{C5177B44-4466-C541-1373-650D2060F33B}"/>
              </a:ext>
            </a:extLst>
          </p:cNvPr>
          <p:cNvSpPr txBox="1"/>
          <p:nvPr/>
        </p:nvSpPr>
        <p:spPr>
          <a:xfrm>
            <a:off x="8323533" y="16939972"/>
            <a:ext cx="8905002" cy="1631216"/>
          </a:xfrm>
          <a:prstGeom prst="rect">
            <a:avLst/>
          </a:prstGeom>
          <a:noFill/>
        </p:spPr>
        <p:txBody>
          <a:bodyPr wrap="none" rtlCol="0">
            <a:spAutoFit/>
          </a:bodyPr>
          <a:lstStyle/>
          <a:p>
            <a:pPr algn="ctr"/>
            <a:r>
              <a:rPr lang="en-US" sz="5000" dirty="0">
                <a:latin typeface="Arial" panose="020B0604020202020204" pitchFamily="34" charset="0"/>
                <a:cs typeface="Arial" panose="020B0604020202020204" pitchFamily="34" charset="0"/>
              </a:rPr>
              <a:t>Diode</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Current travels in one direction</a:t>
            </a:r>
          </a:p>
        </p:txBody>
      </p:sp>
      <p:grpSp>
        <p:nvGrpSpPr>
          <p:cNvPr id="23" name="5_Diode">
            <a:extLst>
              <a:ext uri="{FF2B5EF4-FFF2-40B4-BE49-F238E27FC236}">
                <a16:creationId xmlns:a16="http://schemas.microsoft.com/office/drawing/2014/main" id="{3DC12432-9F77-108B-80C9-E8536EFD113D}"/>
              </a:ext>
            </a:extLst>
          </p:cNvPr>
          <p:cNvGrpSpPr/>
          <p:nvPr/>
        </p:nvGrpSpPr>
        <p:grpSpPr>
          <a:xfrm>
            <a:off x="9642635" y="12369891"/>
            <a:ext cx="6237476" cy="4365655"/>
            <a:chOff x="6174698" y="7627636"/>
            <a:chExt cx="4415711" cy="3090588"/>
          </a:xfrm>
        </p:grpSpPr>
        <p:pic>
          <p:nvPicPr>
            <p:cNvPr id="39" name="Picture 38" descr="A picture containing indoor&#10;&#10;Description automatically generated">
              <a:extLst>
                <a:ext uri="{FF2B5EF4-FFF2-40B4-BE49-F238E27FC236}">
                  <a16:creationId xmlns:a16="http://schemas.microsoft.com/office/drawing/2014/main" id="{1BE6C471-E1C9-113D-F70E-55552785CE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4698" y="7627636"/>
              <a:ext cx="2744021" cy="2890528"/>
            </a:xfrm>
            <a:prstGeom prst="rect">
              <a:avLst/>
            </a:prstGeom>
          </p:spPr>
        </p:pic>
        <p:pic>
          <p:nvPicPr>
            <p:cNvPr id="40" name="Picture 39">
              <a:extLst>
                <a:ext uri="{FF2B5EF4-FFF2-40B4-BE49-F238E27FC236}">
                  <a16:creationId xmlns:a16="http://schemas.microsoft.com/office/drawing/2014/main" id="{52DDCCD6-FB8B-B29C-B13E-0895792B68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5637" y="7944293"/>
              <a:ext cx="1124772" cy="2773931"/>
            </a:xfrm>
            <a:prstGeom prst="rect">
              <a:avLst/>
            </a:prstGeom>
          </p:spPr>
        </p:pic>
      </p:grpSp>
      <p:sp>
        <p:nvSpPr>
          <p:cNvPr id="24" name="4_Resistor text">
            <a:extLst>
              <a:ext uri="{FF2B5EF4-FFF2-40B4-BE49-F238E27FC236}">
                <a16:creationId xmlns:a16="http://schemas.microsoft.com/office/drawing/2014/main" id="{2D718D18-9A1F-3D33-46A3-E7F02C864243}"/>
              </a:ext>
            </a:extLst>
          </p:cNvPr>
          <p:cNvSpPr txBox="1"/>
          <p:nvPr/>
        </p:nvSpPr>
        <p:spPr>
          <a:xfrm>
            <a:off x="1839659" y="14913152"/>
            <a:ext cx="6200735" cy="1631216"/>
          </a:xfrm>
          <a:prstGeom prst="rect">
            <a:avLst/>
          </a:prstGeom>
          <a:noFill/>
        </p:spPr>
        <p:txBody>
          <a:bodyPr wrap="none" rtlCol="0">
            <a:spAutoFit/>
          </a:bodyPr>
          <a:lstStyle/>
          <a:p>
            <a:pPr algn="ctr"/>
            <a:r>
              <a:rPr lang="en-US" sz="5000" dirty="0">
                <a:latin typeface="Arial" panose="020B0604020202020204" pitchFamily="34" charset="0"/>
                <a:cs typeface="Arial" panose="020B0604020202020204" pitchFamily="34" charset="0"/>
              </a:rPr>
              <a:t>Resistor</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Reduces current flow</a:t>
            </a:r>
          </a:p>
        </p:txBody>
      </p:sp>
      <p:grpSp>
        <p:nvGrpSpPr>
          <p:cNvPr id="25" name="4_Resistor">
            <a:extLst>
              <a:ext uri="{FF2B5EF4-FFF2-40B4-BE49-F238E27FC236}">
                <a16:creationId xmlns:a16="http://schemas.microsoft.com/office/drawing/2014/main" id="{E554E722-1B53-6C8E-3613-BCC11C563120}"/>
              </a:ext>
            </a:extLst>
          </p:cNvPr>
          <p:cNvGrpSpPr/>
          <p:nvPr/>
        </p:nvGrpSpPr>
        <p:grpSpPr>
          <a:xfrm>
            <a:off x="1351026" y="10529269"/>
            <a:ext cx="7713215" cy="4317050"/>
            <a:chOff x="304800" y="6324600"/>
            <a:chExt cx="5460434" cy="3056179"/>
          </a:xfrm>
        </p:grpSpPr>
        <p:pic>
          <p:nvPicPr>
            <p:cNvPr id="37" name="Picture 36">
              <a:extLst>
                <a:ext uri="{FF2B5EF4-FFF2-40B4-BE49-F238E27FC236}">
                  <a16:creationId xmlns:a16="http://schemas.microsoft.com/office/drawing/2014/main" id="{DC6EC436-08CD-08A6-CF86-02222A73E4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04800" y="6324600"/>
              <a:ext cx="2209799" cy="3056179"/>
            </a:xfrm>
            <a:prstGeom prst="rect">
              <a:avLst/>
            </a:prstGeom>
          </p:spPr>
        </p:pic>
        <p:pic>
          <p:nvPicPr>
            <p:cNvPr id="38" name="Picture 37" descr="Close-up of a circuit board&#10;&#10;Description automatically generated">
              <a:extLst>
                <a:ext uri="{FF2B5EF4-FFF2-40B4-BE49-F238E27FC236}">
                  <a16:creationId xmlns:a16="http://schemas.microsoft.com/office/drawing/2014/main" id="{3DE87304-6430-14E3-5469-24762C0D55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15230" y="6408980"/>
              <a:ext cx="3050004" cy="2971799"/>
            </a:xfrm>
            <a:prstGeom prst="rect">
              <a:avLst/>
            </a:prstGeom>
          </p:spPr>
        </p:pic>
      </p:grpSp>
      <p:sp>
        <p:nvSpPr>
          <p:cNvPr id="26" name="3_Semiconductor text">
            <a:extLst>
              <a:ext uri="{FF2B5EF4-FFF2-40B4-BE49-F238E27FC236}">
                <a16:creationId xmlns:a16="http://schemas.microsoft.com/office/drawing/2014/main" id="{0F69CA4A-F617-B839-22CC-C6AC4D92AADD}"/>
              </a:ext>
            </a:extLst>
          </p:cNvPr>
          <p:cNvSpPr txBox="1"/>
          <p:nvPr/>
        </p:nvSpPr>
        <p:spPr>
          <a:xfrm>
            <a:off x="24017916" y="7487133"/>
            <a:ext cx="10189008" cy="2400657"/>
          </a:xfrm>
          <a:prstGeom prst="rect">
            <a:avLst/>
          </a:prstGeom>
          <a:noFill/>
        </p:spPr>
        <p:txBody>
          <a:bodyPr wrap="none" rtlCol="0">
            <a:spAutoFit/>
          </a:bodyPr>
          <a:lstStyle/>
          <a:p>
            <a:pPr algn="ctr"/>
            <a:r>
              <a:rPr lang="en-US" sz="5000" dirty="0">
                <a:latin typeface="Arial" panose="020B0604020202020204" pitchFamily="34" charset="0"/>
                <a:cs typeface="Arial" panose="020B0604020202020204" pitchFamily="34" charset="0"/>
              </a:rPr>
              <a:t>Semiconductor</a:t>
            </a:r>
          </a:p>
          <a:p>
            <a:pPr algn="ctr"/>
            <a:r>
              <a:rPr lang="en-US" sz="5000" dirty="0">
                <a:latin typeface="Arial" panose="020B0604020202020204" pitchFamily="34" charset="0"/>
                <a:cs typeface="Arial" panose="020B0604020202020204" pitchFamily="34" charset="0"/>
              </a:rPr>
              <a:t>Silicon</a:t>
            </a:r>
          </a:p>
          <a:p>
            <a:pPr algn="ctr"/>
            <a:r>
              <a:rPr lang="en-US" sz="5000" dirty="0">
                <a:latin typeface="Arial" panose="020B0604020202020204" pitchFamily="34" charset="0"/>
                <a:cs typeface="Arial" panose="020B0604020202020204" pitchFamily="34" charset="0"/>
              </a:rPr>
              <a:t>Can prevent/allow flow of electricity</a:t>
            </a:r>
          </a:p>
        </p:txBody>
      </p:sp>
      <p:pic>
        <p:nvPicPr>
          <p:cNvPr id="27" name="3_Semiconductor" descr="A close-up of a crystal&#10;&#10;Description automatically generated with medium confidence">
            <a:extLst>
              <a:ext uri="{FF2B5EF4-FFF2-40B4-BE49-F238E27FC236}">
                <a16:creationId xmlns:a16="http://schemas.microsoft.com/office/drawing/2014/main" id="{34237F9A-25A2-BB85-DFA7-BA570DAB28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094867" y="3209925"/>
            <a:ext cx="4702568" cy="4133535"/>
          </a:xfrm>
          <a:prstGeom prst="rect">
            <a:avLst/>
          </a:prstGeom>
        </p:spPr>
      </p:pic>
      <p:sp>
        <p:nvSpPr>
          <p:cNvPr id="28" name="2_Insulator text">
            <a:extLst>
              <a:ext uri="{FF2B5EF4-FFF2-40B4-BE49-F238E27FC236}">
                <a16:creationId xmlns:a16="http://schemas.microsoft.com/office/drawing/2014/main" id="{99174728-AA09-1EE6-24D2-C50A12C9B923}"/>
              </a:ext>
            </a:extLst>
          </p:cNvPr>
          <p:cNvSpPr txBox="1"/>
          <p:nvPr/>
        </p:nvSpPr>
        <p:spPr>
          <a:xfrm>
            <a:off x="13829830" y="7421641"/>
            <a:ext cx="8693405" cy="2400657"/>
          </a:xfrm>
          <a:prstGeom prst="rect">
            <a:avLst/>
          </a:prstGeom>
          <a:noFill/>
        </p:spPr>
        <p:txBody>
          <a:bodyPr wrap="none" rtlCol="0">
            <a:spAutoFit/>
          </a:bodyPr>
          <a:lstStyle/>
          <a:p>
            <a:pPr algn="ctr"/>
            <a:r>
              <a:rPr lang="en-US" sz="5000" dirty="0">
                <a:latin typeface="Arial" panose="020B0604020202020204" pitchFamily="34" charset="0"/>
                <a:cs typeface="Arial" panose="020B0604020202020204" pitchFamily="34" charset="0"/>
              </a:rPr>
              <a:t>Insulator</a:t>
            </a:r>
          </a:p>
          <a:p>
            <a:pPr algn="ctr"/>
            <a:r>
              <a:rPr lang="en-US" sz="5000" dirty="0">
                <a:latin typeface="Arial" panose="020B0604020202020204" pitchFamily="34" charset="0"/>
                <a:cs typeface="Arial" panose="020B0604020202020204" pitchFamily="34" charset="0"/>
              </a:rPr>
              <a:t>Rubber/Plastic</a:t>
            </a:r>
          </a:p>
          <a:p>
            <a:pPr algn="ctr"/>
            <a:r>
              <a:rPr lang="en-US" sz="5000" dirty="0">
                <a:latin typeface="Arial" panose="020B0604020202020204" pitchFamily="34" charset="0"/>
                <a:cs typeface="Arial" panose="020B0604020202020204" pitchFamily="34" charset="0"/>
              </a:rPr>
              <a:t>Prevents conduct of electricity</a:t>
            </a:r>
          </a:p>
        </p:txBody>
      </p:sp>
      <p:pic>
        <p:nvPicPr>
          <p:cNvPr id="29" name="2_Insulator b" descr="A picture containing indoor, cloth, plastic&#10;&#10;Description automatically generated">
            <a:extLst>
              <a:ext uri="{FF2B5EF4-FFF2-40B4-BE49-F238E27FC236}">
                <a16:creationId xmlns:a16="http://schemas.microsoft.com/office/drawing/2014/main" id="{DA35876D-C5C6-04B2-3C93-969EF283534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7942475" y="3934537"/>
            <a:ext cx="4828395" cy="3408923"/>
          </a:xfrm>
          <a:prstGeom prst="rect">
            <a:avLst/>
          </a:prstGeom>
        </p:spPr>
      </p:pic>
      <p:pic>
        <p:nvPicPr>
          <p:cNvPr id="30" name="2_Insulator" descr="A picture containing cable, connector&#10;&#10;Description automatically generated">
            <a:extLst>
              <a:ext uri="{FF2B5EF4-FFF2-40B4-BE49-F238E27FC236}">
                <a16:creationId xmlns:a16="http://schemas.microsoft.com/office/drawing/2014/main" id="{DFE51BE4-9C40-F9E4-B720-33624042849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8718911">
            <a:off x="13251816" y="4584671"/>
            <a:ext cx="4963754" cy="3340192"/>
          </a:xfrm>
          <a:prstGeom prst="rect">
            <a:avLst/>
          </a:prstGeom>
        </p:spPr>
      </p:pic>
      <p:sp>
        <p:nvSpPr>
          <p:cNvPr id="31" name="1_Conductor text">
            <a:extLst>
              <a:ext uri="{FF2B5EF4-FFF2-40B4-BE49-F238E27FC236}">
                <a16:creationId xmlns:a16="http://schemas.microsoft.com/office/drawing/2014/main" id="{844B0918-B809-E793-0BDD-F015042E5CD7}"/>
              </a:ext>
            </a:extLst>
          </p:cNvPr>
          <p:cNvSpPr txBox="1"/>
          <p:nvPr/>
        </p:nvSpPr>
        <p:spPr>
          <a:xfrm>
            <a:off x="2764399" y="7420661"/>
            <a:ext cx="7661072" cy="2400657"/>
          </a:xfrm>
          <a:prstGeom prst="rect">
            <a:avLst/>
          </a:prstGeom>
          <a:noFill/>
        </p:spPr>
        <p:txBody>
          <a:bodyPr wrap="none" rtlCol="0">
            <a:spAutoFit/>
          </a:bodyPr>
          <a:lstStyle/>
          <a:p>
            <a:pPr algn="ctr"/>
            <a:r>
              <a:rPr lang="en-US" sz="5000" dirty="0">
                <a:latin typeface="Arial" panose="020B0604020202020204" pitchFamily="34" charset="0"/>
                <a:cs typeface="Arial" panose="020B0604020202020204" pitchFamily="34" charset="0"/>
              </a:rPr>
              <a:t>Conductor</a:t>
            </a:r>
          </a:p>
          <a:p>
            <a:pPr algn="ctr"/>
            <a:r>
              <a:rPr lang="en-US" sz="5000" dirty="0">
                <a:latin typeface="Arial" panose="020B0604020202020204" pitchFamily="34" charset="0"/>
                <a:cs typeface="Arial" panose="020B0604020202020204" pitchFamily="34" charset="0"/>
              </a:rPr>
              <a:t>Gold/Copper/Tin</a:t>
            </a:r>
          </a:p>
          <a:p>
            <a:pPr algn="ctr"/>
            <a:r>
              <a:rPr lang="en-US" sz="5000" dirty="0">
                <a:latin typeface="Arial" panose="020B0604020202020204" pitchFamily="34" charset="0"/>
                <a:cs typeface="Arial" panose="020B0604020202020204" pitchFamily="34" charset="0"/>
              </a:rPr>
              <a:t>Used to conduct electricity</a:t>
            </a:r>
          </a:p>
        </p:txBody>
      </p:sp>
      <p:grpSp>
        <p:nvGrpSpPr>
          <p:cNvPr id="32" name="1_Conductor">
            <a:extLst>
              <a:ext uri="{FF2B5EF4-FFF2-40B4-BE49-F238E27FC236}">
                <a16:creationId xmlns:a16="http://schemas.microsoft.com/office/drawing/2014/main" id="{1388C766-BCCF-AD41-9DE4-86D730306A60}"/>
              </a:ext>
            </a:extLst>
          </p:cNvPr>
          <p:cNvGrpSpPr/>
          <p:nvPr/>
        </p:nvGrpSpPr>
        <p:grpSpPr>
          <a:xfrm>
            <a:off x="2310320" y="4180672"/>
            <a:ext cx="8405161" cy="3646640"/>
            <a:chOff x="983915" y="1830223"/>
            <a:chExt cx="5950285" cy="2581574"/>
          </a:xfrm>
        </p:grpSpPr>
        <p:pic>
          <p:nvPicPr>
            <p:cNvPr id="34" name="Picture 33" descr="A picture containing circuit, electronics&#10;&#10;Description automatically generated">
              <a:extLst>
                <a:ext uri="{FF2B5EF4-FFF2-40B4-BE49-F238E27FC236}">
                  <a16:creationId xmlns:a16="http://schemas.microsoft.com/office/drawing/2014/main" id="{57DBE0BE-54B5-C408-277A-22D42C27711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3915" y="2135374"/>
              <a:ext cx="2209799" cy="1380142"/>
            </a:xfrm>
            <a:prstGeom prst="rect">
              <a:avLst/>
            </a:prstGeom>
          </p:spPr>
        </p:pic>
        <p:pic>
          <p:nvPicPr>
            <p:cNvPr id="35" name="Picture 34" descr="A picture containing table, indoor, white, tableware&#10;&#10;Description automatically generated">
              <a:extLst>
                <a:ext uri="{FF2B5EF4-FFF2-40B4-BE49-F238E27FC236}">
                  <a16:creationId xmlns:a16="http://schemas.microsoft.com/office/drawing/2014/main" id="{49561A6E-55CD-A618-1058-B81A9AAAD83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46114" y="1830223"/>
              <a:ext cx="1641643" cy="1696173"/>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14DDBFC4-DEB1-0603-A1B6-2C20886BE76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92557" y="1968825"/>
              <a:ext cx="1641643" cy="2442972"/>
            </a:xfrm>
            <a:prstGeom prst="rect">
              <a:avLst/>
            </a:prstGeom>
          </p:spPr>
        </p:pic>
      </p:grpSp>
      <p:sp>
        <p:nvSpPr>
          <p:cNvPr id="33" name="2_PSU text">
            <a:extLst>
              <a:ext uri="{FF2B5EF4-FFF2-40B4-BE49-F238E27FC236}">
                <a16:creationId xmlns:a16="http://schemas.microsoft.com/office/drawing/2014/main" id="{953B3C53-EF8A-9ED7-57CC-8EFFBEA5EC4D}"/>
              </a:ext>
            </a:extLst>
          </p:cNvPr>
          <p:cNvSpPr txBox="1"/>
          <p:nvPr/>
        </p:nvSpPr>
        <p:spPr>
          <a:xfrm>
            <a:off x="29246361" y="14575749"/>
            <a:ext cx="4171335" cy="1631216"/>
          </a:xfrm>
          <a:prstGeom prst="rect">
            <a:avLst/>
          </a:prstGeom>
          <a:noFill/>
        </p:spPr>
        <p:txBody>
          <a:bodyPr wrap="none" rtlCol="0">
            <a:spAutoFit/>
          </a:bodyPr>
          <a:lstStyle/>
          <a:p>
            <a:pPr algn="ctr"/>
            <a:r>
              <a:rPr lang="en-US" sz="5000" dirty="0">
                <a:latin typeface="Arial" panose="020B0604020202020204" pitchFamily="34" charset="0"/>
                <a:cs typeface="Arial" panose="020B0604020202020204" pitchFamily="34" charset="0"/>
              </a:rPr>
              <a:t>Capacitor</a:t>
            </a:r>
          </a:p>
          <a:p>
            <a:pPr algn="ctr"/>
            <a:r>
              <a:rPr lang="en-US" sz="5000" dirty="0">
                <a:latin typeface="Arial" panose="020B0604020202020204" pitchFamily="34" charset="0"/>
                <a:cs typeface="Arial" panose="020B0604020202020204" pitchFamily="34" charset="0"/>
              </a:rPr>
              <a:t>Stores charge</a:t>
            </a:r>
          </a:p>
        </p:txBody>
      </p:sp>
    </p:spTree>
    <p:extLst>
      <p:ext uri="{BB962C8B-B14F-4D97-AF65-F5344CB8AC3E}">
        <p14:creationId xmlns:p14="http://schemas.microsoft.com/office/powerpoint/2010/main" val="2345854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t>
            </a:r>
            <a:r>
              <a:rPr lang="en-US" sz="7500">
                <a:latin typeface="Arial" panose="020B0604020202020204" pitchFamily="34" charset="0"/>
                <a:cs typeface="Arial" panose="020B0604020202020204" pitchFamily="34" charset="0"/>
              </a:rPr>
              <a:t>/ap/4c05</a:t>
            </a:r>
            <a:endParaRPr lang="en-US" sz="7500" dirty="0">
              <a:latin typeface="Arial" panose="020B0604020202020204" pitchFamily="34" charset="0"/>
              <a:cs typeface="Arial" panose="020B0604020202020204" pitchFamily="34" charset="0"/>
            </a:endParaRP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Electrical Circuits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572103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 closed path which electrons move along</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This produces an electric current</a:t>
            </a:r>
            <a:endParaRPr lang="en-US" sz="7500" dirty="0">
              <a:latin typeface="Arial" panose="020B0604020202020204" pitchFamily="34" charset="0"/>
              <a:cs typeface="Arial" panose="020B0604020202020204" pitchFamily="34" charset="0"/>
            </a:endParaRPr>
          </a:p>
        </p:txBody>
      </p:sp>
      <p:pic>
        <p:nvPicPr>
          <p:cNvPr id="3" name="4_Close 7" descr="Shape, circle&#10;&#10;Description automatically generated">
            <a:extLst>
              <a:ext uri="{FF2B5EF4-FFF2-40B4-BE49-F238E27FC236}">
                <a16:creationId xmlns:a16="http://schemas.microsoft.com/office/drawing/2014/main" id="{605A3E4E-A520-1731-F611-8DC3761495D5}"/>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0107770" y="12985865"/>
            <a:ext cx="3618764" cy="3609573"/>
          </a:xfrm>
          <a:prstGeom prst="rect">
            <a:avLst/>
          </a:prstGeom>
        </p:spPr>
      </p:pic>
      <p:pic>
        <p:nvPicPr>
          <p:cNvPr id="4" name="4_Close 6" descr="Shape, circle&#10;&#10;Description automatically generated">
            <a:extLst>
              <a:ext uri="{FF2B5EF4-FFF2-40B4-BE49-F238E27FC236}">
                <a16:creationId xmlns:a16="http://schemas.microsoft.com/office/drawing/2014/main" id="{178D574C-30A1-1EDC-A38E-0A4603E37C6D}"/>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5766174" y="12985865"/>
            <a:ext cx="3618764" cy="3609573"/>
          </a:xfrm>
          <a:prstGeom prst="rect">
            <a:avLst/>
          </a:prstGeom>
        </p:spPr>
      </p:pic>
      <p:pic>
        <p:nvPicPr>
          <p:cNvPr id="6" name="4_Close 5" descr="Shape, circle&#10;&#10;Description automatically generated">
            <a:extLst>
              <a:ext uri="{FF2B5EF4-FFF2-40B4-BE49-F238E27FC236}">
                <a16:creationId xmlns:a16="http://schemas.microsoft.com/office/drawing/2014/main" id="{064FD3C6-C90D-98B7-F751-CE3BCADDE521}"/>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424578" y="12985865"/>
            <a:ext cx="3618764" cy="3609573"/>
          </a:xfrm>
          <a:prstGeom prst="rect">
            <a:avLst/>
          </a:prstGeom>
        </p:spPr>
      </p:pic>
      <p:pic>
        <p:nvPicPr>
          <p:cNvPr id="8" name="4_Close 4" descr="Shape, circle&#10;&#10;Description automatically generated">
            <a:extLst>
              <a:ext uri="{FF2B5EF4-FFF2-40B4-BE49-F238E27FC236}">
                <a16:creationId xmlns:a16="http://schemas.microsoft.com/office/drawing/2014/main" id="{BCB33598-2343-050C-F371-34839BD03C48}"/>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082982" y="12985865"/>
            <a:ext cx="3618764" cy="3609573"/>
          </a:xfrm>
          <a:prstGeom prst="rect">
            <a:avLst/>
          </a:prstGeom>
        </p:spPr>
      </p:pic>
      <p:pic>
        <p:nvPicPr>
          <p:cNvPr id="10" name="4_Close 3" descr="Shape, circle&#10;&#10;Description automatically generated">
            <a:extLst>
              <a:ext uri="{FF2B5EF4-FFF2-40B4-BE49-F238E27FC236}">
                <a16:creationId xmlns:a16="http://schemas.microsoft.com/office/drawing/2014/main" id="{83F0EEF9-6821-D785-3065-9851ECE46744}"/>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2741385" y="12985865"/>
            <a:ext cx="3618764" cy="3609573"/>
          </a:xfrm>
          <a:prstGeom prst="rect">
            <a:avLst/>
          </a:prstGeom>
        </p:spPr>
      </p:pic>
      <p:pic>
        <p:nvPicPr>
          <p:cNvPr id="16" name="4_Close 2" descr="Shape, circle&#10;&#10;Description automatically generated">
            <a:extLst>
              <a:ext uri="{FF2B5EF4-FFF2-40B4-BE49-F238E27FC236}">
                <a16:creationId xmlns:a16="http://schemas.microsoft.com/office/drawing/2014/main" id="{2F18D653-80F5-74E9-78CD-2B01CF6CD1EC}"/>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399789" y="12985865"/>
            <a:ext cx="3618764" cy="3609573"/>
          </a:xfrm>
          <a:prstGeom prst="rect">
            <a:avLst/>
          </a:prstGeom>
        </p:spPr>
      </p:pic>
      <p:pic>
        <p:nvPicPr>
          <p:cNvPr id="17" name="4_Close 1" descr="Shape, circle&#10;&#10;Description automatically generated">
            <a:extLst>
              <a:ext uri="{FF2B5EF4-FFF2-40B4-BE49-F238E27FC236}">
                <a16:creationId xmlns:a16="http://schemas.microsoft.com/office/drawing/2014/main" id="{8B5A1E00-6E0B-724D-7516-BEA1C2BCC2A6}"/>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058193" y="12985865"/>
            <a:ext cx="3618764" cy="3609573"/>
          </a:xfrm>
          <a:prstGeom prst="rect">
            <a:avLst/>
          </a:prstGeom>
        </p:spPr>
      </p:pic>
      <p:sp>
        <p:nvSpPr>
          <p:cNvPr id="23" name="4_Closed text">
            <a:extLst>
              <a:ext uri="{FF2B5EF4-FFF2-40B4-BE49-F238E27FC236}">
                <a16:creationId xmlns:a16="http://schemas.microsoft.com/office/drawing/2014/main" id="{946D4D08-1B1C-20FE-76CA-8F7380AA3841}"/>
              </a:ext>
            </a:extLst>
          </p:cNvPr>
          <p:cNvSpPr txBox="1"/>
          <p:nvPr/>
        </p:nvSpPr>
        <p:spPr>
          <a:xfrm>
            <a:off x="16400704" y="17912858"/>
            <a:ext cx="4177746"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Closed</a:t>
            </a:r>
          </a:p>
        </p:txBody>
      </p:sp>
      <p:grpSp>
        <p:nvGrpSpPr>
          <p:cNvPr id="24" name="4_Closed path">
            <a:extLst>
              <a:ext uri="{FF2B5EF4-FFF2-40B4-BE49-F238E27FC236}">
                <a16:creationId xmlns:a16="http://schemas.microsoft.com/office/drawing/2014/main" id="{0268561E-0FB7-3560-9345-769C2893E479}"/>
              </a:ext>
            </a:extLst>
          </p:cNvPr>
          <p:cNvGrpSpPr/>
          <p:nvPr/>
        </p:nvGrpSpPr>
        <p:grpSpPr>
          <a:xfrm>
            <a:off x="1351026" y="17102550"/>
            <a:ext cx="34157266" cy="810308"/>
            <a:chOff x="209550" y="10902950"/>
            <a:chExt cx="23555325" cy="558800"/>
          </a:xfrm>
        </p:grpSpPr>
        <p:sp>
          <p:nvSpPr>
            <p:cNvPr id="36" name="Rectangle 35">
              <a:extLst>
                <a:ext uri="{FF2B5EF4-FFF2-40B4-BE49-F238E27FC236}">
                  <a16:creationId xmlns:a16="http://schemas.microsoft.com/office/drawing/2014/main" id="{256DFE22-15EF-AAF5-C834-0CFF33F025B1}"/>
                </a:ext>
              </a:extLst>
            </p:cNvPr>
            <p:cNvSpPr/>
            <p:nvPr/>
          </p:nvSpPr>
          <p:spPr>
            <a:xfrm>
              <a:off x="209550" y="10902950"/>
              <a:ext cx="9906000" cy="5588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DB801ACB-F984-6665-B633-55AE8E475F94}"/>
                </a:ext>
              </a:extLst>
            </p:cNvPr>
            <p:cNvSpPr/>
            <p:nvPr/>
          </p:nvSpPr>
          <p:spPr>
            <a:xfrm>
              <a:off x="13858875" y="10902950"/>
              <a:ext cx="9906000" cy="5588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96E27B0A-AC3D-C25B-2B4D-90A6358199F8}"/>
                </a:ext>
              </a:extLst>
            </p:cNvPr>
            <p:cNvSpPr/>
            <p:nvPr/>
          </p:nvSpPr>
          <p:spPr>
            <a:xfrm>
              <a:off x="10058399" y="10902950"/>
              <a:ext cx="3800475" cy="5588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25" name="3_Open text">
            <a:extLst>
              <a:ext uri="{FF2B5EF4-FFF2-40B4-BE49-F238E27FC236}">
                <a16:creationId xmlns:a16="http://schemas.microsoft.com/office/drawing/2014/main" id="{0AC37AEB-80A0-72B4-F2B8-FD2BF73DB4F7}"/>
              </a:ext>
            </a:extLst>
          </p:cNvPr>
          <p:cNvSpPr txBox="1"/>
          <p:nvPr/>
        </p:nvSpPr>
        <p:spPr>
          <a:xfrm>
            <a:off x="17280566" y="10952746"/>
            <a:ext cx="3321743"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Open</a:t>
            </a:r>
          </a:p>
        </p:txBody>
      </p:sp>
      <p:pic>
        <p:nvPicPr>
          <p:cNvPr id="26" name="3_Open 6" descr="Shape, circle&#10;&#10;Description automatically generated">
            <a:extLst>
              <a:ext uri="{FF2B5EF4-FFF2-40B4-BE49-F238E27FC236}">
                <a16:creationId xmlns:a16="http://schemas.microsoft.com/office/drawing/2014/main" id="{A5D21CA6-3C23-A716-8475-5777E380735F}"/>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0770750" y="7590633"/>
            <a:ext cx="3618764" cy="3609573"/>
          </a:xfrm>
          <a:prstGeom prst="rect">
            <a:avLst/>
          </a:prstGeom>
        </p:spPr>
      </p:pic>
      <p:pic>
        <p:nvPicPr>
          <p:cNvPr id="27" name="3_Open 5" descr="Shape, circle&#10;&#10;Description automatically generated">
            <a:extLst>
              <a:ext uri="{FF2B5EF4-FFF2-40B4-BE49-F238E27FC236}">
                <a16:creationId xmlns:a16="http://schemas.microsoft.com/office/drawing/2014/main" id="{31220885-32E6-507F-99BA-6A9557FB5001}"/>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682375" y="7590633"/>
            <a:ext cx="3618764" cy="3609573"/>
          </a:xfrm>
          <a:prstGeom prst="rect">
            <a:avLst/>
          </a:prstGeom>
        </p:spPr>
      </p:pic>
      <p:pic>
        <p:nvPicPr>
          <p:cNvPr id="28" name="3_Open 4" descr="Shape, circle&#10;&#10;Description automatically generated">
            <a:extLst>
              <a:ext uri="{FF2B5EF4-FFF2-40B4-BE49-F238E27FC236}">
                <a16:creationId xmlns:a16="http://schemas.microsoft.com/office/drawing/2014/main" id="{3800889B-6209-ED05-27BB-4FA6194CF0D3}"/>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373007" y="7590633"/>
            <a:ext cx="3618764" cy="3609573"/>
          </a:xfrm>
          <a:prstGeom prst="rect">
            <a:avLst/>
          </a:prstGeom>
        </p:spPr>
      </p:pic>
      <p:pic>
        <p:nvPicPr>
          <p:cNvPr id="29" name="3_Open 3" descr="Shape, circle&#10;&#10;Description automatically generated">
            <a:extLst>
              <a:ext uri="{FF2B5EF4-FFF2-40B4-BE49-F238E27FC236}">
                <a16:creationId xmlns:a16="http://schemas.microsoft.com/office/drawing/2014/main" id="{0B92368D-0361-C355-55D6-1F98A521EC8A}"/>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2096822" y="7590633"/>
            <a:ext cx="3618764" cy="3609573"/>
          </a:xfrm>
          <a:prstGeom prst="rect">
            <a:avLst/>
          </a:prstGeom>
        </p:spPr>
      </p:pic>
      <p:pic>
        <p:nvPicPr>
          <p:cNvPr id="30" name="3_Open 2" descr="Shape, circle&#10;&#10;Description automatically generated">
            <a:extLst>
              <a:ext uri="{FF2B5EF4-FFF2-40B4-BE49-F238E27FC236}">
                <a16:creationId xmlns:a16="http://schemas.microsoft.com/office/drawing/2014/main" id="{374475CA-BD59-709C-702D-F6DCA7E41BDA}"/>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008447" y="7590633"/>
            <a:ext cx="3618764" cy="3609573"/>
          </a:xfrm>
          <a:prstGeom prst="rect">
            <a:avLst/>
          </a:prstGeom>
        </p:spPr>
      </p:pic>
      <p:pic>
        <p:nvPicPr>
          <p:cNvPr id="31" name="3_Open 1" descr="Shape, circle&#10;&#10;Description automatically generated">
            <a:extLst>
              <a:ext uri="{FF2B5EF4-FFF2-40B4-BE49-F238E27FC236}">
                <a16:creationId xmlns:a16="http://schemas.microsoft.com/office/drawing/2014/main" id="{E7196A48-B343-A7D9-68B2-2383F543C386}"/>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99079" y="7590633"/>
            <a:ext cx="3618764" cy="3609573"/>
          </a:xfrm>
          <a:prstGeom prst="rect">
            <a:avLst/>
          </a:prstGeom>
        </p:spPr>
      </p:pic>
      <p:sp>
        <p:nvSpPr>
          <p:cNvPr id="32" name="3_Open path swtich">
            <a:extLst>
              <a:ext uri="{FF2B5EF4-FFF2-40B4-BE49-F238E27FC236}">
                <a16:creationId xmlns:a16="http://schemas.microsoft.com/office/drawing/2014/main" id="{2530CF92-1E3E-756E-63EE-2E89879E4645}"/>
              </a:ext>
            </a:extLst>
          </p:cNvPr>
          <p:cNvSpPr/>
          <p:nvPr/>
        </p:nvSpPr>
        <p:spPr>
          <a:xfrm rot="19038717">
            <a:off x="14956363" y="9660290"/>
            <a:ext cx="5511019" cy="81030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33" name="3_Open path">
            <a:extLst>
              <a:ext uri="{FF2B5EF4-FFF2-40B4-BE49-F238E27FC236}">
                <a16:creationId xmlns:a16="http://schemas.microsoft.com/office/drawing/2014/main" id="{792F8903-AEEF-8E41-045C-A21813C95A88}"/>
              </a:ext>
            </a:extLst>
          </p:cNvPr>
          <p:cNvGrpSpPr/>
          <p:nvPr/>
        </p:nvGrpSpPr>
        <p:grpSpPr>
          <a:xfrm>
            <a:off x="1351026" y="11356726"/>
            <a:ext cx="34157266" cy="810308"/>
            <a:chOff x="209550" y="6940550"/>
            <a:chExt cx="23555325" cy="558800"/>
          </a:xfrm>
        </p:grpSpPr>
        <p:sp>
          <p:nvSpPr>
            <p:cNvPr id="34" name="Rectangle 33">
              <a:extLst>
                <a:ext uri="{FF2B5EF4-FFF2-40B4-BE49-F238E27FC236}">
                  <a16:creationId xmlns:a16="http://schemas.microsoft.com/office/drawing/2014/main" id="{3A5CFDEE-E3CC-6295-9C86-1A18B3473E45}"/>
                </a:ext>
              </a:extLst>
            </p:cNvPr>
            <p:cNvSpPr/>
            <p:nvPr/>
          </p:nvSpPr>
          <p:spPr>
            <a:xfrm>
              <a:off x="209550" y="6940550"/>
              <a:ext cx="9906000" cy="5588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F7DAB607-E99D-A4F0-DAAE-1A622A6BE36C}"/>
                </a:ext>
              </a:extLst>
            </p:cNvPr>
            <p:cNvSpPr/>
            <p:nvPr/>
          </p:nvSpPr>
          <p:spPr>
            <a:xfrm>
              <a:off x="13858875" y="6940550"/>
              <a:ext cx="9906000" cy="5588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026720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Voltage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523117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Difference in electrical potential between two points</a:t>
            </a:r>
            <a:endParaRPr lang="en-US" sz="10500" b="1" dirty="0">
              <a:solidFill>
                <a:srgbClr val="1884C7"/>
              </a:solidFill>
              <a:latin typeface="Arial" panose="020B0604020202020204" pitchFamily="34" charset="0"/>
              <a:cs typeface="Arial" panose="020B0604020202020204" pitchFamily="34" charset="0"/>
            </a:endParaRPr>
          </a:p>
        </p:txBody>
      </p:sp>
      <p:sp>
        <p:nvSpPr>
          <p:cNvPr id="3" name="2_Arrow">
            <a:extLst>
              <a:ext uri="{FF2B5EF4-FFF2-40B4-BE49-F238E27FC236}">
                <a16:creationId xmlns:a16="http://schemas.microsoft.com/office/drawing/2014/main" id="{81B5CE49-7217-A461-D8FF-29AC76D9F6C5}"/>
              </a:ext>
            </a:extLst>
          </p:cNvPr>
          <p:cNvSpPr/>
          <p:nvPr/>
        </p:nvSpPr>
        <p:spPr>
          <a:xfrm rot="5400000" flipH="1">
            <a:off x="11636615" y="-3238951"/>
            <a:ext cx="13150694" cy="30272250"/>
          </a:xfrm>
          <a:prstGeom prst="uturnArrow">
            <a:avLst>
              <a:gd name="adj1" fmla="val 11937"/>
              <a:gd name="adj2" fmla="val 13010"/>
              <a:gd name="adj3" fmla="val 14503"/>
              <a:gd name="adj4" fmla="val 43750"/>
              <a:gd name="adj5" fmla="val 92808"/>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4" name="2_C16">
            <a:extLst>
              <a:ext uri="{FF2B5EF4-FFF2-40B4-BE49-F238E27FC236}">
                <a16:creationId xmlns:a16="http://schemas.microsoft.com/office/drawing/2014/main" id="{4D25CF7C-CA8C-76A7-6DFC-AD1F7E6DD0B5}"/>
              </a:ext>
            </a:extLst>
          </p:cNvPr>
          <p:cNvSpPr/>
          <p:nvPr/>
        </p:nvSpPr>
        <p:spPr>
          <a:xfrm>
            <a:off x="4175932" y="16964798"/>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2_C15">
            <a:extLst>
              <a:ext uri="{FF2B5EF4-FFF2-40B4-BE49-F238E27FC236}">
                <a16:creationId xmlns:a16="http://schemas.microsoft.com/office/drawing/2014/main" id="{02FA4736-A880-D533-3147-550F6A473FF0}"/>
              </a:ext>
            </a:extLst>
          </p:cNvPr>
          <p:cNvSpPr/>
          <p:nvPr/>
        </p:nvSpPr>
        <p:spPr>
          <a:xfrm>
            <a:off x="8007032" y="16964798"/>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2_C14">
            <a:extLst>
              <a:ext uri="{FF2B5EF4-FFF2-40B4-BE49-F238E27FC236}">
                <a16:creationId xmlns:a16="http://schemas.microsoft.com/office/drawing/2014/main" id="{21B33ECB-624B-9A95-B01D-892F993C6655}"/>
              </a:ext>
            </a:extLst>
          </p:cNvPr>
          <p:cNvSpPr/>
          <p:nvPr/>
        </p:nvSpPr>
        <p:spPr>
          <a:xfrm>
            <a:off x="11838133" y="16964798"/>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2_C13">
            <a:extLst>
              <a:ext uri="{FF2B5EF4-FFF2-40B4-BE49-F238E27FC236}">
                <a16:creationId xmlns:a16="http://schemas.microsoft.com/office/drawing/2014/main" id="{CEA128B3-175F-6C97-3A8E-524C0C3B18EE}"/>
              </a:ext>
            </a:extLst>
          </p:cNvPr>
          <p:cNvSpPr/>
          <p:nvPr/>
        </p:nvSpPr>
        <p:spPr>
          <a:xfrm>
            <a:off x="15669233" y="16964798"/>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2_C12">
            <a:extLst>
              <a:ext uri="{FF2B5EF4-FFF2-40B4-BE49-F238E27FC236}">
                <a16:creationId xmlns:a16="http://schemas.microsoft.com/office/drawing/2014/main" id="{58A9232D-D5E4-19EC-C574-00A0A92FF1A2}"/>
              </a:ext>
            </a:extLst>
          </p:cNvPr>
          <p:cNvSpPr/>
          <p:nvPr/>
        </p:nvSpPr>
        <p:spPr>
          <a:xfrm>
            <a:off x="19500333" y="16976220"/>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2_C11">
            <a:extLst>
              <a:ext uri="{FF2B5EF4-FFF2-40B4-BE49-F238E27FC236}">
                <a16:creationId xmlns:a16="http://schemas.microsoft.com/office/drawing/2014/main" id="{7EAE4E3F-A565-F3DA-835D-488BD24BE8A4}"/>
              </a:ext>
            </a:extLst>
          </p:cNvPr>
          <p:cNvSpPr/>
          <p:nvPr/>
        </p:nvSpPr>
        <p:spPr>
          <a:xfrm>
            <a:off x="23331433" y="16976220"/>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 name="2_C10">
            <a:extLst>
              <a:ext uri="{FF2B5EF4-FFF2-40B4-BE49-F238E27FC236}">
                <a16:creationId xmlns:a16="http://schemas.microsoft.com/office/drawing/2014/main" id="{5EB55209-6C3B-4B72-45B8-59D1EEA7E44A}"/>
              </a:ext>
            </a:extLst>
          </p:cNvPr>
          <p:cNvSpPr/>
          <p:nvPr/>
        </p:nvSpPr>
        <p:spPr>
          <a:xfrm>
            <a:off x="27217848" y="16964798"/>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2_C09">
            <a:extLst>
              <a:ext uri="{FF2B5EF4-FFF2-40B4-BE49-F238E27FC236}">
                <a16:creationId xmlns:a16="http://schemas.microsoft.com/office/drawing/2014/main" id="{6B2C18B5-7716-CDDA-BE96-CA7E7B341B1D}"/>
              </a:ext>
            </a:extLst>
          </p:cNvPr>
          <p:cNvSpPr/>
          <p:nvPr/>
        </p:nvSpPr>
        <p:spPr>
          <a:xfrm>
            <a:off x="30583928" y="15205788"/>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2_C08">
            <a:extLst>
              <a:ext uri="{FF2B5EF4-FFF2-40B4-BE49-F238E27FC236}">
                <a16:creationId xmlns:a16="http://schemas.microsoft.com/office/drawing/2014/main" id="{E88B38E9-D94E-EFDE-DD83-A8A496403ED0}"/>
              </a:ext>
            </a:extLst>
          </p:cNvPr>
          <p:cNvSpPr/>
          <p:nvPr/>
        </p:nvSpPr>
        <p:spPr>
          <a:xfrm>
            <a:off x="31823976" y="11580209"/>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2_C07">
            <a:extLst>
              <a:ext uri="{FF2B5EF4-FFF2-40B4-BE49-F238E27FC236}">
                <a16:creationId xmlns:a16="http://schemas.microsoft.com/office/drawing/2014/main" id="{85DC1A3D-7D5B-0F12-2643-047FF4DCA37D}"/>
              </a:ext>
            </a:extLst>
          </p:cNvPr>
          <p:cNvSpPr/>
          <p:nvPr/>
        </p:nvSpPr>
        <p:spPr>
          <a:xfrm>
            <a:off x="30616704" y="8044104"/>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2_C06">
            <a:extLst>
              <a:ext uri="{FF2B5EF4-FFF2-40B4-BE49-F238E27FC236}">
                <a16:creationId xmlns:a16="http://schemas.microsoft.com/office/drawing/2014/main" id="{4D949D7C-D692-70C7-0EE5-06DB103689B6}"/>
              </a:ext>
            </a:extLst>
          </p:cNvPr>
          <p:cNvSpPr/>
          <p:nvPr/>
        </p:nvSpPr>
        <p:spPr>
          <a:xfrm>
            <a:off x="27217848" y="6195620"/>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8" name="2_C05">
            <a:extLst>
              <a:ext uri="{FF2B5EF4-FFF2-40B4-BE49-F238E27FC236}">
                <a16:creationId xmlns:a16="http://schemas.microsoft.com/office/drawing/2014/main" id="{EA4591D0-6746-DE61-BB34-0E02B942CD9C}"/>
              </a:ext>
            </a:extLst>
          </p:cNvPr>
          <p:cNvSpPr/>
          <p:nvPr/>
        </p:nvSpPr>
        <p:spPr>
          <a:xfrm>
            <a:off x="23331433" y="6207042"/>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9" name="2_C04">
            <a:extLst>
              <a:ext uri="{FF2B5EF4-FFF2-40B4-BE49-F238E27FC236}">
                <a16:creationId xmlns:a16="http://schemas.microsoft.com/office/drawing/2014/main" id="{0E106690-6BC4-2B72-223C-F42A95E78C3B}"/>
              </a:ext>
            </a:extLst>
          </p:cNvPr>
          <p:cNvSpPr/>
          <p:nvPr/>
        </p:nvSpPr>
        <p:spPr>
          <a:xfrm>
            <a:off x="19500333" y="6207042"/>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0" name="2_C03">
            <a:extLst>
              <a:ext uri="{FF2B5EF4-FFF2-40B4-BE49-F238E27FC236}">
                <a16:creationId xmlns:a16="http://schemas.microsoft.com/office/drawing/2014/main" id="{82B71B42-38E4-DA92-30BB-017E7ABC4E44}"/>
              </a:ext>
            </a:extLst>
          </p:cNvPr>
          <p:cNvSpPr/>
          <p:nvPr/>
        </p:nvSpPr>
        <p:spPr>
          <a:xfrm>
            <a:off x="15669233" y="6195620"/>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1" name="2_C02">
            <a:extLst>
              <a:ext uri="{FF2B5EF4-FFF2-40B4-BE49-F238E27FC236}">
                <a16:creationId xmlns:a16="http://schemas.microsoft.com/office/drawing/2014/main" id="{F2B943C0-F6AE-DE7E-D567-FCB0BB8D448E}"/>
              </a:ext>
            </a:extLst>
          </p:cNvPr>
          <p:cNvSpPr/>
          <p:nvPr/>
        </p:nvSpPr>
        <p:spPr>
          <a:xfrm>
            <a:off x="11838133" y="6195620"/>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2_C01">
            <a:extLst>
              <a:ext uri="{FF2B5EF4-FFF2-40B4-BE49-F238E27FC236}">
                <a16:creationId xmlns:a16="http://schemas.microsoft.com/office/drawing/2014/main" id="{E6AA3AC5-F3E3-B50F-BF3D-34CB9DB888C7}"/>
              </a:ext>
            </a:extLst>
          </p:cNvPr>
          <p:cNvSpPr/>
          <p:nvPr/>
        </p:nvSpPr>
        <p:spPr>
          <a:xfrm>
            <a:off x="8007032" y="6195620"/>
            <a:ext cx="1474947" cy="150772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3" name="2_battery text">
            <a:extLst>
              <a:ext uri="{FF2B5EF4-FFF2-40B4-BE49-F238E27FC236}">
                <a16:creationId xmlns:a16="http://schemas.microsoft.com/office/drawing/2014/main" id="{DDD0E30D-0AFD-D8E4-C55F-957E1B19EF6C}"/>
              </a:ext>
            </a:extLst>
          </p:cNvPr>
          <p:cNvSpPr txBox="1"/>
          <p:nvPr/>
        </p:nvSpPr>
        <p:spPr>
          <a:xfrm>
            <a:off x="6481222" y="10596532"/>
            <a:ext cx="4462825" cy="3170100"/>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1.5 Volt</a:t>
            </a:r>
            <a:br>
              <a:rPr lang="en-US" sz="10000" dirty="0">
                <a:latin typeface="Arial" panose="020B0604020202020204" pitchFamily="34" charset="0"/>
                <a:cs typeface="Arial" panose="020B0604020202020204" pitchFamily="34" charset="0"/>
              </a:rPr>
            </a:br>
            <a:r>
              <a:rPr lang="en-US" sz="10000" dirty="0">
                <a:latin typeface="Arial" panose="020B0604020202020204" pitchFamily="34" charset="0"/>
                <a:cs typeface="Arial" panose="020B0604020202020204" pitchFamily="34" charset="0"/>
              </a:rPr>
              <a:t>Battery</a:t>
            </a:r>
          </a:p>
        </p:txBody>
      </p:sp>
      <p:pic>
        <p:nvPicPr>
          <p:cNvPr id="34" name="2_battery">
            <a:extLst>
              <a:ext uri="{FF2B5EF4-FFF2-40B4-BE49-F238E27FC236}">
                <a16:creationId xmlns:a16="http://schemas.microsoft.com/office/drawing/2014/main" id="{AD587CA4-A5B7-ADA4-1835-BA8E26D567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7978" y="8599982"/>
            <a:ext cx="3801599" cy="7748022"/>
          </a:xfrm>
          <a:prstGeom prst="rect">
            <a:avLst/>
          </a:prstGeom>
        </p:spPr>
      </p:pic>
    </p:spTree>
    <p:extLst>
      <p:ext uri="{BB962C8B-B14F-4D97-AF65-F5344CB8AC3E}">
        <p14:creationId xmlns:p14="http://schemas.microsoft.com/office/powerpoint/2010/main" val="1035574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Current</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4474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Count of flow of electrons. Measured in Amps (I)</a:t>
            </a:r>
            <a:endParaRPr lang="en-US" sz="10500" b="1" dirty="0">
              <a:solidFill>
                <a:srgbClr val="1884C7"/>
              </a:solidFill>
              <a:latin typeface="Arial" panose="020B0604020202020204" pitchFamily="34" charset="0"/>
              <a:cs typeface="Arial" panose="020B0604020202020204" pitchFamily="34" charset="0"/>
            </a:endParaRPr>
          </a:p>
        </p:txBody>
      </p:sp>
      <p:sp>
        <p:nvSpPr>
          <p:cNvPr id="3" name="2_Wire">
            <a:extLst>
              <a:ext uri="{FF2B5EF4-FFF2-40B4-BE49-F238E27FC236}">
                <a16:creationId xmlns:a16="http://schemas.microsoft.com/office/drawing/2014/main" id="{1391EA83-6321-D7E5-4A96-C47BDB45BB3C}"/>
              </a:ext>
            </a:extLst>
          </p:cNvPr>
          <p:cNvSpPr/>
          <p:nvPr/>
        </p:nvSpPr>
        <p:spPr>
          <a:xfrm>
            <a:off x="0" y="13038658"/>
            <a:ext cx="36608656" cy="2279957"/>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 name="2_C10">
            <a:extLst>
              <a:ext uri="{FF2B5EF4-FFF2-40B4-BE49-F238E27FC236}">
                <a16:creationId xmlns:a16="http://schemas.microsoft.com/office/drawing/2014/main" id="{961BFC56-CBE3-3372-011C-4D2EE8C52D85}"/>
              </a:ext>
            </a:extLst>
          </p:cNvPr>
          <p:cNvSpPr/>
          <p:nvPr/>
        </p:nvSpPr>
        <p:spPr>
          <a:xfrm>
            <a:off x="33545108" y="13494650"/>
            <a:ext cx="1338236" cy="13679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2_C09">
            <a:extLst>
              <a:ext uri="{FF2B5EF4-FFF2-40B4-BE49-F238E27FC236}">
                <a16:creationId xmlns:a16="http://schemas.microsoft.com/office/drawing/2014/main" id="{03694ECE-86B1-4FE0-4C96-63CD07CFB9A5}"/>
              </a:ext>
            </a:extLst>
          </p:cNvPr>
          <p:cNvSpPr/>
          <p:nvPr/>
        </p:nvSpPr>
        <p:spPr>
          <a:xfrm>
            <a:off x="30020536" y="13494650"/>
            <a:ext cx="1338236" cy="13679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2_C08">
            <a:extLst>
              <a:ext uri="{FF2B5EF4-FFF2-40B4-BE49-F238E27FC236}">
                <a16:creationId xmlns:a16="http://schemas.microsoft.com/office/drawing/2014/main" id="{5FFEE2D2-A429-BE7B-3C78-135080F2E86B}"/>
              </a:ext>
            </a:extLst>
          </p:cNvPr>
          <p:cNvSpPr/>
          <p:nvPr/>
        </p:nvSpPr>
        <p:spPr>
          <a:xfrm>
            <a:off x="26495965" y="13494650"/>
            <a:ext cx="1338236" cy="13679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2_C07">
            <a:extLst>
              <a:ext uri="{FF2B5EF4-FFF2-40B4-BE49-F238E27FC236}">
                <a16:creationId xmlns:a16="http://schemas.microsoft.com/office/drawing/2014/main" id="{BF27100A-C85A-04ED-30A0-58FE68875AEC}"/>
              </a:ext>
            </a:extLst>
          </p:cNvPr>
          <p:cNvSpPr/>
          <p:nvPr/>
        </p:nvSpPr>
        <p:spPr>
          <a:xfrm>
            <a:off x="22971393" y="13494650"/>
            <a:ext cx="1338236" cy="13679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2_C06">
            <a:extLst>
              <a:ext uri="{FF2B5EF4-FFF2-40B4-BE49-F238E27FC236}">
                <a16:creationId xmlns:a16="http://schemas.microsoft.com/office/drawing/2014/main" id="{6B24AF7C-DEFA-43DE-3968-A9B7B0C9462A}"/>
              </a:ext>
            </a:extLst>
          </p:cNvPr>
          <p:cNvSpPr/>
          <p:nvPr/>
        </p:nvSpPr>
        <p:spPr>
          <a:xfrm>
            <a:off x="19446822" y="13494650"/>
            <a:ext cx="1338236" cy="13679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2_C05">
            <a:extLst>
              <a:ext uri="{FF2B5EF4-FFF2-40B4-BE49-F238E27FC236}">
                <a16:creationId xmlns:a16="http://schemas.microsoft.com/office/drawing/2014/main" id="{3325DDE1-98BE-5CAE-051B-F3664DD53593}"/>
              </a:ext>
            </a:extLst>
          </p:cNvPr>
          <p:cNvSpPr/>
          <p:nvPr/>
        </p:nvSpPr>
        <p:spPr>
          <a:xfrm>
            <a:off x="15922251" y="13494650"/>
            <a:ext cx="1338236" cy="13679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 name="2_C04">
            <a:extLst>
              <a:ext uri="{FF2B5EF4-FFF2-40B4-BE49-F238E27FC236}">
                <a16:creationId xmlns:a16="http://schemas.microsoft.com/office/drawing/2014/main" id="{AE809C6F-EC6E-646A-4437-ADC1A60EDDDC}"/>
              </a:ext>
            </a:extLst>
          </p:cNvPr>
          <p:cNvSpPr/>
          <p:nvPr/>
        </p:nvSpPr>
        <p:spPr>
          <a:xfrm>
            <a:off x="12397679" y="13494650"/>
            <a:ext cx="1338236" cy="13679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2_C03">
            <a:extLst>
              <a:ext uri="{FF2B5EF4-FFF2-40B4-BE49-F238E27FC236}">
                <a16:creationId xmlns:a16="http://schemas.microsoft.com/office/drawing/2014/main" id="{A22C07AE-F5D4-8937-31FC-E6C91E0F0F75}"/>
              </a:ext>
            </a:extLst>
          </p:cNvPr>
          <p:cNvSpPr/>
          <p:nvPr/>
        </p:nvSpPr>
        <p:spPr>
          <a:xfrm>
            <a:off x="8873108" y="13494650"/>
            <a:ext cx="1338236" cy="13679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2_C02">
            <a:extLst>
              <a:ext uri="{FF2B5EF4-FFF2-40B4-BE49-F238E27FC236}">
                <a16:creationId xmlns:a16="http://schemas.microsoft.com/office/drawing/2014/main" id="{0010C830-E179-1B59-89C8-1F79F30972C9}"/>
              </a:ext>
            </a:extLst>
          </p:cNvPr>
          <p:cNvSpPr/>
          <p:nvPr/>
        </p:nvSpPr>
        <p:spPr>
          <a:xfrm>
            <a:off x="5348536" y="13494650"/>
            <a:ext cx="1338236" cy="13679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2_C01">
            <a:extLst>
              <a:ext uri="{FF2B5EF4-FFF2-40B4-BE49-F238E27FC236}">
                <a16:creationId xmlns:a16="http://schemas.microsoft.com/office/drawing/2014/main" id="{1B4E9670-97D5-5130-6E6A-6CAD974EA50C}"/>
              </a:ext>
            </a:extLst>
          </p:cNvPr>
          <p:cNvSpPr/>
          <p:nvPr/>
        </p:nvSpPr>
        <p:spPr>
          <a:xfrm>
            <a:off x="1823965" y="13494650"/>
            <a:ext cx="1338236" cy="136797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2_Highlight">
            <a:extLst>
              <a:ext uri="{FF2B5EF4-FFF2-40B4-BE49-F238E27FC236}">
                <a16:creationId xmlns:a16="http://schemas.microsoft.com/office/drawing/2014/main" id="{EF956B4B-FE50-1122-981F-2E4FD33EF0C5}"/>
              </a:ext>
            </a:extLst>
          </p:cNvPr>
          <p:cNvSpPr/>
          <p:nvPr/>
        </p:nvSpPr>
        <p:spPr>
          <a:xfrm>
            <a:off x="17669667" y="12240675"/>
            <a:ext cx="1338236" cy="3989925"/>
          </a:xfrm>
          <a:prstGeom prst="rect">
            <a:avLst/>
          </a:prstGeom>
          <a:gradFill>
            <a:gsLst>
              <a:gs pos="0">
                <a:schemeClr val="accent4">
                  <a:shade val="51000"/>
                  <a:satMod val="130000"/>
                  <a:lumMod val="99000"/>
                  <a:alpha val="20000"/>
                </a:schemeClr>
              </a:gs>
              <a:gs pos="80000">
                <a:schemeClr val="accent4">
                  <a:shade val="93000"/>
                  <a:satMod val="130000"/>
                  <a:alpha val="20000"/>
                </a:schemeClr>
              </a:gs>
              <a:gs pos="100000">
                <a:schemeClr val="accent4">
                  <a:shade val="94000"/>
                  <a:satMod val="135000"/>
                  <a:alpha val="2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sunrise" dir="t"/>
          </a:scene3d>
          <a:sp3d extrusionH="38100" prstMaterial="metal">
            <a:bevelT w="260350" h="50800" prst="softRound"/>
            <a:bevelB prst="softRoun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28" name="3_AMP" descr="A picture containing text, device, meter, gauge&#10;&#10;Description automatically generated">
            <a:extLst>
              <a:ext uri="{FF2B5EF4-FFF2-40B4-BE49-F238E27FC236}">
                <a16:creationId xmlns:a16="http://schemas.microsoft.com/office/drawing/2014/main" id="{57272527-C4F5-8CD0-2767-E1F5EAF2F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8156" y="6743999"/>
            <a:ext cx="5825445" cy="5825445"/>
          </a:xfrm>
          <a:prstGeom prst="rect">
            <a:avLst/>
          </a:prstGeom>
        </p:spPr>
      </p:pic>
      <p:pic>
        <p:nvPicPr>
          <p:cNvPr id="29" name="3_AMP needle" descr="Background pattern&#10;&#10;Description automatically generated with low confidence">
            <a:extLst>
              <a:ext uri="{FF2B5EF4-FFF2-40B4-BE49-F238E27FC236}">
                <a16:creationId xmlns:a16="http://schemas.microsoft.com/office/drawing/2014/main" id="{499FF50B-22E5-9131-B6B2-66247C2590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02120">
            <a:off x="18235227" y="8379711"/>
            <a:ext cx="779591" cy="2449265"/>
          </a:xfrm>
          <a:prstGeom prst="rect">
            <a:avLst/>
          </a:prstGeom>
        </p:spPr>
      </p:pic>
    </p:spTree>
    <p:extLst>
      <p:ext uri="{BB962C8B-B14F-4D97-AF65-F5344CB8AC3E}">
        <p14:creationId xmlns:p14="http://schemas.microsoft.com/office/powerpoint/2010/main" val="2111742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Hydraulic Analogy</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Electricity acts like water</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26054522"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Water will flow from high pressure to low pressure</a:t>
            </a:r>
            <a:endParaRPr lang="en-US" sz="7500" dirty="0">
              <a:latin typeface="Arial" panose="020B0604020202020204" pitchFamily="34" charset="0"/>
              <a:cs typeface="Arial" panose="020B0604020202020204" pitchFamily="34" charset="0"/>
            </a:endParaRPr>
          </a:p>
        </p:txBody>
      </p:sp>
      <p:sp>
        <p:nvSpPr>
          <p:cNvPr id="3" name="4_Voltage text">
            <a:extLst>
              <a:ext uri="{FF2B5EF4-FFF2-40B4-BE49-F238E27FC236}">
                <a16:creationId xmlns:a16="http://schemas.microsoft.com/office/drawing/2014/main" id="{0F8612F6-91BA-05FE-AB64-FEE6B42DD567}"/>
              </a:ext>
            </a:extLst>
          </p:cNvPr>
          <p:cNvSpPr txBox="1"/>
          <p:nvPr/>
        </p:nvSpPr>
        <p:spPr>
          <a:xfrm>
            <a:off x="22164048" y="7670619"/>
            <a:ext cx="7483139" cy="4154984"/>
          </a:xfrm>
          <a:prstGeom prst="rect">
            <a:avLst/>
          </a:prstGeom>
          <a:noFill/>
        </p:spPr>
        <p:txBody>
          <a:bodyPr wrap="none" rtlCol="0">
            <a:spAutoFit/>
          </a:bodyPr>
          <a:lstStyle/>
          <a:p>
            <a:r>
              <a:rPr lang="en-US" sz="6600" dirty="0">
                <a:latin typeface="Arial" panose="020B0604020202020204" pitchFamily="34" charset="0"/>
                <a:cs typeface="Arial" panose="020B0604020202020204" pitchFamily="34" charset="0"/>
              </a:rPr>
              <a:t>Amount of water in </a:t>
            </a:r>
          </a:p>
          <a:p>
            <a:r>
              <a:rPr lang="en-US" sz="6600" dirty="0">
                <a:latin typeface="Arial" panose="020B0604020202020204" pitchFamily="34" charset="0"/>
                <a:cs typeface="Arial" panose="020B0604020202020204" pitchFamily="34" charset="0"/>
              </a:rPr>
              <a:t>tank determines </a:t>
            </a:r>
          </a:p>
          <a:p>
            <a:r>
              <a:rPr lang="en-US" sz="6600" dirty="0">
                <a:latin typeface="Arial" panose="020B0604020202020204" pitchFamily="34" charset="0"/>
                <a:cs typeface="Arial" panose="020B0604020202020204" pitchFamily="34" charset="0"/>
              </a:rPr>
              <a:t>pressure</a:t>
            </a:r>
          </a:p>
          <a:p>
            <a:r>
              <a:rPr lang="en-US" sz="6600" dirty="0">
                <a:latin typeface="Arial" panose="020B0604020202020204" pitchFamily="34" charset="0"/>
                <a:cs typeface="Arial" panose="020B0604020202020204" pitchFamily="34" charset="0"/>
              </a:rPr>
              <a:t>(Voltage)</a:t>
            </a:r>
          </a:p>
        </p:txBody>
      </p:sp>
      <p:grpSp>
        <p:nvGrpSpPr>
          <p:cNvPr id="4" name="5_pipes">
            <a:extLst>
              <a:ext uri="{FF2B5EF4-FFF2-40B4-BE49-F238E27FC236}">
                <a16:creationId xmlns:a16="http://schemas.microsoft.com/office/drawing/2014/main" id="{A7624323-61DA-3EE6-3ECD-3BA160B0FBF3}"/>
              </a:ext>
            </a:extLst>
          </p:cNvPr>
          <p:cNvGrpSpPr/>
          <p:nvPr/>
        </p:nvGrpSpPr>
        <p:grpSpPr>
          <a:xfrm>
            <a:off x="9900473" y="9987439"/>
            <a:ext cx="13021297" cy="8350524"/>
            <a:chOff x="8382000" y="7073634"/>
            <a:chExt cx="7624802" cy="4889766"/>
          </a:xfrm>
        </p:grpSpPr>
        <p:pic>
          <p:nvPicPr>
            <p:cNvPr id="10" name="5_water pump">
              <a:extLst>
                <a:ext uri="{FF2B5EF4-FFF2-40B4-BE49-F238E27FC236}">
                  <a16:creationId xmlns:a16="http://schemas.microsoft.com/office/drawing/2014/main" id="{E170B159-01FA-9AC1-4460-A0E00DEC12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flipV="1">
              <a:off x="8382000" y="7213069"/>
              <a:ext cx="2896397" cy="1930931"/>
            </a:xfrm>
            <a:prstGeom prst="rect">
              <a:avLst/>
            </a:prstGeom>
          </p:spPr>
        </p:pic>
        <p:pic>
          <p:nvPicPr>
            <p:cNvPr id="16" name="5_Pipe 1" descr="A picture containing cup, dark&#10;&#10;Description automatically generated">
              <a:extLst>
                <a:ext uri="{FF2B5EF4-FFF2-40B4-BE49-F238E27FC236}">
                  <a16:creationId xmlns:a16="http://schemas.microsoft.com/office/drawing/2014/main" id="{AA4786B9-807A-2D33-B27E-93BC26EAE5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13258800" y="7213069"/>
              <a:ext cx="2748002" cy="2748002"/>
            </a:xfrm>
            <a:prstGeom prst="rect">
              <a:avLst/>
            </a:prstGeom>
          </p:spPr>
        </p:pic>
        <p:pic>
          <p:nvPicPr>
            <p:cNvPr id="17" name="5_Pipe 5" descr="A picture containing cup, dark&#10;&#10;Description automatically generated">
              <a:extLst>
                <a:ext uri="{FF2B5EF4-FFF2-40B4-BE49-F238E27FC236}">
                  <a16:creationId xmlns:a16="http://schemas.microsoft.com/office/drawing/2014/main" id="{70A9E7E2-20E8-4BC1-D968-8C2B7A32F4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10485267" y="7356201"/>
              <a:ext cx="2209799" cy="1644665"/>
            </a:xfrm>
            <a:prstGeom prst="rect">
              <a:avLst/>
            </a:prstGeom>
          </p:spPr>
        </p:pic>
        <p:pic>
          <p:nvPicPr>
            <p:cNvPr id="23" name="5_Pipe 2" descr="A picture containing cup, dark&#10;&#10;Description automatically generated">
              <a:extLst>
                <a:ext uri="{FF2B5EF4-FFF2-40B4-BE49-F238E27FC236}">
                  <a16:creationId xmlns:a16="http://schemas.microsoft.com/office/drawing/2014/main" id="{D0C13B3C-C05D-7159-B42D-01F38C494E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6200000" flipV="1">
              <a:off x="12095227" y="8590027"/>
              <a:ext cx="2671554" cy="4075191"/>
            </a:xfrm>
            <a:prstGeom prst="rect">
              <a:avLst/>
            </a:prstGeom>
          </p:spPr>
        </p:pic>
        <p:pic>
          <p:nvPicPr>
            <p:cNvPr id="24" name="5_Pipe 4" descr="A picture containing cup, dark&#10;&#10;Description automatically generated">
              <a:extLst>
                <a:ext uri="{FF2B5EF4-FFF2-40B4-BE49-F238E27FC236}">
                  <a16:creationId xmlns:a16="http://schemas.microsoft.com/office/drawing/2014/main" id="{2CFDC4A6-06F7-DD97-5A22-A9971AF522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flipV="1">
              <a:off x="8839200" y="8686799"/>
              <a:ext cx="2672366" cy="1413325"/>
            </a:xfrm>
            <a:prstGeom prst="rect">
              <a:avLst/>
            </a:prstGeom>
          </p:spPr>
        </p:pic>
        <p:pic>
          <p:nvPicPr>
            <p:cNvPr id="25" name="5_Pipe 3" descr="A picture containing cup, dark&#10;&#10;Description automatically generated">
              <a:extLst>
                <a:ext uri="{FF2B5EF4-FFF2-40B4-BE49-F238E27FC236}">
                  <a16:creationId xmlns:a16="http://schemas.microsoft.com/office/drawing/2014/main" id="{98BB374E-73AE-C5E9-DA5F-B89C3EA3736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16200000">
              <a:off x="9909691" y="9521310"/>
              <a:ext cx="2406617" cy="2261598"/>
            </a:xfrm>
            <a:prstGeom prst="rect">
              <a:avLst/>
            </a:prstGeom>
          </p:spPr>
        </p:pic>
      </p:grpSp>
      <p:pic>
        <p:nvPicPr>
          <p:cNvPr id="6" name="3_Water tank" descr="A basketball hoop with a basketball&#10;&#10;Description automatically generated with low confidence">
            <a:extLst>
              <a:ext uri="{FF2B5EF4-FFF2-40B4-BE49-F238E27FC236}">
                <a16:creationId xmlns:a16="http://schemas.microsoft.com/office/drawing/2014/main" id="{D6516E4E-9AB0-E4BF-86D6-5603A418CAD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2274543" y="6368944"/>
            <a:ext cx="10769157" cy="14206644"/>
          </a:xfrm>
          <a:prstGeom prst="rect">
            <a:avLst/>
          </a:prstGeom>
        </p:spPr>
      </p:pic>
      <p:sp>
        <p:nvSpPr>
          <p:cNvPr id="8" name="6_AMPs text">
            <a:extLst>
              <a:ext uri="{FF2B5EF4-FFF2-40B4-BE49-F238E27FC236}">
                <a16:creationId xmlns:a16="http://schemas.microsoft.com/office/drawing/2014/main" id="{02D717AF-BAEA-3A08-6606-79F91FE88D44}"/>
              </a:ext>
            </a:extLst>
          </p:cNvPr>
          <p:cNvSpPr txBox="1"/>
          <p:nvPr/>
        </p:nvSpPr>
        <p:spPr>
          <a:xfrm>
            <a:off x="1735662" y="12483473"/>
            <a:ext cx="8422498" cy="3139321"/>
          </a:xfrm>
          <a:prstGeom prst="rect">
            <a:avLst/>
          </a:prstGeom>
          <a:noFill/>
        </p:spPr>
        <p:txBody>
          <a:bodyPr wrap="none" rtlCol="0">
            <a:spAutoFit/>
          </a:bodyPr>
          <a:lstStyle/>
          <a:p>
            <a:r>
              <a:rPr lang="en-US" sz="6600" dirty="0">
                <a:latin typeface="Arial" panose="020B0604020202020204" pitchFamily="34" charset="0"/>
                <a:cs typeface="Arial" panose="020B0604020202020204" pitchFamily="34" charset="0"/>
              </a:rPr>
              <a:t>Water pipe size </a:t>
            </a:r>
          </a:p>
          <a:p>
            <a:r>
              <a:rPr lang="en-US" sz="6600" dirty="0">
                <a:latin typeface="Arial" panose="020B0604020202020204" pitchFamily="34" charset="0"/>
                <a:cs typeface="Arial" panose="020B0604020202020204" pitchFamily="34" charset="0"/>
              </a:rPr>
              <a:t>determines water flow</a:t>
            </a:r>
          </a:p>
          <a:p>
            <a:r>
              <a:rPr lang="en-US" sz="6600" dirty="0">
                <a:latin typeface="Arial" panose="020B0604020202020204" pitchFamily="34" charset="0"/>
                <a:cs typeface="Arial" panose="020B0604020202020204" pitchFamily="34" charset="0"/>
              </a:rPr>
              <a:t>(Amps)</a:t>
            </a:r>
          </a:p>
        </p:txBody>
      </p:sp>
    </p:spTree>
    <p:extLst>
      <p:ext uri="{BB962C8B-B14F-4D97-AF65-F5344CB8AC3E}">
        <p14:creationId xmlns:p14="http://schemas.microsoft.com/office/powerpoint/2010/main" val="63821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Battery</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271657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Materials with different numbers of electrons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4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When equal, battery flat</a:t>
            </a:r>
          </a:p>
        </p:txBody>
      </p:sp>
      <p:sp>
        <p:nvSpPr>
          <p:cNvPr id="3" name="3_Flat battery text">
            <a:extLst>
              <a:ext uri="{FF2B5EF4-FFF2-40B4-BE49-F238E27FC236}">
                <a16:creationId xmlns:a16="http://schemas.microsoft.com/office/drawing/2014/main" id="{0CC90D8A-7800-7D31-D3F0-95275C339BDA}"/>
              </a:ext>
            </a:extLst>
          </p:cNvPr>
          <p:cNvSpPr txBox="1"/>
          <p:nvPr/>
        </p:nvSpPr>
        <p:spPr>
          <a:xfrm>
            <a:off x="19800193" y="17043457"/>
            <a:ext cx="6598281"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Flat battery</a:t>
            </a:r>
          </a:p>
        </p:txBody>
      </p:sp>
      <p:grpSp>
        <p:nvGrpSpPr>
          <p:cNvPr id="4" name="3_Flat battery">
            <a:extLst>
              <a:ext uri="{FF2B5EF4-FFF2-40B4-BE49-F238E27FC236}">
                <a16:creationId xmlns:a16="http://schemas.microsoft.com/office/drawing/2014/main" id="{52BD0242-10B3-2018-9090-A3D8EEA65D45}"/>
              </a:ext>
            </a:extLst>
          </p:cNvPr>
          <p:cNvGrpSpPr/>
          <p:nvPr/>
        </p:nvGrpSpPr>
        <p:grpSpPr>
          <a:xfrm>
            <a:off x="20597725" y="6807358"/>
            <a:ext cx="5010654" cy="10225998"/>
            <a:chOff x="14249400" y="4044220"/>
            <a:chExt cx="4169072" cy="8508456"/>
          </a:xfrm>
        </p:grpSpPr>
        <p:pic>
          <p:nvPicPr>
            <p:cNvPr id="34" name="Picture 33" descr="Background pattern&#10;&#10;Description automatically generated">
              <a:extLst>
                <a:ext uri="{FF2B5EF4-FFF2-40B4-BE49-F238E27FC236}">
                  <a16:creationId xmlns:a16="http://schemas.microsoft.com/office/drawing/2014/main" id="{3D8FF0B1-C32B-2B6C-CCCA-8A471144B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9400" y="4044220"/>
              <a:ext cx="4169072" cy="8472361"/>
            </a:xfrm>
            <a:prstGeom prst="rect">
              <a:avLst/>
            </a:prstGeom>
          </p:spPr>
        </p:pic>
        <p:sp>
          <p:nvSpPr>
            <p:cNvPr id="35" name="Rectangle 34">
              <a:extLst>
                <a:ext uri="{FF2B5EF4-FFF2-40B4-BE49-F238E27FC236}">
                  <a16:creationId xmlns:a16="http://schemas.microsoft.com/office/drawing/2014/main" id="{498C0A99-C1F2-4CA5-8054-93ED11B11D27}"/>
                </a:ext>
              </a:extLst>
            </p:cNvPr>
            <p:cNvSpPr/>
            <p:nvPr/>
          </p:nvSpPr>
          <p:spPr>
            <a:xfrm rot="10800000">
              <a:off x="14276533" y="5388340"/>
              <a:ext cx="4011465" cy="6199680"/>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2DC9440-F86E-8A50-1BD6-AD5F5F063EFC}"/>
                </a:ext>
              </a:extLst>
            </p:cNvPr>
            <p:cNvSpPr/>
            <p:nvPr/>
          </p:nvSpPr>
          <p:spPr>
            <a:xfrm rot="10800000">
              <a:off x="15305236" y="5803900"/>
              <a:ext cx="2057400" cy="578412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0BC38C9-499B-7511-09E4-93E28F2373BE}"/>
                </a:ext>
              </a:extLst>
            </p:cNvPr>
            <p:cNvSpPr/>
            <p:nvPr/>
          </p:nvSpPr>
          <p:spPr>
            <a:xfrm rot="10800000">
              <a:off x="16067234" y="6482620"/>
              <a:ext cx="620565" cy="607005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8" name="2_C01">
              <a:extLst>
                <a:ext uri="{FF2B5EF4-FFF2-40B4-BE49-F238E27FC236}">
                  <a16:creationId xmlns:a16="http://schemas.microsoft.com/office/drawing/2014/main" id="{2C9C83F0-BAFA-6409-EFA1-3E5E72CFC71C}"/>
                </a:ext>
              </a:extLst>
            </p:cNvPr>
            <p:cNvSpPr/>
            <p:nvPr/>
          </p:nvSpPr>
          <p:spPr>
            <a:xfrm>
              <a:off x="15341330" y="10918262"/>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9" name="2_C01">
              <a:extLst>
                <a:ext uri="{FF2B5EF4-FFF2-40B4-BE49-F238E27FC236}">
                  <a16:creationId xmlns:a16="http://schemas.microsoft.com/office/drawing/2014/main" id="{84206889-1283-107C-F9DE-D22FC9B8DEA0}"/>
                </a:ext>
              </a:extLst>
            </p:cNvPr>
            <p:cNvSpPr/>
            <p:nvPr/>
          </p:nvSpPr>
          <p:spPr>
            <a:xfrm>
              <a:off x="15341330" y="8405950"/>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0" name="2_C01">
              <a:extLst>
                <a:ext uri="{FF2B5EF4-FFF2-40B4-BE49-F238E27FC236}">
                  <a16:creationId xmlns:a16="http://schemas.microsoft.com/office/drawing/2014/main" id="{431937D9-6E65-7E70-063A-CF0C06BBFF81}"/>
                </a:ext>
              </a:extLst>
            </p:cNvPr>
            <p:cNvSpPr/>
            <p:nvPr/>
          </p:nvSpPr>
          <p:spPr>
            <a:xfrm>
              <a:off x="15408077" y="5893638"/>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2_C01">
              <a:extLst>
                <a:ext uri="{FF2B5EF4-FFF2-40B4-BE49-F238E27FC236}">
                  <a16:creationId xmlns:a16="http://schemas.microsoft.com/office/drawing/2014/main" id="{BB53346B-C443-47EE-F5D2-529D14001363}"/>
                </a:ext>
              </a:extLst>
            </p:cNvPr>
            <p:cNvSpPr/>
            <p:nvPr/>
          </p:nvSpPr>
          <p:spPr>
            <a:xfrm>
              <a:off x="16624577" y="5873585"/>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2_C01">
              <a:extLst>
                <a:ext uri="{FF2B5EF4-FFF2-40B4-BE49-F238E27FC236}">
                  <a16:creationId xmlns:a16="http://schemas.microsoft.com/office/drawing/2014/main" id="{6B010E80-D525-D0A3-99AE-E04BDECD566E}"/>
                </a:ext>
              </a:extLst>
            </p:cNvPr>
            <p:cNvSpPr/>
            <p:nvPr/>
          </p:nvSpPr>
          <p:spPr>
            <a:xfrm>
              <a:off x="16714931" y="8382951"/>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2_C01">
              <a:extLst>
                <a:ext uri="{FF2B5EF4-FFF2-40B4-BE49-F238E27FC236}">
                  <a16:creationId xmlns:a16="http://schemas.microsoft.com/office/drawing/2014/main" id="{FEF542FD-FC86-3529-84C3-4545626127A8}"/>
                </a:ext>
              </a:extLst>
            </p:cNvPr>
            <p:cNvSpPr/>
            <p:nvPr/>
          </p:nvSpPr>
          <p:spPr>
            <a:xfrm>
              <a:off x="16626006" y="10892318"/>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4" name="2_C01">
              <a:extLst>
                <a:ext uri="{FF2B5EF4-FFF2-40B4-BE49-F238E27FC236}">
                  <a16:creationId xmlns:a16="http://schemas.microsoft.com/office/drawing/2014/main" id="{F46BA6FF-3BA0-7462-7A1F-D150FBE433B2}"/>
                </a:ext>
              </a:extLst>
            </p:cNvPr>
            <p:cNvSpPr/>
            <p:nvPr/>
          </p:nvSpPr>
          <p:spPr>
            <a:xfrm>
              <a:off x="14457600" y="10792527"/>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5" name="2_C01">
              <a:extLst>
                <a:ext uri="{FF2B5EF4-FFF2-40B4-BE49-F238E27FC236}">
                  <a16:creationId xmlns:a16="http://schemas.microsoft.com/office/drawing/2014/main" id="{81AA8BA7-FB16-ACA2-1823-C163A68E6D20}"/>
                </a:ext>
              </a:extLst>
            </p:cNvPr>
            <p:cNvSpPr/>
            <p:nvPr/>
          </p:nvSpPr>
          <p:spPr>
            <a:xfrm>
              <a:off x="14457600" y="8135787"/>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6" name="2_C01">
              <a:extLst>
                <a:ext uri="{FF2B5EF4-FFF2-40B4-BE49-F238E27FC236}">
                  <a16:creationId xmlns:a16="http://schemas.microsoft.com/office/drawing/2014/main" id="{DA12DF8D-51B0-AFE9-873D-83AA3BDBF0EB}"/>
                </a:ext>
              </a:extLst>
            </p:cNvPr>
            <p:cNvSpPr/>
            <p:nvPr/>
          </p:nvSpPr>
          <p:spPr>
            <a:xfrm>
              <a:off x="14457600" y="5479047"/>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7" name="2_C01">
              <a:extLst>
                <a:ext uri="{FF2B5EF4-FFF2-40B4-BE49-F238E27FC236}">
                  <a16:creationId xmlns:a16="http://schemas.microsoft.com/office/drawing/2014/main" id="{4E0F8DE7-0C29-2ACB-8C43-A26BE152824F}"/>
                </a:ext>
              </a:extLst>
            </p:cNvPr>
            <p:cNvSpPr/>
            <p:nvPr/>
          </p:nvSpPr>
          <p:spPr>
            <a:xfrm>
              <a:off x="17550187" y="10792527"/>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8" name="2_C01">
              <a:extLst>
                <a:ext uri="{FF2B5EF4-FFF2-40B4-BE49-F238E27FC236}">
                  <a16:creationId xmlns:a16="http://schemas.microsoft.com/office/drawing/2014/main" id="{82E13722-A008-41B6-D097-256A6D66A81D}"/>
                </a:ext>
              </a:extLst>
            </p:cNvPr>
            <p:cNvSpPr/>
            <p:nvPr/>
          </p:nvSpPr>
          <p:spPr>
            <a:xfrm>
              <a:off x="17550187" y="8135787"/>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9" name="2_C01">
              <a:extLst>
                <a:ext uri="{FF2B5EF4-FFF2-40B4-BE49-F238E27FC236}">
                  <a16:creationId xmlns:a16="http://schemas.microsoft.com/office/drawing/2014/main" id="{9D131872-4D8B-1C3E-CFE9-89F92B46B4E9}"/>
                </a:ext>
              </a:extLst>
            </p:cNvPr>
            <p:cNvSpPr/>
            <p:nvPr/>
          </p:nvSpPr>
          <p:spPr>
            <a:xfrm>
              <a:off x="17550187" y="5479047"/>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6" name="2_Full battery text">
            <a:extLst>
              <a:ext uri="{FF2B5EF4-FFF2-40B4-BE49-F238E27FC236}">
                <a16:creationId xmlns:a16="http://schemas.microsoft.com/office/drawing/2014/main" id="{D47D6A39-6E74-71C5-C430-59ECFB6B75A4}"/>
              </a:ext>
            </a:extLst>
          </p:cNvPr>
          <p:cNvSpPr txBox="1"/>
          <p:nvPr/>
        </p:nvSpPr>
        <p:spPr>
          <a:xfrm>
            <a:off x="7915845" y="16996509"/>
            <a:ext cx="6527749"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Full battery</a:t>
            </a:r>
          </a:p>
        </p:txBody>
      </p:sp>
      <p:grpSp>
        <p:nvGrpSpPr>
          <p:cNvPr id="8" name="2_Full battery">
            <a:extLst>
              <a:ext uri="{FF2B5EF4-FFF2-40B4-BE49-F238E27FC236}">
                <a16:creationId xmlns:a16="http://schemas.microsoft.com/office/drawing/2014/main" id="{3F68742E-9A6A-8DAE-3406-2731013505B7}"/>
              </a:ext>
            </a:extLst>
          </p:cNvPr>
          <p:cNvGrpSpPr/>
          <p:nvPr/>
        </p:nvGrpSpPr>
        <p:grpSpPr>
          <a:xfrm>
            <a:off x="8823072" y="6785668"/>
            <a:ext cx="5010654" cy="10225998"/>
            <a:chOff x="5965528" y="4044220"/>
            <a:chExt cx="4169072" cy="8508456"/>
          </a:xfrm>
        </p:grpSpPr>
        <p:pic>
          <p:nvPicPr>
            <p:cNvPr id="10" name="Picture 9" descr="Background pattern&#10;&#10;Description automatically generated">
              <a:extLst>
                <a:ext uri="{FF2B5EF4-FFF2-40B4-BE49-F238E27FC236}">
                  <a16:creationId xmlns:a16="http://schemas.microsoft.com/office/drawing/2014/main" id="{04A693AB-1A00-0FC4-FE04-EB67E52AA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528" y="4044220"/>
              <a:ext cx="4169072" cy="8472361"/>
            </a:xfrm>
            <a:prstGeom prst="rect">
              <a:avLst/>
            </a:prstGeom>
          </p:spPr>
        </p:pic>
        <p:sp>
          <p:nvSpPr>
            <p:cNvPr id="16" name="Rectangle 15">
              <a:extLst>
                <a:ext uri="{FF2B5EF4-FFF2-40B4-BE49-F238E27FC236}">
                  <a16:creationId xmlns:a16="http://schemas.microsoft.com/office/drawing/2014/main" id="{A6153C72-A660-22AE-F202-0D876DA7C390}"/>
                </a:ext>
              </a:extLst>
            </p:cNvPr>
            <p:cNvSpPr/>
            <p:nvPr/>
          </p:nvSpPr>
          <p:spPr>
            <a:xfrm rot="10800000">
              <a:off x="5992661" y="5388340"/>
              <a:ext cx="4011465" cy="6199680"/>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AB5B03A-36D7-D3C9-4A8E-DC03DA31513C}"/>
                </a:ext>
              </a:extLst>
            </p:cNvPr>
            <p:cNvSpPr/>
            <p:nvPr/>
          </p:nvSpPr>
          <p:spPr>
            <a:xfrm rot="10800000">
              <a:off x="7021364" y="5803900"/>
              <a:ext cx="2057400" cy="578412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C1E97EB-1113-AF6B-B6B5-B6A5B0EA68C8}"/>
                </a:ext>
              </a:extLst>
            </p:cNvPr>
            <p:cNvSpPr/>
            <p:nvPr/>
          </p:nvSpPr>
          <p:spPr>
            <a:xfrm rot="10800000">
              <a:off x="7783362" y="6482620"/>
              <a:ext cx="620565" cy="6070056"/>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4" name="2_C01">
              <a:extLst>
                <a:ext uri="{FF2B5EF4-FFF2-40B4-BE49-F238E27FC236}">
                  <a16:creationId xmlns:a16="http://schemas.microsoft.com/office/drawing/2014/main" id="{DAA9B5CD-209F-FDBF-5EDE-5B9EBE4B6DCF}"/>
                </a:ext>
              </a:extLst>
            </p:cNvPr>
            <p:cNvSpPr/>
            <p:nvPr/>
          </p:nvSpPr>
          <p:spPr>
            <a:xfrm>
              <a:off x="7057458" y="10918262"/>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2_C01">
              <a:extLst>
                <a:ext uri="{FF2B5EF4-FFF2-40B4-BE49-F238E27FC236}">
                  <a16:creationId xmlns:a16="http://schemas.microsoft.com/office/drawing/2014/main" id="{B5824BCA-DC27-F8A9-6A2C-535B24C7B973}"/>
                </a:ext>
              </a:extLst>
            </p:cNvPr>
            <p:cNvSpPr/>
            <p:nvPr/>
          </p:nvSpPr>
          <p:spPr>
            <a:xfrm>
              <a:off x="7057458" y="8405950"/>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2_C01">
              <a:extLst>
                <a:ext uri="{FF2B5EF4-FFF2-40B4-BE49-F238E27FC236}">
                  <a16:creationId xmlns:a16="http://schemas.microsoft.com/office/drawing/2014/main" id="{A7910602-4029-3FD7-4CD5-0F4D5C7E828E}"/>
                </a:ext>
              </a:extLst>
            </p:cNvPr>
            <p:cNvSpPr/>
            <p:nvPr/>
          </p:nvSpPr>
          <p:spPr>
            <a:xfrm>
              <a:off x="7124205" y="5893638"/>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2_C01">
              <a:extLst>
                <a:ext uri="{FF2B5EF4-FFF2-40B4-BE49-F238E27FC236}">
                  <a16:creationId xmlns:a16="http://schemas.microsoft.com/office/drawing/2014/main" id="{2257A4E3-C536-8872-A3E9-E048FFC54343}"/>
                </a:ext>
              </a:extLst>
            </p:cNvPr>
            <p:cNvSpPr/>
            <p:nvPr/>
          </p:nvSpPr>
          <p:spPr>
            <a:xfrm>
              <a:off x="8340705" y="5873585"/>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8" name="2_C01">
              <a:extLst>
                <a:ext uri="{FF2B5EF4-FFF2-40B4-BE49-F238E27FC236}">
                  <a16:creationId xmlns:a16="http://schemas.microsoft.com/office/drawing/2014/main" id="{619152F1-7DFE-E7CE-3C2C-13E9C14A7A2F}"/>
                </a:ext>
              </a:extLst>
            </p:cNvPr>
            <p:cNvSpPr/>
            <p:nvPr/>
          </p:nvSpPr>
          <p:spPr>
            <a:xfrm>
              <a:off x="8431059" y="8382951"/>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9" name="2_C01">
              <a:extLst>
                <a:ext uri="{FF2B5EF4-FFF2-40B4-BE49-F238E27FC236}">
                  <a16:creationId xmlns:a16="http://schemas.microsoft.com/office/drawing/2014/main" id="{D8BC23AA-4518-F0CF-4EE9-48A7FB3AAEEA}"/>
                </a:ext>
              </a:extLst>
            </p:cNvPr>
            <p:cNvSpPr/>
            <p:nvPr/>
          </p:nvSpPr>
          <p:spPr>
            <a:xfrm>
              <a:off x="8342134" y="10892318"/>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0" name="2_C01">
              <a:extLst>
                <a:ext uri="{FF2B5EF4-FFF2-40B4-BE49-F238E27FC236}">
                  <a16:creationId xmlns:a16="http://schemas.microsoft.com/office/drawing/2014/main" id="{F0318748-043D-6655-3398-903E87EF57FD}"/>
                </a:ext>
              </a:extLst>
            </p:cNvPr>
            <p:cNvSpPr/>
            <p:nvPr/>
          </p:nvSpPr>
          <p:spPr>
            <a:xfrm>
              <a:off x="7122478" y="9759555"/>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1" name="2_C01">
              <a:extLst>
                <a:ext uri="{FF2B5EF4-FFF2-40B4-BE49-F238E27FC236}">
                  <a16:creationId xmlns:a16="http://schemas.microsoft.com/office/drawing/2014/main" id="{11EC7807-49FF-BBAF-E1E3-F1FBAE69DADB}"/>
                </a:ext>
              </a:extLst>
            </p:cNvPr>
            <p:cNvSpPr/>
            <p:nvPr/>
          </p:nvSpPr>
          <p:spPr>
            <a:xfrm>
              <a:off x="7075203" y="7145140"/>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2_C01">
              <a:extLst>
                <a:ext uri="{FF2B5EF4-FFF2-40B4-BE49-F238E27FC236}">
                  <a16:creationId xmlns:a16="http://schemas.microsoft.com/office/drawing/2014/main" id="{DE2C1E3E-A7F3-6B09-C416-0B7E6229EE93}"/>
                </a:ext>
              </a:extLst>
            </p:cNvPr>
            <p:cNvSpPr/>
            <p:nvPr/>
          </p:nvSpPr>
          <p:spPr>
            <a:xfrm>
              <a:off x="8431059" y="9847480"/>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3" name="2_C01">
              <a:extLst>
                <a:ext uri="{FF2B5EF4-FFF2-40B4-BE49-F238E27FC236}">
                  <a16:creationId xmlns:a16="http://schemas.microsoft.com/office/drawing/2014/main" id="{51678505-6EF8-9CD0-B4C6-D7A5B8FA9CCA}"/>
                </a:ext>
              </a:extLst>
            </p:cNvPr>
            <p:cNvSpPr/>
            <p:nvPr/>
          </p:nvSpPr>
          <p:spPr>
            <a:xfrm>
              <a:off x="8431059" y="7202124"/>
              <a:ext cx="706200" cy="64970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742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Resistance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523117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Measurement of opposition to electrical flow</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4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Measured in Ohms (Ω or R)</a:t>
            </a:r>
            <a:endParaRPr lang="en-US" sz="7500" dirty="0">
              <a:latin typeface="Arial" panose="020B0604020202020204" pitchFamily="34" charset="0"/>
              <a:cs typeface="Arial" panose="020B0604020202020204" pitchFamily="34" charset="0"/>
            </a:endParaRPr>
          </a:p>
        </p:txBody>
      </p:sp>
      <p:sp>
        <p:nvSpPr>
          <p:cNvPr id="3" name="3_Wire">
            <a:extLst>
              <a:ext uri="{FF2B5EF4-FFF2-40B4-BE49-F238E27FC236}">
                <a16:creationId xmlns:a16="http://schemas.microsoft.com/office/drawing/2014/main" id="{AB3FFB66-8AEE-83E9-320C-53FE4C52789D}"/>
              </a:ext>
            </a:extLst>
          </p:cNvPr>
          <p:cNvSpPr/>
          <p:nvPr/>
        </p:nvSpPr>
        <p:spPr>
          <a:xfrm>
            <a:off x="0" y="13668774"/>
            <a:ext cx="36576000" cy="2277400"/>
          </a:xfrm>
          <a:prstGeom prst="rect">
            <a:avLst/>
          </a:prstGeom>
          <a:gradFill>
            <a:gsLst>
              <a:gs pos="0">
                <a:schemeClr val="accent6">
                  <a:lumMod val="75000"/>
                </a:schemeClr>
              </a:gs>
              <a:gs pos="56000">
                <a:schemeClr val="accent6">
                  <a:lumMod val="75000"/>
                </a:schemeClr>
              </a:gs>
              <a:gs pos="100000">
                <a:schemeClr val="accent6">
                  <a:lumMod val="75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 name="3_C10">
            <a:extLst>
              <a:ext uri="{FF2B5EF4-FFF2-40B4-BE49-F238E27FC236}">
                <a16:creationId xmlns:a16="http://schemas.microsoft.com/office/drawing/2014/main" id="{DDD106A1-4FF4-FAFB-7E3C-5B531365E5D2}"/>
              </a:ext>
            </a:extLst>
          </p:cNvPr>
          <p:cNvSpPr/>
          <p:nvPr/>
        </p:nvSpPr>
        <p:spPr>
          <a:xfrm>
            <a:off x="33507481" y="1412425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3_C09">
            <a:extLst>
              <a:ext uri="{FF2B5EF4-FFF2-40B4-BE49-F238E27FC236}">
                <a16:creationId xmlns:a16="http://schemas.microsoft.com/office/drawing/2014/main" id="{B06165DA-2188-10BE-96E2-B335D456718B}"/>
              </a:ext>
            </a:extLst>
          </p:cNvPr>
          <p:cNvSpPr/>
          <p:nvPr/>
        </p:nvSpPr>
        <p:spPr>
          <a:xfrm>
            <a:off x="29986863" y="1412425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3_C08">
            <a:extLst>
              <a:ext uri="{FF2B5EF4-FFF2-40B4-BE49-F238E27FC236}">
                <a16:creationId xmlns:a16="http://schemas.microsoft.com/office/drawing/2014/main" id="{5A2C4E95-12AD-BD9B-9D62-FF2F60279AB7}"/>
              </a:ext>
            </a:extLst>
          </p:cNvPr>
          <p:cNvSpPr/>
          <p:nvPr/>
        </p:nvSpPr>
        <p:spPr>
          <a:xfrm>
            <a:off x="26466245" y="1412425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3_C07">
            <a:extLst>
              <a:ext uri="{FF2B5EF4-FFF2-40B4-BE49-F238E27FC236}">
                <a16:creationId xmlns:a16="http://schemas.microsoft.com/office/drawing/2014/main" id="{A18BB06C-36A5-0838-B1BA-834F098B74F8}"/>
              </a:ext>
            </a:extLst>
          </p:cNvPr>
          <p:cNvSpPr/>
          <p:nvPr/>
        </p:nvSpPr>
        <p:spPr>
          <a:xfrm>
            <a:off x="22945627" y="1412425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3_C06">
            <a:extLst>
              <a:ext uri="{FF2B5EF4-FFF2-40B4-BE49-F238E27FC236}">
                <a16:creationId xmlns:a16="http://schemas.microsoft.com/office/drawing/2014/main" id="{6862AFAF-E787-5423-B461-A17A141A321C}"/>
              </a:ext>
            </a:extLst>
          </p:cNvPr>
          <p:cNvSpPr/>
          <p:nvPr/>
        </p:nvSpPr>
        <p:spPr>
          <a:xfrm>
            <a:off x="19425009" y="1412425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3_C05">
            <a:extLst>
              <a:ext uri="{FF2B5EF4-FFF2-40B4-BE49-F238E27FC236}">
                <a16:creationId xmlns:a16="http://schemas.microsoft.com/office/drawing/2014/main" id="{EECB60D1-4271-D163-29C3-1BE0856206DF}"/>
              </a:ext>
            </a:extLst>
          </p:cNvPr>
          <p:cNvSpPr/>
          <p:nvPr/>
        </p:nvSpPr>
        <p:spPr>
          <a:xfrm>
            <a:off x="15904391" y="1412425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 name="3_C04">
            <a:extLst>
              <a:ext uri="{FF2B5EF4-FFF2-40B4-BE49-F238E27FC236}">
                <a16:creationId xmlns:a16="http://schemas.microsoft.com/office/drawing/2014/main" id="{E6CF4911-98BF-808C-F098-5CF3CF5CE849}"/>
              </a:ext>
            </a:extLst>
          </p:cNvPr>
          <p:cNvSpPr/>
          <p:nvPr/>
        </p:nvSpPr>
        <p:spPr>
          <a:xfrm>
            <a:off x="12383773" y="1412425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3_C03">
            <a:extLst>
              <a:ext uri="{FF2B5EF4-FFF2-40B4-BE49-F238E27FC236}">
                <a16:creationId xmlns:a16="http://schemas.microsoft.com/office/drawing/2014/main" id="{281DEAA3-6AC8-69FC-54B9-CDA23DE4BA8F}"/>
              </a:ext>
            </a:extLst>
          </p:cNvPr>
          <p:cNvSpPr/>
          <p:nvPr/>
        </p:nvSpPr>
        <p:spPr>
          <a:xfrm>
            <a:off x="8863156" y="1412425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3_C02">
            <a:extLst>
              <a:ext uri="{FF2B5EF4-FFF2-40B4-BE49-F238E27FC236}">
                <a16:creationId xmlns:a16="http://schemas.microsoft.com/office/drawing/2014/main" id="{CD3762F4-02A7-1F05-0DF2-3DED82627735}"/>
              </a:ext>
            </a:extLst>
          </p:cNvPr>
          <p:cNvSpPr/>
          <p:nvPr/>
        </p:nvSpPr>
        <p:spPr>
          <a:xfrm>
            <a:off x="5342538" y="1412425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3_C01">
            <a:extLst>
              <a:ext uri="{FF2B5EF4-FFF2-40B4-BE49-F238E27FC236}">
                <a16:creationId xmlns:a16="http://schemas.microsoft.com/office/drawing/2014/main" id="{1E70AB6C-7D00-8925-7519-8646174A5945}"/>
              </a:ext>
            </a:extLst>
          </p:cNvPr>
          <p:cNvSpPr/>
          <p:nvPr/>
        </p:nvSpPr>
        <p:spPr>
          <a:xfrm>
            <a:off x="1821920" y="1412425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7" name="3_Wireover lay">
            <a:extLst>
              <a:ext uri="{FF2B5EF4-FFF2-40B4-BE49-F238E27FC236}">
                <a16:creationId xmlns:a16="http://schemas.microsoft.com/office/drawing/2014/main" id="{3FB3C459-F872-B3E8-2D8F-2833E0D5EF53}"/>
              </a:ext>
            </a:extLst>
          </p:cNvPr>
          <p:cNvPicPr>
            <a:picLocks noChangeAspect="1"/>
          </p:cNvPicPr>
          <p:nvPr/>
        </p:nvPicPr>
        <p:blipFill rotWithShape="1">
          <a:blip r:embed="rId4">
            <a:alphaModFix amt="40000"/>
          </a:blip>
          <a:srcRect l="69062" t="37731" r="-1" b="41816"/>
          <a:stretch/>
        </p:blipFill>
        <p:spPr>
          <a:xfrm>
            <a:off x="0" y="14038855"/>
            <a:ext cx="36666134" cy="1622647"/>
          </a:xfrm>
          <a:prstGeom prst="rect">
            <a:avLst/>
          </a:prstGeom>
        </p:spPr>
      </p:pic>
      <p:sp>
        <p:nvSpPr>
          <p:cNvPr id="28" name="2_Wire">
            <a:extLst>
              <a:ext uri="{FF2B5EF4-FFF2-40B4-BE49-F238E27FC236}">
                <a16:creationId xmlns:a16="http://schemas.microsoft.com/office/drawing/2014/main" id="{5A78D059-DDFE-81D3-1568-E1D714F48606}"/>
              </a:ext>
            </a:extLst>
          </p:cNvPr>
          <p:cNvSpPr/>
          <p:nvPr/>
        </p:nvSpPr>
        <p:spPr>
          <a:xfrm>
            <a:off x="0" y="8573094"/>
            <a:ext cx="36576000" cy="22774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2_C10">
            <a:extLst>
              <a:ext uri="{FF2B5EF4-FFF2-40B4-BE49-F238E27FC236}">
                <a16:creationId xmlns:a16="http://schemas.microsoft.com/office/drawing/2014/main" id="{CAAB688A-73AD-7A96-7783-C129682FAE80}"/>
              </a:ext>
            </a:extLst>
          </p:cNvPr>
          <p:cNvSpPr/>
          <p:nvPr/>
        </p:nvSpPr>
        <p:spPr>
          <a:xfrm>
            <a:off x="33507481" y="902857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0" name="2_C09">
            <a:extLst>
              <a:ext uri="{FF2B5EF4-FFF2-40B4-BE49-F238E27FC236}">
                <a16:creationId xmlns:a16="http://schemas.microsoft.com/office/drawing/2014/main" id="{E1CCE6F2-92C0-CB6F-2120-417D199C672D}"/>
              </a:ext>
            </a:extLst>
          </p:cNvPr>
          <p:cNvSpPr/>
          <p:nvPr/>
        </p:nvSpPr>
        <p:spPr>
          <a:xfrm>
            <a:off x="29986863" y="902857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1" name="2_C08">
            <a:extLst>
              <a:ext uri="{FF2B5EF4-FFF2-40B4-BE49-F238E27FC236}">
                <a16:creationId xmlns:a16="http://schemas.microsoft.com/office/drawing/2014/main" id="{697CE908-1EE0-151A-2875-7671C0593B3C}"/>
              </a:ext>
            </a:extLst>
          </p:cNvPr>
          <p:cNvSpPr/>
          <p:nvPr/>
        </p:nvSpPr>
        <p:spPr>
          <a:xfrm>
            <a:off x="26466245" y="902857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2_C07">
            <a:extLst>
              <a:ext uri="{FF2B5EF4-FFF2-40B4-BE49-F238E27FC236}">
                <a16:creationId xmlns:a16="http://schemas.microsoft.com/office/drawing/2014/main" id="{8675A78C-B302-74EE-A12C-C3B3EA7105C1}"/>
              </a:ext>
            </a:extLst>
          </p:cNvPr>
          <p:cNvSpPr/>
          <p:nvPr/>
        </p:nvSpPr>
        <p:spPr>
          <a:xfrm>
            <a:off x="22945627" y="902857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3" name="2_C06">
            <a:extLst>
              <a:ext uri="{FF2B5EF4-FFF2-40B4-BE49-F238E27FC236}">
                <a16:creationId xmlns:a16="http://schemas.microsoft.com/office/drawing/2014/main" id="{8FBB3EBB-2C94-3172-C6C3-AA39A7908E6C}"/>
              </a:ext>
            </a:extLst>
          </p:cNvPr>
          <p:cNvSpPr/>
          <p:nvPr/>
        </p:nvSpPr>
        <p:spPr>
          <a:xfrm>
            <a:off x="19425009" y="902857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2_C05">
            <a:extLst>
              <a:ext uri="{FF2B5EF4-FFF2-40B4-BE49-F238E27FC236}">
                <a16:creationId xmlns:a16="http://schemas.microsoft.com/office/drawing/2014/main" id="{DBC1CDAA-4CBA-41B7-D517-407ABFF74569}"/>
              </a:ext>
            </a:extLst>
          </p:cNvPr>
          <p:cNvSpPr/>
          <p:nvPr/>
        </p:nvSpPr>
        <p:spPr>
          <a:xfrm>
            <a:off x="15904391" y="902857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5" name="2_C04">
            <a:extLst>
              <a:ext uri="{FF2B5EF4-FFF2-40B4-BE49-F238E27FC236}">
                <a16:creationId xmlns:a16="http://schemas.microsoft.com/office/drawing/2014/main" id="{981F86F0-2F35-F625-BA08-F1FA763D3A6E}"/>
              </a:ext>
            </a:extLst>
          </p:cNvPr>
          <p:cNvSpPr/>
          <p:nvPr/>
        </p:nvSpPr>
        <p:spPr>
          <a:xfrm>
            <a:off x="12383773" y="902857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6" name="2_C03">
            <a:extLst>
              <a:ext uri="{FF2B5EF4-FFF2-40B4-BE49-F238E27FC236}">
                <a16:creationId xmlns:a16="http://schemas.microsoft.com/office/drawing/2014/main" id="{F01F94BA-DB59-25BD-5EE0-93F75363FECA}"/>
              </a:ext>
            </a:extLst>
          </p:cNvPr>
          <p:cNvSpPr/>
          <p:nvPr/>
        </p:nvSpPr>
        <p:spPr>
          <a:xfrm>
            <a:off x="8863156" y="902857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7" name="2_C02">
            <a:extLst>
              <a:ext uri="{FF2B5EF4-FFF2-40B4-BE49-F238E27FC236}">
                <a16:creationId xmlns:a16="http://schemas.microsoft.com/office/drawing/2014/main" id="{306E95DA-4DC1-A541-D394-DD4876AF9C43}"/>
              </a:ext>
            </a:extLst>
          </p:cNvPr>
          <p:cNvSpPr/>
          <p:nvPr/>
        </p:nvSpPr>
        <p:spPr>
          <a:xfrm>
            <a:off x="5342538" y="902857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8" name="2_C01">
            <a:extLst>
              <a:ext uri="{FF2B5EF4-FFF2-40B4-BE49-F238E27FC236}">
                <a16:creationId xmlns:a16="http://schemas.microsoft.com/office/drawing/2014/main" id="{DD33C230-3FBA-7D8A-733B-673CCDC40B87}"/>
              </a:ext>
            </a:extLst>
          </p:cNvPr>
          <p:cNvSpPr/>
          <p:nvPr/>
        </p:nvSpPr>
        <p:spPr>
          <a:xfrm>
            <a:off x="1821920" y="9028574"/>
            <a:ext cx="1336735" cy="13664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96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(Watts)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251464"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Measure of electricity drawn from power supply</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3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Watts = V*I (Voltage*Current)</a:t>
            </a:r>
            <a:endParaRPr lang="en-US" sz="7500" dirty="0">
              <a:latin typeface="Arial" panose="020B0604020202020204" pitchFamily="34" charset="0"/>
              <a:cs typeface="Arial" panose="020B0604020202020204" pitchFamily="34" charset="0"/>
            </a:endParaRPr>
          </a:p>
        </p:txBody>
      </p:sp>
      <p:sp>
        <p:nvSpPr>
          <p:cNvPr id="3" name="2_PSU Text">
            <a:extLst>
              <a:ext uri="{FF2B5EF4-FFF2-40B4-BE49-F238E27FC236}">
                <a16:creationId xmlns:a16="http://schemas.microsoft.com/office/drawing/2014/main" id="{41B0BBEB-CE43-A329-B7F6-04A259DE65D9}"/>
              </a:ext>
            </a:extLst>
          </p:cNvPr>
          <p:cNvSpPr txBox="1"/>
          <p:nvPr/>
        </p:nvSpPr>
        <p:spPr>
          <a:xfrm>
            <a:off x="1175653" y="9664258"/>
            <a:ext cx="14582838" cy="4708981"/>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For example</a:t>
            </a:r>
          </a:p>
          <a:p>
            <a:r>
              <a:rPr lang="en-US" sz="10000" dirty="0">
                <a:latin typeface="Arial" panose="020B0604020202020204" pitchFamily="34" charset="0"/>
                <a:cs typeface="Arial" panose="020B0604020202020204" pitchFamily="34" charset="0"/>
              </a:rPr>
              <a:t>Power Supply Unit (PSU)</a:t>
            </a:r>
          </a:p>
          <a:p>
            <a:r>
              <a:rPr lang="en-US" sz="10000" dirty="0">
                <a:latin typeface="Arial" panose="020B0604020202020204" pitchFamily="34" charset="0"/>
                <a:cs typeface="Arial" panose="020B0604020202020204" pitchFamily="34" charset="0"/>
              </a:rPr>
              <a:t>Will have output in watts</a:t>
            </a:r>
          </a:p>
        </p:txBody>
      </p:sp>
      <p:pic>
        <p:nvPicPr>
          <p:cNvPr id="6" name="1_PSU_V PSU1" descr="A picture containing text&#10;&#10;Description automatically generated">
            <a:extLst>
              <a:ext uri="{FF2B5EF4-FFF2-40B4-BE49-F238E27FC236}">
                <a16:creationId xmlns:a16="http://schemas.microsoft.com/office/drawing/2014/main" id="{CA4A5AA0-FED0-DF33-9C1B-EF63AC856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0629" y="4865620"/>
            <a:ext cx="25115491" cy="14127464"/>
          </a:xfrm>
          <a:prstGeom prst="rect">
            <a:avLst/>
          </a:prstGeom>
        </p:spPr>
      </p:pic>
    </p:spTree>
    <p:extLst>
      <p:ext uri="{BB962C8B-B14F-4D97-AF65-F5344CB8AC3E}">
        <p14:creationId xmlns:p14="http://schemas.microsoft.com/office/powerpoint/2010/main" val="124914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DF Backgrounnd" descr="A group of wind turbines&#10;&#10;Description automatically generated with low confidence">
            <a:extLst>
              <a:ext uri="{FF2B5EF4-FFF2-40B4-BE49-F238E27FC236}">
                <a16:creationId xmlns:a16="http://schemas.microsoft.com/office/drawing/2014/main" id="{EECCD941-29DC-C87E-F0A1-1AC53066E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576000" cy="20574001"/>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Energy</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457803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Amount of power consumed by a device over time</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Measured in Watt-Hours</a:t>
            </a:r>
          </a:p>
        </p:txBody>
      </p:sp>
    </p:spTree>
    <p:extLst>
      <p:ext uri="{BB962C8B-B14F-4D97-AF65-F5344CB8AC3E}">
        <p14:creationId xmlns:p14="http://schemas.microsoft.com/office/powerpoint/2010/main" val="24353112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4901</Words>
  <Application>Microsoft Office PowerPoint</Application>
  <PresentationFormat>Custom</PresentationFormat>
  <Paragraphs>250</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2023-12-30T03:25:05Z</dcterms:modified>
</cp:coreProperties>
</file>