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6" r:id="rId1"/>
  </p:sldMasterIdLst>
  <p:notesMasterIdLst>
    <p:notesMasterId r:id="rId8"/>
  </p:notesMasterIdLst>
  <p:sldIdLst>
    <p:sldId id="274" r:id="rId2"/>
    <p:sldId id="285" r:id="rId3"/>
    <p:sldId id="286" r:id="rId4"/>
    <p:sldId id="287" r:id="rId5"/>
    <p:sldId id="288" r:id="rId6"/>
    <p:sldId id="273" r:id="rId7"/>
  </p:sldIdLst>
  <p:sldSz cx="48768000" cy="2743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8857" autoAdjust="0"/>
  </p:normalViewPr>
  <p:slideViewPr>
    <p:cSldViewPr snapToGrid="0">
      <p:cViewPr varScale="1">
        <p:scale>
          <a:sx n="18" d="100"/>
          <a:sy n="18" d="100"/>
        </p:scale>
        <p:origin x="55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In this video from ITFreeTraining, I will look at Optical Region Coding. This allows optical media to be region locked, meaning that if you purchase an optical disc in a particular region, it will only work in players from that region.</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00:16 Before I get started, I would just like to say that it is pretty unlikely that you will get asked a question in the A+ exam about anything in this video. It is, however, covered in the official study guide, so I will go through it.</a:t>
            </a:r>
          </a:p>
          <a:p>
            <a:endParaRPr lang="en-GB" sz="1200"/>
          </a:p>
          <a:p>
            <a:r>
              <a:rPr lang="en-GB" sz="1200"/>
              <a:t>When you purchase a commercial DVD movie, it is most likely going to be locked to a certain region, although it is possible for it not to be. Shown here is the world divided up into six DVD regions. When you purchase a DVD movie, on the back will be an icon to indicate which region it is for. Some DVDs will not be region locked, and when this occurs, then a logo with the word “all” in it will be shown. It is also possible for multiple regions to be flagged and thus the DVD can be used in those regions.</a:t>
            </a:r>
          </a:p>
          <a:p>
            <a:endParaRPr lang="en-GB" sz="1200"/>
          </a:p>
          <a:p>
            <a:r>
              <a:rPr lang="en-GB" sz="1200"/>
              <a:t>There are also two other region codes that are supported. Normally, you would not come across them. The first is reserved for media copies and press releases. The second is for international venues like aircraft, cruise ships and maybe one day spacecrafts, since they are not located in one particular region.</a:t>
            </a:r>
          </a:p>
          <a:p>
            <a:endParaRPr lang="en-GB" sz="1200"/>
          </a:p>
          <a:p>
            <a:r>
              <a:rPr lang="en-GB" sz="1200"/>
              <a:t>There are a lot of different reasons why region locking is used. Before I go into that, I will first have a look at Blu-ray region locking.</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008138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01:29 Blu-ray regions work in a similar way to DVD regions. However, in this case, the world is divided up into three regions. To indicate which region the Blue-ray movie will work in, the DVD package will be printed with the logo A, B or C. As before, it is possible for the Blu-ray to support more than one region. If all the regions are flagged, the Blu-ray disc is considered to be region free.</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142471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01:55 To understand regions a little bit better, let’s have a look at Digital Rights Management or DRM. DRM is a system designed to prevent media from being copied or used when it should not be. DRM, in the case of DVDs, works by encrypting the movies on the DVD. The encrypted DVD is then put into a DVD player.</a:t>
            </a:r>
          </a:p>
          <a:p>
            <a:endParaRPr lang="en-GB" sz="1200"/>
          </a:p>
          <a:p>
            <a:r>
              <a:rPr lang="en-GB" sz="1200"/>
              <a:t>The DVD player needs to be able to decrypt the DVD. In order to do this, DVD compliant players purchase a key that is installed in the DVD’s firmware. Using this key, the DVD player can decrypt the DVD and then display the movie on a screen.</a:t>
            </a:r>
          </a:p>
          <a:p>
            <a:endParaRPr lang="en-GB" sz="1200"/>
          </a:p>
          <a:p>
            <a:r>
              <a:rPr lang="en-GB" sz="1200"/>
              <a:t>This system helps to prevent the optical media from being copied. A DVD player purchased in a particular region will only be able to play DVDs for that region or ones that are region free. Since DVDs are sold in stores, having regions helps to control distribution. For example, if a company pays for the rights for DVD distribution in a particular region, they can sell the DVD in that region. Another company may pay for the rights for distribution in another region. Using regions allows for control of distribution and prices for sales.</a:t>
            </a:r>
          </a:p>
          <a:p>
            <a:endParaRPr lang="en-GB" sz="1200"/>
          </a:p>
          <a:p>
            <a:r>
              <a:rPr lang="en-GB" sz="1200"/>
              <a:t>In some cases, DVD players are able to change regions. Let’s have a look.</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147701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03:12 Some DVD players, not all, support the ability to change regions. In the case of Windows, changing the region this is done through the device properties of the optical device. This is found on the DVD region tab. There will be a limited number of times that the region can be changed. You will see on this screen the number of times left that the change can be made. This number is controlled by the firmware inside the device, so can’t be reset.</a:t>
            </a:r>
          </a:p>
          <a:p>
            <a:endParaRPr lang="en-GB" sz="1200"/>
          </a:p>
          <a:p>
            <a:r>
              <a:rPr lang="en-GB" sz="1200"/>
              <a:t>You will notice at the bottom the current region and the new region if you decide to change the region. In order to change the region, select the country that you want and press OK. This will change the region and allow you to play DVD movies from that region.</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667626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03:56 That concludes this video from ITFreeTraining on Digital Region Coding. I hope you have found it useful and I look forward to seeing you in more videos from us. Until the next video, I would like to thank you for watching.</a:t>
            </a:r>
          </a:p>
          <a:p>
            <a:endParaRPr lang="en-GB" sz="1200" dirty="0"/>
          </a:p>
          <a:p>
            <a:r>
              <a:rPr lang="en-GB" sz="1200" dirty="0"/>
              <a:t>References</a:t>
            </a:r>
          </a:p>
          <a:p>
            <a:r>
              <a:rPr lang="en-GB" sz="1200" dirty="0"/>
              <a:t>“The Official CompTIA A+ Core Study Guide (Exam 220-1001)” Chapter 6 Paragraph 222-231</a:t>
            </a:r>
          </a:p>
          <a:p>
            <a:r>
              <a:rPr lang="en-GB" sz="1200" dirty="0"/>
              <a:t>“DVD region code” https://en.wikipedia.org/wiki/DVD_region_code</a:t>
            </a:r>
          </a:p>
          <a:p>
            <a:r>
              <a:rPr lang="en-GB" sz="1200" dirty="0"/>
              <a:t>“Picture: DVD Region” https://en.wikipedia.org/wiki/DVD_region_code#/media/File:DVD-Regions_with_key-2.svg</a:t>
            </a:r>
          </a:p>
          <a:p>
            <a:r>
              <a:rPr lang="en-GB" sz="1200" dirty="0"/>
              <a:t>“Blu-ray” https://en.wikipedia.org/wiki/Blu-ray</a:t>
            </a:r>
          </a:p>
          <a:p>
            <a:r>
              <a:rPr lang="en-GB" sz="1200" dirty="0"/>
              <a:t>“Picture: Blu-Ray regions” https://upload.wikimedia.org/wikipedia/commons/3/3f/Blu-ray-regions_with_key.svg</a:t>
            </a:r>
          </a:p>
          <a:p>
            <a:r>
              <a:rPr lang="en-GB" sz="1200" dirty="0"/>
              <a:t>“Video: Sleeping cat” https://pixabay.com/videos/cat-kitten-kitty-sleepy-pet-cute-61355/</a:t>
            </a:r>
          </a:p>
          <a:p>
            <a:r>
              <a:rPr lang="en-GB" sz="1200" dirty="0"/>
              <a:t>“Picture: Key” https://commons.wikimedia.org/wiki/File:Crypto_key.svg</a:t>
            </a:r>
          </a:p>
          <a:p>
            <a:endParaRPr lang="en-GB" sz="1200" dirty="0"/>
          </a:p>
          <a:p>
            <a:r>
              <a:rPr lang="en-GB" sz="1200" dirty="0"/>
              <a:t>Credits</a:t>
            </a:r>
          </a:p>
          <a:p>
            <a:r>
              <a:rPr lang="en-GB" sz="1200" dirty="0"/>
              <a:t>Trainer: Austin Mason http://ITFreeTraining.com</a:t>
            </a:r>
          </a:p>
          <a:p>
            <a:r>
              <a:rPr lang="en-GB" sz="1200" dirty="0"/>
              <a:t>Voice Talent: HP Lewis http://hplewis.com</a:t>
            </a:r>
          </a:p>
          <a:p>
            <a:r>
              <a:rPr lang="en-GB" sz="1200" dirty="0"/>
              <a:t>Quality Assurance: Brett Batson http://www.pbb-proofreading.uk</a:t>
            </a:r>
            <a:endParaRPr lang="en-US" sz="1200"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4489452"/>
            <a:ext cx="36576000" cy="9550400"/>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6096000" y="14408152"/>
            <a:ext cx="36576000" cy="6623048"/>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85384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97230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4899600" y="1460500"/>
            <a:ext cx="105156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52800" y="1460500"/>
            <a:ext cx="309372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18951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9471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27400" y="6838954"/>
            <a:ext cx="42062400" cy="11410948"/>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3327400" y="18357854"/>
            <a:ext cx="42062400" cy="6000748"/>
          </a:xfrm>
        </p:spPr>
        <p:txBody>
          <a:bodyPr/>
          <a:lstStyle>
            <a:lvl1pPr marL="0" indent="0">
              <a:buNone/>
              <a:defRPr sz="9600">
                <a:solidFill>
                  <a:schemeClr val="tx1">
                    <a:tint val="75000"/>
                  </a:schemeClr>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986127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52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688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242334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59152" y="1460502"/>
            <a:ext cx="420624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359154" y="6724652"/>
            <a:ext cx="20631148"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4" name="Content Placeholder 3"/>
          <p:cNvSpPr>
            <a:spLocks noGrp="1"/>
          </p:cNvSpPr>
          <p:nvPr>
            <p:ph sz="half" idx="2"/>
          </p:nvPr>
        </p:nvSpPr>
        <p:spPr>
          <a:xfrm>
            <a:off x="3359154" y="10020300"/>
            <a:ext cx="20631148"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688800" y="6724652"/>
            <a:ext cx="20732752"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6" name="Content Placeholder 5"/>
          <p:cNvSpPr>
            <a:spLocks noGrp="1"/>
          </p:cNvSpPr>
          <p:nvPr>
            <p:ph sz="quarter" idx="4"/>
          </p:nvPr>
        </p:nvSpPr>
        <p:spPr>
          <a:xfrm>
            <a:off x="24688800" y="10020300"/>
            <a:ext cx="20732752"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12826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3/2/2023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8331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3/2/2023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0045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20732752" y="3949702"/>
            <a:ext cx="246888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90087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732752" y="3949702"/>
            <a:ext cx="24688800" cy="19494500"/>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4760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2800" y="1460502"/>
            <a:ext cx="420624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52800" y="7302500"/>
            <a:ext cx="420624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52800" y="25425402"/>
            <a:ext cx="109728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647A2551-1DA5-4C4C-AFFE-2CB15BC36C18}" type="datetimeFigureOut">
              <a:rPr lang="en-US" smtClean="0"/>
              <a:t>3/2/2023</a:t>
            </a:fld>
            <a:endParaRPr lang="en-US"/>
          </a:p>
        </p:txBody>
      </p:sp>
      <p:sp>
        <p:nvSpPr>
          <p:cNvPr id="5" name="Footer Placeholder 4"/>
          <p:cNvSpPr>
            <a:spLocks noGrp="1"/>
          </p:cNvSpPr>
          <p:nvPr>
            <p:ph type="ftr" sz="quarter" idx="3"/>
          </p:nvPr>
        </p:nvSpPr>
        <p:spPr>
          <a:xfrm>
            <a:off x="16154400" y="25425402"/>
            <a:ext cx="164592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442400" y="25425402"/>
            <a:ext cx="109728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65491558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8" y="1715"/>
            <a:ext cx="48761903" cy="27428569"/>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24" name="1_Graphic">
            <a:extLst>
              <a:ext uri="{FF2B5EF4-FFF2-40B4-BE49-F238E27FC236}">
                <a16:creationId xmlns:a16="http://schemas.microsoft.com/office/drawing/2014/main" id="{7A8664A6-1A22-8AC6-C882-CCCFB05E36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0287" y="5048810"/>
            <a:ext cx="28390838" cy="14460136"/>
          </a:xfrm>
          <a:prstGeom prst="rect">
            <a:avLst/>
          </a:prstGeom>
        </p:spPr>
      </p:pic>
      <p:pic>
        <p:nvPicPr>
          <p:cNvPr id="17" name="2_logo" descr="A picture containing text, window&#10;&#10;Description automatically generated">
            <a:extLst>
              <a:ext uri="{FF2B5EF4-FFF2-40B4-BE49-F238E27FC236}">
                <a16:creationId xmlns:a16="http://schemas.microsoft.com/office/drawing/2014/main" id="{880B8D00-D6D9-9308-B8D9-D069D7CDBE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44390" y="5048810"/>
            <a:ext cx="2313622" cy="14460138"/>
          </a:xfrm>
          <a:prstGeom prst="rect">
            <a:avLst/>
          </a:prstGeom>
        </p:spPr>
      </p:pic>
      <p:pic>
        <p:nvPicPr>
          <p:cNvPr id="10" name="3_logo all" descr="A close-up of a logo&#10;&#10;Description automatically generated with medium confidence">
            <a:extLst>
              <a:ext uri="{FF2B5EF4-FFF2-40B4-BE49-F238E27FC236}">
                <a16:creationId xmlns:a16="http://schemas.microsoft.com/office/drawing/2014/main" id="{97288580-E9B7-555E-F33C-45337A9973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53843" y="4986985"/>
            <a:ext cx="2536054" cy="2363703"/>
          </a:xfrm>
          <a:prstGeom prst="rect">
            <a:avLst/>
          </a:prstGeom>
        </p:spPr>
      </p:pic>
      <p:sp>
        <p:nvSpPr>
          <p:cNvPr id="14" name="4_Bullet point 1">
            <a:extLst>
              <a:ext uri="{FF2B5EF4-FFF2-40B4-BE49-F238E27FC236}">
                <a16:creationId xmlns:a16="http://schemas.microsoft.com/office/drawing/2014/main" id="{F7302874-6FF6-4F12-9408-F903772FAD68}"/>
              </a:ext>
            </a:extLst>
          </p:cNvPr>
          <p:cNvSpPr txBox="1"/>
          <p:nvPr/>
        </p:nvSpPr>
        <p:spPr>
          <a:xfrm>
            <a:off x="1801367" y="20305798"/>
            <a:ext cx="4240834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 </a:t>
            </a:r>
            <a:r>
              <a:rPr lang="en-GB" sz="10000" dirty="0">
                <a:latin typeface="Arial" panose="020B0604020202020204" pitchFamily="34" charset="0"/>
                <a:cs typeface="Arial" panose="020B0604020202020204" pitchFamily="34" charset="0"/>
              </a:rPr>
              <a:t>Region 7 MPAA-related DVDs and "media copies" of pre-releases in Asia</a:t>
            </a:r>
            <a:endParaRPr lang="en-US" sz="10000" dirty="0">
              <a:latin typeface="Arial" panose="020B0604020202020204" pitchFamily="34" charset="0"/>
              <a:cs typeface="Arial" panose="020B0604020202020204" pitchFamily="34" charset="0"/>
            </a:endParaRPr>
          </a:p>
        </p:txBody>
      </p:sp>
      <p:sp>
        <p:nvSpPr>
          <p:cNvPr id="11" name="4_Bullet point 2">
            <a:extLst>
              <a:ext uri="{FF2B5EF4-FFF2-40B4-BE49-F238E27FC236}">
                <a16:creationId xmlns:a16="http://schemas.microsoft.com/office/drawing/2014/main" id="{E64035EB-538E-4765-9879-52C9E87B8C6B}"/>
              </a:ext>
            </a:extLst>
          </p:cNvPr>
          <p:cNvSpPr txBox="1"/>
          <p:nvPr/>
        </p:nvSpPr>
        <p:spPr>
          <a:xfrm>
            <a:off x="1801367" y="22162117"/>
            <a:ext cx="4317034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 </a:t>
            </a:r>
            <a:r>
              <a:rPr lang="en-GB" sz="10000" dirty="0">
                <a:latin typeface="Arial" panose="020B0604020202020204" pitchFamily="34" charset="0"/>
                <a:cs typeface="Arial" panose="020B0604020202020204" pitchFamily="34" charset="0"/>
              </a:rPr>
              <a:t>Region 8 International venues such as aircraft, cruise ships and spacecraft</a:t>
            </a:r>
            <a:endParaRPr lang="en-US" sz="100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78948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DVD Regions</a:t>
            </a:r>
          </a:p>
        </p:txBody>
      </p:sp>
    </p:spTree>
    <p:extLst>
      <p:ext uri="{BB962C8B-B14F-4D97-AF65-F5344CB8AC3E}">
        <p14:creationId xmlns:p14="http://schemas.microsoft.com/office/powerpoint/2010/main" val="3566120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6346" y="0"/>
            <a:ext cx="48735307"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8" name="0_Graphic">
            <a:extLst>
              <a:ext uri="{FF2B5EF4-FFF2-40B4-BE49-F238E27FC236}">
                <a16:creationId xmlns:a16="http://schemas.microsoft.com/office/drawing/2014/main" id="{39E29034-D9E3-559E-BF3D-AD54E8CA9C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51976" y="6113458"/>
            <a:ext cx="30300953" cy="15433003"/>
          </a:xfrm>
          <a:prstGeom prst="rect">
            <a:avLst/>
          </a:prstGeom>
        </p:spPr>
      </p:pic>
      <p:pic>
        <p:nvPicPr>
          <p:cNvPr id="6" name="1_Logo" descr="A picture containing text, outdoor, window&#10;&#10;Description automatically generated">
            <a:extLst>
              <a:ext uri="{FF2B5EF4-FFF2-40B4-BE49-F238E27FC236}">
                <a16:creationId xmlns:a16="http://schemas.microsoft.com/office/drawing/2014/main" id="{2192F61C-F3AC-6197-7564-07BBA0C71D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15548" y="4465224"/>
            <a:ext cx="5938489" cy="5938489"/>
          </a:xfrm>
          <a:prstGeom prst="rect">
            <a:avLst/>
          </a:prstGeom>
        </p:spPr>
      </p:pic>
      <p:sp>
        <p:nvSpPr>
          <p:cNvPr id="21" name="2_point bullet">
            <a:extLst>
              <a:ext uri="{FF2B5EF4-FFF2-40B4-BE49-F238E27FC236}">
                <a16:creationId xmlns:a16="http://schemas.microsoft.com/office/drawing/2014/main" id="{0D981DDA-00CF-11F6-9BD2-5B9855F780AB}"/>
              </a:ext>
            </a:extLst>
          </p:cNvPr>
          <p:cNvSpPr txBox="1"/>
          <p:nvPr/>
        </p:nvSpPr>
        <p:spPr>
          <a:xfrm>
            <a:off x="1801367" y="22064728"/>
            <a:ext cx="34047515"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 </a:t>
            </a:r>
            <a:r>
              <a:rPr lang="en-GB" sz="10000" dirty="0">
                <a:latin typeface="Arial" panose="020B0604020202020204" pitchFamily="34" charset="0"/>
                <a:cs typeface="Arial" panose="020B0604020202020204" pitchFamily="34" charset="0"/>
              </a:rPr>
              <a:t>If ABC regions are all flagged disc is region free</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876575"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Blu-Ray Regions</a:t>
            </a:r>
          </a:p>
        </p:txBody>
      </p:sp>
    </p:spTree>
    <p:extLst>
      <p:ext uri="{BB962C8B-B14F-4D97-AF65-F5344CB8AC3E}">
        <p14:creationId xmlns:p14="http://schemas.microsoft.com/office/powerpoint/2010/main" val="3058945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grpSp>
        <p:nvGrpSpPr>
          <p:cNvPr id="24" name="1_DVD">
            <a:extLst>
              <a:ext uri="{FF2B5EF4-FFF2-40B4-BE49-F238E27FC236}">
                <a16:creationId xmlns:a16="http://schemas.microsoft.com/office/drawing/2014/main" id="{1BA12F44-AB8C-567C-5897-9C3E31982D9D}"/>
              </a:ext>
            </a:extLst>
          </p:cNvPr>
          <p:cNvGrpSpPr/>
          <p:nvPr/>
        </p:nvGrpSpPr>
        <p:grpSpPr>
          <a:xfrm>
            <a:off x="2105252" y="12672173"/>
            <a:ext cx="9082961" cy="9114764"/>
            <a:chOff x="380626" y="5589060"/>
            <a:chExt cx="4815764" cy="4832626"/>
          </a:xfrm>
        </p:grpSpPr>
        <p:pic>
          <p:nvPicPr>
            <p:cNvPr id="25" name="1_DVD" descr="A close up of a camera lens&#10;&#10;Description automatically generated with medium confidence">
              <a:extLst>
                <a:ext uri="{FF2B5EF4-FFF2-40B4-BE49-F238E27FC236}">
                  <a16:creationId xmlns:a16="http://schemas.microsoft.com/office/drawing/2014/main" id="{4356C0FE-7801-7E9A-21C0-BAB298263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626" y="5589060"/>
              <a:ext cx="4815764" cy="4832626"/>
            </a:xfrm>
            <a:prstGeom prst="rect">
              <a:avLst/>
            </a:prstGeom>
          </p:spPr>
        </p:pic>
        <p:sp>
          <p:nvSpPr>
            <p:cNvPr id="26" name="TextBox 25">
              <a:extLst>
                <a:ext uri="{FF2B5EF4-FFF2-40B4-BE49-F238E27FC236}">
                  <a16:creationId xmlns:a16="http://schemas.microsoft.com/office/drawing/2014/main" id="{85AD792B-7F6A-992C-D32C-0494434D7EC0}"/>
                </a:ext>
              </a:extLst>
            </p:cNvPr>
            <p:cNvSpPr txBox="1"/>
            <p:nvPr/>
          </p:nvSpPr>
          <p:spPr>
            <a:xfrm>
              <a:off x="1102774" y="8715598"/>
              <a:ext cx="3297110" cy="864867"/>
            </a:xfrm>
            <a:prstGeom prst="rect">
              <a:avLst/>
            </a:prstGeom>
            <a:noFill/>
          </p:spPr>
          <p:txBody>
            <a:bodyPr wrap="square" rtlCol="0">
              <a:spAutoFit/>
            </a:bodyPr>
            <a:lstStyle/>
            <a:p>
              <a:r>
                <a:rPr lang="en-US" sz="10000" dirty="0">
                  <a:latin typeface="Arial" panose="020B0604020202020204" pitchFamily="34" charset="0"/>
                  <a:cs typeface="Arial" panose="020B0604020202020204" pitchFamily="34" charset="0"/>
                </a:rPr>
                <a:t>Encrypted</a:t>
              </a:r>
            </a:p>
          </p:txBody>
        </p:sp>
      </p:grpSp>
      <p:sp>
        <p:nvSpPr>
          <p:cNvPr id="22" name="2_Arrow left">
            <a:extLst>
              <a:ext uri="{FF2B5EF4-FFF2-40B4-BE49-F238E27FC236}">
                <a16:creationId xmlns:a16="http://schemas.microsoft.com/office/drawing/2014/main" id="{D729164F-540A-75C1-CD0F-EB1501802FD4}"/>
              </a:ext>
            </a:extLst>
          </p:cNvPr>
          <p:cNvSpPr/>
          <p:nvPr/>
        </p:nvSpPr>
        <p:spPr>
          <a:xfrm rot="16200000">
            <a:off x="8741961" y="14549034"/>
            <a:ext cx="9114764" cy="4852930"/>
          </a:xfrm>
          <a:prstGeom prst="downArrow">
            <a:avLst>
              <a:gd name="adj1" fmla="val 30623"/>
              <a:gd name="adj2" fmla="val 25834"/>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nvGrpSpPr>
          <p:cNvPr id="21" name="3_Arrrow UP">
            <a:extLst>
              <a:ext uri="{FF2B5EF4-FFF2-40B4-BE49-F238E27FC236}">
                <a16:creationId xmlns:a16="http://schemas.microsoft.com/office/drawing/2014/main" id="{C5E657BC-910D-6E98-CA91-23E4D9CFA535}"/>
              </a:ext>
            </a:extLst>
          </p:cNvPr>
          <p:cNvGrpSpPr/>
          <p:nvPr/>
        </p:nvGrpSpPr>
        <p:grpSpPr>
          <a:xfrm>
            <a:off x="20502118" y="5292547"/>
            <a:ext cx="9198080" cy="8293976"/>
            <a:chOff x="10134600" y="1676400"/>
            <a:chExt cx="4876800" cy="4397446"/>
          </a:xfrm>
        </p:grpSpPr>
        <p:sp>
          <p:nvSpPr>
            <p:cNvPr id="27" name="Arrow">
              <a:extLst>
                <a:ext uri="{FF2B5EF4-FFF2-40B4-BE49-F238E27FC236}">
                  <a16:creationId xmlns:a16="http://schemas.microsoft.com/office/drawing/2014/main" id="{AD72282B-BE64-99A8-705C-E2E28335CEAE}"/>
                </a:ext>
              </a:extLst>
            </p:cNvPr>
            <p:cNvSpPr/>
            <p:nvPr/>
          </p:nvSpPr>
          <p:spPr>
            <a:xfrm>
              <a:off x="10134600" y="1676400"/>
              <a:ext cx="4876800" cy="4397446"/>
            </a:xfrm>
            <a:prstGeom prst="downArrow">
              <a:avLst>
                <a:gd name="adj1" fmla="val 43919"/>
                <a:gd name="adj2"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nvGrpSpPr>
            <p:cNvPr id="28" name="Key">
              <a:extLst>
                <a:ext uri="{FF2B5EF4-FFF2-40B4-BE49-F238E27FC236}">
                  <a16:creationId xmlns:a16="http://schemas.microsoft.com/office/drawing/2014/main" id="{2ADF231E-6336-9221-3476-CB9CE45FBCBB}"/>
                </a:ext>
              </a:extLst>
            </p:cNvPr>
            <p:cNvGrpSpPr/>
            <p:nvPr/>
          </p:nvGrpSpPr>
          <p:grpSpPr>
            <a:xfrm>
              <a:off x="10591800" y="2108537"/>
              <a:ext cx="3962400" cy="1625263"/>
              <a:chOff x="9296400" y="2108537"/>
              <a:chExt cx="3962400" cy="1625263"/>
            </a:xfrm>
          </p:grpSpPr>
          <p:sp>
            <p:nvSpPr>
              <p:cNvPr id="29" name="Rectangle 28">
                <a:extLst>
                  <a:ext uri="{FF2B5EF4-FFF2-40B4-BE49-F238E27FC236}">
                    <a16:creationId xmlns:a16="http://schemas.microsoft.com/office/drawing/2014/main" id="{BE56E033-DB16-4BA4-C63A-51B67F4E5D3E}"/>
                  </a:ext>
                </a:extLst>
              </p:cNvPr>
              <p:cNvSpPr/>
              <p:nvPr/>
            </p:nvSpPr>
            <p:spPr>
              <a:xfrm>
                <a:off x="9296400" y="2233122"/>
                <a:ext cx="3962400" cy="150067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pic>
            <p:nvPicPr>
              <p:cNvPr id="30" name="Graphic 29">
                <a:extLst>
                  <a:ext uri="{FF2B5EF4-FFF2-40B4-BE49-F238E27FC236}">
                    <a16:creationId xmlns:a16="http://schemas.microsoft.com/office/drawing/2014/main" id="{8511FFC9-F216-9064-E19A-CBF968ACA4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19139" y="2567203"/>
                <a:ext cx="2642469" cy="1100014"/>
              </a:xfrm>
              <a:prstGeom prst="rect">
                <a:avLst/>
              </a:prstGeom>
            </p:spPr>
          </p:pic>
          <p:sp>
            <p:nvSpPr>
              <p:cNvPr id="31" name="TextBox 30">
                <a:extLst>
                  <a:ext uri="{FF2B5EF4-FFF2-40B4-BE49-F238E27FC236}">
                    <a16:creationId xmlns:a16="http://schemas.microsoft.com/office/drawing/2014/main" id="{D3E2BD88-E49D-995F-87E1-FBB2D694C561}"/>
                  </a:ext>
                </a:extLst>
              </p:cNvPr>
              <p:cNvSpPr txBox="1"/>
              <p:nvPr/>
            </p:nvSpPr>
            <p:spPr>
              <a:xfrm>
                <a:off x="11734204" y="2108537"/>
                <a:ext cx="1295996" cy="1015663"/>
              </a:xfrm>
              <a:prstGeom prst="rect">
                <a:avLst/>
              </a:prstGeom>
              <a:noFill/>
            </p:spPr>
            <p:txBody>
              <a:bodyPr wrap="none" rtlCol="0">
                <a:spAutoFit/>
              </a:bodyPr>
              <a:lstStyle/>
              <a:p>
                <a:r>
                  <a:rPr lang="en-US" sz="6000" dirty="0">
                    <a:solidFill>
                      <a:schemeClr val="bg1"/>
                    </a:solidFill>
                  </a:rPr>
                  <a:t>Key</a:t>
                </a:r>
              </a:p>
            </p:txBody>
          </p:sp>
        </p:grpSp>
      </p:grpSp>
      <p:sp>
        <p:nvSpPr>
          <p:cNvPr id="35" name="3_Arrow UP text">
            <a:extLst>
              <a:ext uri="{FF2B5EF4-FFF2-40B4-BE49-F238E27FC236}">
                <a16:creationId xmlns:a16="http://schemas.microsoft.com/office/drawing/2014/main" id="{EB7B2280-FD1F-7D3E-DC52-5B775665E133}"/>
              </a:ext>
            </a:extLst>
          </p:cNvPr>
          <p:cNvSpPr txBox="1"/>
          <p:nvPr/>
        </p:nvSpPr>
        <p:spPr>
          <a:xfrm>
            <a:off x="29159200" y="6258004"/>
            <a:ext cx="20055568" cy="3170099"/>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DVD compliant player</a:t>
            </a:r>
          </a:p>
          <a:p>
            <a:r>
              <a:rPr lang="en-GB" sz="10000" dirty="0">
                <a:latin typeface="Arial" panose="020B0604020202020204" pitchFamily="34" charset="0"/>
                <a:cs typeface="Arial" panose="020B0604020202020204" pitchFamily="34" charset="0"/>
              </a:rPr>
              <a:t>Requires a key to be purchased</a:t>
            </a:r>
          </a:p>
        </p:txBody>
      </p:sp>
      <p:sp>
        <p:nvSpPr>
          <p:cNvPr id="14" name="4_decrypt text">
            <a:extLst>
              <a:ext uri="{FF2B5EF4-FFF2-40B4-BE49-F238E27FC236}">
                <a16:creationId xmlns:a16="http://schemas.microsoft.com/office/drawing/2014/main" id="{F7302874-6FF6-4F12-9408-F903772FAD68}"/>
              </a:ext>
            </a:extLst>
          </p:cNvPr>
          <p:cNvSpPr txBox="1"/>
          <p:nvPr/>
        </p:nvSpPr>
        <p:spPr>
          <a:xfrm>
            <a:off x="18918786" y="22256523"/>
            <a:ext cx="10240414"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Player decrypts</a:t>
            </a:r>
          </a:p>
        </p:txBody>
      </p:sp>
      <p:sp>
        <p:nvSpPr>
          <p:cNvPr id="10" name="5_Arrow right">
            <a:extLst>
              <a:ext uri="{FF2B5EF4-FFF2-40B4-BE49-F238E27FC236}">
                <a16:creationId xmlns:a16="http://schemas.microsoft.com/office/drawing/2014/main" id="{5B8F7D0D-342E-11D0-AC9A-8D01B732636E}"/>
              </a:ext>
            </a:extLst>
          </p:cNvPr>
          <p:cNvSpPr/>
          <p:nvPr/>
        </p:nvSpPr>
        <p:spPr>
          <a:xfrm rot="16200000">
            <a:off x="27956549" y="13328093"/>
            <a:ext cx="9114764" cy="7473440"/>
          </a:xfrm>
          <a:prstGeom prst="downArrow">
            <a:avLst>
              <a:gd name="adj1" fmla="val 30623"/>
              <a:gd name="adj2" fmla="val 25834"/>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3" name="2_DVD Player" descr="A picture containing text, indoor, electronics, mouse&#10;&#10;Description automatically generated">
            <a:extLst>
              <a:ext uri="{FF2B5EF4-FFF2-40B4-BE49-F238E27FC236}">
                <a16:creationId xmlns:a16="http://schemas.microsoft.com/office/drawing/2014/main" id="{9D6A2D24-0631-66AD-FFF7-F16B12A5EA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03078" y="14059467"/>
            <a:ext cx="15521761" cy="7225195"/>
          </a:xfrm>
          <a:prstGeom prst="rect">
            <a:avLst/>
          </a:prstGeom>
        </p:spPr>
      </p:pic>
      <p:pic>
        <p:nvPicPr>
          <p:cNvPr id="8" name="PDF Cat Picture" descr="A picture containing text, monitor, electronics, indoor&#10;&#10;Description automatically generated">
            <a:extLst>
              <a:ext uri="{FF2B5EF4-FFF2-40B4-BE49-F238E27FC236}">
                <a16:creationId xmlns:a16="http://schemas.microsoft.com/office/drawing/2014/main" id="{82F7DE40-8AA6-96CA-DC46-9E8449D3BA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23532" y="13136692"/>
            <a:ext cx="10004467" cy="7677615"/>
          </a:xfrm>
          <a:prstGeom prst="rect">
            <a:avLst/>
          </a:prstGeom>
        </p:spPr>
      </p:pic>
      <p:pic>
        <p:nvPicPr>
          <p:cNvPr id="6" name="5_TV Screen" descr="A cat lying down&#10;&#10;Description automatically generated with medium confidence">
            <a:extLst>
              <a:ext uri="{FF2B5EF4-FFF2-40B4-BE49-F238E27FC236}">
                <a16:creationId xmlns:a16="http://schemas.microsoft.com/office/drawing/2014/main" id="{6E7F6886-7DE5-039B-B6C5-52CFE66833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658665" y="13644218"/>
            <a:ext cx="9134204" cy="513799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268461"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Digital Rights Management (DRM)</a:t>
            </a:r>
          </a:p>
        </p:txBody>
      </p:sp>
    </p:spTree>
    <p:extLst>
      <p:ext uri="{BB962C8B-B14F-4D97-AF65-F5344CB8AC3E}">
        <p14:creationId xmlns:p14="http://schemas.microsoft.com/office/powerpoint/2010/main" val="777895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 y="0"/>
            <a:ext cx="48768000"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6" name="1_Properties" descr="Graphical user interface, text, application&#10;&#10;Description automatically generated">
            <a:extLst>
              <a:ext uri="{FF2B5EF4-FFF2-40B4-BE49-F238E27FC236}">
                <a16:creationId xmlns:a16="http://schemas.microsoft.com/office/drawing/2014/main" id="{8F99699D-098B-B696-EDC5-338A14037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8912" y="7441800"/>
            <a:ext cx="14917518" cy="17012958"/>
          </a:xfrm>
          <a:prstGeom prst="rect">
            <a:avLst/>
          </a:prstGeom>
        </p:spPr>
      </p:pic>
      <p:sp>
        <p:nvSpPr>
          <p:cNvPr id="9" name="1_Bullet">
            <a:extLst>
              <a:ext uri="{FF2B5EF4-FFF2-40B4-BE49-F238E27FC236}">
                <a16:creationId xmlns:a16="http://schemas.microsoft.com/office/drawing/2014/main" id="{9AB0CD40-3F8C-4AD7-ABD2-0365709E7B83}"/>
              </a:ext>
            </a:extLst>
          </p:cNvPr>
          <p:cNvSpPr txBox="1"/>
          <p:nvPr/>
        </p:nvSpPr>
        <p:spPr>
          <a:xfrm>
            <a:off x="1139952" y="4816107"/>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Found in device properties</a:t>
            </a:r>
          </a:p>
        </p:txBody>
      </p:sp>
      <p:sp>
        <p:nvSpPr>
          <p:cNvPr id="17" name="2_Charges remaining text">
            <a:extLst>
              <a:ext uri="{FF2B5EF4-FFF2-40B4-BE49-F238E27FC236}">
                <a16:creationId xmlns:a16="http://schemas.microsoft.com/office/drawing/2014/main" id="{EF5ACF5B-8699-7113-FC69-352172071643}"/>
              </a:ext>
            </a:extLst>
          </p:cNvPr>
          <p:cNvSpPr txBox="1"/>
          <p:nvPr/>
        </p:nvSpPr>
        <p:spPr>
          <a:xfrm>
            <a:off x="22120352" y="13116236"/>
            <a:ext cx="24384000"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Limited number of changes available</a:t>
            </a:r>
          </a:p>
        </p:txBody>
      </p:sp>
      <p:sp>
        <p:nvSpPr>
          <p:cNvPr id="10" name="2_Highlight 1">
            <a:extLst>
              <a:ext uri="{FF2B5EF4-FFF2-40B4-BE49-F238E27FC236}">
                <a16:creationId xmlns:a16="http://schemas.microsoft.com/office/drawing/2014/main" id="{203EFAA3-8705-BDC3-E526-CE14FCF892A1}"/>
              </a:ext>
            </a:extLst>
          </p:cNvPr>
          <p:cNvSpPr/>
          <p:nvPr/>
        </p:nvSpPr>
        <p:spPr>
          <a:xfrm>
            <a:off x="4812958" y="8975377"/>
            <a:ext cx="40430655" cy="5994890"/>
          </a:xfrm>
          <a:custGeom>
            <a:avLst/>
            <a:gdLst>
              <a:gd name="connsiteX0" fmla="*/ 101650 w 22097999"/>
              <a:gd name="connsiteY0" fmla="*/ 2844850 h 3276600"/>
              <a:gd name="connsiteX1" fmla="*/ 101650 w 22097999"/>
              <a:gd name="connsiteY1" fmla="*/ 3174950 h 3276600"/>
              <a:gd name="connsiteX2" fmla="*/ 2489150 w 22097999"/>
              <a:gd name="connsiteY2" fmla="*/ 3174950 h 3276600"/>
              <a:gd name="connsiteX3" fmla="*/ 2489150 w 22097999"/>
              <a:gd name="connsiteY3" fmla="*/ 2844850 h 3276600"/>
              <a:gd name="connsiteX4" fmla="*/ 8934449 w 22097999"/>
              <a:gd name="connsiteY4" fmla="*/ 247650 h 3276600"/>
              <a:gd name="connsiteX5" fmla="*/ 8934449 w 22097999"/>
              <a:gd name="connsiteY5" fmla="*/ 1733550 h 3276600"/>
              <a:gd name="connsiteX6" fmla="*/ 21850349 w 22097999"/>
              <a:gd name="connsiteY6" fmla="*/ 1733550 h 3276600"/>
              <a:gd name="connsiteX7" fmla="*/ 21850349 w 22097999"/>
              <a:gd name="connsiteY7" fmla="*/ 247650 h 3276600"/>
              <a:gd name="connsiteX8" fmla="*/ 8686799 w 22097999"/>
              <a:gd name="connsiteY8" fmla="*/ 0 h 3276600"/>
              <a:gd name="connsiteX9" fmla="*/ 22097999 w 22097999"/>
              <a:gd name="connsiteY9" fmla="*/ 0 h 3276600"/>
              <a:gd name="connsiteX10" fmla="*/ 22097999 w 22097999"/>
              <a:gd name="connsiteY10" fmla="*/ 1981200 h 3276600"/>
              <a:gd name="connsiteX11" fmla="*/ 8686799 w 22097999"/>
              <a:gd name="connsiteY11" fmla="*/ 1981200 h 3276600"/>
              <a:gd name="connsiteX12" fmla="*/ 8686799 w 22097999"/>
              <a:gd name="connsiteY12" fmla="*/ 965532 h 3276600"/>
              <a:gd name="connsiteX13" fmla="*/ 2590800 w 22097999"/>
              <a:gd name="connsiteY13" fmla="*/ 3064935 h 3276600"/>
              <a:gd name="connsiteX14" fmla="*/ 2590800 w 22097999"/>
              <a:gd name="connsiteY14" fmla="*/ 3276600 h 3276600"/>
              <a:gd name="connsiteX15" fmla="*/ 0 w 22097999"/>
              <a:gd name="connsiteY15" fmla="*/ 3276600 h 3276600"/>
              <a:gd name="connsiteX16" fmla="*/ 0 w 22097999"/>
              <a:gd name="connsiteY16" fmla="*/ 2743200 h 3276600"/>
              <a:gd name="connsiteX17" fmla="*/ 2590800 w 22097999"/>
              <a:gd name="connsiteY17" fmla="*/ 2743200 h 3276600"/>
              <a:gd name="connsiteX18" fmla="*/ 2590800 w 22097999"/>
              <a:gd name="connsiteY18" fmla="*/ 2936931 h 3276600"/>
              <a:gd name="connsiteX19" fmla="*/ 8686799 w 22097999"/>
              <a:gd name="connsiteY19" fmla="*/ 774231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097999" h="3276600">
                <a:moveTo>
                  <a:pt x="101650" y="2844850"/>
                </a:moveTo>
                <a:lnTo>
                  <a:pt x="101650" y="3174950"/>
                </a:lnTo>
                <a:lnTo>
                  <a:pt x="2489150" y="3174950"/>
                </a:lnTo>
                <a:lnTo>
                  <a:pt x="2489150" y="2844850"/>
                </a:lnTo>
                <a:close/>
                <a:moveTo>
                  <a:pt x="8934449" y="247650"/>
                </a:moveTo>
                <a:lnTo>
                  <a:pt x="8934449" y="1733550"/>
                </a:lnTo>
                <a:lnTo>
                  <a:pt x="21850349" y="1733550"/>
                </a:lnTo>
                <a:lnTo>
                  <a:pt x="21850349" y="247650"/>
                </a:lnTo>
                <a:close/>
                <a:moveTo>
                  <a:pt x="8686799" y="0"/>
                </a:moveTo>
                <a:lnTo>
                  <a:pt x="22097999" y="0"/>
                </a:lnTo>
                <a:lnTo>
                  <a:pt x="22097999" y="1981200"/>
                </a:lnTo>
                <a:lnTo>
                  <a:pt x="8686799" y="1981200"/>
                </a:lnTo>
                <a:lnTo>
                  <a:pt x="8686799" y="965532"/>
                </a:lnTo>
                <a:lnTo>
                  <a:pt x="2590800" y="3064935"/>
                </a:lnTo>
                <a:lnTo>
                  <a:pt x="2590800" y="3276600"/>
                </a:lnTo>
                <a:lnTo>
                  <a:pt x="0" y="3276600"/>
                </a:lnTo>
                <a:lnTo>
                  <a:pt x="0" y="2743200"/>
                </a:lnTo>
                <a:lnTo>
                  <a:pt x="2590800" y="2743200"/>
                </a:lnTo>
                <a:lnTo>
                  <a:pt x="2590800" y="2936931"/>
                </a:lnTo>
                <a:lnTo>
                  <a:pt x="8686799" y="774231"/>
                </a:lnTo>
                <a:close/>
              </a:path>
            </a:pathLst>
          </a:custGeom>
          <a:gradFill>
            <a:gsLst>
              <a:gs pos="0">
                <a:schemeClr val="accent6">
                  <a:lumMod val="110000"/>
                  <a:satMod val="105000"/>
                  <a:tint val="67000"/>
                  <a:alpha val="50000"/>
                </a:schemeClr>
              </a:gs>
              <a:gs pos="50000">
                <a:schemeClr val="accent6">
                  <a:lumMod val="105000"/>
                  <a:satMod val="103000"/>
                  <a:tint val="73000"/>
                  <a:alpha val="50000"/>
                </a:schemeClr>
              </a:gs>
              <a:gs pos="100000">
                <a:schemeClr val="accent6">
                  <a:lumMod val="105000"/>
                  <a:satMod val="109000"/>
                  <a:tint val="81000"/>
                  <a:alpha val="50000"/>
                </a:schemeClr>
              </a:gs>
            </a:gsLst>
          </a:gradFill>
        </p:spPr>
        <p:style>
          <a:lnRef idx="1">
            <a:schemeClr val="accent6"/>
          </a:lnRef>
          <a:fillRef idx="2">
            <a:schemeClr val="accent6"/>
          </a:fillRef>
          <a:effectRef idx="1">
            <a:schemeClr val="accent6"/>
          </a:effectRef>
          <a:fontRef idx="minor">
            <a:schemeClr val="dk1"/>
          </a:fontRef>
        </p:style>
        <p:txBody>
          <a:bodyPr wrap="square" rtlCol="0" anchor="ctr">
            <a:noAutofit/>
          </a:bodyPr>
          <a:lstStyle/>
          <a:p>
            <a:pPr algn="ctr"/>
            <a:endParaRPr lang="en-US">
              <a:solidFill>
                <a:schemeClr val="tx1"/>
              </a:solidFill>
            </a:endParaRPr>
          </a:p>
        </p:txBody>
      </p:sp>
      <p:pic>
        <p:nvPicPr>
          <p:cNvPr id="4" name="2_Charges remaining" descr="Graphical user interface, text, application&#10;&#10;Description automatically generated">
            <a:extLst>
              <a:ext uri="{FF2B5EF4-FFF2-40B4-BE49-F238E27FC236}">
                <a16:creationId xmlns:a16="http://schemas.microsoft.com/office/drawing/2014/main" id="{770D90B7-C280-70E3-9B5A-299F161B5AA6}"/>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0985219" y="9217011"/>
            <a:ext cx="24258394" cy="3226486"/>
          </a:xfrm>
          <a:prstGeom prst="rect">
            <a:avLst/>
          </a:prstGeom>
        </p:spPr>
      </p:pic>
      <p:sp>
        <p:nvSpPr>
          <p:cNvPr id="14" name="3_Region text">
            <a:extLst>
              <a:ext uri="{FF2B5EF4-FFF2-40B4-BE49-F238E27FC236}">
                <a16:creationId xmlns:a16="http://schemas.microsoft.com/office/drawing/2014/main" id="{F7302874-6FF6-4F12-9408-F903772FAD68}"/>
              </a:ext>
            </a:extLst>
          </p:cNvPr>
          <p:cNvSpPr txBox="1"/>
          <p:nvPr/>
        </p:nvSpPr>
        <p:spPr>
          <a:xfrm>
            <a:off x="26133552" y="21215906"/>
            <a:ext cx="1491751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Select required country</a:t>
            </a:r>
          </a:p>
        </p:txBody>
      </p:sp>
      <p:pic>
        <p:nvPicPr>
          <p:cNvPr id="3" name="3_Region" descr="Graphical user interface, text, application&#10;&#10;Description automatically generated">
            <a:extLst>
              <a:ext uri="{FF2B5EF4-FFF2-40B4-BE49-F238E27FC236}">
                <a16:creationId xmlns:a16="http://schemas.microsoft.com/office/drawing/2014/main" id="{76C5A0BF-22CB-6F74-5E20-A71D8F92B20B}"/>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5307117" y="16155852"/>
            <a:ext cx="15116698" cy="4600730"/>
          </a:xfrm>
          <a:prstGeom prst="rect">
            <a:avLst/>
          </a:prstGeom>
        </p:spPr>
      </p:pic>
      <p:sp>
        <p:nvSpPr>
          <p:cNvPr id="8" name="3_Highlight 2">
            <a:extLst>
              <a:ext uri="{FF2B5EF4-FFF2-40B4-BE49-F238E27FC236}">
                <a16:creationId xmlns:a16="http://schemas.microsoft.com/office/drawing/2014/main" id="{B9C78AEE-60DC-869F-FB64-F836E120B1DD}"/>
              </a:ext>
            </a:extLst>
          </p:cNvPr>
          <p:cNvSpPr/>
          <p:nvPr/>
        </p:nvSpPr>
        <p:spPr>
          <a:xfrm>
            <a:off x="4435302" y="15946180"/>
            <a:ext cx="35988512" cy="6691270"/>
          </a:xfrm>
          <a:custGeom>
            <a:avLst/>
            <a:gdLst>
              <a:gd name="connsiteX0" fmla="*/ 161878 w 19670077"/>
              <a:gd name="connsiteY0" fmla="*/ 2524077 h 3657217"/>
              <a:gd name="connsiteX1" fmla="*/ 161878 w 19670077"/>
              <a:gd name="connsiteY1" fmla="*/ 3495340 h 3657217"/>
              <a:gd name="connsiteX2" fmla="*/ 3397337 w 19670077"/>
              <a:gd name="connsiteY2" fmla="*/ 3495340 h 3657217"/>
              <a:gd name="connsiteX3" fmla="*/ 3397337 w 19670077"/>
              <a:gd name="connsiteY3" fmla="*/ 2524077 h 3657217"/>
              <a:gd name="connsiteX4" fmla="*/ 11543293 w 19670077"/>
              <a:gd name="connsiteY4" fmla="*/ 237376 h 3657217"/>
              <a:gd name="connsiteX5" fmla="*/ 11543293 w 19670077"/>
              <a:gd name="connsiteY5" fmla="*/ 2512261 h 3657217"/>
              <a:gd name="connsiteX6" fmla="*/ 19432701 w 19670077"/>
              <a:gd name="connsiteY6" fmla="*/ 2512261 h 3657217"/>
              <a:gd name="connsiteX7" fmla="*/ 19432701 w 19670077"/>
              <a:gd name="connsiteY7" fmla="*/ 237376 h 3657217"/>
              <a:gd name="connsiteX8" fmla="*/ 11305917 w 19670077"/>
              <a:gd name="connsiteY8" fmla="*/ 0 h 3657217"/>
              <a:gd name="connsiteX9" fmla="*/ 19670077 w 19670077"/>
              <a:gd name="connsiteY9" fmla="*/ 0 h 3657217"/>
              <a:gd name="connsiteX10" fmla="*/ 19670077 w 19670077"/>
              <a:gd name="connsiteY10" fmla="*/ 2749637 h 3657217"/>
              <a:gd name="connsiteX11" fmla="*/ 11305917 w 19670077"/>
              <a:gd name="connsiteY11" fmla="*/ 2749637 h 3657217"/>
              <a:gd name="connsiteX12" fmla="*/ 11305917 w 19670077"/>
              <a:gd name="connsiteY12" fmla="*/ 1324906 h 3657217"/>
              <a:gd name="connsiteX13" fmla="*/ 3559213 w 19670077"/>
              <a:gd name="connsiteY13" fmla="*/ 3059009 h 3657217"/>
              <a:gd name="connsiteX14" fmla="*/ 3559213 w 19670077"/>
              <a:gd name="connsiteY14" fmla="*/ 3657217 h 3657217"/>
              <a:gd name="connsiteX15" fmla="*/ 0 w 19670077"/>
              <a:gd name="connsiteY15" fmla="*/ 3657217 h 3657217"/>
              <a:gd name="connsiteX16" fmla="*/ 0 w 19670077"/>
              <a:gd name="connsiteY16" fmla="*/ 2362200 h 3657217"/>
              <a:gd name="connsiteX17" fmla="*/ 3559213 w 19670077"/>
              <a:gd name="connsiteY17" fmla="*/ 2362200 h 3657217"/>
              <a:gd name="connsiteX18" fmla="*/ 3559213 w 19670077"/>
              <a:gd name="connsiteY18" fmla="*/ 2834606 h 3657217"/>
              <a:gd name="connsiteX19" fmla="*/ 11305917 w 19670077"/>
              <a:gd name="connsiteY19" fmla="*/ 1119533 h 365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670077" h="3657217">
                <a:moveTo>
                  <a:pt x="161878" y="2524077"/>
                </a:moveTo>
                <a:lnTo>
                  <a:pt x="161878" y="3495340"/>
                </a:lnTo>
                <a:lnTo>
                  <a:pt x="3397337" y="3495340"/>
                </a:lnTo>
                <a:lnTo>
                  <a:pt x="3397337" y="2524077"/>
                </a:lnTo>
                <a:close/>
                <a:moveTo>
                  <a:pt x="11543293" y="237376"/>
                </a:moveTo>
                <a:lnTo>
                  <a:pt x="11543293" y="2512261"/>
                </a:lnTo>
                <a:lnTo>
                  <a:pt x="19432701" y="2512261"/>
                </a:lnTo>
                <a:lnTo>
                  <a:pt x="19432701" y="237376"/>
                </a:lnTo>
                <a:close/>
                <a:moveTo>
                  <a:pt x="11305917" y="0"/>
                </a:moveTo>
                <a:lnTo>
                  <a:pt x="19670077" y="0"/>
                </a:lnTo>
                <a:lnTo>
                  <a:pt x="19670077" y="2749637"/>
                </a:lnTo>
                <a:lnTo>
                  <a:pt x="11305917" y="2749637"/>
                </a:lnTo>
                <a:lnTo>
                  <a:pt x="11305917" y="1324906"/>
                </a:lnTo>
                <a:lnTo>
                  <a:pt x="3559213" y="3059009"/>
                </a:lnTo>
                <a:lnTo>
                  <a:pt x="3559213" y="3657217"/>
                </a:lnTo>
                <a:lnTo>
                  <a:pt x="0" y="3657217"/>
                </a:lnTo>
                <a:lnTo>
                  <a:pt x="0" y="2362200"/>
                </a:lnTo>
                <a:lnTo>
                  <a:pt x="3559213" y="2362200"/>
                </a:lnTo>
                <a:lnTo>
                  <a:pt x="3559213" y="2834606"/>
                </a:lnTo>
                <a:lnTo>
                  <a:pt x="11305917" y="1119533"/>
                </a:lnTo>
                <a:close/>
              </a:path>
            </a:pathLst>
          </a:custGeom>
          <a:gradFill>
            <a:gsLst>
              <a:gs pos="0">
                <a:schemeClr val="accent6">
                  <a:lumMod val="110000"/>
                  <a:satMod val="105000"/>
                  <a:tint val="67000"/>
                  <a:alpha val="50000"/>
                </a:schemeClr>
              </a:gs>
              <a:gs pos="50000">
                <a:schemeClr val="accent6">
                  <a:lumMod val="105000"/>
                  <a:satMod val="103000"/>
                  <a:tint val="73000"/>
                  <a:alpha val="50000"/>
                </a:schemeClr>
              </a:gs>
              <a:gs pos="100000">
                <a:schemeClr val="accent6">
                  <a:lumMod val="105000"/>
                  <a:satMod val="109000"/>
                  <a:tint val="81000"/>
                  <a:alpha val="50000"/>
                </a:schemeClr>
              </a:gs>
            </a:gsLst>
          </a:gradFill>
        </p:spPr>
        <p:style>
          <a:lnRef idx="1">
            <a:schemeClr val="accent6"/>
          </a:lnRef>
          <a:fillRef idx="2">
            <a:schemeClr val="accent6"/>
          </a:fillRef>
          <a:effectRef idx="1">
            <a:schemeClr val="accent6"/>
          </a:effectRef>
          <a:fontRef idx="minor">
            <a:schemeClr val="dk1"/>
          </a:fontRef>
        </p:style>
        <p:txBody>
          <a:bodyPr wrap="square" rtlCol="0" anchor="ctr">
            <a:noAutofit/>
          </a:bodyPr>
          <a:lstStyle/>
          <a:p>
            <a:pPr algn="ctr"/>
            <a:endParaRPr lang="en-US">
              <a:solidFill>
                <a:schemeClr val="tx1"/>
              </a:solidFill>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616803"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Region Changing</a:t>
            </a:r>
          </a:p>
        </p:txBody>
      </p:sp>
    </p:spTree>
    <p:extLst>
      <p:ext uri="{BB962C8B-B14F-4D97-AF65-F5344CB8AC3E}">
        <p14:creationId xmlns:p14="http://schemas.microsoft.com/office/powerpoint/2010/main" val="781726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1715"/>
            <a:ext cx="48761903" cy="27428570"/>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2098221" y="20825727"/>
            <a:ext cx="3846194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Video content: https://ITFreeTraining.com/ap/3c30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8656863"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9636359"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1149</Words>
  <Application>Microsoft Office PowerPoint</Application>
  <PresentationFormat>Custom</PresentationFormat>
  <Paragraphs>67</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2023-03-02T08:57:42Z</dcterms:modified>
</cp:coreProperties>
</file>