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56" r:id="rId1"/>
  </p:sldMasterIdLst>
  <p:notesMasterIdLst>
    <p:notesMasterId r:id="rId10"/>
  </p:notesMasterIdLst>
  <p:handoutMasterIdLst>
    <p:handoutMasterId r:id="rId11"/>
  </p:handoutMasterIdLst>
  <p:sldIdLst>
    <p:sldId id="280" r:id="rId2"/>
    <p:sldId id="291" r:id="rId3"/>
    <p:sldId id="292" r:id="rId4"/>
    <p:sldId id="294" r:id="rId5"/>
    <p:sldId id="295" r:id="rId6"/>
    <p:sldId id="296" r:id="rId7"/>
    <p:sldId id="297" r:id="rId8"/>
    <p:sldId id="298" r:id="rId9"/>
  </p:sldIdLst>
  <p:sldSz cx="24384000" cy="13716000"/>
  <p:notesSz cx="6858000" cy="9144000"/>
  <p:defaultTextStyle>
    <a:defPPr>
      <a:defRPr lang="en-US"/>
    </a:defPPr>
    <a:lvl1pPr marL="0" algn="l" defTabSz="2158902" rtl="0" eaLnBrk="1" latinLnBrk="0" hangingPunct="1">
      <a:defRPr sz="4266" kern="1200">
        <a:solidFill>
          <a:schemeClr val="tx1"/>
        </a:solidFill>
        <a:latin typeface="+mn-lt"/>
        <a:ea typeface="+mn-ea"/>
        <a:cs typeface="+mn-cs"/>
      </a:defRPr>
    </a:lvl1pPr>
    <a:lvl2pPr marL="1079451" algn="l" defTabSz="2158902" rtl="0" eaLnBrk="1" latinLnBrk="0" hangingPunct="1">
      <a:defRPr sz="4266" kern="1200">
        <a:solidFill>
          <a:schemeClr val="tx1"/>
        </a:solidFill>
        <a:latin typeface="+mn-lt"/>
        <a:ea typeface="+mn-ea"/>
        <a:cs typeface="+mn-cs"/>
      </a:defRPr>
    </a:lvl2pPr>
    <a:lvl3pPr marL="2158902" algn="l" defTabSz="2158902" rtl="0" eaLnBrk="1" latinLnBrk="0" hangingPunct="1">
      <a:defRPr sz="4266" kern="1200">
        <a:solidFill>
          <a:schemeClr val="tx1"/>
        </a:solidFill>
        <a:latin typeface="+mn-lt"/>
        <a:ea typeface="+mn-ea"/>
        <a:cs typeface="+mn-cs"/>
      </a:defRPr>
    </a:lvl3pPr>
    <a:lvl4pPr marL="3238353" algn="l" defTabSz="2158902" rtl="0" eaLnBrk="1" latinLnBrk="0" hangingPunct="1">
      <a:defRPr sz="4266" kern="1200">
        <a:solidFill>
          <a:schemeClr val="tx1"/>
        </a:solidFill>
        <a:latin typeface="+mn-lt"/>
        <a:ea typeface="+mn-ea"/>
        <a:cs typeface="+mn-cs"/>
      </a:defRPr>
    </a:lvl4pPr>
    <a:lvl5pPr marL="4317804" algn="l" defTabSz="2158902" rtl="0" eaLnBrk="1" latinLnBrk="0" hangingPunct="1">
      <a:defRPr sz="4266" kern="1200">
        <a:solidFill>
          <a:schemeClr val="tx1"/>
        </a:solidFill>
        <a:latin typeface="+mn-lt"/>
        <a:ea typeface="+mn-ea"/>
        <a:cs typeface="+mn-cs"/>
      </a:defRPr>
    </a:lvl5pPr>
    <a:lvl6pPr marL="5397255" algn="l" defTabSz="2158902" rtl="0" eaLnBrk="1" latinLnBrk="0" hangingPunct="1">
      <a:defRPr sz="4266" kern="1200">
        <a:solidFill>
          <a:schemeClr val="tx1"/>
        </a:solidFill>
        <a:latin typeface="+mn-lt"/>
        <a:ea typeface="+mn-ea"/>
        <a:cs typeface="+mn-cs"/>
      </a:defRPr>
    </a:lvl6pPr>
    <a:lvl7pPr marL="6476705" algn="l" defTabSz="2158902" rtl="0" eaLnBrk="1" latinLnBrk="0" hangingPunct="1">
      <a:defRPr sz="4266" kern="1200">
        <a:solidFill>
          <a:schemeClr val="tx1"/>
        </a:solidFill>
        <a:latin typeface="+mn-lt"/>
        <a:ea typeface="+mn-ea"/>
        <a:cs typeface="+mn-cs"/>
      </a:defRPr>
    </a:lvl7pPr>
    <a:lvl8pPr marL="7556156" algn="l" defTabSz="2158902" rtl="0" eaLnBrk="1" latinLnBrk="0" hangingPunct="1">
      <a:defRPr sz="4266" kern="1200">
        <a:solidFill>
          <a:schemeClr val="tx1"/>
        </a:solidFill>
        <a:latin typeface="+mn-lt"/>
        <a:ea typeface="+mn-ea"/>
        <a:cs typeface="+mn-cs"/>
      </a:defRPr>
    </a:lvl8pPr>
    <a:lvl9pPr marL="8635607" algn="l" defTabSz="2158902" rtl="0" eaLnBrk="1" latinLnBrk="0" hangingPunct="1">
      <a:defRPr sz="4266"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7B4988-921B-43C6-B70C-800560F1A231}">
          <p14:sldIdLst>
            <p14:sldId id="280"/>
            <p14:sldId id="291"/>
            <p14:sldId id="292"/>
            <p14:sldId id="294"/>
            <p14:sldId id="295"/>
            <p14:sldId id="296"/>
            <p14:sldId id="297"/>
            <p14:sldId id="298"/>
          </p14:sldIdLst>
        </p14:section>
      </p14:sectionLst>
    </p:ex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84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0" autoAdjust="0"/>
    <p:restoredTop sz="65413" autoAdjust="0"/>
  </p:normalViewPr>
  <p:slideViewPr>
    <p:cSldViewPr>
      <p:cViewPr varScale="1">
        <p:scale>
          <a:sx n="43" d="100"/>
          <a:sy n="43" d="100"/>
        </p:scale>
        <p:origin x="96" y="152"/>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5" d="100"/>
          <a:sy n="125" d="100"/>
        </p:scale>
        <p:origin x="4928" y="6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8CD8CBE-C1EC-48D9-85D8-4416F5921463}" type="datetimeFigureOut">
              <a:rPr lang="en-US" smtClean="0"/>
              <a:t>12/22/2022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D4919A-1725-4138-B3E5-BFBE34E525DE}" type="slidenum">
              <a:rPr lang="en-US" smtClean="0"/>
              <a:t>‹#›</a:t>
            </a:fld>
            <a:endParaRPr lang="en-US"/>
          </a:p>
        </p:txBody>
      </p:sp>
    </p:spTree>
    <p:extLst>
      <p:ext uri="{BB962C8B-B14F-4D97-AF65-F5344CB8AC3E}">
        <p14:creationId xmlns:p14="http://schemas.microsoft.com/office/powerpoint/2010/main" val="34424079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798DD4-7622-4E0F-9F4D-10EAC7C7D5B6}" type="datetimeFigureOut">
              <a:rPr lang="en-US" smtClean="0"/>
              <a:t>12/22/2022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81000" y="4267199"/>
            <a:ext cx="6096000" cy="4418013"/>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r>
              <a:rPr lang="en-AU"/>
              <a:t>Copyright 2022 © http://ITFreeTraining.com</a:t>
            </a:r>
            <a:endParaRPr lang="en-US" dirty="0"/>
          </a:p>
        </p:txBody>
      </p:sp>
      <p:sp>
        <p:nvSpPr>
          <p:cNvPr id="8" name="TextBox 7"/>
          <p:cNvSpPr txBox="1"/>
          <p:nvPr/>
        </p:nvSpPr>
        <p:spPr>
          <a:xfrm>
            <a:off x="1828800" y="6858000"/>
            <a:ext cx="1981200" cy="584775"/>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978052604"/>
      </p:ext>
    </p:extLst>
  </p:cSld>
  <p:clrMap bg1="lt1" tx1="dk1" bg2="lt2" tx2="dk2" accent1="accent1" accent2="accent2" accent3="accent3" accent4="accent4" accent5="accent5" accent6="accent6" hlink="hlink" folHlink="folHlink"/>
  <p:notesStyle>
    <a:lvl1pPr marL="0" algn="l" defTabSz="2158902" rtl="0" eaLnBrk="1" latinLnBrk="0" hangingPunct="1">
      <a:defRPr sz="2933" kern="1200">
        <a:solidFill>
          <a:schemeClr val="tx1"/>
        </a:solidFill>
        <a:latin typeface="+mn-lt"/>
        <a:ea typeface="+mn-ea"/>
        <a:cs typeface="+mn-cs"/>
      </a:defRPr>
    </a:lvl1pPr>
    <a:lvl2pPr marL="1079451" algn="l" defTabSz="2158902" rtl="0" eaLnBrk="1" latinLnBrk="0" hangingPunct="1">
      <a:defRPr sz="2933" kern="1200">
        <a:solidFill>
          <a:schemeClr val="tx1"/>
        </a:solidFill>
        <a:latin typeface="+mn-lt"/>
        <a:ea typeface="+mn-ea"/>
        <a:cs typeface="+mn-cs"/>
      </a:defRPr>
    </a:lvl2pPr>
    <a:lvl3pPr marL="2158902" algn="l" defTabSz="2158902" rtl="0" eaLnBrk="1" latinLnBrk="0" hangingPunct="1">
      <a:defRPr sz="2933" kern="1200">
        <a:solidFill>
          <a:schemeClr val="tx1"/>
        </a:solidFill>
        <a:latin typeface="+mn-lt"/>
        <a:ea typeface="+mn-ea"/>
        <a:cs typeface="+mn-cs"/>
      </a:defRPr>
    </a:lvl3pPr>
    <a:lvl4pPr marL="3238353" algn="l" defTabSz="2158902" rtl="0" eaLnBrk="1" latinLnBrk="0" hangingPunct="1">
      <a:defRPr sz="2933" kern="1200">
        <a:solidFill>
          <a:schemeClr val="tx1"/>
        </a:solidFill>
        <a:latin typeface="+mn-lt"/>
        <a:ea typeface="+mn-ea"/>
        <a:cs typeface="+mn-cs"/>
      </a:defRPr>
    </a:lvl4pPr>
    <a:lvl5pPr marL="4317804" algn="l" defTabSz="2158902" rtl="0" eaLnBrk="1" latinLnBrk="0" hangingPunct="1">
      <a:defRPr sz="2933" kern="1200">
        <a:solidFill>
          <a:schemeClr val="tx1"/>
        </a:solidFill>
        <a:latin typeface="+mn-lt"/>
        <a:ea typeface="+mn-ea"/>
        <a:cs typeface="+mn-cs"/>
      </a:defRPr>
    </a:lvl5pPr>
    <a:lvl6pPr marL="5397255" algn="l" defTabSz="2158902" rtl="0" eaLnBrk="1" latinLnBrk="0" hangingPunct="1">
      <a:defRPr sz="2933" kern="1200">
        <a:solidFill>
          <a:schemeClr val="tx1"/>
        </a:solidFill>
        <a:latin typeface="+mn-lt"/>
        <a:ea typeface="+mn-ea"/>
        <a:cs typeface="+mn-cs"/>
      </a:defRPr>
    </a:lvl6pPr>
    <a:lvl7pPr marL="6476705" algn="l" defTabSz="2158902" rtl="0" eaLnBrk="1" latinLnBrk="0" hangingPunct="1">
      <a:defRPr sz="2933" kern="1200">
        <a:solidFill>
          <a:schemeClr val="tx1"/>
        </a:solidFill>
        <a:latin typeface="+mn-lt"/>
        <a:ea typeface="+mn-ea"/>
        <a:cs typeface="+mn-cs"/>
      </a:defRPr>
    </a:lvl7pPr>
    <a:lvl8pPr marL="7556156" algn="l" defTabSz="2158902" rtl="0" eaLnBrk="1" latinLnBrk="0" hangingPunct="1">
      <a:defRPr sz="2933" kern="1200">
        <a:solidFill>
          <a:schemeClr val="tx1"/>
        </a:solidFill>
        <a:latin typeface="+mn-lt"/>
        <a:ea typeface="+mn-ea"/>
        <a:cs typeface="+mn-cs"/>
      </a:defRPr>
    </a:lvl8pPr>
    <a:lvl9pPr marL="8635607" algn="l" defTabSz="2158902" rtl="0" eaLnBrk="1" latinLnBrk="0" hangingPunct="1">
      <a:defRPr sz="2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2158902" rtl="0" eaLnBrk="1" fontAlgn="auto" latinLnBrk="0" hangingPunct="1">
              <a:lnSpc>
                <a:spcPct val="100000"/>
              </a:lnSpc>
              <a:spcBef>
                <a:spcPts val="0"/>
              </a:spcBef>
              <a:spcAft>
                <a:spcPts val="0"/>
              </a:spcAft>
              <a:buClrTx/>
              <a:buSzTx/>
              <a:buFontTx/>
              <a:buNone/>
              <a:tabLst/>
              <a:defRPr/>
            </a:pPr>
            <a:r>
              <a:rPr lang="en-GB" sz="1200" dirty="0"/>
              <a:t>The use of optical media became popular in the 80’s. Since then, it continued to develop. The development has slowed down due to there being less demand for optical media. The need has reduced due to alternatives like online videos becoming popular and more accessible. The second big use was for transferring data; again, the need reduced when low-cost alternatives such as flash media became available.</a:t>
            </a:r>
          </a:p>
        </p:txBody>
      </p:sp>
      <p:sp>
        <p:nvSpPr>
          <p:cNvPr id="4" name="Slide Number Placeholder 3"/>
          <p:cNvSpPr>
            <a:spLocks noGrp="1"/>
          </p:cNvSpPr>
          <p:nvPr>
            <p:ph type="sldNum" sz="quarter" idx="10"/>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4074640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For the CompTIA exam, you most likely won’t get asked any difficult questions on optical media, if you get a question at all. So, I would not worry about memorizing the information in this video, just have a bit of an understanding. At the end of the video, I will cover what you need to know to support optical media in the real world.</a:t>
            </a:r>
          </a:p>
          <a:p>
            <a:endParaRPr lang="en-GB" sz="1200" dirty="0"/>
          </a:p>
          <a:p>
            <a:r>
              <a:rPr lang="en-GB" sz="1200" dirty="0"/>
              <a:t>The first optical media to take off in the marketplace was Compact Disc or CD. These were originally designed to store audio for music for use in CD players. Computers needed the ability to store data on a compact disc, so the standard was expanded to include data and was called CD-ROM.</a:t>
            </a:r>
          </a:p>
          <a:p>
            <a:endParaRPr lang="en-GB" sz="1200" dirty="0"/>
          </a:p>
          <a:p>
            <a:r>
              <a:rPr lang="en-GB" sz="1200" dirty="0"/>
              <a:t>These optical discs could store 650 Megabytes, which back then was a lot of data. For this reason, optical disc was widely used to distribute and backup data.</a:t>
            </a:r>
          </a:p>
          <a:p>
            <a:endParaRPr lang="en-GB" sz="1200" dirty="0"/>
          </a:p>
          <a:p>
            <a:r>
              <a:rPr lang="en-GB" sz="1200" dirty="0"/>
              <a:t>Optical discs have been around since the 70’s but did not get market acceptance. The other big optical disc standard attempting to gain market share was the laser disc. Although there were different sizes, the larger size was about the size of a vinyl record. They were designed with video in mind and stored about 60 minutes of video on each side, thus a total of about 120 minutes. This was enough space for some, but not all movies.</a:t>
            </a:r>
          </a:p>
          <a:p>
            <a:endParaRPr lang="en-GB" sz="1200" dirty="0"/>
          </a:p>
          <a:p>
            <a:r>
              <a:rPr lang="en-GB" sz="1200" dirty="0"/>
              <a:t>Although laser discs were popular for a little while in some countries, the technology quickly died out. It is unlikely that you will come across it nowadays. The big problem with CD-ROMs was they needed to store a lot more data in order to store decent quality video.</a:t>
            </a:r>
            <a:endParaRPr lang="en-AU"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3349445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next major optical media to take off was DVD. Depending on who you ask, it either stands for Digital Video Disc or Digital Versatile Disc. DVD was released in the late 90’s. Although it was possible to use a CD to store video, the quality was not great. DVDs however, could store a whole movie in a decent quality. Because of this, DVD became very popular for the distribution of movies.</a:t>
            </a:r>
          </a:p>
          <a:p>
            <a:endParaRPr lang="en-GB" sz="1200" dirty="0"/>
          </a:p>
          <a:p>
            <a:r>
              <a:rPr lang="en-GB" sz="1200" dirty="0"/>
              <a:t>The original DVDs were able to store 4.7GB using a single side and single layer. By using both sides of the disc the amount of storage was able to be doubled. Also, using dual layer the storage was again able to be doubled. Dual layer is when the DVD is manufactured with a second layer that can be accessed by refocusing the laser to access the second layer. The problem with this is, tracking of the second layer takes a little bit of time and thus there may be a small pause during playback. Since this only happens when changing layers, it is usually not that noticeable.</a:t>
            </a:r>
          </a:p>
          <a:p>
            <a:endParaRPr lang="en-GB" sz="1200" dirty="0"/>
          </a:p>
          <a:p>
            <a:r>
              <a:rPr lang="en-GB" sz="1200" dirty="0"/>
              <a:t>You can see that a DVD could potentially hold 17GB of data which would be enough for high-definition video; however, doing this required both sides of the DVD to be used. Using both sides means that you can’t use one side to print information about what the DVD has on it and also the DVD is more prone to damage. For this reason, a new standard was required for high-definition video.</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843300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 The next technology that I will look at is Blu-ray. Blu-ray was released to the market in 2003. It increased the amount of storage to 25 Gigabytes or 50 Gigabytes if dual layer was used. In order to do this, Blu-ray uses a different </a:t>
            </a:r>
            <a:r>
              <a:rPr lang="en-GB" sz="1200" dirty="0" err="1"/>
              <a:t>color</a:t>
            </a:r>
            <a:r>
              <a:rPr lang="en-GB" sz="1200" dirty="0"/>
              <a:t> laser. The laser is blue in </a:t>
            </a:r>
            <a:r>
              <a:rPr lang="en-GB" sz="1200" dirty="0" err="1"/>
              <a:t>color</a:t>
            </a:r>
            <a:r>
              <a:rPr lang="en-GB" sz="1200" dirty="0"/>
              <a:t> and thus the name Blu-ray. Using a different </a:t>
            </a:r>
            <a:r>
              <a:rPr lang="en-GB" sz="1200" dirty="0" err="1"/>
              <a:t>colored</a:t>
            </a:r>
            <a:r>
              <a:rPr lang="en-GB" sz="1200" dirty="0"/>
              <a:t> laser changes the frequency allowing more data to be packed on the disc.</a:t>
            </a:r>
          </a:p>
          <a:p>
            <a:endParaRPr lang="en-GB" sz="1200" dirty="0"/>
          </a:p>
          <a:p>
            <a:r>
              <a:rPr lang="en-GB" sz="1200" dirty="0"/>
              <a:t>Having more data on the disc means that several hours of video can be stored on it. This includes higher resolutions like 4k. Development of Blu-ray has been slow due to competition. The shift to storing data online has decreased the need to have high-capacity discs. There are however more improvements that can be done in order to increase the amount of data stored on Blu-ray discs.</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341336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 next standard of Blu-ray released was Ultra HD Blu-ray, otherwise often marketed as 4K Ultra HD. This was first released in 2015. This was essentially an enhancement to the original Blu-ray standard but not compatible with older Blu-ray devices. For this reason, if you purchase an Ultra HD Blu-ray, you may find the package contains a Blu-ray disc as well for backwards compatibility.</a:t>
            </a:r>
          </a:p>
          <a:p>
            <a:endParaRPr lang="en-GB" sz="1200" dirty="0"/>
          </a:p>
          <a:p>
            <a:r>
              <a:rPr lang="en-GB" sz="1200" dirty="0"/>
              <a:t>The technology for Ultra Blu-ray costs more than Blu-ray and thus these Blu-ray devices tend to be expensive. The media costs about the same, so the only thing slowing market acceptance of the newer standard is the cost of the drives. However, due to other factors, optical disc media is not as popular as it used to be.</a:t>
            </a:r>
          </a:p>
          <a:p>
            <a:endParaRPr lang="en-GB" sz="1200" dirty="0"/>
          </a:p>
          <a:p>
            <a:r>
              <a:rPr lang="en-GB" sz="1200" dirty="0"/>
              <a:t>Let’s now have a quick look at the future of optical discs.</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2528756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One possible future for optical media is Archival Disc. This technology was released in 2015, the same year as Ultra HD Blu-ray. It was released with an initial capacity of 300GB with planned improvements to increase the capacity to 500GB and then 1TB. Archival Disc has improved resistance to temperature, humidity, dust and water. The idea being, it is a better choice for storing your data long term.</a:t>
            </a:r>
          </a:p>
          <a:p>
            <a:endParaRPr lang="en-GB" sz="1200" dirty="0"/>
          </a:p>
          <a:p>
            <a:r>
              <a:rPr lang="en-GB" sz="1200" dirty="0"/>
              <a:t>At the time of the making of this video, Archival Discs did not have a lot of market share. Given the current market, it would probably be difficult to get some. It seems the market is staying with Blu-ray, at least for the moment. Will Archival Disc replace Blu-ray or will another technology emerge? Only time will tell. I will say, however, it appears that the demand for optical media is declining, which also means the speed at which the technology will develop will probably also decrease. If people are happy with Blu-ray and think that is enough data for them, it is unlikely they are going to spend more for technology that they don’t need.</a:t>
            </a:r>
          </a:p>
          <a:p>
            <a:endParaRPr lang="en-GB" sz="1200" dirty="0"/>
          </a:p>
          <a:p>
            <a:r>
              <a:rPr lang="en-GB" sz="1200" dirty="0"/>
              <a:t>Next, I will have a look at the different media types for optical drives.</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36970720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There are a lot of different optical media types shown. I will run through them quickly; however, nowadays you don’t need to remember them all and I will explain why. The three different types of media in the table are CD, DVD and DB. When the media is written without any additional letters after it, it is referring to optical disks that are manufactured.</a:t>
            </a:r>
          </a:p>
          <a:p>
            <a:endParaRPr lang="en-GB" sz="1200" dirty="0"/>
          </a:p>
          <a:p>
            <a:r>
              <a:rPr lang="en-GB" sz="1200" dirty="0"/>
              <a:t>When the optical disc is manufactured, the manufacturer has some choices about how much data they will put on the CD. In the case of CD or compact disc, the minimum amount of data that can be stored is 650 megabytes up to a maximum of 900 megabytes. CDs were originally designed for audio and later used for data.</a:t>
            </a:r>
          </a:p>
          <a:p>
            <a:endParaRPr lang="en-GB" sz="1200" dirty="0"/>
          </a:p>
          <a:p>
            <a:r>
              <a:rPr lang="en-GB" sz="1200" dirty="0"/>
              <a:t>DVDs like CDs, without any letters following DVD, refers to DVDs that are manufactured. In this case, if a single layer is used, the data available is 4.7 Gigabytes. If dual layers are used, this can be increased to 8.5 Gigabytes or 17 Gigabytes.</a:t>
            </a:r>
          </a:p>
          <a:p>
            <a:endParaRPr lang="en-GB" sz="1200" dirty="0"/>
          </a:p>
          <a:p>
            <a:r>
              <a:rPr lang="en-GB" sz="1200" dirty="0"/>
              <a:t>In the case of DB or Blu-ray, once again referring to manufactured Blu-ray discs in the factory, a single layer holds 25 Gigabytes and dual layer 50 Gigabytes. So, CD, DVD and DB cover any optical disc that is manufactured in a factory and the amount of data stored on these discs can vary.</a:t>
            </a:r>
          </a:p>
          <a:p>
            <a:endParaRPr lang="en-GB" sz="1200" dirty="0"/>
          </a:p>
          <a:p>
            <a:r>
              <a:rPr lang="en-GB" sz="1200" dirty="0"/>
              <a:t>That covers the standards for manufactured optical discs, however there are also standards for burnable optical media. In the case of DVDs there were a lot of different standards. When you purchase an optical media drive, it will have some logos printed on it. Some examples are shown. These logos will tell you what your optical drive supports.</a:t>
            </a:r>
          </a:p>
          <a:p>
            <a:endParaRPr lang="en-GB" sz="1200" dirty="0"/>
          </a:p>
          <a:p>
            <a:r>
              <a:rPr lang="en-GB" sz="1200" dirty="0"/>
              <a:t>In the old days, some optical media drives would only support particular standards. For example, may only supported DVD+R and not DVD-R. The difference between the two is how the data is burned to the DVD. In those days, you had to purchase the right media for your optical drive. Nowadays, since the standards are so old, all optical burners support all the standards. Therefore, you generally won’t find all the logos on the optical drive, since it assumed it is supported. If the logos are present, they will generally be for the more modern media, for example, if the burner supports Blu-ray or not.</a:t>
            </a:r>
          </a:p>
          <a:p>
            <a:endParaRPr lang="en-GB" sz="1200" dirty="0"/>
          </a:p>
          <a:p>
            <a:r>
              <a:rPr lang="en-GB" sz="1200" dirty="0"/>
              <a:t>In the old days, there were some compatibility problems to bear in mind if you burned plus or minus media. Nowadays, if I was purchasing DVD media, I would not be concerned if it was plus or minus media as modern optical drives will read and write both. Only really old optical drives may have problems, and by old, I mean dating back to the late 90’s.</a:t>
            </a:r>
          </a:p>
          <a:p>
            <a:endParaRPr lang="en-GB" sz="1200" dirty="0"/>
          </a:p>
          <a:p>
            <a:r>
              <a:rPr lang="en-GB" sz="1200" dirty="0"/>
              <a:t>After the plus or minus will be an indication of how many times the optical disc can be written to. If the media just has an R, then it can be written once (R stands for Read).</a:t>
            </a:r>
          </a:p>
          <a:p>
            <a:endParaRPr lang="en-GB" sz="1200" dirty="0"/>
          </a:p>
          <a:p>
            <a:r>
              <a:rPr lang="en-GB" sz="1200" dirty="0"/>
              <a:t>If the media has RW, this means that it can be written to many times (RW stands for Read Write). Generally, the term that is used for being able to write many times is rewritable. In the case of Blu-ray the term RW is not used but rather RE is used (RE stands for Rewritable). If the optical media supports dual layers, the letters DL will follow.</a:t>
            </a:r>
          </a:p>
          <a:p>
            <a:endParaRPr lang="en-GB" sz="1200" dirty="0"/>
          </a:p>
          <a:p>
            <a:r>
              <a:rPr lang="en-GB" sz="1200" dirty="0"/>
              <a:t>There is also one other standard called RAM. This was only implemented in DVDs. DVD-RAM had some popularity in personal video recorders but not so much with computers. The standard never really took off, so you are unlikely to come across it these days.</a:t>
            </a:r>
          </a:p>
          <a:p>
            <a:endParaRPr lang="en-GB" sz="1200" dirty="0"/>
          </a:p>
          <a:p>
            <a:r>
              <a:rPr lang="en-GB" sz="1200" dirty="0"/>
              <a:t>Given that optical media has been around for so long, you don’t really need to know this table. Let’s have a look at what is important for you to know in the real world when purchasing optical media.</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025474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When you burn an optical disc, one of the first things you will be asked is, what speed you wish to use to burn the optical disc. This essentially changes how fast the drive will spin the disc when it is burning. CD and DVD both have a base which is referred to as single speed. Thus, two speed is the base speed multiplied by two. The other speeds are calculated the same way.</a:t>
            </a:r>
          </a:p>
          <a:p>
            <a:endParaRPr lang="en-GB" sz="1200" dirty="0"/>
          </a:p>
          <a:p>
            <a:r>
              <a:rPr lang="en-GB" sz="1200" dirty="0"/>
              <a:t>It is important to understand this when purchasing optical media. For example, if I were to purchase some blank CD discs, commonly referred to as CDRs, on the packaging would be the maximum burning speed that they support. In the case of these CDRs, the maximum speed is listed as 52. This is what the manufacturer of the media has indicated they will work at. If you burn the CDs at a higher speed than that indicated by the manufacturer, there is a higher chance of failure or errors. Personally, when I burn optical media, I burn them at a lower speed than the manufacturer recommends, as they seem to be more reliable if done this way. Keep in mind that single speed for a CD is the speed it plays back audio. So, if you select single speed, it will take just over an hour to burn a full CD. If you only have a small amount of data, it won’t take too long. Personally, I would select the middle ground, or the goldilocks zone, where it is not too fast and not too slow.</a:t>
            </a:r>
          </a:p>
          <a:p>
            <a:endParaRPr lang="en-GB" sz="1200" dirty="0"/>
          </a:p>
          <a:p>
            <a:r>
              <a:rPr lang="en-GB" sz="1200" dirty="0"/>
              <a:t>Notice that the capacity of the CDRs is 700 Megabytes. In the old days you could get smaller capacity CDRs, but nowadays they only really sell the 700 Megabyte capacity </a:t>
            </a:r>
            <a:r>
              <a:rPr lang="en-GB" sz="1200" dirty="0" err="1"/>
              <a:t>CDRs.</a:t>
            </a:r>
            <a:r>
              <a:rPr lang="en-GB" sz="1200" dirty="0"/>
              <a:t> If you consider that it costs about the same to make either capacity and there is not much demand for CDRs any more, you can understand why they don’t sell both. Extra capacity can be obtained using a process called </a:t>
            </a:r>
            <a:r>
              <a:rPr lang="en-GB" sz="1200" dirty="0" err="1"/>
              <a:t>Overburning</a:t>
            </a:r>
            <a:r>
              <a:rPr lang="en-GB" sz="1200" dirty="0"/>
              <a:t> which uses more of the optical disc to store data. This is not recommended as it increases the chances of there being problems with the disc.</a:t>
            </a:r>
          </a:p>
          <a:p>
            <a:endParaRPr lang="en-GB" sz="1200" dirty="0"/>
          </a:p>
          <a:p>
            <a:r>
              <a:rPr lang="en-GB" sz="1200" dirty="0"/>
              <a:t>The second optical media you may come across is DVD. In this case, the media is +R but you can still also get -R. Unless you are using very, very old hardware, it should not matter which one you purchase. As before, the capacity and maximum burn speed is displayed on the packaging. In this case, 4.7 Gigabyte and 16 speed. Although dual layer DVDs are available, you will generally find that due to the amount of data that a single DVD can hold and the extra cost of dual layer media, single layer DVDs are more common. Also, due to the low cost of DVDs, you will find that re-writeable media is not used that often.</a:t>
            </a:r>
          </a:p>
          <a:p>
            <a:endParaRPr lang="en-GB" sz="1200" dirty="0"/>
          </a:p>
          <a:p>
            <a:r>
              <a:rPr lang="en-GB" sz="1200" dirty="0"/>
              <a:t>The last media you will most likely come across is Blu-ray. As before, the capacity and the maximum speed will be displayed on the packaging. Optical media no longer has the market share that it once had, so there is not even that much choice of what media to buy like there used to be. The last time I purchased optical media I had to go to a few different stores because the places that used to sell it no longer did. Today, you will find that optical media will often be used when businesses exchange data with each other, but even than that is getting replaced by USB storage and by putting data online.</a:t>
            </a:r>
          </a:p>
          <a:p>
            <a:endParaRPr lang="en-GB" sz="1200" dirty="0"/>
          </a:p>
          <a:p>
            <a:r>
              <a:rPr lang="en-GB" sz="1200" dirty="0"/>
              <a:t>That concludes this video from ITFreeTraining on optical media. I hope that you have found this video useful. Until the next video from us, I would like to thank you for watching.</a:t>
            </a:r>
          </a:p>
          <a:p>
            <a:endParaRPr lang="en-GB" sz="1200" dirty="0"/>
          </a:p>
          <a:p>
            <a:r>
              <a:rPr lang="en-GB" sz="1200" dirty="0"/>
              <a:t>References</a:t>
            </a:r>
          </a:p>
          <a:p>
            <a:r>
              <a:rPr lang="en-GB" sz="1200" dirty="0"/>
              <a:t>“The Official CompTIA A+ Core Study Guide (Exam 220-1001)” Chapter 6 Paragraph 199-221</a:t>
            </a:r>
          </a:p>
          <a:p>
            <a:r>
              <a:rPr lang="en-GB" sz="1200" dirty="0"/>
              <a:t>“CompTIA A+ Certification exam guide. Tenth edition” Pages 429 – 435</a:t>
            </a:r>
          </a:p>
          <a:p>
            <a:r>
              <a:rPr lang="en-GB" sz="1200" dirty="0"/>
              <a:t>“Picture: Optical discs” https://pixabay.com/photos/background-blu-ray-blank-burn-89176/</a:t>
            </a:r>
          </a:p>
          <a:p>
            <a:r>
              <a:rPr lang="en-GB" sz="1200" dirty="0"/>
              <a:t>“Picture: CD ROM” https://en.wikipedia.org/wiki/CD-ROM#/media/File:CD-ROM.png</a:t>
            </a:r>
          </a:p>
          <a:p>
            <a:r>
              <a:rPr lang="en-GB" sz="1200" dirty="0"/>
              <a:t>“Picture: Laser Disc” https://commons.wikimedia.org/wiki/File:LaserDisc.jpg</a:t>
            </a:r>
          </a:p>
          <a:p>
            <a:r>
              <a:rPr lang="en-GB" sz="1200" dirty="0"/>
              <a:t>”Picture: DVD logo” https://upload.wikimedia.org/wikipedia/commons/9/9b/DVD_logo.svg</a:t>
            </a:r>
          </a:p>
          <a:p>
            <a:r>
              <a:rPr lang="en-GB" sz="1200" dirty="0"/>
              <a:t>“Picture: Video Camera” https://unsplash.com/photos/SpDOwp6PnBs</a:t>
            </a:r>
          </a:p>
          <a:p>
            <a:r>
              <a:rPr lang="en-GB" sz="1200" dirty="0"/>
              <a:t>“Picture: DVD disc” https://en.wikipedia.org/wiki/DVD#/media/File:DVD-Video_bottom-side.jpg</a:t>
            </a:r>
          </a:p>
          <a:p>
            <a:r>
              <a:rPr lang="en-GB" sz="1200" dirty="0"/>
              <a:t>“Picture: Blu-ray logo” https://en.wikipedia.org/wiki/Blu-ray#/media/File:Blu-ray_Disc.svg</a:t>
            </a:r>
          </a:p>
          <a:p>
            <a:r>
              <a:rPr lang="en-GB" sz="1200" dirty="0"/>
              <a:t>“Picture: Blue-ray disc” https://en.wikipedia.org/wiki/Blu-ray#/media/File:BluRayDiscBack.png</a:t>
            </a:r>
          </a:p>
          <a:p>
            <a:r>
              <a:rPr lang="en-GB" sz="1200" dirty="0"/>
              <a:t>“Picture: HD DVD logo” https://upload.wikimedia.org/wikipedia/commons/a/a4/HD-DVD.svg</a:t>
            </a:r>
          </a:p>
          <a:p>
            <a:r>
              <a:rPr lang="en-GB" sz="1200" dirty="0"/>
              <a:t>“Picture: Blue electronic” https://unsplash.com/photos/HdLYxUirwfI</a:t>
            </a:r>
          </a:p>
          <a:p>
            <a:r>
              <a:rPr lang="en-GB" sz="1200" dirty="0"/>
              <a:t>“Picture: Ultra HD Blu-ray” https://en.wikipedia.org/wiki/Ultra_HD_Blu-ray#/media/File:Ultra_HD_Blu-ray_(logo).svg</a:t>
            </a:r>
          </a:p>
          <a:p>
            <a:r>
              <a:rPr lang="en-GB" sz="1200" dirty="0"/>
              <a:t>“Picture: Laser lights” https://pixabay.com/photos/green-laser-light-rays-light-games-1757807/</a:t>
            </a:r>
          </a:p>
          <a:p>
            <a:r>
              <a:rPr lang="en-GB" sz="1200" dirty="0"/>
              <a:t>“Picture:</a:t>
            </a:r>
          </a:p>
          <a:p>
            <a:r>
              <a:rPr lang="en-GB" sz="1200" dirty="0"/>
              <a:t>Archival Disc” https://en.wikipedia.org/wiki/Archival_Disc#/media/File:Archival_Disc_logo.svg</a:t>
            </a:r>
          </a:p>
          <a:p>
            <a:r>
              <a:rPr lang="en-GB" sz="1200" dirty="0"/>
              <a:t>“Picture: Archival” https://pixabay.com/photos/archive-files-register-office-3859388/</a:t>
            </a:r>
          </a:p>
          <a:p>
            <a:r>
              <a:rPr lang="en-GB" sz="1200" dirty="0"/>
              <a:t>“Picture: Stack optical CD’s” https://pixabay.com/photos/blank-cd-rom-compact-disc-data-72140/</a:t>
            </a:r>
          </a:p>
          <a:p>
            <a:endParaRPr lang="en-GB" sz="1200" dirty="0"/>
          </a:p>
          <a:p>
            <a:r>
              <a:rPr lang="en-GB" sz="1200" dirty="0"/>
              <a:t>Credits</a:t>
            </a:r>
          </a:p>
          <a:p>
            <a:r>
              <a:rPr lang="en-GB" sz="1200" dirty="0"/>
              <a:t>Trainer: Austin Mason http://ITFreeTraining.com</a:t>
            </a:r>
          </a:p>
          <a:p>
            <a:r>
              <a:rPr lang="en-GB" sz="1200" dirty="0"/>
              <a:t>Voice Talent: HP Lewis http://hplewis.com</a:t>
            </a:r>
          </a:p>
          <a:p>
            <a:r>
              <a:rPr lang="en-GB" sz="1200" dirty="0"/>
              <a:t>Quality Assurance: Brett Batson http://www.pbb-proofreading.uk</a:t>
            </a:r>
            <a:endParaRPr lang="en-US" sz="1200" dirty="0"/>
          </a:p>
          <a:p>
            <a:endParaRPr lang="en-US" sz="1200" dirty="0"/>
          </a:p>
        </p:txBody>
      </p:sp>
      <p:sp>
        <p:nvSpPr>
          <p:cNvPr id="4" name="Slide Number Placeholder 3"/>
          <p:cNvSpPr>
            <a:spLocks noGrp="1"/>
          </p:cNvSpPr>
          <p:nvPr>
            <p:ph type="sldNum" sz="quarter" idx="5"/>
          </p:nvPr>
        </p:nvSpPr>
        <p:spPr/>
        <p:txBody>
          <a:bodyPr/>
          <a:lstStyle/>
          <a:p>
            <a:r>
              <a:rPr lang="en-AU"/>
              <a:t>Copyright 2022 © http://ITFreeTraining.com</a:t>
            </a:r>
            <a:endParaRPr lang="en-US" dirty="0"/>
          </a:p>
        </p:txBody>
      </p:sp>
    </p:spTree>
    <p:extLst>
      <p:ext uri="{BB962C8B-B14F-4D97-AF65-F5344CB8AC3E}">
        <p14:creationId xmlns:p14="http://schemas.microsoft.com/office/powerpoint/2010/main" val="1144087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4260853"/>
            <a:ext cx="20726400" cy="2940048"/>
          </a:xfrm>
        </p:spPr>
        <p:txBody>
          <a:bodyPr/>
          <a:lstStyle>
            <a:lvl1pPr>
              <a:defRPr>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611612" y="7772404"/>
            <a:ext cx="22754448" cy="3505197"/>
          </a:xfrm>
        </p:spPr>
        <p:txBody>
          <a:bodyPr/>
          <a:lstStyle>
            <a:lvl1pPr marL="0" indent="0" algn="ctr">
              <a:buNone/>
              <a:defRPr lang="en-US" dirty="0"/>
            </a:lvl1pPr>
            <a:lvl2pPr marL="1079235" indent="0" algn="ctr">
              <a:buNone/>
              <a:defRPr>
                <a:solidFill>
                  <a:schemeClr val="tx1">
                    <a:tint val="75000"/>
                  </a:schemeClr>
                </a:solidFill>
              </a:defRPr>
            </a:lvl2pPr>
            <a:lvl3pPr marL="2158470" indent="0" algn="ctr">
              <a:buNone/>
              <a:defRPr>
                <a:solidFill>
                  <a:schemeClr val="tx1">
                    <a:tint val="75000"/>
                  </a:schemeClr>
                </a:solidFill>
              </a:defRPr>
            </a:lvl3pPr>
            <a:lvl4pPr marL="3237705" indent="0" algn="ctr">
              <a:buNone/>
              <a:defRPr>
                <a:solidFill>
                  <a:schemeClr val="tx1">
                    <a:tint val="75000"/>
                  </a:schemeClr>
                </a:solidFill>
              </a:defRPr>
            </a:lvl4pPr>
            <a:lvl5pPr marL="4316940" indent="0" algn="ctr">
              <a:buNone/>
              <a:defRPr>
                <a:solidFill>
                  <a:schemeClr val="tx1">
                    <a:tint val="75000"/>
                  </a:schemeClr>
                </a:solidFill>
              </a:defRPr>
            </a:lvl5pPr>
            <a:lvl6pPr marL="5396176" indent="0" algn="ctr">
              <a:buNone/>
              <a:defRPr>
                <a:solidFill>
                  <a:schemeClr val="tx1">
                    <a:tint val="75000"/>
                  </a:schemeClr>
                </a:solidFill>
              </a:defRPr>
            </a:lvl6pPr>
            <a:lvl7pPr marL="6475411" indent="0" algn="ctr">
              <a:buNone/>
              <a:defRPr>
                <a:solidFill>
                  <a:schemeClr val="tx1">
                    <a:tint val="75000"/>
                  </a:schemeClr>
                </a:solidFill>
              </a:defRPr>
            </a:lvl7pPr>
            <a:lvl8pPr marL="7554646" indent="0" algn="ctr">
              <a:buNone/>
              <a:defRPr>
                <a:solidFill>
                  <a:schemeClr val="tx1">
                    <a:tint val="75000"/>
                  </a:schemeClr>
                </a:solidFill>
              </a:defRPr>
            </a:lvl8pPr>
            <a:lvl9pPr marL="8633881" indent="0" algn="ctr">
              <a:buNone/>
              <a:defRPr>
                <a:solidFill>
                  <a:schemeClr val="tx1">
                    <a:tint val="75000"/>
                  </a:schemeClr>
                </a:solidFill>
              </a:defRPr>
            </a:lvl9pPr>
          </a:lstStyle>
          <a:p>
            <a:r>
              <a:rPr lang="en-US" dirty="0"/>
              <a:t>For the free video please see</a:t>
            </a:r>
            <a:br>
              <a:rPr lang="en-US" dirty="0"/>
            </a:br>
            <a:r>
              <a:rPr lang="en-US" dirty="0"/>
              <a:t>http://itfreetraining.com/</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5747383" y="12712701"/>
            <a:ext cx="7417419" cy="730251"/>
          </a:xfrm>
        </p:spPr>
        <p:txBody>
          <a:bodyPr/>
          <a:lstStyle/>
          <a:p>
            <a:endParaRPr lang="en-US" dirty="0"/>
          </a:p>
        </p:txBody>
      </p:sp>
    </p:spTree>
    <p:extLst>
      <p:ext uri="{BB962C8B-B14F-4D97-AF65-F5344CB8AC3E}">
        <p14:creationId xmlns:p14="http://schemas.microsoft.com/office/powerpoint/2010/main" val="38009780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1965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3" y="549277"/>
            <a:ext cx="5486400" cy="117030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3" y="549277"/>
            <a:ext cx="16052800" cy="117030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06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21945601" cy="2286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1219200" y="2184400"/>
            <a:ext cx="21945601" cy="10464000"/>
          </a:xfrm>
        </p:spPr>
        <p:txBody>
          <a:bodyPr>
            <a:normAutofit/>
          </a:bodyPr>
          <a:lstStyle>
            <a:lvl1pPr>
              <a:lnSpc>
                <a:spcPct val="100000"/>
              </a:lnSpc>
              <a:spcBef>
                <a:spcPts val="0"/>
              </a:spcBef>
              <a:defRPr sz="7999">
                <a:solidFill>
                  <a:schemeClr val="bg1"/>
                </a:solidFill>
              </a:defRPr>
            </a:lvl1pPr>
            <a:lvl2pPr>
              <a:lnSpc>
                <a:spcPct val="100000"/>
              </a:lnSpc>
              <a:spcBef>
                <a:spcPts val="0"/>
              </a:spcBef>
              <a:defRPr sz="7999">
                <a:solidFill>
                  <a:schemeClr val="bg1"/>
                </a:solidFill>
              </a:defRPr>
            </a:lvl2pPr>
            <a:lvl3pPr>
              <a:lnSpc>
                <a:spcPct val="100000"/>
              </a:lnSpc>
              <a:spcBef>
                <a:spcPts val="0"/>
              </a:spcBef>
              <a:defRPr sz="7999">
                <a:solidFill>
                  <a:schemeClr val="bg1"/>
                </a:solidFill>
              </a:defRPr>
            </a:lvl3pPr>
            <a:lvl4pPr>
              <a:lnSpc>
                <a:spcPct val="100000"/>
              </a:lnSpc>
              <a:spcBef>
                <a:spcPts val="0"/>
              </a:spcBef>
              <a:defRPr sz="7999">
                <a:solidFill>
                  <a:schemeClr val="bg1"/>
                </a:solidFill>
              </a:defRPr>
            </a:lvl4pPr>
            <a:lvl5pPr>
              <a:lnSpc>
                <a:spcPct val="100000"/>
              </a:lnSpc>
              <a:spcBef>
                <a:spcPts val="0"/>
              </a:spcBef>
              <a:defRPr sz="7999">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80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3"/>
            <a:ext cx="20726400" cy="2724149"/>
          </a:xfrm>
        </p:spPr>
        <p:txBody>
          <a:bodyPr anchor="t"/>
          <a:lstStyle>
            <a:lvl1pPr algn="l">
              <a:defRPr sz="9332" b="1" cap="all"/>
            </a:lvl1pPr>
          </a:lstStyle>
          <a:p>
            <a:r>
              <a:rPr lang="en-US"/>
              <a:t>Click to edit Master title style</a:t>
            </a:r>
          </a:p>
        </p:txBody>
      </p:sp>
      <p:sp>
        <p:nvSpPr>
          <p:cNvPr id="3" name="Text Placeholder 2"/>
          <p:cNvSpPr>
            <a:spLocks noGrp="1"/>
          </p:cNvSpPr>
          <p:nvPr>
            <p:ph type="body" idx="1"/>
          </p:nvPr>
        </p:nvSpPr>
        <p:spPr>
          <a:xfrm>
            <a:off x="1926169" y="5813430"/>
            <a:ext cx="20726400" cy="3000373"/>
          </a:xfrm>
        </p:spPr>
        <p:txBody>
          <a:bodyPr anchor="b"/>
          <a:lstStyle>
            <a:lvl1pPr marL="0" indent="0">
              <a:buNone/>
              <a:defRPr sz="4799">
                <a:solidFill>
                  <a:schemeClr val="tx1">
                    <a:tint val="75000"/>
                  </a:schemeClr>
                </a:solidFill>
              </a:defRPr>
            </a:lvl1pPr>
            <a:lvl2pPr marL="1079235" indent="0">
              <a:buNone/>
              <a:defRPr sz="4266">
                <a:solidFill>
                  <a:schemeClr val="tx1">
                    <a:tint val="75000"/>
                  </a:schemeClr>
                </a:solidFill>
              </a:defRPr>
            </a:lvl2pPr>
            <a:lvl3pPr marL="2158470" indent="0">
              <a:buNone/>
              <a:defRPr sz="3733">
                <a:solidFill>
                  <a:schemeClr val="tx1">
                    <a:tint val="75000"/>
                  </a:schemeClr>
                </a:solidFill>
              </a:defRPr>
            </a:lvl3pPr>
            <a:lvl4pPr marL="3237705" indent="0">
              <a:buNone/>
              <a:defRPr sz="3199">
                <a:solidFill>
                  <a:schemeClr val="tx1">
                    <a:tint val="75000"/>
                  </a:schemeClr>
                </a:solidFill>
              </a:defRPr>
            </a:lvl4pPr>
            <a:lvl5pPr marL="4316940" indent="0">
              <a:buNone/>
              <a:defRPr sz="3199">
                <a:solidFill>
                  <a:schemeClr val="tx1">
                    <a:tint val="75000"/>
                  </a:schemeClr>
                </a:solidFill>
              </a:defRPr>
            </a:lvl5pPr>
            <a:lvl6pPr marL="5396176" indent="0">
              <a:buNone/>
              <a:defRPr sz="3199">
                <a:solidFill>
                  <a:schemeClr val="tx1">
                    <a:tint val="75000"/>
                  </a:schemeClr>
                </a:solidFill>
              </a:defRPr>
            </a:lvl6pPr>
            <a:lvl7pPr marL="6475411" indent="0">
              <a:buNone/>
              <a:defRPr sz="3199">
                <a:solidFill>
                  <a:schemeClr val="tx1">
                    <a:tint val="75000"/>
                  </a:schemeClr>
                </a:solidFill>
              </a:defRPr>
            </a:lvl7pPr>
            <a:lvl8pPr marL="7554646" indent="0">
              <a:buNone/>
              <a:defRPr sz="3199">
                <a:solidFill>
                  <a:schemeClr val="tx1">
                    <a:tint val="75000"/>
                  </a:schemeClr>
                </a:solidFill>
              </a:defRPr>
            </a:lvl8pPr>
            <a:lvl9pPr marL="8633881" indent="0">
              <a:buNone/>
              <a:defRPr sz="319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2855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3" y="3200403"/>
            <a:ext cx="10769600" cy="9051925"/>
          </a:xfrm>
        </p:spPr>
        <p:txBody>
          <a:bodyPr/>
          <a:lstStyle>
            <a:lvl1pPr>
              <a:defRPr sz="6666"/>
            </a:lvl1pPr>
            <a:lvl2pPr>
              <a:defRPr sz="5599"/>
            </a:lvl2pPr>
            <a:lvl3pPr>
              <a:defRPr sz="4799"/>
            </a:lvl3pPr>
            <a:lvl4pPr>
              <a:defRPr sz="4266"/>
            </a:lvl4pPr>
            <a:lvl5pPr>
              <a:defRPr sz="4266"/>
            </a:lvl5pPr>
            <a:lvl6pPr>
              <a:defRPr sz="4266"/>
            </a:lvl6pPr>
            <a:lvl7pPr>
              <a:defRPr sz="4266"/>
            </a:lvl7pPr>
            <a:lvl8pPr>
              <a:defRPr sz="4266"/>
            </a:lvl8pPr>
            <a:lvl9pPr>
              <a:defRPr sz="426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8738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1" y="3070228"/>
            <a:ext cx="10773835"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4" name="Content Placeholder 3"/>
          <p:cNvSpPr>
            <a:spLocks noGrp="1"/>
          </p:cNvSpPr>
          <p:nvPr>
            <p:ph sz="half" idx="2"/>
          </p:nvPr>
        </p:nvSpPr>
        <p:spPr>
          <a:xfrm>
            <a:off x="1219201" y="4349752"/>
            <a:ext cx="10773835"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8" y="3070228"/>
            <a:ext cx="10778066" cy="1279523"/>
          </a:xfrm>
        </p:spPr>
        <p:txBody>
          <a:bodyPr anchor="b"/>
          <a:lstStyle>
            <a:lvl1pPr marL="0" indent="0">
              <a:buNone/>
              <a:defRPr sz="5599" b="1"/>
            </a:lvl1pPr>
            <a:lvl2pPr marL="1079235" indent="0">
              <a:buNone/>
              <a:defRPr sz="4799" b="1"/>
            </a:lvl2pPr>
            <a:lvl3pPr marL="2158470" indent="0">
              <a:buNone/>
              <a:defRPr sz="4266" b="1"/>
            </a:lvl3pPr>
            <a:lvl4pPr marL="3237705" indent="0">
              <a:buNone/>
              <a:defRPr sz="3733" b="1"/>
            </a:lvl4pPr>
            <a:lvl5pPr marL="4316940" indent="0">
              <a:buNone/>
              <a:defRPr sz="3733" b="1"/>
            </a:lvl5pPr>
            <a:lvl6pPr marL="5396176" indent="0">
              <a:buNone/>
              <a:defRPr sz="3733" b="1"/>
            </a:lvl6pPr>
            <a:lvl7pPr marL="6475411" indent="0">
              <a:buNone/>
              <a:defRPr sz="3733" b="1"/>
            </a:lvl7pPr>
            <a:lvl8pPr marL="7554646" indent="0">
              <a:buNone/>
              <a:defRPr sz="3733" b="1"/>
            </a:lvl8pPr>
            <a:lvl9pPr marL="8633881" indent="0">
              <a:buNone/>
              <a:defRPr sz="3733" b="1"/>
            </a:lvl9pPr>
          </a:lstStyle>
          <a:p>
            <a:pPr lvl="0"/>
            <a:r>
              <a:rPr lang="en-US"/>
              <a:t>Click to edit Master text styles</a:t>
            </a:r>
          </a:p>
        </p:txBody>
      </p:sp>
      <p:sp>
        <p:nvSpPr>
          <p:cNvPr id="6" name="Content Placeholder 5"/>
          <p:cNvSpPr>
            <a:spLocks noGrp="1"/>
          </p:cNvSpPr>
          <p:nvPr>
            <p:ph sz="quarter" idx="4"/>
          </p:nvPr>
        </p:nvSpPr>
        <p:spPr>
          <a:xfrm>
            <a:off x="12386738" y="4349752"/>
            <a:ext cx="10778066" cy="7902576"/>
          </a:xfrm>
        </p:spPr>
        <p:txBody>
          <a:bodyPr/>
          <a:lstStyle>
            <a:lvl1pPr>
              <a:defRPr sz="5599"/>
            </a:lvl1pPr>
            <a:lvl2pPr>
              <a:defRPr sz="4799"/>
            </a:lvl2pPr>
            <a:lvl3pPr>
              <a:defRPr sz="4266"/>
            </a:lvl3pPr>
            <a:lvl4pPr>
              <a:defRPr sz="3733"/>
            </a:lvl4pPr>
            <a:lvl5pPr>
              <a:defRPr sz="3733"/>
            </a:lvl5pPr>
            <a:lvl6pPr>
              <a:defRPr sz="3733"/>
            </a:lvl6pPr>
            <a:lvl7pPr>
              <a:defRPr sz="3733"/>
            </a:lvl7pPr>
            <a:lvl8pPr>
              <a:defRPr sz="3733"/>
            </a:lvl8pPr>
            <a:lvl9pPr>
              <a:defRPr sz="37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6253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35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531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7" y="546103"/>
            <a:ext cx="8022169" cy="2324099"/>
          </a:xfrm>
        </p:spPr>
        <p:txBody>
          <a:bodyPr anchor="b"/>
          <a:lstStyle>
            <a:lvl1pPr algn="l">
              <a:defRPr sz="4799"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7465"/>
            </a:lvl1pPr>
            <a:lvl2pPr>
              <a:defRPr sz="6666"/>
            </a:lvl2pPr>
            <a:lvl3pPr>
              <a:defRPr sz="5599"/>
            </a:lvl3pPr>
            <a:lvl4pPr>
              <a:defRPr sz="4799"/>
            </a:lvl4pPr>
            <a:lvl5pPr>
              <a:defRPr sz="4799"/>
            </a:lvl5pPr>
            <a:lvl6pPr>
              <a:defRPr sz="4799"/>
            </a:lvl6pPr>
            <a:lvl7pPr>
              <a:defRPr sz="4799"/>
            </a:lvl7pPr>
            <a:lvl8pPr>
              <a:defRPr sz="4799"/>
            </a:lvl8pPr>
            <a:lvl9pPr>
              <a:defRPr sz="4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7" y="2870204"/>
            <a:ext cx="8022169" cy="93821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7473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8" y="9601204"/>
            <a:ext cx="14630400" cy="1133475"/>
          </a:xfrm>
        </p:spPr>
        <p:txBody>
          <a:bodyPr anchor="b"/>
          <a:lstStyle>
            <a:lvl1pPr algn="l">
              <a:defRPr sz="4799" b="1"/>
            </a:lvl1pPr>
          </a:lstStyle>
          <a:p>
            <a:r>
              <a:rPr lang="en-US"/>
              <a:t>Click to edit Master title style</a:t>
            </a:r>
          </a:p>
        </p:txBody>
      </p:sp>
      <p:sp>
        <p:nvSpPr>
          <p:cNvPr id="3" name="Picture Placeholder 2"/>
          <p:cNvSpPr>
            <a:spLocks noGrp="1"/>
          </p:cNvSpPr>
          <p:nvPr>
            <p:ph type="pic" idx="1"/>
          </p:nvPr>
        </p:nvSpPr>
        <p:spPr>
          <a:xfrm>
            <a:off x="4779438" y="1225552"/>
            <a:ext cx="14630400" cy="8229600"/>
          </a:xfrm>
        </p:spPr>
        <p:txBody>
          <a:bodyPr/>
          <a:lstStyle>
            <a:lvl1pPr marL="0" indent="0">
              <a:buNone/>
              <a:defRPr sz="7465"/>
            </a:lvl1pPr>
            <a:lvl2pPr marL="1079235" indent="0">
              <a:buNone/>
              <a:defRPr sz="6666"/>
            </a:lvl2pPr>
            <a:lvl3pPr marL="2158470" indent="0">
              <a:buNone/>
              <a:defRPr sz="5599"/>
            </a:lvl3pPr>
            <a:lvl4pPr marL="3237705" indent="0">
              <a:buNone/>
              <a:defRPr sz="4799"/>
            </a:lvl4pPr>
            <a:lvl5pPr marL="4316940" indent="0">
              <a:buNone/>
              <a:defRPr sz="4799"/>
            </a:lvl5pPr>
            <a:lvl6pPr marL="5396176" indent="0">
              <a:buNone/>
              <a:defRPr sz="4799"/>
            </a:lvl6pPr>
            <a:lvl7pPr marL="6475411" indent="0">
              <a:buNone/>
              <a:defRPr sz="4799"/>
            </a:lvl7pPr>
            <a:lvl8pPr marL="7554646" indent="0">
              <a:buNone/>
              <a:defRPr sz="4799"/>
            </a:lvl8pPr>
            <a:lvl9pPr marL="8633881" indent="0">
              <a:buNone/>
              <a:defRPr sz="4799"/>
            </a:lvl9pPr>
          </a:lstStyle>
          <a:p>
            <a:r>
              <a:rPr lang="en-US"/>
              <a:t>Click icon to add picture</a:t>
            </a:r>
          </a:p>
        </p:txBody>
      </p:sp>
      <p:sp>
        <p:nvSpPr>
          <p:cNvPr id="4" name="Text Placeholder 3"/>
          <p:cNvSpPr>
            <a:spLocks noGrp="1"/>
          </p:cNvSpPr>
          <p:nvPr>
            <p:ph type="body" sz="half" idx="2"/>
          </p:nvPr>
        </p:nvSpPr>
        <p:spPr>
          <a:xfrm>
            <a:off x="4779438" y="10734679"/>
            <a:ext cx="14630400" cy="1609725"/>
          </a:xfrm>
        </p:spPr>
        <p:txBody>
          <a:bodyPr/>
          <a:lstStyle>
            <a:lvl1pPr marL="0" indent="0">
              <a:buNone/>
              <a:defRPr sz="3199"/>
            </a:lvl1pPr>
            <a:lvl2pPr marL="1079235" indent="0">
              <a:buNone/>
              <a:defRPr sz="2933"/>
            </a:lvl2pPr>
            <a:lvl3pPr marL="2158470" indent="0">
              <a:buNone/>
              <a:defRPr sz="2400"/>
            </a:lvl3pPr>
            <a:lvl4pPr marL="3237705" indent="0">
              <a:buNone/>
              <a:defRPr sz="2133"/>
            </a:lvl4pPr>
            <a:lvl5pPr marL="4316940" indent="0">
              <a:buNone/>
              <a:defRPr sz="2133"/>
            </a:lvl5pPr>
            <a:lvl6pPr marL="5396176" indent="0">
              <a:buNone/>
              <a:defRPr sz="2133"/>
            </a:lvl6pPr>
            <a:lvl7pPr marL="6475411" indent="0">
              <a:buNone/>
              <a:defRPr sz="2133"/>
            </a:lvl7pPr>
            <a:lvl8pPr marL="7554646" indent="0">
              <a:buNone/>
              <a:defRPr sz="2133"/>
            </a:lvl8pPr>
            <a:lvl9pPr marL="8633881" indent="0">
              <a:buNone/>
              <a:defRPr sz="2133"/>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B84B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200" y="549277"/>
            <a:ext cx="21945601" cy="2286000"/>
          </a:xfrm>
          <a:prstGeom prst="rect">
            <a:avLst/>
          </a:prstGeom>
        </p:spPr>
        <p:txBody>
          <a:bodyPr vert="horz" lIns="80957" tIns="40478" rIns="80957" bIns="40478" rtlCol="0" anchor="ctr">
            <a:normAutofit/>
          </a:bodyPr>
          <a:lstStyle/>
          <a:p>
            <a:r>
              <a:rPr lang="en-US" dirty="0"/>
              <a:t>Click to edit Master title style</a:t>
            </a:r>
          </a:p>
        </p:txBody>
      </p:sp>
      <p:sp>
        <p:nvSpPr>
          <p:cNvPr id="3" name="Text Placeholder 2"/>
          <p:cNvSpPr>
            <a:spLocks noGrp="1"/>
          </p:cNvSpPr>
          <p:nvPr>
            <p:ph type="body" idx="1"/>
          </p:nvPr>
        </p:nvSpPr>
        <p:spPr>
          <a:xfrm>
            <a:off x="1219200" y="3200403"/>
            <a:ext cx="21945601" cy="9051925"/>
          </a:xfrm>
          <a:prstGeom prst="rect">
            <a:avLst/>
          </a:prstGeom>
        </p:spPr>
        <p:txBody>
          <a:bodyPr vert="horz" lIns="80957" tIns="40478" rIns="80957" bIns="404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19206" y="12712701"/>
            <a:ext cx="5689600" cy="730251"/>
          </a:xfrm>
          <a:prstGeom prst="rect">
            <a:avLst/>
          </a:prstGeom>
        </p:spPr>
        <p:txBody>
          <a:bodyPr vert="horz" lIns="80957" tIns="40478" rIns="80957" bIns="40478" rtlCol="0" anchor="ctr"/>
          <a:lstStyle>
            <a:lvl1pPr algn="l">
              <a:defRPr sz="2933">
                <a:solidFill>
                  <a:schemeClr val="tx1">
                    <a:tint val="75000"/>
                  </a:schemeClr>
                </a:solidFill>
              </a:defRPr>
            </a:lvl1pPr>
          </a:lstStyle>
          <a:p>
            <a:fld id="{1D8BD707-D9CF-40AE-B4C6-C98DA3205C09}" type="datetimeFigureOut">
              <a:rPr lang="en-US" smtClean="0"/>
              <a:pPr/>
              <a:t>12/22/2022</a:t>
            </a:fld>
            <a:endParaRPr lang="en-US"/>
          </a:p>
        </p:txBody>
      </p:sp>
      <p:sp>
        <p:nvSpPr>
          <p:cNvPr id="5" name="Footer Placeholder 4"/>
          <p:cNvSpPr>
            <a:spLocks noGrp="1"/>
          </p:cNvSpPr>
          <p:nvPr>
            <p:ph type="ftr" sz="quarter" idx="3"/>
          </p:nvPr>
        </p:nvSpPr>
        <p:spPr>
          <a:xfrm>
            <a:off x="8331201" y="12712701"/>
            <a:ext cx="7721599" cy="730251"/>
          </a:xfrm>
          <a:prstGeom prst="rect">
            <a:avLst/>
          </a:prstGeom>
        </p:spPr>
        <p:txBody>
          <a:bodyPr vert="horz" lIns="80957" tIns="40478" rIns="80957" bIns="40478" rtlCol="0" anchor="ctr"/>
          <a:lstStyle>
            <a:lvl1pPr algn="ctr">
              <a:defRPr sz="29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475203" y="12712701"/>
            <a:ext cx="5689600" cy="730251"/>
          </a:xfrm>
          <a:prstGeom prst="rect">
            <a:avLst/>
          </a:prstGeom>
        </p:spPr>
        <p:txBody>
          <a:bodyPr vert="horz" lIns="80957" tIns="40478" rIns="80957" bIns="40478" rtlCol="0" anchor="ctr"/>
          <a:lstStyle>
            <a:lvl1pPr algn="r">
              <a:defRPr sz="2933">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842469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defTabSz="2158470" rtl="0" eaLnBrk="1" latinLnBrk="0" hangingPunct="1">
        <a:spcBef>
          <a:spcPct val="0"/>
        </a:spcBef>
        <a:buNone/>
        <a:defRPr sz="10398" kern="1200">
          <a:solidFill>
            <a:schemeClr val="tx1"/>
          </a:solidFill>
          <a:latin typeface="+mj-lt"/>
          <a:ea typeface="+mj-ea"/>
          <a:cs typeface="+mj-cs"/>
        </a:defRPr>
      </a:lvl1pPr>
    </p:titleStyle>
    <p:bodyStyle>
      <a:lvl1pPr marL="809426" indent="-809426" algn="l" defTabSz="2158470" rtl="0" eaLnBrk="1" latinLnBrk="0" hangingPunct="1">
        <a:spcBef>
          <a:spcPct val="20000"/>
        </a:spcBef>
        <a:buFont typeface="Arial" pitchFamily="34" charset="0"/>
        <a:buChar char="•"/>
        <a:defRPr sz="7465" kern="1200">
          <a:solidFill>
            <a:schemeClr val="tx1"/>
          </a:solidFill>
          <a:latin typeface="+mn-lt"/>
          <a:ea typeface="+mn-ea"/>
          <a:cs typeface="+mn-cs"/>
        </a:defRPr>
      </a:lvl1pPr>
      <a:lvl2pPr marL="1753757" indent="-674522" algn="l" defTabSz="2158470" rtl="0" eaLnBrk="1" latinLnBrk="0" hangingPunct="1">
        <a:spcBef>
          <a:spcPct val="20000"/>
        </a:spcBef>
        <a:buFont typeface="Arial" pitchFamily="34" charset="0"/>
        <a:buChar char="–"/>
        <a:defRPr sz="6666" kern="1200">
          <a:solidFill>
            <a:schemeClr val="tx1"/>
          </a:solidFill>
          <a:latin typeface="+mn-lt"/>
          <a:ea typeface="+mn-ea"/>
          <a:cs typeface="+mn-cs"/>
        </a:defRPr>
      </a:lvl2pPr>
      <a:lvl3pPr marL="2698088" indent="-539618" algn="l" defTabSz="2158470" rtl="0" eaLnBrk="1" latinLnBrk="0" hangingPunct="1">
        <a:spcBef>
          <a:spcPct val="20000"/>
        </a:spcBef>
        <a:buFont typeface="Arial" pitchFamily="34" charset="0"/>
        <a:buChar char="•"/>
        <a:defRPr sz="5599" kern="1200">
          <a:solidFill>
            <a:schemeClr val="tx1"/>
          </a:solidFill>
          <a:latin typeface="+mn-lt"/>
          <a:ea typeface="+mn-ea"/>
          <a:cs typeface="+mn-cs"/>
        </a:defRPr>
      </a:lvl3pPr>
      <a:lvl4pPr marL="377732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4pPr>
      <a:lvl5pPr marL="485655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p:bodyStyle>
    <p:otherStyle>
      <a:defPPr>
        <a:defRPr lang="en-US"/>
      </a:defPPr>
      <a:lvl1pPr marL="0" algn="l" defTabSz="2158470" rtl="0" eaLnBrk="1" latinLnBrk="0" hangingPunct="1">
        <a:defRPr sz="4266" kern="1200">
          <a:solidFill>
            <a:schemeClr val="tx1"/>
          </a:solidFill>
          <a:latin typeface="+mn-lt"/>
          <a:ea typeface="+mn-ea"/>
          <a:cs typeface="+mn-cs"/>
        </a:defRPr>
      </a:lvl1pPr>
      <a:lvl2pPr marL="1079235" algn="l" defTabSz="2158470" rtl="0" eaLnBrk="1" latinLnBrk="0" hangingPunct="1">
        <a:defRPr sz="4266" kern="1200">
          <a:solidFill>
            <a:schemeClr val="tx1"/>
          </a:solidFill>
          <a:latin typeface="+mn-lt"/>
          <a:ea typeface="+mn-ea"/>
          <a:cs typeface="+mn-cs"/>
        </a:defRPr>
      </a:lvl2pPr>
      <a:lvl3pPr marL="2158470" algn="l" defTabSz="2158470" rtl="0" eaLnBrk="1" latinLnBrk="0" hangingPunct="1">
        <a:defRPr sz="4266" kern="1200">
          <a:solidFill>
            <a:schemeClr val="tx1"/>
          </a:solidFill>
          <a:latin typeface="+mn-lt"/>
          <a:ea typeface="+mn-ea"/>
          <a:cs typeface="+mn-cs"/>
        </a:defRPr>
      </a:lvl3pPr>
      <a:lvl4pPr marL="3237705" algn="l" defTabSz="2158470" rtl="0" eaLnBrk="1" latinLnBrk="0" hangingPunct="1">
        <a:defRPr sz="4266" kern="1200">
          <a:solidFill>
            <a:schemeClr val="tx1"/>
          </a:solidFill>
          <a:latin typeface="+mn-lt"/>
          <a:ea typeface="+mn-ea"/>
          <a:cs typeface="+mn-cs"/>
        </a:defRPr>
      </a:lvl4pPr>
      <a:lvl5pPr marL="4316940" algn="l" defTabSz="2158470" rtl="0" eaLnBrk="1" latinLnBrk="0" hangingPunct="1">
        <a:defRPr sz="4266" kern="1200">
          <a:solidFill>
            <a:schemeClr val="tx1"/>
          </a:solidFill>
          <a:latin typeface="+mn-lt"/>
          <a:ea typeface="+mn-ea"/>
          <a:cs typeface="+mn-cs"/>
        </a:defRPr>
      </a:lvl5pPr>
      <a:lvl6pPr marL="5396176" algn="l" defTabSz="2158470" rtl="0" eaLnBrk="1" latinLnBrk="0" hangingPunct="1">
        <a:defRPr sz="4266" kern="1200">
          <a:solidFill>
            <a:schemeClr val="tx1"/>
          </a:solidFill>
          <a:latin typeface="+mn-lt"/>
          <a:ea typeface="+mn-ea"/>
          <a:cs typeface="+mn-cs"/>
        </a:defRPr>
      </a:lvl6pPr>
      <a:lvl7pPr marL="6475411" algn="l" defTabSz="2158470" rtl="0" eaLnBrk="1" latinLnBrk="0" hangingPunct="1">
        <a:defRPr sz="4266" kern="1200">
          <a:solidFill>
            <a:schemeClr val="tx1"/>
          </a:solidFill>
          <a:latin typeface="+mn-lt"/>
          <a:ea typeface="+mn-ea"/>
          <a:cs typeface="+mn-cs"/>
        </a:defRPr>
      </a:lvl7pPr>
      <a:lvl8pPr marL="7554646" algn="l" defTabSz="2158470" rtl="0" eaLnBrk="1" latinLnBrk="0" hangingPunct="1">
        <a:defRPr sz="4266" kern="1200">
          <a:solidFill>
            <a:schemeClr val="tx1"/>
          </a:solidFill>
          <a:latin typeface="+mn-lt"/>
          <a:ea typeface="+mn-ea"/>
          <a:cs typeface="+mn-cs"/>
        </a:defRPr>
      </a:lvl8pPr>
      <a:lvl9pPr marL="8633881" algn="l" defTabSz="2158470" rtl="0" eaLnBrk="1" latinLnBrk="0" hangingPunct="1">
        <a:defRPr sz="4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itfreetraining.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a:hlinkClick r:id="rId3"/>
            <a:extLst>
              <a:ext uri="{FF2B5EF4-FFF2-40B4-BE49-F238E27FC236}">
                <a16:creationId xmlns:a16="http://schemas.microsoft.com/office/drawing/2014/main" id="{90C74D84-C9A9-45EE-B04F-4E3D30FC96F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0"/>
            <a:ext cx="24384001" cy="13716000"/>
          </a:xfrm>
          <a:prstGeom prst="rect">
            <a:avLst/>
          </a:prstGeom>
        </p:spPr>
      </p:pic>
    </p:spTree>
    <p:extLst>
      <p:ext uri="{BB962C8B-B14F-4D97-AF65-F5344CB8AC3E}">
        <p14:creationId xmlns:p14="http://schemas.microsoft.com/office/powerpoint/2010/main" val="1479796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0_background" descr="A close-up of a pile of coins&#10;&#10;Description automatically generated with low confidence">
            <a:extLst>
              <a:ext uri="{FF2B5EF4-FFF2-40B4-BE49-F238E27FC236}">
                <a16:creationId xmlns:a16="http://schemas.microsoft.com/office/drawing/2014/main" id="{B3FBEC33-9B97-4D7C-B78B-BC8846BC7135}"/>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9" name="3_Laser disc text">
            <a:extLst>
              <a:ext uri="{FF2B5EF4-FFF2-40B4-BE49-F238E27FC236}">
                <a16:creationId xmlns:a16="http://schemas.microsoft.com/office/drawing/2014/main" id="{0BA9AFB9-E9D4-4D51-A331-8FE6195D3ADA}"/>
              </a:ext>
            </a:extLst>
          </p:cNvPr>
          <p:cNvSpPr txBox="1"/>
          <p:nvPr/>
        </p:nvSpPr>
        <p:spPr>
          <a:xfrm>
            <a:off x="15043645" y="10113897"/>
            <a:ext cx="5322804" cy="2061718"/>
          </a:xfrm>
          <a:prstGeom prst="rect">
            <a:avLst/>
          </a:prstGeom>
          <a:noFill/>
        </p:spPr>
        <p:txBody>
          <a:bodyPr wrap="none" rtlCol="0">
            <a:spAutoFit/>
          </a:bodyPr>
          <a:lstStyle/>
          <a:p>
            <a:pPr algn="ctr"/>
            <a:r>
              <a:rPr lang="en-US" dirty="0">
                <a:solidFill>
                  <a:schemeClr val="bg1"/>
                </a:solidFill>
              </a:rPr>
              <a:t>Laser Disc</a:t>
            </a:r>
          </a:p>
          <a:p>
            <a:pPr algn="ctr"/>
            <a:r>
              <a:rPr lang="en-AU" dirty="0">
                <a:solidFill>
                  <a:schemeClr val="bg1"/>
                </a:solidFill>
              </a:rPr>
              <a:t>60/64 minutes per side</a:t>
            </a:r>
          </a:p>
          <a:p>
            <a:pPr algn="ctr"/>
            <a:r>
              <a:rPr lang="en-AU" dirty="0">
                <a:solidFill>
                  <a:schemeClr val="bg1"/>
                </a:solidFill>
              </a:rPr>
              <a:t>Did not take off</a:t>
            </a:r>
            <a:endParaRPr lang="en-US" dirty="0">
              <a:solidFill>
                <a:schemeClr val="bg1"/>
              </a:solidFill>
            </a:endParaRPr>
          </a:p>
        </p:txBody>
      </p:sp>
      <p:pic>
        <p:nvPicPr>
          <p:cNvPr id="5" name="3_Laser disc" descr="A picture containing person, compact disk, electronics, indoor&#10;&#10;Description automatically generated">
            <a:extLst>
              <a:ext uri="{FF2B5EF4-FFF2-40B4-BE49-F238E27FC236}">
                <a16:creationId xmlns:a16="http://schemas.microsoft.com/office/drawing/2014/main" id="{A9C7EC46-25EB-4ED6-8917-C27CA51C94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11200" y="3499024"/>
            <a:ext cx="8088949" cy="6064077"/>
          </a:xfrm>
          <a:prstGeom prst="rect">
            <a:avLst/>
          </a:prstGeom>
        </p:spPr>
      </p:pic>
      <p:sp>
        <p:nvSpPr>
          <p:cNvPr id="8" name="2_CD ROM text">
            <a:extLst>
              <a:ext uri="{FF2B5EF4-FFF2-40B4-BE49-F238E27FC236}">
                <a16:creationId xmlns:a16="http://schemas.microsoft.com/office/drawing/2014/main" id="{0AA88685-7017-4613-B8A2-12A2C3D3A6BA}"/>
              </a:ext>
            </a:extLst>
          </p:cNvPr>
          <p:cNvSpPr txBox="1"/>
          <p:nvPr/>
        </p:nvSpPr>
        <p:spPr>
          <a:xfrm>
            <a:off x="3198157" y="10113897"/>
            <a:ext cx="6486327" cy="2718180"/>
          </a:xfrm>
          <a:prstGeom prst="rect">
            <a:avLst/>
          </a:prstGeom>
          <a:noFill/>
        </p:spPr>
        <p:txBody>
          <a:bodyPr wrap="none" rtlCol="0">
            <a:spAutoFit/>
          </a:bodyPr>
          <a:lstStyle/>
          <a:p>
            <a:pPr algn="ctr"/>
            <a:r>
              <a:rPr lang="en-US" dirty="0">
                <a:solidFill>
                  <a:schemeClr val="bg1"/>
                </a:solidFill>
              </a:rPr>
              <a:t>Compact DICS (CD)/CD-ROM</a:t>
            </a:r>
          </a:p>
          <a:p>
            <a:pPr algn="ctr"/>
            <a:r>
              <a:rPr lang="en-US" dirty="0">
                <a:solidFill>
                  <a:schemeClr val="bg1"/>
                </a:solidFill>
              </a:rPr>
              <a:t>650 Megabytes</a:t>
            </a:r>
          </a:p>
          <a:p>
            <a:pPr algn="ctr"/>
            <a:r>
              <a:rPr lang="en-US" dirty="0">
                <a:solidFill>
                  <a:schemeClr val="bg1"/>
                </a:solidFill>
              </a:rPr>
              <a:t>Audio and later data</a:t>
            </a:r>
          </a:p>
          <a:p>
            <a:pPr algn="ctr"/>
            <a:r>
              <a:rPr lang="en-US" dirty="0">
                <a:solidFill>
                  <a:schemeClr val="bg1"/>
                </a:solidFill>
              </a:rPr>
              <a:t>Popular in the marketplace</a:t>
            </a:r>
          </a:p>
        </p:txBody>
      </p:sp>
      <p:pic>
        <p:nvPicPr>
          <p:cNvPr id="7" name="2_CD ROM" descr="A picture containing compact disk, electronics&#10;&#10;Description automatically generated">
            <a:extLst>
              <a:ext uri="{FF2B5EF4-FFF2-40B4-BE49-F238E27FC236}">
                <a16:creationId xmlns:a16="http://schemas.microsoft.com/office/drawing/2014/main" id="{6229BC44-938E-4056-BEAD-DFD00754F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6251" y="3359403"/>
            <a:ext cx="6400800" cy="6400800"/>
          </a:xfrm>
          <a:prstGeom prst="rect">
            <a:avLst/>
          </a:prstGeom>
        </p:spPr>
      </p:pic>
      <p:sp>
        <p:nvSpPr>
          <p:cNvPr id="3" name="1_bullet 1">
            <a:extLst>
              <a:ext uri="{FF2B5EF4-FFF2-40B4-BE49-F238E27FC236}">
                <a16:creationId xmlns:a16="http://schemas.microsoft.com/office/drawing/2014/main" id="{F6977DEE-49FD-4365-A648-2954D16C4080}"/>
              </a:ext>
            </a:extLst>
          </p:cNvPr>
          <p:cNvSpPr>
            <a:spLocks noGrp="1"/>
          </p:cNvSpPr>
          <p:nvPr>
            <p:ph idx="1"/>
          </p:nvPr>
        </p:nvSpPr>
        <p:spPr>
          <a:xfrm>
            <a:off x="1219200" y="1905000"/>
            <a:ext cx="21945601" cy="2286000"/>
          </a:xfrm>
        </p:spPr>
        <p:txBody>
          <a:bodyPr/>
          <a:lstStyle/>
          <a:p>
            <a:r>
              <a:rPr lang="en-US" dirty="0"/>
              <a:t>Optical technology mainstream use in the 80’s</a:t>
            </a:r>
          </a:p>
        </p:txBody>
      </p:sp>
      <p:sp>
        <p:nvSpPr>
          <p:cNvPr id="2" name="0_Title">
            <a:extLst>
              <a:ext uri="{FF2B5EF4-FFF2-40B4-BE49-F238E27FC236}">
                <a16:creationId xmlns:a16="http://schemas.microsoft.com/office/drawing/2014/main" id="{51C95876-2DD4-4CAF-B219-809F8EA809D2}"/>
              </a:ext>
            </a:extLst>
          </p:cNvPr>
          <p:cNvSpPr>
            <a:spLocks noGrp="1"/>
          </p:cNvSpPr>
          <p:nvPr>
            <p:ph type="title"/>
          </p:nvPr>
        </p:nvSpPr>
        <p:spPr/>
        <p:txBody>
          <a:bodyPr/>
          <a:lstStyle/>
          <a:p>
            <a:r>
              <a:rPr lang="en-US" dirty="0"/>
              <a:t>History</a:t>
            </a:r>
          </a:p>
        </p:txBody>
      </p:sp>
    </p:spTree>
    <p:extLst>
      <p:ext uri="{BB962C8B-B14F-4D97-AF65-F5344CB8AC3E}">
        <p14:creationId xmlns:p14="http://schemas.microsoft.com/office/powerpoint/2010/main" val="4260082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4_Bullet 4">
            <a:extLst>
              <a:ext uri="{FF2B5EF4-FFF2-40B4-BE49-F238E27FC236}">
                <a16:creationId xmlns:a16="http://schemas.microsoft.com/office/drawing/2014/main" id="{F61005D2-4FA0-4710-AB98-04A77813BEFD}"/>
              </a:ext>
            </a:extLst>
          </p:cNvPr>
          <p:cNvSpPr>
            <a:spLocks noGrp="1"/>
          </p:cNvSpPr>
          <p:nvPr>
            <p:ph idx="1"/>
          </p:nvPr>
        </p:nvSpPr>
        <p:spPr>
          <a:xfrm>
            <a:off x="7080412" y="2176272"/>
            <a:ext cx="16693987" cy="7188200"/>
          </a:xfrm>
        </p:spPr>
        <p:txBody>
          <a:bodyPr/>
          <a:lstStyle/>
          <a:p>
            <a:endParaRPr lang="en-US" dirty="0">
              <a:solidFill>
                <a:schemeClr val="bg1"/>
              </a:solidFill>
            </a:endParaRPr>
          </a:p>
          <a:p>
            <a:endParaRPr lang="en-US" dirty="0"/>
          </a:p>
          <a:p>
            <a:endParaRPr lang="en-US" dirty="0">
              <a:solidFill>
                <a:schemeClr val="bg1"/>
              </a:solidFill>
            </a:endParaRPr>
          </a:p>
          <a:p>
            <a:r>
              <a:rPr lang="en-US" dirty="0">
                <a:solidFill>
                  <a:schemeClr val="bg1"/>
                </a:solidFill>
              </a:rPr>
              <a:t>Stores 4.7GB/8.5GB/9.4GB/17.0GB</a:t>
            </a:r>
          </a:p>
          <a:p>
            <a:endParaRPr lang="en-US" dirty="0"/>
          </a:p>
        </p:txBody>
      </p:sp>
      <p:sp>
        <p:nvSpPr>
          <p:cNvPr id="21" name="3_Bullet 3">
            <a:extLst>
              <a:ext uri="{FF2B5EF4-FFF2-40B4-BE49-F238E27FC236}">
                <a16:creationId xmlns:a16="http://schemas.microsoft.com/office/drawing/2014/main" id="{0040B68A-DC1D-438A-BD31-AFD5EFEE68C7}"/>
              </a:ext>
            </a:extLst>
          </p:cNvPr>
          <p:cNvSpPr txBox="1">
            <a:spLocks/>
          </p:cNvSpPr>
          <p:nvPr/>
        </p:nvSpPr>
        <p:spPr>
          <a:xfrm>
            <a:off x="7080412" y="2176272"/>
            <a:ext cx="16693987" cy="71882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endParaRPr lang="en-US" dirty="0"/>
          </a:p>
          <a:p>
            <a:r>
              <a:rPr lang="en-US" dirty="0"/>
              <a:t>Very popular for movie distribution</a:t>
            </a:r>
          </a:p>
          <a:p>
            <a:endParaRPr lang="en-US" dirty="0"/>
          </a:p>
          <a:p>
            <a:endParaRPr lang="en-US" dirty="0"/>
          </a:p>
        </p:txBody>
      </p:sp>
      <p:sp>
        <p:nvSpPr>
          <p:cNvPr id="22" name="2_Bullet 2">
            <a:extLst>
              <a:ext uri="{FF2B5EF4-FFF2-40B4-BE49-F238E27FC236}">
                <a16:creationId xmlns:a16="http://schemas.microsoft.com/office/drawing/2014/main" id="{E453255A-BE3A-4418-8764-114257A077D4}"/>
              </a:ext>
            </a:extLst>
          </p:cNvPr>
          <p:cNvSpPr txBox="1">
            <a:spLocks/>
          </p:cNvSpPr>
          <p:nvPr/>
        </p:nvSpPr>
        <p:spPr>
          <a:xfrm>
            <a:off x="7080412" y="2176272"/>
            <a:ext cx="16693987" cy="71882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r>
              <a:rPr lang="en-US" dirty="0"/>
              <a:t>Released late 90’s</a:t>
            </a:r>
          </a:p>
          <a:p>
            <a:endParaRPr lang="en-US" dirty="0"/>
          </a:p>
        </p:txBody>
      </p:sp>
      <p:sp>
        <p:nvSpPr>
          <p:cNvPr id="23" name="1_Bullet 1">
            <a:extLst>
              <a:ext uri="{FF2B5EF4-FFF2-40B4-BE49-F238E27FC236}">
                <a16:creationId xmlns:a16="http://schemas.microsoft.com/office/drawing/2014/main" id="{7ECF6C72-B501-44FD-A67F-0883F54A2F84}"/>
              </a:ext>
            </a:extLst>
          </p:cNvPr>
          <p:cNvSpPr txBox="1">
            <a:spLocks/>
          </p:cNvSpPr>
          <p:nvPr/>
        </p:nvSpPr>
        <p:spPr>
          <a:xfrm>
            <a:off x="7080412" y="2176272"/>
            <a:ext cx="16693987" cy="71882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Digital Video/Versatile Disc (DVD)</a:t>
            </a:r>
          </a:p>
          <a:p>
            <a:endParaRPr lang="en-US" dirty="0"/>
          </a:p>
        </p:txBody>
      </p:sp>
      <p:pic>
        <p:nvPicPr>
          <p:cNvPr id="12" name="1_DVD" descr="A close up of a camera lens&#10;&#10;Description automatically generated with medium confidence">
            <a:extLst>
              <a:ext uri="{FF2B5EF4-FFF2-40B4-BE49-F238E27FC236}">
                <a16:creationId xmlns:a16="http://schemas.microsoft.com/office/drawing/2014/main" id="{CD6FFF06-B59A-4B3D-8308-7EE3DE9ED5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8806" y="5065203"/>
            <a:ext cx="3616909" cy="3629573"/>
          </a:xfrm>
          <a:prstGeom prst="rect">
            <a:avLst/>
          </a:prstGeom>
        </p:spPr>
      </p:pic>
      <p:pic>
        <p:nvPicPr>
          <p:cNvPr id="5" name="1_DVD Graphic">
            <a:extLst>
              <a:ext uri="{FF2B5EF4-FFF2-40B4-BE49-F238E27FC236}">
                <a16:creationId xmlns:a16="http://schemas.microsoft.com/office/drawing/2014/main" id="{F1C10E9E-E131-400D-8262-A531251BC29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600" y="2016631"/>
            <a:ext cx="5935322" cy="3024188"/>
          </a:xfrm>
          <a:prstGeom prst="rect">
            <a:avLst/>
          </a:prstGeom>
        </p:spPr>
      </p:pic>
      <p:pic>
        <p:nvPicPr>
          <p:cNvPr id="19" name="0_background" descr="A picture containing smoke, dark, coming, steam&#10;&#10;Description automatically generated">
            <a:extLst>
              <a:ext uri="{FF2B5EF4-FFF2-40B4-BE49-F238E27FC236}">
                <a16:creationId xmlns:a16="http://schemas.microsoft.com/office/drawing/2014/main" id="{CDDA6689-0D72-49B1-B788-F0E830650539}"/>
              </a:ext>
            </a:extLst>
          </p:cNvPr>
          <p:cNvPicPr>
            <a:picLocks noChangeAspect="1"/>
          </p:cNvPicPr>
          <p:nvPr/>
        </p:nvPicPr>
        <p:blipFill rotWithShape="1">
          <a:blip r:embed="rId6" cstate="print">
            <a:alphaModFix amt="15000"/>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2" name="0_Title">
            <a:extLst>
              <a:ext uri="{FF2B5EF4-FFF2-40B4-BE49-F238E27FC236}">
                <a16:creationId xmlns:a16="http://schemas.microsoft.com/office/drawing/2014/main" id="{03CB285F-B1B3-4EFB-A0F6-B465D573801E}"/>
              </a:ext>
            </a:extLst>
          </p:cNvPr>
          <p:cNvSpPr>
            <a:spLocks noGrp="1"/>
          </p:cNvSpPr>
          <p:nvPr>
            <p:ph type="title"/>
          </p:nvPr>
        </p:nvSpPr>
        <p:spPr/>
        <p:txBody>
          <a:bodyPr/>
          <a:lstStyle/>
          <a:p>
            <a:r>
              <a:rPr lang="en-US" dirty="0"/>
              <a:t>Video Support</a:t>
            </a:r>
          </a:p>
        </p:txBody>
      </p:sp>
    </p:spTree>
    <p:extLst>
      <p:ext uri="{BB962C8B-B14F-4D97-AF65-F5344CB8AC3E}">
        <p14:creationId xmlns:p14="http://schemas.microsoft.com/office/powerpoint/2010/main" val="82748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round">
            <a:extLst>
              <a:ext uri="{FF2B5EF4-FFF2-40B4-BE49-F238E27FC236}">
                <a16:creationId xmlns:a16="http://schemas.microsoft.com/office/drawing/2014/main" id="{436A9497-78A4-4F40-AD17-F55892A31418}"/>
              </a:ext>
            </a:extLst>
          </p:cNvPr>
          <p:cNvPicPr>
            <a:picLocks noChangeAspect="1"/>
          </p:cNvPicPr>
          <p:nvPr/>
        </p:nvPicPr>
        <p:blipFill rotWithShape="1">
          <a:blip r:embed="rId3" cstate="print">
            <a:alphaModFix amt="10000"/>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3" name="5_Bullet 5">
            <a:extLst>
              <a:ext uri="{FF2B5EF4-FFF2-40B4-BE49-F238E27FC236}">
                <a16:creationId xmlns:a16="http://schemas.microsoft.com/office/drawing/2014/main" id="{46B226FE-5627-4F28-B610-E37A189E267E}"/>
              </a:ext>
            </a:extLst>
          </p:cNvPr>
          <p:cNvSpPr>
            <a:spLocks noGrp="1"/>
          </p:cNvSpPr>
          <p:nvPr>
            <p:ph idx="1"/>
          </p:nvPr>
        </p:nvSpPr>
        <p:spPr>
          <a:xfrm>
            <a:off x="1219200" y="2184400"/>
            <a:ext cx="21945601" cy="7493000"/>
          </a:xfrm>
        </p:spPr>
        <p:txBody>
          <a:bodyPr/>
          <a:lstStyle/>
          <a:p>
            <a:endParaRPr lang="en-US" dirty="0"/>
          </a:p>
          <a:p>
            <a:endParaRPr lang="en-US" dirty="0"/>
          </a:p>
          <a:p>
            <a:endParaRPr lang="en-US" dirty="0"/>
          </a:p>
          <a:p>
            <a:endParaRPr lang="en-US" dirty="0"/>
          </a:p>
          <a:p>
            <a:r>
              <a:rPr lang="en-US" dirty="0"/>
              <a:t>New development slowed due to competition</a:t>
            </a:r>
          </a:p>
        </p:txBody>
      </p:sp>
      <p:sp>
        <p:nvSpPr>
          <p:cNvPr id="10" name="4_Bullet 4">
            <a:extLst>
              <a:ext uri="{FF2B5EF4-FFF2-40B4-BE49-F238E27FC236}">
                <a16:creationId xmlns:a16="http://schemas.microsoft.com/office/drawing/2014/main" id="{39D08166-FACE-4FCD-AD74-6CBDC8378D31}"/>
              </a:ext>
            </a:extLst>
          </p:cNvPr>
          <p:cNvSpPr txBox="1">
            <a:spLocks/>
          </p:cNvSpPr>
          <p:nvPr/>
        </p:nvSpPr>
        <p:spPr>
          <a:xfrm>
            <a:off x="1219200" y="2184400"/>
            <a:ext cx="21945601" cy="7493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endParaRPr lang="en-US" dirty="0"/>
          </a:p>
          <a:p>
            <a:endParaRPr lang="en-US" dirty="0"/>
          </a:p>
          <a:p>
            <a:r>
              <a:rPr lang="en-US" dirty="0"/>
              <a:t>Several hours of video</a:t>
            </a:r>
          </a:p>
        </p:txBody>
      </p:sp>
      <p:sp>
        <p:nvSpPr>
          <p:cNvPr id="11" name="3_Bullet 3">
            <a:extLst>
              <a:ext uri="{FF2B5EF4-FFF2-40B4-BE49-F238E27FC236}">
                <a16:creationId xmlns:a16="http://schemas.microsoft.com/office/drawing/2014/main" id="{962D230C-EC78-4A55-A1F6-AA447D3CD3E3}"/>
              </a:ext>
            </a:extLst>
          </p:cNvPr>
          <p:cNvSpPr txBox="1">
            <a:spLocks/>
          </p:cNvSpPr>
          <p:nvPr/>
        </p:nvSpPr>
        <p:spPr>
          <a:xfrm>
            <a:off x="1219200" y="2184400"/>
            <a:ext cx="21945601" cy="7493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pPr lvl="1"/>
            <a:endParaRPr lang="en-US" dirty="0"/>
          </a:p>
          <a:p>
            <a:pPr lvl="1"/>
            <a:r>
              <a:rPr lang="en-US" dirty="0"/>
              <a:t>Uses a different colored laser</a:t>
            </a:r>
          </a:p>
        </p:txBody>
      </p:sp>
      <p:sp>
        <p:nvSpPr>
          <p:cNvPr id="12" name="2_Bullet 2">
            <a:extLst>
              <a:ext uri="{FF2B5EF4-FFF2-40B4-BE49-F238E27FC236}">
                <a16:creationId xmlns:a16="http://schemas.microsoft.com/office/drawing/2014/main" id="{FB24B626-62BF-4366-8BCF-BA546A80C0DA}"/>
              </a:ext>
            </a:extLst>
          </p:cNvPr>
          <p:cNvSpPr txBox="1">
            <a:spLocks/>
          </p:cNvSpPr>
          <p:nvPr/>
        </p:nvSpPr>
        <p:spPr>
          <a:xfrm>
            <a:off x="1219200" y="2184400"/>
            <a:ext cx="21945601" cy="7493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r>
              <a:rPr lang="en-US" dirty="0"/>
              <a:t>Holds 25GB/50GB</a:t>
            </a:r>
          </a:p>
        </p:txBody>
      </p:sp>
      <p:sp>
        <p:nvSpPr>
          <p:cNvPr id="13" name="1_Bullet 1">
            <a:extLst>
              <a:ext uri="{FF2B5EF4-FFF2-40B4-BE49-F238E27FC236}">
                <a16:creationId xmlns:a16="http://schemas.microsoft.com/office/drawing/2014/main" id="{05F36BFD-80AB-4C42-96E9-7ABC7AE14160}"/>
              </a:ext>
            </a:extLst>
          </p:cNvPr>
          <p:cNvSpPr txBox="1">
            <a:spLocks/>
          </p:cNvSpPr>
          <p:nvPr/>
        </p:nvSpPr>
        <p:spPr>
          <a:xfrm>
            <a:off x="1219200" y="2184400"/>
            <a:ext cx="21945601" cy="7493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Released to the market 2003</a:t>
            </a:r>
          </a:p>
        </p:txBody>
      </p:sp>
      <p:pic>
        <p:nvPicPr>
          <p:cNvPr id="9" name="0_Disc" descr="A picture containing electronics&#10;&#10;Description automatically generated">
            <a:extLst>
              <a:ext uri="{FF2B5EF4-FFF2-40B4-BE49-F238E27FC236}">
                <a16:creationId xmlns:a16="http://schemas.microsoft.com/office/drawing/2014/main" id="{2132C276-315D-47C9-AD4B-957FAE1154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18260" y="2241277"/>
            <a:ext cx="5108896" cy="4997723"/>
          </a:xfrm>
          <a:prstGeom prst="rect">
            <a:avLst/>
          </a:prstGeom>
        </p:spPr>
      </p:pic>
      <p:grpSp>
        <p:nvGrpSpPr>
          <p:cNvPr id="7" name="0_Blu Ray logo">
            <a:extLst>
              <a:ext uri="{FF2B5EF4-FFF2-40B4-BE49-F238E27FC236}">
                <a16:creationId xmlns:a16="http://schemas.microsoft.com/office/drawing/2014/main" id="{EB66E51C-1975-412B-AEDD-517AC5E5C450}"/>
              </a:ext>
            </a:extLst>
          </p:cNvPr>
          <p:cNvGrpSpPr/>
          <p:nvPr/>
        </p:nvGrpSpPr>
        <p:grpSpPr>
          <a:xfrm>
            <a:off x="19735800" y="222504"/>
            <a:ext cx="3886200" cy="1981200"/>
            <a:chOff x="15211425" y="2489200"/>
            <a:chExt cx="3886200" cy="1981200"/>
          </a:xfrm>
        </p:grpSpPr>
        <p:sp>
          <p:nvSpPr>
            <p:cNvPr id="6" name="Rectangle 5">
              <a:extLst>
                <a:ext uri="{FF2B5EF4-FFF2-40B4-BE49-F238E27FC236}">
                  <a16:creationId xmlns:a16="http://schemas.microsoft.com/office/drawing/2014/main" id="{9119022B-6B48-40B9-84E6-17B0510619F7}"/>
                </a:ext>
              </a:extLst>
            </p:cNvPr>
            <p:cNvSpPr/>
            <p:nvPr/>
          </p:nvSpPr>
          <p:spPr>
            <a:xfrm>
              <a:off x="15211425" y="2489200"/>
              <a:ext cx="3886200" cy="1981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Graphic 4">
              <a:extLst>
                <a:ext uri="{FF2B5EF4-FFF2-40B4-BE49-F238E27FC236}">
                  <a16:creationId xmlns:a16="http://schemas.microsoft.com/office/drawing/2014/main" id="{7D7C9B2B-0688-4163-8A5D-E0CE63AF97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16200" y="2498725"/>
              <a:ext cx="3676650" cy="1971675"/>
            </a:xfrm>
            <a:prstGeom prst="rect">
              <a:avLst/>
            </a:prstGeom>
          </p:spPr>
        </p:pic>
      </p:grpSp>
      <p:sp>
        <p:nvSpPr>
          <p:cNvPr id="2" name="0_Title">
            <a:extLst>
              <a:ext uri="{FF2B5EF4-FFF2-40B4-BE49-F238E27FC236}">
                <a16:creationId xmlns:a16="http://schemas.microsoft.com/office/drawing/2014/main" id="{CC186124-6441-46A1-9371-0D2DA41224B1}"/>
              </a:ext>
            </a:extLst>
          </p:cNvPr>
          <p:cNvSpPr>
            <a:spLocks noGrp="1"/>
          </p:cNvSpPr>
          <p:nvPr>
            <p:ph type="title"/>
          </p:nvPr>
        </p:nvSpPr>
        <p:spPr/>
        <p:txBody>
          <a:bodyPr/>
          <a:lstStyle/>
          <a:p>
            <a:r>
              <a:rPr lang="en-US" dirty="0"/>
              <a:t>Blu-ray</a:t>
            </a:r>
          </a:p>
        </p:txBody>
      </p:sp>
    </p:spTree>
    <p:extLst>
      <p:ext uri="{BB962C8B-B14F-4D97-AF65-F5344CB8AC3E}">
        <p14:creationId xmlns:p14="http://schemas.microsoft.com/office/powerpoint/2010/main" val="1884464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0_Background" descr="Green lights in the sky&#10;&#10;Description automatically generated with medium confidence">
            <a:extLst>
              <a:ext uri="{FF2B5EF4-FFF2-40B4-BE49-F238E27FC236}">
                <a16:creationId xmlns:a16="http://schemas.microsoft.com/office/drawing/2014/main" id="{4C5B596D-8A32-421D-AEAE-281286E1492A}"/>
              </a:ext>
            </a:extLst>
          </p:cNvPr>
          <p:cNvPicPr>
            <a:picLocks noChangeAspect="1"/>
          </p:cNvPicPr>
          <p:nvPr/>
        </p:nvPicPr>
        <p:blipFill rotWithShape="1">
          <a:blip r:embed="rId3" cstate="print">
            <a:duotone>
              <a:schemeClr val="accent1">
                <a:shade val="45000"/>
                <a:satMod val="135000"/>
              </a:schemeClr>
              <a:prstClr val="white"/>
            </a:duotone>
            <a:alphaModFix amt="15000"/>
            <a:extLst>
              <a:ext uri="{28A0092B-C50C-407E-A947-70E740481C1C}">
                <a14:useLocalDpi xmlns:a14="http://schemas.microsoft.com/office/drawing/2010/main" val="0"/>
              </a:ext>
            </a:extLst>
          </a:blip>
          <a:srcRect/>
          <a:stretch/>
        </p:blipFill>
        <p:spPr>
          <a:xfrm>
            <a:off x="0" y="0"/>
            <a:ext cx="24384000" cy="13716000"/>
          </a:xfrm>
          <a:prstGeom prst="rect">
            <a:avLst/>
          </a:prstGeom>
        </p:spPr>
      </p:pic>
      <p:sp>
        <p:nvSpPr>
          <p:cNvPr id="3" name="4_Bullet 4">
            <a:extLst>
              <a:ext uri="{FF2B5EF4-FFF2-40B4-BE49-F238E27FC236}">
                <a16:creationId xmlns:a16="http://schemas.microsoft.com/office/drawing/2014/main" id="{38B79B7E-23D2-42A7-8E34-24114E10FF31}"/>
              </a:ext>
            </a:extLst>
          </p:cNvPr>
          <p:cNvSpPr>
            <a:spLocks noGrp="1"/>
          </p:cNvSpPr>
          <p:nvPr>
            <p:ph idx="1"/>
          </p:nvPr>
        </p:nvSpPr>
        <p:spPr>
          <a:xfrm>
            <a:off x="1219200" y="2184400"/>
            <a:ext cx="21945601" cy="10464000"/>
          </a:xfrm>
        </p:spPr>
        <p:txBody>
          <a:bodyPr/>
          <a:lstStyle/>
          <a:p>
            <a:endParaRPr lang="en-US" dirty="0"/>
          </a:p>
          <a:p>
            <a:endParaRPr lang="en-US" dirty="0"/>
          </a:p>
          <a:p>
            <a:endParaRPr lang="en-US" dirty="0"/>
          </a:p>
          <a:p>
            <a:r>
              <a:rPr lang="en-US" dirty="0"/>
              <a:t>Holds 50GB/66GB/100GB</a:t>
            </a:r>
          </a:p>
        </p:txBody>
      </p:sp>
      <p:sp>
        <p:nvSpPr>
          <p:cNvPr id="10" name="3_Bullet 3">
            <a:extLst>
              <a:ext uri="{FF2B5EF4-FFF2-40B4-BE49-F238E27FC236}">
                <a16:creationId xmlns:a16="http://schemas.microsoft.com/office/drawing/2014/main" id="{4A078E6A-70E9-4E5B-9E49-D5C72B6FCE60}"/>
              </a:ext>
            </a:extLst>
          </p:cNvPr>
          <p:cNvSpPr txBox="1">
            <a:spLocks/>
          </p:cNvSpPr>
          <p:nvPr/>
        </p:nvSpPr>
        <p:spPr>
          <a:xfrm>
            <a:off x="1219200" y="2184400"/>
            <a:ext cx="21945601" cy="10464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pPr lvl="1"/>
            <a:endParaRPr lang="en-US" dirty="0"/>
          </a:p>
          <a:p>
            <a:pPr lvl="1"/>
            <a:r>
              <a:rPr lang="en-US" dirty="0"/>
              <a:t>But not compatible with older Blu-ray drives</a:t>
            </a:r>
          </a:p>
        </p:txBody>
      </p:sp>
      <p:sp>
        <p:nvSpPr>
          <p:cNvPr id="11" name="2_Bullet 2">
            <a:extLst>
              <a:ext uri="{FF2B5EF4-FFF2-40B4-BE49-F238E27FC236}">
                <a16:creationId xmlns:a16="http://schemas.microsoft.com/office/drawing/2014/main" id="{0FB6FC0F-EDD6-429C-8D3D-448D0E1860AF}"/>
              </a:ext>
            </a:extLst>
          </p:cNvPr>
          <p:cNvSpPr txBox="1">
            <a:spLocks/>
          </p:cNvSpPr>
          <p:nvPr/>
        </p:nvSpPr>
        <p:spPr>
          <a:xfrm>
            <a:off x="1219200" y="2184400"/>
            <a:ext cx="21945601" cy="10464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r>
              <a:rPr lang="en-US" dirty="0"/>
              <a:t>Enhancement of Blu-ray</a:t>
            </a:r>
          </a:p>
        </p:txBody>
      </p:sp>
      <p:sp>
        <p:nvSpPr>
          <p:cNvPr id="12" name="1_Bullet 1">
            <a:extLst>
              <a:ext uri="{FF2B5EF4-FFF2-40B4-BE49-F238E27FC236}">
                <a16:creationId xmlns:a16="http://schemas.microsoft.com/office/drawing/2014/main" id="{1AA87B30-3D5E-40D6-B5DB-BCE7C57B89BF}"/>
              </a:ext>
            </a:extLst>
          </p:cNvPr>
          <p:cNvSpPr txBox="1">
            <a:spLocks/>
          </p:cNvSpPr>
          <p:nvPr/>
        </p:nvSpPr>
        <p:spPr>
          <a:xfrm>
            <a:off x="1219200" y="2184400"/>
            <a:ext cx="21945601" cy="104640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Released in 2015</a:t>
            </a:r>
          </a:p>
        </p:txBody>
      </p:sp>
      <p:grpSp>
        <p:nvGrpSpPr>
          <p:cNvPr id="7" name="0_logo">
            <a:extLst>
              <a:ext uri="{FF2B5EF4-FFF2-40B4-BE49-F238E27FC236}">
                <a16:creationId xmlns:a16="http://schemas.microsoft.com/office/drawing/2014/main" id="{F74FDBC0-9F1D-4D54-95BC-89F21373ACB4}"/>
              </a:ext>
            </a:extLst>
          </p:cNvPr>
          <p:cNvGrpSpPr/>
          <p:nvPr/>
        </p:nvGrpSpPr>
        <p:grpSpPr>
          <a:xfrm>
            <a:off x="17907000" y="1727200"/>
            <a:ext cx="6144762" cy="2743200"/>
            <a:chOff x="12952378" y="8915399"/>
            <a:chExt cx="5107021" cy="2133602"/>
          </a:xfrm>
        </p:grpSpPr>
        <p:sp>
          <p:nvSpPr>
            <p:cNvPr id="6" name="Rectangle 5">
              <a:extLst>
                <a:ext uri="{FF2B5EF4-FFF2-40B4-BE49-F238E27FC236}">
                  <a16:creationId xmlns:a16="http://schemas.microsoft.com/office/drawing/2014/main" id="{53E5F6E1-4FBE-4685-93E9-A4B605B82A49}"/>
                </a:ext>
              </a:extLst>
            </p:cNvPr>
            <p:cNvSpPr/>
            <p:nvPr/>
          </p:nvSpPr>
          <p:spPr>
            <a:xfrm>
              <a:off x="12952378" y="8915399"/>
              <a:ext cx="5107021" cy="21336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5" name="Graphic 4">
              <a:extLst>
                <a:ext uri="{FF2B5EF4-FFF2-40B4-BE49-F238E27FC236}">
                  <a16:creationId xmlns:a16="http://schemas.microsoft.com/office/drawing/2014/main" id="{C8EDACEA-E9BB-40F5-BF49-2DC762E885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028035" y="9144000"/>
              <a:ext cx="4878965" cy="1685925"/>
            </a:xfrm>
            <a:prstGeom prst="rect">
              <a:avLst/>
            </a:prstGeom>
          </p:spPr>
        </p:pic>
      </p:grpSp>
      <p:sp>
        <p:nvSpPr>
          <p:cNvPr id="2" name="0_Title">
            <a:extLst>
              <a:ext uri="{FF2B5EF4-FFF2-40B4-BE49-F238E27FC236}">
                <a16:creationId xmlns:a16="http://schemas.microsoft.com/office/drawing/2014/main" id="{022A12D3-4DEA-4988-A3EE-53DA01076BC8}"/>
              </a:ext>
            </a:extLst>
          </p:cNvPr>
          <p:cNvSpPr>
            <a:spLocks noGrp="1"/>
          </p:cNvSpPr>
          <p:nvPr>
            <p:ph type="title"/>
          </p:nvPr>
        </p:nvSpPr>
        <p:spPr/>
        <p:txBody>
          <a:bodyPr/>
          <a:lstStyle/>
          <a:p>
            <a:r>
              <a:rPr lang="en-US" dirty="0"/>
              <a:t>Ultra HD Blu-ray/4K Ultra HD</a:t>
            </a:r>
          </a:p>
        </p:txBody>
      </p:sp>
    </p:spTree>
    <p:extLst>
      <p:ext uri="{BB962C8B-B14F-4D97-AF65-F5344CB8AC3E}">
        <p14:creationId xmlns:p14="http://schemas.microsoft.com/office/powerpoint/2010/main" val="3542280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0_background" descr="A picture containing text, indoor, stationary, shelf&#10;&#10;Description automatically generated">
            <a:extLst>
              <a:ext uri="{FF2B5EF4-FFF2-40B4-BE49-F238E27FC236}">
                <a16:creationId xmlns:a16="http://schemas.microsoft.com/office/drawing/2014/main" id="{C0465762-DA20-4262-85A4-3E191D45741E}"/>
              </a:ext>
            </a:extLst>
          </p:cNvPr>
          <p:cNvPicPr>
            <a:picLocks noChangeAspect="1"/>
          </p:cNvPicPr>
          <p:nvPr/>
        </p:nvPicPr>
        <p:blipFill rotWithShape="1">
          <a:blip r:embed="rId3" cstate="print">
            <a:alphaModFix amt="10000"/>
            <a:extLst>
              <a:ext uri="{28A0092B-C50C-407E-A947-70E740481C1C}">
                <a14:useLocalDpi xmlns:a14="http://schemas.microsoft.com/office/drawing/2010/main" val="0"/>
              </a:ext>
            </a:extLst>
          </a:blip>
          <a:srcRect/>
          <a:stretch/>
        </p:blipFill>
        <p:spPr>
          <a:xfrm>
            <a:off x="6927" y="0"/>
            <a:ext cx="24377073" cy="13716000"/>
          </a:xfrm>
          <a:prstGeom prst="rect">
            <a:avLst/>
          </a:prstGeom>
        </p:spPr>
      </p:pic>
      <p:sp>
        <p:nvSpPr>
          <p:cNvPr id="3" name="5_Bullet 5">
            <a:extLst>
              <a:ext uri="{FF2B5EF4-FFF2-40B4-BE49-F238E27FC236}">
                <a16:creationId xmlns:a16="http://schemas.microsoft.com/office/drawing/2014/main" id="{178759CC-3C52-44B2-AAAE-2EE9B2023A3F}"/>
              </a:ext>
            </a:extLst>
          </p:cNvPr>
          <p:cNvSpPr>
            <a:spLocks noGrp="1"/>
          </p:cNvSpPr>
          <p:nvPr>
            <p:ph idx="1"/>
          </p:nvPr>
        </p:nvSpPr>
        <p:spPr>
          <a:xfrm>
            <a:off x="1219200" y="2184400"/>
            <a:ext cx="21945601" cy="7569200"/>
          </a:xfrm>
        </p:spPr>
        <p:txBody>
          <a:bodyPr/>
          <a:lstStyle/>
          <a:p>
            <a:endParaRPr lang="en-US" dirty="0"/>
          </a:p>
          <a:p>
            <a:endParaRPr lang="en-US" dirty="0"/>
          </a:p>
          <a:p>
            <a:endParaRPr lang="en-US" dirty="0"/>
          </a:p>
          <a:p>
            <a:endParaRPr lang="en-US" dirty="0"/>
          </a:p>
          <a:p>
            <a:r>
              <a:rPr lang="en-US" dirty="0"/>
              <a:t>Very little market share</a:t>
            </a:r>
          </a:p>
        </p:txBody>
      </p:sp>
      <p:sp>
        <p:nvSpPr>
          <p:cNvPr id="9" name="4_Bullet 4">
            <a:extLst>
              <a:ext uri="{FF2B5EF4-FFF2-40B4-BE49-F238E27FC236}">
                <a16:creationId xmlns:a16="http://schemas.microsoft.com/office/drawing/2014/main" id="{FD1C5529-1250-43E3-81A6-DBFE472A4E97}"/>
              </a:ext>
            </a:extLst>
          </p:cNvPr>
          <p:cNvSpPr txBox="1">
            <a:spLocks/>
          </p:cNvSpPr>
          <p:nvPr/>
        </p:nvSpPr>
        <p:spPr>
          <a:xfrm>
            <a:off x="1219200" y="2184400"/>
            <a:ext cx="21945601" cy="75692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endParaRPr lang="en-US" dirty="0"/>
          </a:p>
          <a:p>
            <a:endParaRPr lang="en-US" dirty="0"/>
          </a:p>
          <a:p>
            <a:r>
              <a:rPr lang="en-US" dirty="0"/>
              <a:t>Resistance to temperature/humidity/dust/water</a:t>
            </a:r>
          </a:p>
        </p:txBody>
      </p:sp>
      <p:sp>
        <p:nvSpPr>
          <p:cNvPr id="6" name="3_Bullet 3">
            <a:extLst>
              <a:ext uri="{FF2B5EF4-FFF2-40B4-BE49-F238E27FC236}">
                <a16:creationId xmlns:a16="http://schemas.microsoft.com/office/drawing/2014/main" id="{7F0B0403-C479-463E-BD3F-ACEA4BE088BB}"/>
              </a:ext>
            </a:extLst>
          </p:cNvPr>
          <p:cNvSpPr txBox="1">
            <a:spLocks/>
          </p:cNvSpPr>
          <p:nvPr/>
        </p:nvSpPr>
        <p:spPr>
          <a:xfrm>
            <a:off x="1219200" y="2184400"/>
            <a:ext cx="21945601" cy="6273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pPr lvl="1"/>
            <a:endParaRPr lang="en-US" dirty="0"/>
          </a:p>
          <a:p>
            <a:pPr lvl="1"/>
            <a:endParaRPr lang="en-US" dirty="0"/>
          </a:p>
          <a:p>
            <a:pPr lvl="1"/>
            <a:r>
              <a:rPr lang="en-US" dirty="0"/>
              <a:t>Planned improvements 500GB/1TB</a:t>
            </a:r>
          </a:p>
        </p:txBody>
      </p:sp>
      <p:sp>
        <p:nvSpPr>
          <p:cNvPr id="7" name="2_Bullet 2">
            <a:extLst>
              <a:ext uri="{FF2B5EF4-FFF2-40B4-BE49-F238E27FC236}">
                <a16:creationId xmlns:a16="http://schemas.microsoft.com/office/drawing/2014/main" id="{7F0B92D5-422A-4401-A80D-0118101BD64D}"/>
              </a:ext>
            </a:extLst>
          </p:cNvPr>
          <p:cNvSpPr txBox="1">
            <a:spLocks/>
          </p:cNvSpPr>
          <p:nvPr/>
        </p:nvSpPr>
        <p:spPr>
          <a:xfrm>
            <a:off x="1219200" y="2184400"/>
            <a:ext cx="21945601" cy="6273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endParaRPr lang="en-US" dirty="0"/>
          </a:p>
          <a:p>
            <a:r>
              <a:rPr lang="en-US" dirty="0"/>
              <a:t>Initial capacity 300GB</a:t>
            </a:r>
          </a:p>
        </p:txBody>
      </p:sp>
      <p:sp>
        <p:nvSpPr>
          <p:cNvPr id="8" name="1_Bullet 1">
            <a:extLst>
              <a:ext uri="{FF2B5EF4-FFF2-40B4-BE49-F238E27FC236}">
                <a16:creationId xmlns:a16="http://schemas.microsoft.com/office/drawing/2014/main" id="{2EBDE579-222F-413E-BD64-773B3EDFCC3C}"/>
              </a:ext>
            </a:extLst>
          </p:cNvPr>
          <p:cNvSpPr txBox="1">
            <a:spLocks/>
          </p:cNvSpPr>
          <p:nvPr/>
        </p:nvSpPr>
        <p:spPr>
          <a:xfrm>
            <a:off x="1219200" y="2184400"/>
            <a:ext cx="21945601" cy="6273800"/>
          </a:xfrm>
          <a:prstGeom prst="rect">
            <a:avLst/>
          </a:prstGeom>
        </p:spPr>
        <p:txBody>
          <a:bodyPr vert="horz" lIns="80957" tIns="40478" rIns="80957" bIns="40478" rtlCol="0">
            <a:normAutofit/>
          </a:bodyPr>
          <a:lstStyle>
            <a:lvl1pPr marL="809426" indent="-809426"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1pPr>
            <a:lvl2pPr marL="1753757" indent="-674522"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2pPr>
            <a:lvl3pPr marL="269808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3pPr>
            <a:lvl4pPr marL="3777323"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4pPr>
            <a:lvl5pPr marL="4856558" indent="-539618" algn="l" defTabSz="2158470" rtl="0" eaLnBrk="1" latinLnBrk="0" hangingPunct="1">
              <a:lnSpc>
                <a:spcPct val="100000"/>
              </a:lnSpc>
              <a:spcBef>
                <a:spcPts val="0"/>
              </a:spcBef>
              <a:buFont typeface="Arial" pitchFamily="34" charset="0"/>
              <a:buChar char="»"/>
              <a:defRPr sz="7999" kern="1200">
                <a:solidFill>
                  <a:schemeClr val="bg1"/>
                </a:solidFill>
                <a:latin typeface="+mn-lt"/>
                <a:ea typeface="+mn-ea"/>
                <a:cs typeface="+mn-cs"/>
              </a:defRPr>
            </a:lvl5pPr>
            <a:lvl6pPr marL="593579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6pPr>
            <a:lvl7pPr marL="701502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7pPr>
            <a:lvl8pPr marL="8094263"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8pPr>
            <a:lvl9pPr marL="9173498" indent="-539618" algn="l" defTabSz="2158470" rtl="0" eaLnBrk="1" latinLnBrk="0" hangingPunct="1">
              <a:spcBef>
                <a:spcPct val="20000"/>
              </a:spcBef>
              <a:buFont typeface="Arial" pitchFamily="34" charset="0"/>
              <a:buChar char="•"/>
              <a:defRPr sz="4799" kern="1200">
                <a:solidFill>
                  <a:schemeClr val="tx1"/>
                </a:solidFill>
                <a:latin typeface="+mn-lt"/>
                <a:ea typeface="+mn-ea"/>
                <a:cs typeface="+mn-cs"/>
              </a:defRPr>
            </a:lvl9pPr>
          </a:lstStyle>
          <a:p>
            <a:r>
              <a:rPr lang="en-US" dirty="0"/>
              <a:t>Released in 2015</a:t>
            </a:r>
          </a:p>
        </p:txBody>
      </p:sp>
      <p:pic>
        <p:nvPicPr>
          <p:cNvPr id="5" name="0_Archival disc">
            <a:extLst>
              <a:ext uri="{FF2B5EF4-FFF2-40B4-BE49-F238E27FC236}">
                <a16:creationId xmlns:a16="http://schemas.microsoft.com/office/drawing/2014/main" id="{8922DE83-57A9-48C7-8A20-B6D19AFB12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07000" y="152400"/>
            <a:ext cx="5838702" cy="4495800"/>
          </a:xfrm>
          <a:prstGeom prst="rect">
            <a:avLst/>
          </a:prstGeom>
        </p:spPr>
      </p:pic>
      <p:sp>
        <p:nvSpPr>
          <p:cNvPr id="2" name="0_Title">
            <a:extLst>
              <a:ext uri="{FF2B5EF4-FFF2-40B4-BE49-F238E27FC236}">
                <a16:creationId xmlns:a16="http://schemas.microsoft.com/office/drawing/2014/main" id="{CD40EE55-E639-416B-AD79-2806C86CED5D}"/>
              </a:ext>
            </a:extLst>
          </p:cNvPr>
          <p:cNvSpPr>
            <a:spLocks noGrp="1"/>
          </p:cNvSpPr>
          <p:nvPr>
            <p:ph type="title"/>
          </p:nvPr>
        </p:nvSpPr>
        <p:spPr/>
        <p:txBody>
          <a:bodyPr/>
          <a:lstStyle/>
          <a:p>
            <a:r>
              <a:rPr lang="en-US" dirty="0"/>
              <a:t>Archival Disc (AD)</a:t>
            </a:r>
          </a:p>
        </p:txBody>
      </p:sp>
    </p:spTree>
    <p:extLst>
      <p:ext uri="{BB962C8B-B14F-4D97-AF65-F5344CB8AC3E}">
        <p14:creationId xmlns:p14="http://schemas.microsoft.com/office/powerpoint/2010/main" val="15102852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1_logo3">
            <a:extLst>
              <a:ext uri="{FF2B5EF4-FFF2-40B4-BE49-F238E27FC236}">
                <a16:creationId xmlns:a16="http://schemas.microsoft.com/office/drawing/2014/main" id="{67BC1DC5-BADC-4830-8770-BDAD71813017}"/>
              </a:ext>
            </a:extLst>
          </p:cNvPr>
          <p:cNvPicPr>
            <a:picLocks noChangeAspect="1"/>
          </p:cNvPicPr>
          <p:nvPr/>
        </p:nvPicPr>
        <p:blipFill>
          <a:blip r:embed="rId3"/>
          <a:stretch>
            <a:fillRect/>
          </a:stretch>
        </p:blipFill>
        <p:spPr>
          <a:xfrm>
            <a:off x="21378326" y="6156687"/>
            <a:ext cx="2029331" cy="1402626"/>
          </a:xfrm>
          <a:prstGeom prst="rect">
            <a:avLst/>
          </a:prstGeom>
        </p:spPr>
      </p:pic>
      <p:pic>
        <p:nvPicPr>
          <p:cNvPr id="17" name="1_logo2">
            <a:extLst>
              <a:ext uri="{FF2B5EF4-FFF2-40B4-BE49-F238E27FC236}">
                <a16:creationId xmlns:a16="http://schemas.microsoft.com/office/drawing/2014/main" id="{1BDCE21B-9789-470A-BB1D-1BADF03B1D7E}"/>
              </a:ext>
            </a:extLst>
          </p:cNvPr>
          <p:cNvPicPr>
            <a:picLocks noChangeAspect="1"/>
          </p:cNvPicPr>
          <p:nvPr/>
        </p:nvPicPr>
        <p:blipFill>
          <a:blip r:embed="rId4"/>
          <a:stretch>
            <a:fillRect/>
          </a:stretch>
        </p:blipFill>
        <p:spPr>
          <a:xfrm>
            <a:off x="21336000" y="4579940"/>
            <a:ext cx="2077289" cy="1263216"/>
          </a:xfrm>
          <a:prstGeom prst="rect">
            <a:avLst/>
          </a:prstGeom>
        </p:spPr>
      </p:pic>
      <p:pic>
        <p:nvPicPr>
          <p:cNvPr id="15" name="1_logo1">
            <a:extLst>
              <a:ext uri="{FF2B5EF4-FFF2-40B4-BE49-F238E27FC236}">
                <a16:creationId xmlns:a16="http://schemas.microsoft.com/office/drawing/2014/main" id="{64ACFF65-3E99-406C-80E0-0D4A7D054CBE}"/>
              </a:ext>
            </a:extLst>
          </p:cNvPr>
          <p:cNvPicPr>
            <a:picLocks noChangeAspect="1"/>
          </p:cNvPicPr>
          <p:nvPr/>
        </p:nvPicPr>
        <p:blipFill>
          <a:blip r:embed="rId5"/>
          <a:stretch>
            <a:fillRect/>
          </a:stretch>
        </p:blipFill>
        <p:spPr>
          <a:xfrm>
            <a:off x="21336000" y="2605667"/>
            <a:ext cx="2071658" cy="1578406"/>
          </a:xfrm>
          <a:prstGeom prst="rect">
            <a:avLst/>
          </a:prstGeom>
        </p:spPr>
      </p:pic>
      <p:pic>
        <p:nvPicPr>
          <p:cNvPr id="13" name="0_background" descr="A close-up of a cd&#10;&#10;Description automatically generated with low confidence">
            <a:extLst>
              <a:ext uri="{FF2B5EF4-FFF2-40B4-BE49-F238E27FC236}">
                <a16:creationId xmlns:a16="http://schemas.microsoft.com/office/drawing/2014/main" id="{5921B957-F1D0-4585-8453-6E355FEF5AE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667" b="3278"/>
          <a:stretch/>
        </p:blipFill>
        <p:spPr>
          <a:xfrm>
            <a:off x="0" y="-76201"/>
            <a:ext cx="6553200" cy="13792201"/>
          </a:xfrm>
          <a:prstGeom prst="rect">
            <a:avLst/>
          </a:prstGeom>
        </p:spPr>
      </p:pic>
      <p:graphicFrame>
        <p:nvGraphicFramePr>
          <p:cNvPr id="11" name="0_Table">
            <a:extLst>
              <a:ext uri="{FF2B5EF4-FFF2-40B4-BE49-F238E27FC236}">
                <a16:creationId xmlns:a16="http://schemas.microsoft.com/office/drawing/2014/main" id="{9AC2C151-A367-4DB2-A8D6-4A556795E95C}"/>
              </a:ext>
            </a:extLst>
          </p:cNvPr>
          <p:cNvGraphicFramePr>
            <a:graphicFrameLocks noGrp="1"/>
          </p:cNvGraphicFramePr>
          <p:nvPr>
            <p:extLst>
              <p:ext uri="{D42A27DB-BD31-4B8C-83A1-F6EECF244321}">
                <p14:modId xmlns:p14="http://schemas.microsoft.com/office/powerpoint/2010/main" val="3710484520"/>
              </p:ext>
            </p:extLst>
          </p:nvPr>
        </p:nvGraphicFramePr>
        <p:xfrm>
          <a:off x="4419600" y="2362200"/>
          <a:ext cx="15900401" cy="9640189"/>
        </p:xfrm>
        <a:graphic>
          <a:graphicData uri="http://schemas.openxmlformats.org/drawingml/2006/table">
            <a:tbl>
              <a:tblPr firstRow="1" bandRow="1">
                <a:tableStyleId>{5C22544A-7EE6-4342-B048-85BDC9FD1C3A}</a:tableStyleId>
              </a:tblPr>
              <a:tblGrid>
                <a:gridCol w="4294377">
                  <a:extLst>
                    <a:ext uri="{9D8B030D-6E8A-4147-A177-3AD203B41FA5}">
                      <a16:colId xmlns:a16="http://schemas.microsoft.com/office/drawing/2014/main" val="1166926885"/>
                    </a:ext>
                  </a:extLst>
                </a:gridCol>
                <a:gridCol w="8354823">
                  <a:extLst>
                    <a:ext uri="{9D8B030D-6E8A-4147-A177-3AD203B41FA5}">
                      <a16:colId xmlns:a16="http://schemas.microsoft.com/office/drawing/2014/main" val="1990915994"/>
                    </a:ext>
                  </a:extLst>
                </a:gridCol>
                <a:gridCol w="3251201">
                  <a:extLst>
                    <a:ext uri="{9D8B030D-6E8A-4147-A177-3AD203B41FA5}">
                      <a16:colId xmlns:a16="http://schemas.microsoft.com/office/drawing/2014/main" val="807917333"/>
                    </a:ext>
                  </a:extLst>
                </a:gridCol>
              </a:tblGrid>
              <a:tr h="0">
                <a:tc>
                  <a:txBody>
                    <a:bodyPr/>
                    <a:lstStyle/>
                    <a:p>
                      <a:r>
                        <a:rPr lang="en-US" dirty="0"/>
                        <a:t>Disc Designation</a:t>
                      </a:r>
                    </a:p>
                  </a:txBody>
                  <a:tcPr>
                    <a:cell3D prstMaterial="dkEdge">
                      <a:bevel prst="riblet"/>
                      <a:lightRig rig="flood" dir="t"/>
                    </a:cell3D>
                  </a:tcPr>
                </a:tc>
                <a:tc>
                  <a:txBody>
                    <a:bodyPr/>
                    <a:lstStyle/>
                    <a:p>
                      <a:r>
                        <a:rPr lang="en-US" dirty="0"/>
                        <a:t>Capacity (GB)</a:t>
                      </a:r>
                    </a:p>
                  </a:txBody>
                  <a:tcPr>
                    <a:cell3D prstMaterial="dkEdge">
                      <a:bevel prst="riblet"/>
                      <a:lightRig rig="flood" dir="t"/>
                    </a:cell3D>
                  </a:tcPr>
                </a:tc>
                <a:tc>
                  <a:txBody>
                    <a:bodyPr/>
                    <a:lstStyle/>
                    <a:p>
                      <a:r>
                        <a:rPr lang="en-US" dirty="0"/>
                        <a:t>Rewritable</a:t>
                      </a:r>
                    </a:p>
                  </a:txBody>
                  <a:tcPr>
                    <a:cell3D prstMaterial="dkEdge">
                      <a:bevel prst="riblet"/>
                      <a:lightRig rig="flood" dir="t"/>
                    </a:cell3D>
                  </a:tcPr>
                </a:tc>
                <a:extLst>
                  <a:ext uri="{0D108BD9-81ED-4DB2-BD59-A6C34878D82A}">
                    <a16:rowId xmlns:a16="http://schemas.microsoft.com/office/drawing/2014/main" val="981424022"/>
                  </a:ext>
                </a:extLst>
              </a:tr>
              <a:tr h="370840">
                <a:tc>
                  <a:txBody>
                    <a:bodyPr/>
                    <a:lstStyle/>
                    <a:p>
                      <a:r>
                        <a:rPr lang="en-US" dirty="0"/>
                        <a:t>CD</a:t>
                      </a:r>
                    </a:p>
                  </a:txBody>
                  <a:tcPr>
                    <a:cell3D prstMaterial="dkEdge">
                      <a:bevel prst="riblet"/>
                      <a:lightRig rig="flood" dir="t"/>
                    </a:cell3D>
                    <a:solidFill>
                      <a:schemeClr val="accent2">
                        <a:lumMod val="20000"/>
                        <a:lumOff val="80000"/>
                      </a:schemeClr>
                    </a:solidFill>
                  </a:tcPr>
                </a:tc>
                <a:tc>
                  <a:txBody>
                    <a:bodyPr/>
                    <a:lstStyle/>
                    <a:p>
                      <a:r>
                        <a:rPr lang="en-US" dirty="0"/>
                        <a:t>0.65 – 0.90</a:t>
                      </a:r>
                    </a:p>
                  </a:txBody>
                  <a:tcPr>
                    <a:cell3D prstMaterial="dkEdge">
                      <a:bevel prst="riblet"/>
                      <a:lightRig rig="flood" dir="t"/>
                    </a:cell3D>
                    <a:solidFill>
                      <a:schemeClr val="accent2">
                        <a:lumMod val="20000"/>
                        <a:lumOff val="80000"/>
                      </a:schemeClr>
                    </a:solidFill>
                  </a:tcPr>
                </a:tc>
                <a:tc>
                  <a:txBody>
                    <a:bodyPr/>
                    <a:lstStyle/>
                    <a:p>
                      <a:r>
                        <a:rPr lang="en-US" dirty="0"/>
                        <a:t>No</a:t>
                      </a:r>
                    </a:p>
                  </a:txBody>
                  <a:tcPr>
                    <a:cell3D prstMaterial="dkEdge">
                      <a:bevel prst="riblet"/>
                      <a:lightRig rig="flood" dir="t"/>
                    </a:cell3D>
                    <a:solidFill>
                      <a:schemeClr val="accent2">
                        <a:lumMod val="20000"/>
                        <a:lumOff val="80000"/>
                      </a:schemeClr>
                    </a:solidFill>
                  </a:tcPr>
                </a:tc>
                <a:extLst>
                  <a:ext uri="{0D108BD9-81ED-4DB2-BD59-A6C34878D82A}">
                    <a16:rowId xmlns:a16="http://schemas.microsoft.com/office/drawing/2014/main" val="4076828311"/>
                  </a:ext>
                </a:extLst>
              </a:tr>
              <a:tr h="370840">
                <a:tc>
                  <a:txBody>
                    <a:bodyPr/>
                    <a:lstStyle/>
                    <a:p>
                      <a:r>
                        <a:rPr lang="en-US" dirty="0"/>
                        <a:t>CD-R</a:t>
                      </a:r>
                    </a:p>
                  </a:txBody>
                  <a:tcPr>
                    <a:cell3D prstMaterial="dkEdge">
                      <a:bevel prst="riblet"/>
                      <a:lightRig rig="flood" dir="t"/>
                    </a:cell3D>
                    <a:solidFill>
                      <a:schemeClr val="accent2">
                        <a:lumMod val="20000"/>
                        <a:lumOff val="80000"/>
                      </a:schemeClr>
                    </a:solidFill>
                  </a:tcPr>
                </a:tc>
                <a:tc>
                  <a:txBody>
                    <a:bodyPr/>
                    <a:lstStyle/>
                    <a:p>
                      <a:r>
                        <a:rPr lang="en-US" dirty="0"/>
                        <a:t>0.65 – 0.90</a:t>
                      </a:r>
                    </a:p>
                  </a:txBody>
                  <a:tcPr>
                    <a:cell3D prstMaterial="dkEdge">
                      <a:bevel prst="riblet"/>
                      <a:lightRig rig="flood" dir="t"/>
                    </a:cell3D>
                    <a:solidFill>
                      <a:schemeClr val="accent2">
                        <a:lumMod val="20000"/>
                        <a:lumOff val="80000"/>
                      </a:schemeClr>
                    </a:solidFill>
                  </a:tcPr>
                </a:tc>
                <a:tc>
                  <a:txBody>
                    <a:bodyPr/>
                    <a:lstStyle/>
                    <a:p>
                      <a:r>
                        <a:rPr lang="en-US" dirty="0"/>
                        <a:t>No</a:t>
                      </a:r>
                    </a:p>
                  </a:txBody>
                  <a:tcPr>
                    <a:cell3D prstMaterial="dkEdge">
                      <a:bevel prst="riblet"/>
                      <a:lightRig rig="flood" dir="t"/>
                    </a:cell3D>
                    <a:solidFill>
                      <a:schemeClr val="accent2">
                        <a:lumMod val="20000"/>
                        <a:lumOff val="80000"/>
                      </a:schemeClr>
                    </a:solidFill>
                  </a:tcPr>
                </a:tc>
                <a:extLst>
                  <a:ext uri="{0D108BD9-81ED-4DB2-BD59-A6C34878D82A}">
                    <a16:rowId xmlns:a16="http://schemas.microsoft.com/office/drawing/2014/main" val="2304650732"/>
                  </a:ext>
                </a:extLst>
              </a:tr>
              <a:tr h="681228">
                <a:tc>
                  <a:txBody>
                    <a:bodyPr/>
                    <a:lstStyle/>
                    <a:p>
                      <a:r>
                        <a:rPr lang="en-US" dirty="0"/>
                        <a:t>CD-RW</a:t>
                      </a:r>
                    </a:p>
                  </a:txBody>
                  <a:tcPr>
                    <a:cell3D prstMaterial="dkEdge">
                      <a:bevel prst="riblet"/>
                      <a:lightRig rig="flood" dir="t"/>
                    </a:cell3D>
                    <a:solidFill>
                      <a:schemeClr val="accent2">
                        <a:lumMod val="20000"/>
                        <a:lumOff val="80000"/>
                      </a:schemeClr>
                    </a:solidFill>
                  </a:tcPr>
                </a:tc>
                <a:tc>
                  <a:txBody>
                    <a:bodyPr/>
                    <a:lstStyle/>
                    <a:p>
                      <a:r>
                        <a:rPr lang="en-US" dirty="0"/>
                        <a:t>0.65 – 0.90</a:t>
                      </a:r>
                    </a:p>
                  </a:txBody>
                  <a:tcPr>
                    <a:cell3D prstMaterial="dkEdge">
                      <a:bevel prst="riblet"/>
                      <a:lightRig rig="flood" dir="t"/>
                    </a:cell3D>
                    <a:solidFill>
                      <a:schemeClr val="accent2">
                        <a:lumMod val="20000"/>
                        <a:lumOff val="80000"/>
                      </a:schemeClr>
                    </a:solidFill>
                  </a:tcPr>
                </a:tc>
                <a:tc>
                  <a:txBody>
                    <a:bodyPr/>
                    <a:lstStyle/>
                    <a:p>
                      <a:r>
                        <a:rPr lang="en-US" dirty="0"/>
                        <a:t>Yes</a:t>
                      </a:r>
                    </a:p>
                  </a:txBody>
                  <a:tcPr>
                    <a:cell3D prstMaterial="dkEdge">
                      <a:bevel prst="riblet"/>
                      <a:lightRig rig="flood" dir="t"/>
                    </a:cell3D>
                    <a:solidFill>
                      <a:schemeClr val="accent2">
                        <a:lumMod val="20000"/>
                        <a:lumOff val="80000"/>
                      </a:schemeClr>
                    </a:solidFill>
                  </a:tcPr>
                </a:tc>
                <a:extLst>
                  <a:ext uri="{0D108BD9-81ED-4DB2-BD59-A6C34878D82A}">
                    <a16:rowId xmlns:a16="http://schemas.microsoft.com/office/drawing/2014/main" val="295572951"/>
                  </a:ext>
                </a:extLst>
              </a:tr>
              <a:tr h="370840">
                <a:tc>
                  <a:txBody>
                    <a:bodyPr/>
                    <a:lstStyle/>
                    <a:p>
                      <a:r>
                        <a:rPr lang="en-US" dirty="0"/>
                        <a:t>DVD</a:t>
                      </a:r>
                    </a:p>
                  </a:txBody>
                  <a:tcPr>
                    <a:cell3D prstMaterial="dkEdge">
                      <a:bevel prst="riblet"/>
                      <a:lightRig rig="flood" dir="t"/>
                    </a:cell3D>
                    <a:solidFill>
                      <a:schemeClr val="accent4">
                        <a:lumMod val="40000"/>
                        <a:lumOff val="60000"/>
                      </a:schemeClr>
                    </a:solidFill>
                  </a:tcPr>
                </a:tc>
                <a:tc>
                  <a:txBody>
                    <a:bodyPr/>
                    <a:lstStyle/>
                    <a:p>
                      <a:r>
                        <a:rPr lang="en-US" dirty="0"/>
                        <a:t>4.7 single layer/8.5/17 dual layer</a:t>
                      </a:r>
                    </a:p>
                  </a:txBody>
                  <a:tcPr>
                    <a:cell3D prstMaterial="dkEdge">
                      <a:bevel prst="riblet"/>
                      <a:lightRig rig="flood" dir="t"/>
                    </a:cell3D>
                    <a:solidFill>
                      <a:schemeClr val="accent4">
                        <a:lumMod val="40000"/>
                        <a:lumOff val="60000"/>
                      </a:schemeClr>
                    </a:solidFill>
                  </a:tcPr>
                </a:tc>
                <a:tc>
                  <a:txBody>
                    <a:bodyPr/>
                    <a:lstStyle/>
                    <a:p>
                      <a:r>
                        <a:rPr lang="en-US" dirty="0"/>
                        <a:t>No</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2412919751"/>
                  </a:ext>
                </a:extLst>
              </a:tr>
              <a:tr h="370840">
                <a:tc>
                  <a:txBody>
                    <a:bodyPr/>
                    <a:lstStyle/>
                    <a:p>
                      <a:r>
                        <a:rPr lang="en-US" dirty="0"/>
                        <a:t>DVD+R (DL)</a:t>
                      </a:r>
                    </a:p>
                  </a:txBody>
                  <a:tcPr>
                    <a:cell3D prstMaterial="dkEdge">
                      <a:bevel prst="riblet"/>
                      <a:lightRig rig="flood" dir="t"/>
                    </a:cell3D>
                    <a:solidFill>
                      <a:schemeClr val="accent4">
                        <a:lumMod val="40000"/>
                        <a:lumOff val="60000"/>
                      </a:schemeClr>
                    </a:solidFill>
                  </a:tcPr>
                </a:tc>
                <a:tc>
                  <a:txBody>
                    <a:bodyPr/>
                    <a:lstStyle/>
                    <a:p>
                      <a:r>
                        <a:rPr lang="en-US" dirty="0"/>
                        <a:t>4.7 single layer/8.5 dual layer</a:t>
                      </a:r>
                    </a:p>
                  </a:txBody>
                  <a:tcPr>
                    <a:cell3D prstMaterial="dkEdge">
                      <a:bevel prst="riblet"/>
                      <a:lightRig rig="flood" dir="t"/>
                    </a:cell3D>
                    <a:solidFill>
                      <a:schemeClr val="accent4">
                        <a:lumMod val="40000"/>
                        <a:lumOff val="60000"/>
                      </a:schemeClr>
                    </a:solidFill>
                  </a:tcPr>
                </a:tc>
                <a:tc>
                  <a:txBody>
                    <a:bodyPr/>
                    <a:lstStyle/>
                    <a:p>
                      <a:r>
                        <a:rPr lang="en-US" dirty="0"/>
                        <a:t>No</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41581807"/>
                  </a:ext>
                </a:extLst>
              </a:tr>
              <a:tr h="370840">
                <a:tc>
                  <a:txBody>
                    <a:bodyPr/>
                    <a:lstStyle/>
                    <a:p>
                      <a:r>
                        <a:rPr lang="en-US" dirty="0"/>
                        <a:t>DVD-R (DL)</a:t>
                      </a:r>
                    </a:p>
                  </a:txBody>
                  <a:tcPr>
                    <a:cell3D prstMaterial="dkEdge">
                      <a:bevel prst="riblet"/>
                      <a:lightRig rig="flood" dir="t"/>
                    </a:cell3D>
                    <a:solidFill>
                      <a:schemeClr val="accent4">
                        <a:lumMod val="40000"/>
                        <a:lumOff val="60000"/>
                      </a:schemeClr>
                    </a:solidFill>
                  </a:tcPr>
                </a:tc>
                <a:tc>
                  <a:txBody>
                    <a:bodyPr/>
                    <a:lstStyle/>
                    <a:p>
                      <a:r>
                        <a:rPr lang="en-US" dirty="0"/>
                        <a:t>4.7 single layer/8.5 dual layer</a:t>
                      </a:r>
                    </a:p>
                  </a:txBody>
                  <a:tcPr>
                    <a:cell3D prstMaterial="dkEdge">
                      <a:bevel prst="riblet"/>
                      <a:lightRig rig="flood" dir="t"/>
                    </a:cell3D>
                    <a:solidFill>
                      <a:schemeClr val="accent4">
                        <a:lumMod val="40000"/>
                        <a:lumOff val="60000"/>
                      </a:schemeClr>
                    </a:solidFill>
                  </a:tcPr>
                </a:tc>
                <a:tc>
                  <a:txBody>
                    <a:bodyPr/>
                    <a:lstStyle/>
                    <a:p>
                      <a:r>
                        <a:rPr lang="en-US" dirty="0"/>
                        <a:t>No</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2505828542"/>
                  </a:ext>
                </a:extLst>
              </a:tr>
              <a:tr h="370840">
                <a:tc>
                  <a:txBody>
                    <a:bodyPr/>
                    <a:lstStyle/>
                    <a:p>
                      <a:r>
                        <a:rPr lang="en-US" dirty="0"/>
                        <a:t>DVD+RW (DL)</a:t>
                      </a:r>
                    </a:p>
                  </a:txBody>
                  <a:tcPr>
                    <a:cell3D prstMaterial="dkEdge">
                      <a:bevel prst="riblet"/>
                      <a:lightRig rig="flood" dir="t"/>
                    </a:cell3D>
                    <a:solidFill>
                      <a:schemeClr val="accent4">
                        <a:lumMod val="40000"/>
                        <a:lumOff val="60000"/>
                      </a:schemeClr>
                    </a:solidFill>
                  </a:tcPr>
                </a:tc>
                <a:tc>
                  <a:txBody>
                    <a:bodyPr/>
                    <a:lstStyle/>
                    <a:p>
                      <a:r>
                        <a:rPr lang="en-US" dirty="0"/>
                        <a:t>4.7 single layer/8.5 dual layer</a:t>
                      </a:r>
                    </a:p>
                  </a:txBody>
                  <a:tcPr>
                    <a:cell3D prstMaterial="dkEdge">
                      <a:bevel prst="riblet"/>
                      <a:lightRig rig="flood" dir="t"/>
                    </a:cell3D>
                    <a:solidFill>
                      <a:schemeClr val="accent4">
                        <a:lumMod val="40000"/>
                        <a:lumOff val="60000"/>
                      </a:schemeClr>
                    </a:solidFill>
                  </a:tcPr>
                </a:tc>
                <a:tc>
                  <a:txBody>
                    <a:bodyPr/>
                    <a:lstStyle/>
                    <a:p>
                      <a:r>
                        <a:rPr lang="en-US" dirty="0"/>
                        <a:t>Yes</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3065713616"/>
                  </a:ext>
                </a:extLst>
              </a:tr>
              <a:tr h="554863">
                <a:tc>
                  <a:txBody>
                    <a:bodyPr/>
                    <a:lstStyle/>
                    <a:p>
                      <a:r>
                        <a:rPr lang="en-US" dirty="0"/>
                        <a:t>DVD-RW (DL)</a:t>
                      </a:r>
                    </a:p>
                  </a:txBody>
                  <a:tcPr>
                    <a:cell3D prstMaterial="dkEdge">
                      <a:bevel prst="riblet"/>
                      <a:lightRig rig="flood" dir="t"/>
                    </a:cell3D>
                    <a:solidFill>
                      <a:schemeClr val="accent4">
                        <a:lumMod val="40000"/>
                        <a:lumOff val="60000"/>
                      </a:schemeClr>
                    </a:solidFill>
                  </a:tcPr>
                </a:tc>
                <a:tc>
                  <a:txBody>
                    <a:bodyPr/>
                    <a:lstStyle/>
                    <a:p>
                      <a:r>
                        <a:rPr lang="en-US" dirty="0"/>
                        <a:t>4.7 single layer/8.5 dual layer</a:t>
                      </a:r>
                    </a:p>
                  </a:txBody>
                  <a:tcPr>
                    <a:cell3D prstMaterial="dkEdge">
                      <a:bevel prst="riblet"/>
                      <a:lightRig rig="flood" dir="t"/>
                    </a:cell3D>
                    <a:solidFill>
                      <a:schemeClr val="accent4">
                        <a:lumMod val="40000"/>
                        <a:lumOff val="60000"/>
                      </a:schemeClr>
                    </a:solidFill>
                  </a:tcPr>
                </a:tc>
                <a:tc>
                  <a:txBody>
                    <a:bodyPr/>
                    <a:lstStyle/>
                    <a:p>
                      <a:r>
                        <a:rPr lang="en-US" dirty="0"/>
                        <a:t>Yes</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3163695760"/>
                  </a:ext>
                </a:extLst>
              </a:tr>
              <a:tr h="370840">
                <a:tc>
                  <a:txBody>
                    <a:bodyPr/>
                    <a:lstStyle/>
                    <a:p>
                      <a:r>
                        <a:rPr lang="en-US" dirty="0"/>
                        <a:t>DVD-RAM</a:t>
                      </a:r>
                    </a:p>
                  </a:txBody>
                  <a:tcPr>
                    <a:cell3D prstMaterial="dkEdge">
                      <a:bevel prst="riblet"/>
                      <a:lightRig rig="flood" dir="t"/>
                    </a:cell3D>
                    <a:solidFill>
                      <a:schemeClr val="accent4">
                        <a:lumMod val="40000"/>
                        <a:lumOff val="60000"/>
                      </a:schemeClr>
                    </a:solidFill>
                  </a:tcPr>
                </a:tc>
                <a:tc>
                  <a:txBody>
                    <a:bodyPr/>
                    <a:lstStyle/>
                    <a:p>
                      <a:r>
                        <a:rPr lang="en-US" dirty="0"/>
                        <a:t>4.7 single layer/8.5 dual layer</a:t>
                      </a:r>
                    </a:p>
                  </a:txBody>
                  <a:tcPr>
                    <a:cell3D prstMaterial="dkEdge">
                      <a:bevel prst="riblet"/>
                      <a:lightRig rig="flood" dir="t"/>
                    </a:cell3D>
                    <a:solidFill>
                      <a:schemeClr val="accent4">
                        <a:lumMod val="40000"/>
                        <a:lumOff val="60000"/>
                      </a:schemeClr>
                    </a:solidFill>
                  </a:tcPr>
                </a:tc>
                <a:tc>
                  <a:txBody>
                    <a:bodyPr/>
                    <a:lstStyle/>
                    <a:p>
                      <a:r>
                        <a:rPr lang="en-US" dirty="0"/>
                        <a:t>Yes</a:t>
                      </a:r>
                    </a:p>
                  </a:txBody>
                  <a:tcPr>
                    <a:cell3D prstMaterial="dkEdge">
                      <a:bevel prst="riblet"/>
                      <a:lightRig rig="flood" dir="t"/>
                    </a:cell3D>
                    <a:solidFill>
                      <a:schemeClr val="accent4">
                        <a:lumMod val="40000"/>
                        <a:lumOff val="60000"/>
                      </a:schemeClr>
                    </a:solidFill>
                  </a:tcPr>
                </a:tc>
                <a:extLst>
                  <a:ext uri="{0D108BD9-81ED-4DB2-BD59-A6C34878D82A}">
                    <a16:rowId xmlns:a16="http://schemas.microsoft.com/office/drawing/2014/main" val="2673069134"/>
                  </a:ext>
                </a:extLst>
              </a:tr>
              <a:tr h="370840">
                <a:tc>
                  <a:txBody>
                    <a:bodyPr/>
                    <a:lstStyle/>
                    <a:p>
                      <a:r>
                        <a:rPr lang="en-US" dirty="0"/>
                        <a:t>DB (DL)</a:t>
                      </a:r>
                    </a:p>
                  </a:txBody>
                  <a:tcPr>
                    <a:cell3D prstMaterial="dkEdge">
                      <a:bevel prst="riblet"/>
                      <a:lightRig rig="flood" dir="t"/>
                    </a:cell3D>
                    <a:solidFill>
                      <a:schemeClr val="accent3">
                        <a:lumMod val="40000"/>
                        <a:lumOff val="60000"/>
                      </a:schemeClr>
                    </a:solidFill>
                  </a:tcPr>
                </a:tc>
                <a:tc>
                  <a:txBody>
                    <a:bodyPr/>
                    <a:lstStyle/>
                    <a:p>
                      <a:r>
                        <a:rPr lang="en-US" dirty="0"/>
                        <a:t>25 single layer/50 dual layer</a:t>
                      </a:r>
                    </a:p>
                  </a:txBody>
                  <a:tcPr>
                    <a:cell3D prstMaterial="dkEdge">
                      <a:bevel prst="riblet"/>
                      <a:lightRig rig="flood" dir="t"/>
                    </a:cell3D>
                    <a:solidFill>
                      <a:schemeClr val="accent3">
                        <a:lumMod val="40000"/>
                        <a:lumOff val="60000"/>
                      </a:schemeClr>
                    </a:solidFill>
                  </a:tcPr>
                </a:tc>
                <a:tc>
                  <a:txBody>
                    <a:bodyPr/>
                    <a:lstStyle/>
                    <a:p>
                      <a:r>
                        <a:rPr lang="en-US" dirty="0"/>
                        <a:t>No</a:t>
                      </a:r>
                    </a:p>
                  </a:txBody>
                  <a:tcPr>
                    <a:cell3D prstMaterial="dkEdge">
                      <a:bevel prst="riblet"/>
                      <a:lightRig rig="flood" dir="t"/>
                    </a:cell3D>
                    <a:solidFill>
                      <a:schemeClr val="accent3">
                        <a:lumMod val="40000"/>
                        <a:lumOff val="60000"/>
                      </a:schemeClr>
                    </a:solidFill>
                  </a:tcPr>
                </a:tc>
                <a:extLst>
                  <a:ext uri="{0D108BD9-81ED-4DB2-BD59-A6C34878D82A}">
                    <a16:rowId xmlns:a16="http://schemas.microsoft.com/office/drawing/2014/main" val="1248152496"/>
                  </a:ext>
                </a:extLst>
              </a:tr>
              <a:tr h="370840">
                <a:tc>
                  <a:txBody>
                    <a:bodyPr/>
                    <a:lstStyle/>
                    <a:p>
                      <a:r>
                        <a:rPr lang="en-US" dirty="0"/>
                        <a:t>DB-R (DL)</a:t>
                      </a:r>
                    </a:p>
                  </a:txBody>
                  <a:tcPr>
                    <a:cell3D prstMaterial="dkEdge">
                      <a:bevel prst="riblet"/>
                      <a:lightRig rig="flood" dir="t"/>
                    </a:cell3D>
                    <a:solidFill>
                      <a:schemeClr val="accent3">
                        <a:lumMod val="40000"/>
                        <a:lumOff val="60000"/>
                      </a:schemeClr>
                    </a:solidFill>
                  </a:tcPr>
                </a:tc>
                <a:tc>
                  <a:txBody>
                    <a:bodyPr/>
                    <a:lstStyle/>
                    <a:p>
                      <a:r>
                        <a:rPr lang="en-US" dirty="0"/>
                        <a:t>25 single layer/50 dual layer</a:t>
                      </a:r>
                    </a:p>
                  </a:txBody>
                  <a:tcPr>
                    <a:cell3D prstMaterial="dkEdge">
                      <a:bevel prst="riblet"/>
                      <a:lightRig rig="flood" dir="t"/>
                    </a:cell3D>
                    <a:solidFill>
                      <a:schemeClr val="accent3">
                        <a:lumMod val="40000"/>
                        <a:lumOff val="60000"/>
                      </a:schemeClr>
                    </a:solidFill>
                  </a:tcPr>
                </a:tc>
                <a:tc>
                  <a:txBody>
                    <a:bodyPr/>
                    <a:lstStyle/>
                    <a:p>
                      <a:r>
                        <a:rPr lang="en-US" dirty="0"/>
                        <a:t>No</a:t>
                      </a:r>
                    </a:p>
                  </a:txBody>
                  <a:tcPr>
                    <a:cell3D prstMaterial="dkEdge">
                      <a:bevel prst="riblet"/>
                      <a:lightRig rig="flood" dir="t"/>
                    </a:cell3D>
                    <a:solidFill>
                      <a:schemeClr val="accent3">
                        <a:lumMod val="40000"/>
                        <a:lumOff val="60000"/>
                      </a:schemeClr>
                    </a:solidFill>
                  </a:tcPr>
                </a:tc>
                <a:extLst>
                  <a:ext uri="{0D108BD9-81ED-4DB2-BD59-A6C34878D82A}">
                    <a16:rowId xmlns:a16="http://schemas.microsoft.com/office/drawing/2014/main" val="3302497222"/>
                  </a:ext>
                </a:extLst>
              </a:tr>
              <a:tr h="370840">
                <a:tc>
                  <a:txBody>
                    <a:bodyPr/>
                    <a:lstStyle/>
                    <a:p>
                      <a:r>
                        <a:rPr lang="en-US" dirty="0"/>
                        <a:t>DB-RE (DL)</a:t>
                      </a:r>
                    </a:p>
                  </a:txBody>
                  <a:tcPr>
                    <a:cell3D prstMaterial="dkEdge">
                      <a:bevel prst="riblet"/>
                      <a:lightRig rig="flood" dir="t"/>
                    </a:cell3D>
                    <a:solidFill>
                      <a:schemeClr val="accent3">
                        <a:lumMod val="40000"/>
                        <a:lumOff val="60000"/>
                      </a:schemeClr>
                    </a:solidFill>
                  </a:tcPr>
                </a:tc>
                <a:tc>
                  <a:txBody>
                    <a:bodyPr/>
                    <a:lstStyle/>
                    <a:p>
                      <a:r>
                        <a:rPr lang="en-US" dirty="0"/>
                        <a:t>25 single layer/50 dual layer</a:t>
                      </a:r>
                    </a:p>
                  </a:txBody>
                  <a:tcPr>
                    <a:cell3D prstMaterial="dkEdge">
                      <a:bevel prst="riblet"/>
                      <a:lightRig rig="flood" dir="t"/>
                    </a:cell3D>
                    <a:solidFill>
                      <a:schemeClr val="accent3">
                        <a:lumMod val="40000"/>
                        <a:lumOff val="60000"/>
                      </a:schemeClr>
                    </a:solidFill>
                  </a:tcPr>
                </a:tc>
                <a:tc>
                  <a:txBody>
                    <a:bodyPr/>
                    <a:lstStyle/>
                    <a:p>
                      <a:r>
                        <a:rPr lang="en-US" dirty="0"/>
                        <a:t>Yes</a:t>
                      </a:r>
                    </a:p>
                  </a:txBody>
                  <a:tcPr>
                    <a:cell3D prstMaterial="dkEdge">
                      <a:bevel prst="riblet"/>
                      <a:lightRig rig="flood" dir="t"/>
                    </a:cell3D>
                    <a:solidFill>
                      <a:schemeClr val="accent3">
                        <a:lumMod val="40000"/>
                        <a:lumOff val="60000"/>
                      </a:schemeClr>
                    </a:solidFill>
                  </a:tcPr>
                </a:tc>
                <a:extLst>
                  <a:ext uri="{0D108BD9-81ED-4DB2-BD59-A6C34878D82A}">
                    <a16:rowId xmlns:a16="http://schemas.microsoft.com/office/drawing/2014/main" val="3568132435"/>
                  </a:ext>
                </a:extLst>
              </a:tr>
            </a:tbl>
          </a:graphicData>
        </a:graphic>
      </p:graphicFrame>
      <p:pic>
        <p:nvPicPr>
          <p:cNvPr id="6" name="0_Drive" descr="A black rectangular object with white text&#10;&#10;Description automatically generated with low confidence">
            <a:extLst>
              <a:ext uri="{FF2B5EF4-FFF2-40B4-BE49-F238E27FC236}">
                <a16:creationId xmlns:a16="http://schemas.microsoft.com/office/drawing/2014/main" id="{0F2A479B-4897-4AF0-9C44-8BCC344BF4D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059400" y="76200"/>
            <a:ext cx="5983929" cy="1737733"/>
          </a:xfrm>
          <a:prstGeom prst="rect">
            <a:avLst/>
          </a:prstGeom>
        </p:spPr>
      </p:pic>
      <p:sp>
        <p:nvSpPr>
          <p:cNvPr id="2" name="0_Title">
            <a:extLst>
              <a:ext uri="{FF2B5EF4-FFF2-40B4-BE49-F238E27FC236}">
                <a16:creationId xmlns:a16="http://schemas.microsoft.com/office/drawing/2014/main" id="{4E23FF8F-2B92-4029-9C2C-DBB63FE8DAB5}"/>
              </a:ext>
            </a:extLst>
          </p:cNvPr>
          <p:cNvSpPr>
            <a:spLocks noGrp="1"/>
          </p:cNvSpPr>
          <p:nvPr>
            <p:ph type="title"/>
          </p:nvPr>
        </p:nvSpPr>
        <p:spPr/>
        <p:txBody>
          <a:bodyPr/>
          <a:lstStyle/>
          <a:p>
            <a:r>
              <a:rPr lang="en-US" dirty="0"/>
              <a:t>Optical Media Types</a:t>
            </a:r>
          </a:p>
        </p:txBody>
      </p:sp>
    </p:spTree>
    <p:extLst>
      <p:ext uri="{BB962C8B-B14F-4D97-AF65-F5344CB8AC3E}">
        <p14:creationId xmlns:p14="http://schemas.microsoft.com/office/powerpoint/2010/main" val="326787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1_Background" descr="Graphical user interface, application&#10;&#10;Description automatically generated">
            <a:extLst>
              <a:ext uri="{FF2B5EF4-FFF2-40B4-BE49-F238E27FC236}">
                <a16:creationId xmlns:a16="http://schemas.microsoft.com/office/drawing/2014/main" id="{10C207F4-BAEF-4E8C-82D6-93E51B0D888B}"/>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6696064" y="2104993"/>
            <a:ext cx="10382273" cy="8448574"/>
          </a:xfrm>
          <a:prstGeom prst="rect">
            <a:avLst/>
          </a:prstGeom>
        </p:spPr>
      </p:pic>
      <p:pic>
        <p:nvPicPr>
          <p:cNvPr id="14" name="4_CDR highlgiht">
            <a:extLst>
              <a:ext uri="{FF2B5EF4-FFF2-40B4-BE49-F238E27FC236}">
                <a16:creationId xmlns:a16="http://schemas.microsoft.com/office/drawing/2014/main" id="{24FF0835-2624-47E9-8C7C-9507546F28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794165" y="9105766"/>
            <a:ext cx="6617364" cy="2286000"/>
          </a:xfrm>
          <a:prstGeom prst="rect">
            <a:avLst/>
          </a:prstGeom>
        </p:spPr>
      </p:pic>
      <p:pic>
        <p:nvPicPr>
          <p:cNvPr id="10" name="6_Blu ray" descr="A close-up of a box&#10;&#10;Description automatically generated with low confidence">
            <a:extLst>
              <a:ext uri="{FF2B5EF4-FFF2-40B4-BE49-F238E27FC236}">
                <a16:creationId xmlns:a16="http://schemas.microsoft.com/office/drawing/2014/main" id="{11D4F640-137B-4BF0-A83B-C61B0B752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65393" y="2660530"/>
            <a:ext cx="5613507" cy="5613507"/>
          </a:xfrm>
          <a:prstGeom prst="rect">
            <a:avLst/>
          </a:prstGeom>
        </p:spPr>
      </p:pic>
      <p:pic>
        <p:nvPicPr>
          <p:cNvPr id="29" name="7_Highlight picture" descr="A close-up of a box&#10;&#10;Description automatically generated with low confidence">
            <a:extLst>
              <a:ext uri="{FF2B5EF4-FFF2-40B4-BE49-F238E27FC236}">
                <a16:creationId xmlns:a16="http://schemas.microsoft.com/office/drawing/2014/main" id="{84571DDD-E390-417B-BEB8-0F3756D9F3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9989860" y="8812935"/>
            <a:ext cx="2357121" cy="2639975"/>
          </a:xfrm>
          <a:prstGeom prst="rect">
            <a:avLst/>
          </a:prstGeom>
        </p:spPr>
      </p:pic>
      <p:sp>
        <p:nvSpPr>
          <p:cNvPr id="33" name="7_Highlight 3">
            <a:extLst>
              <a:ext uri="{FF2B5EF4-FFF2-40B4-BE49-F238E27FC236}">
                <a16:creationId xmlns:a16="http://schemas.microsoft.com/office/drawing/2014/main" id="{22D8A6C8-68BD-429B-88D7-F0B94ACCD688}"/>
              </a:ext>
            </a:extLst>
          </p:cNvPr>
          <p:cNvSpPr/>
          <p:nvPr/>
        </p:nvSpPr>
        <p:spPr>
          <a:xfrm>
            <a:off x="19989860" y="4648199"/>
            <a:ext cx="2412940" cy="6875571"/>
          </a:xfrm>
          <a:custGeom>
            <a:avLst/>
            <a:gdLst>
              <a:gd name="connsiteX0" fmla="*/ 100692 w 2412940"/>
              <a:gd name="connsiteY0" fmla="*/ 4190200 h 6875571"/>
              <a:gd name="connsiteX1" fmla="*/ 100692 w 2412940"/>
              <a:gd name="connsiteY1" fmla="*/ 6774879 h 6875571"/>
              <a:gd name="connsiteX2" fmla="*/ 2312248 w 2412940"/>
              <a:gd name="connsiteY2" fmla="*/ 6774879 h 6875571"/>
              <a:gd name="connsiteX3" fmla="*/ 2312248 w 2412940"/>
              <a:gd name="connsiteY3" fmla="*/ 4190200 h 6875571"/>
              <a:gd name="connsiteX4" fmla="*/ 659460 w 2412940"/>
              <a:gd name="connsiteY4" fmla="*/ 75321 h 6875571"/>
              <a:gd name="connsiteX5" fmla="*/ 659460 w 2412940"/>
              <a:gd name="connsiteY5" fmla="*/ 1143880 h 6875571"/>
              <a:gd name="connsiteX6" fmla="*/ 1613720 w 2412940"/>
              <a:gd name="connsiteY6" fmla="*/ 1143880 h 6875571"/>
              <a:gd name="connsiteX7" fmla="*/ 1613720 w 2412940"/>
              <a:gd name="connsiteY7" fmla="*/ 75321 h 6875571"/>
              <a:gd name="connsiteX8" fmla="*/ 584140 w 2412940"/>
              <a:gd name="connsiteY8" fmla="*/ 0 h 6875571"/>
              <a:gd name="connsiteX9" fmla="*/ 1689040 w 2412940"/>
              <a:gd name="connsiteY9" fmla="*/ 0 h 6875571"/>
              <a:gd name="connsiteX10" fmla="*/ 1689040 w 2412940"/>
              <a:gd name="connsiteY10" fmla="*/ 1219201 h 6875571"/>
              <a:gd name="connsiteX11" fmla="*/ 1269940 w 2412940"/>
              <a:gd name="connsiteY11" fmla="*/ 1219201 h 6875571"/>
              <a:gd name="connsiteX12" fmla="*/ 1269940 w 2412940"/>
              <a:gd name="connsiteY12" fmla="*/ 4089508 h 6875571"/>
              <a:gd name="connsiteX13" fmla="*/ 2412940 w 2412940"/>
              <a:gd name="connsiteY13" fmla="*/ 4089508 h 6875571"/>
              <a:gd name="connsiteX14" fmla="*/ 2412940 w 2412940"/>
              <a:gd name="connsiteY14" fmla="*/ 6875571 h 6875571"/>
              <a:gd name="connsiteX15" fmla="*/ 0 w 2412940"/>
              <a:gd name="connsiteY15" fmla="*/ 6875571 h 6875571"/>
              <a:gd name="connsiteX16" fmla="*/ 0 w 2412940"/>
              <a:gd name="connsiteY16" fmla="*/ 4089508 h 6875571"/>
              <a:gd name="connsiteX17" fmla="*/ 1117540 w 2412940"/>
              <a:gd name="connsiteY17" fmla="*/ 4089508 h 6875571"/>
              <a:gd name="connsiteX18" fmla="*/ 1117540 w 2412940"/>
              <a:gd name="connsiteY18" fmla="*/ 1219201 h 6875571"/>
              <a:gd name="connsiteX19" fmla="*/ 584140 w 2412940"/>
              <a:gd name="connsiteY19" fmla="*/ 1219201 h 687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2940" h="6875571">
                <a:moveTo>
                  <a:pt x="100692" y="4190200"/>
                </a:moveTo>
                <a:lnTo>
                  <a:pt x="100692" y="6774879"/>
                </a:lnTo>
                <a:lnTo>
                  <a:pt x="2312248" y="6774879"/>
                </a:lnTo>
                <a:lnTo>
                  <a:pt x="2312248" y="4190200"/>
                </a:lnTo>
                <a:close/>
                <a:moveTo>
                  <a:pt x="659460" y="75321"/>
                </a:moveTo>
                <a:lnTo>
                  <a:pt x="659460" y="1143880"/>
                </a:lnTo>
                <a:lnTo>
                  <a:pt x="1613720" y="1143880"/>
                </a:lnTo>
                <a:lnTo>
                  <a:pt x="1613720" y="75321"/>
                </a:lnTo>
                <a:close/>
                <a:moveTo>
                  <a:pt x="584140" y="0"/>
                </a:moveTo>
                <a:lnTo>
                  <a:pt x="1689040" y="0"/>
                </a:lnTo>
                <a:lnTo>
                  <a:pt x="1689040" y="1219201"/>
                </a:lnTo>
                <a:lnTo>
                  <a:pt x="1269940" y="1219201"/>
                </a:lnTo>
                <a:lnTo>
                  <a:pt x="1269940" y="4089508"/>
                </a:lnTo>
                <a:lnTo>
                  <a:pt x="2412940" y="4089508"/>
                </a:lnTo>
                <a:lnTo>
                  <a:pt x="2412940" y="6875571"/>
                </a:lnTo>
                <a:lnTo>
                  <a:pt x="0" y="6875571"/>
                </a:lnTo>
                <a:lnTo>
                  <a:pt x="0" y="4089508"/>
                </a:lnTo>
                <a:lnTo>
                  <a:pt x="1117540" y="4089508"/>
                </a:lnTo>
                <a:lnTo>
                  <a:pt x="1117540" y="1219201"/>
                </a:lnTo>
                <a:lnTo>
                  <a:pt x="584140" y="1219201"/>
                </a:lnTo>
                <a:close/>
              </a:path>
            </a:pathLst>
          </a:custGeom>
          <a:gradFill>
            <a:gsLst>
              <a:gs pos="0">
                <a:schemeClr val="accent6">
                  <a:lumMod val="75000"/>
                  <a:alpha val="50000"/>
                </a:schemeClr>
              </a:gs>
              <a:gs pos="80000">
                <a:schemeClr val="accent6">
                  <a:lumMod val="60000"/>
                  <a:lumOff val="40000"/>
                  <a:alpha val="50000"/>
                </a:schemeClr>
              </a:gs>
              <a:gs pos="100000">
                <a:schemeClr val="accent6">
                  <a:lumMod val="40000"/>
                  <a:lumOff val="60000"/>
                  <a:alpha val="50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pic>
        <p:nvPicPr>
          <p:cNvPr id="24" name="5_DVD highlight" descr="A close-up of a can&#10;&#10;Description automatically generated with low confidence">
            <a:extLst>
              <a:ext uri="{FF2B5EF4-FFF2-40B4-BE49-F238E27FC236}">
                <a16:creationId xmlns:a16="http://schemas.microsoft.com/office/drawing/2014/main" id="{4F3914F0-0A4F-4039-A684-66616205AB4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12501370" y="8918439"/>
            <a:ext cx="1562101" cy="2473327"/>
          </a:xfrm>
          <a:prstGeom prst="rect">
            <a:avLst/>
          </a:prstGeom>
        </p:spPr>
      </p:pic>
      <p:pic>
        <p:nvPicPr>
          <p:cNvPr id="8" name="5_DVD" descr="A close-up of a can&#10;&#10;Description automatically generated with low confidence">
            <a:extLst>
              <a:ext uri="{FF2B5EF4-FFF2-40B4-BE49-F238E27FC236}">
                <a16:creationId xmlns:a16="http://schemas.microsoft.com/office/drawing/2014/main" id="{B64908FC-AD12-48B0-A581-9ACB6F5428F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43999" y="1890036"/>
            <a:ext cx="4953000" cy="6847671"/>
          </a:xfrm>
          <a:prstGeom prst="rect">
            <a:avLst/>
          </a:prstGeom>
        </p:spPr>
      </p:pic>
      <p:sp>
        <p:nvSpPr>
          <p:cNvPr id="28" name="5_Highlight 2">
            <a:extLst>
              <a:ext uri="{FF2B5EF4-FFF2-40B4-BE49-F238E27FC236}">
                <a16:creationId xmlns:a16="http://schemas.microsoft.com/office/drawing/2014/main" id="{A3802FC8-D622-4A5D-B786-C27DF6C9D9D3}"/>
              </a:ext>
            </a:extLst>
          </p:cNvPr>
          <p:cNvSpPr/>
          <p:nvPr/>
        </p:nvSpPr>
        <p:spPr>
          <a:xfrm>
            <a:off x="12468375" y="5502814"/>
            <a:ext cx="1704824" cy="5950096"/>
          </a:xfrm>
          <a:custGeom>
            <a:avLst/>
            <a:gdLst>
              <a:gd name="connsiteX0" fmla="*/ 94754 w 1704824"/>
              <a:gd name="connsiteY0" fmla="*/ 3431139 h 5950096"/>
              <a:gd name="connsiteX1" fmla="*/ 94754 w 1704824"/>
              <a:gd name="connsiteY1" fmla="*/ 5855342 h 5950096"/>
              <a:gd name="connsiteX2" fmla="*/ 1610070 w 1704824"/>
              <a:gd name="connsiteY2" fmla="*/ 5855342 h 5950096"/>
              <a:gd name="connsiteX3" fmla="*/ 1610070 w 1704824"/>
              <a:gd name="connsiteY3" fmla="*/ 3431139 h 5950096"/>
              <a:gd name="connsiteX4" fmla="*/ 458195 w 1704824"/>
              <a:gd name="connsiteY4" fmla="*/ 98438 h 5950096"/>
              <a:gd name="connsiteX5" fmla="*/ 458195 w 1704824"/>
              <a:gd name="connsiteY5" fmla="*/ 1332947 h 5950096"/>
              <a:gd name="connsiteX6" fmla="*/ 1149186 w 1704824"/>
              <a:gd name="connsiteY6" fmla="*/ 1332947 h 5950096"/>
              <a:gd name="connsiteX7" fmla="*/ 1149186 w 1704824"/>
              <a:gd name="connsiteY7" fmla="*/ 98438 h 5950096"/>
              <a:gd name="connsiteX8" fmla="*/ 359757 w 1704824"/>
              <a:gd name="connsiteY8" fmla="*/ 0 h 5950096"/>
              <a:gd name="connsiteX9" fmla="*/ 1247624 w 1704824"/>
              <a:gd name="connsiteY9" fmla="*/ 0 h 5950096"/>
              <a:gd name="connsiteX10" fmla="*/ 1247624 w 1704824"/>
              <a:gd name="connsiteY10" fmla="*/ 1431385 h 5950096"/>
              <a:gd name="connsiteX11" fmla="*/ 866624 w 1704824"/>
              <a:gd name="connsiteY11" fmla="*/ 1431385 h 5950096"/>
              <a:gd name="connsiteX12" fmla="*/ 866624 w 1704824"/>
              <a:gd name="connsiteY12" fmla="*/ 3336385 h 5950096"/>
              <a:gd name="connsiteX13" fmla="*/ 1704824 w 1704824"/>
              <a:gd name="connsiteY13" fmla="*/ 3336385 h 5950096"/>
              <a:gd name="connsiteX14" fmla="*/ 1704824 w 1704824"/>
              <a:gd name="connsiteY14" fmla="*/ 5950096 h 5950096"/>
              <a:gd name="connsiteX15" fmla="*/ 0 w 1704824"/>
              <a:gd name="connsiteY15" fmla="*/ 5950096 h 5950096"/>
              <a:gd name="connsiteX16" fmla="*/ 0 w 1704824"/>
              <a:gd name="connsiteY16" fmla="*/ 3336385 h 5950096"/>
              <a:gd name="connsiteX17" fmla="*/ 731379 w 1704824"/>
              <a:gd name="connsiteY17" fmla="*/ 3336385 h 5950096"/>
              <a:gd name="connsiteX18" fmla="*/ 731379 w 1704824"/>
              <a:gd name="connsiteY18" fmla="*/ 1431385 h 5950096"/>
              <a:gd name="connsiteX19" fmla="*/ 359757 w 1704824"/>
              <a:gd name="connsiteY19" fmla="*/ 1431385 h 59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04824" h="5950096">
                <a:moveTo>
                  <a:pt x="94754" y="3431139"/>
                </a:moveTo>
                <a:lnTo>
                  <a:pt x="94754" y="5855342"/>
                </a:lnTo>
                <a:lnTo>
                  <a:pt x="1610070" y="5855342"/>
                </a:lnTo>
                <a:lnTo>
                  <a:pt x="1610070" y="3431139"/>
                </a:lnTo>
                <a:close/>
                <a:moveTo>
                  <a:pt x="458195" y="98438"/>
                </a:moveTo>
                <a:lnTo>
                  <a:pt x="458195" y="1332947"/>
                </a:lnTo>
                <a:lnTo>
                  <a:pt x="1149186" y="1332947"/>
                </a:lnTo>
                <a:lnTo>
                  <a:pt x="1149186" y="98438"/>
                </a:lnTo>
                <a:close/>
                <a:moveTo>
                  <a:pt x="359757" y="0"/>
                </a:moveTo>
                <a:lnTo>
                  <a:pt x="1247624" y="0"/>
                </a:lnTo>
                <a:lnTo>
                  <a:pt x="1247624" y="1431385"/>
                </a:lnTo>
                <a:lnTo>
                  <a:pt x="866624" y="1431385"/>
                </a:lnTo>
                <a:lnTo>
                  <a:pt x="866624" y="3336385"/>
                </a:lnTo>
                <a:lnTo>
                  <a:pt x="1704824" y="3336385"/>
                </a:lnTo>
                <a:lnTo>
                  <a:pt x="1704824" y="5950096"/>
                </a:lnTo>
                <a:lnTo>
                  <a:pt x="0" y="5950096"/>
                </a:lnTo>
                <a:lnTo>
                  <a:pt x="0" y="3336385"/>
                </a:lnTo>
                <a:lnTo>
                  <a:pt x="731379" y="3336385"/>
                </a:lnTo>
                <a:lnTo>
                  <a:pt x="731379" y="1431385"/>
                </a:lnTo>
                <a:lnTo>
                  <a:pt x="359757" y="1431385"/>
                </a:lnTo>
                <a:close/>
              </a:path>
            </a:pathLst>
          </a:custGeom>
          <a:gradFill>
            <a:gsLst>
              <a:gs pos="0">
                <a:schemeClr val="accent6">
                  <a:lumMod val="75000"/>
                  <a:alpha val="50000"/>
                </a:schemeClr>
              </a:gs>
              <a:gs pos="80000">
                <a:schemeClr val="accent6">
                  <a:lumMod val="60000"/>
                  <a:lumOff val="40000"/>
                  <a:alpha val="50000"/>
                </a:schemeClr>
              </a:gs>
              <a:gs pos="100000">
                <a:schemeClr val="accent6">
                  <a:lumMod val="40000"/>
                  <a:lumOff val="60000"/>
                  <a:alpha val="50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pic>
        <p:nvPicPr>
          <p:cNvPr id="6" name="3_CDRs">
            <a:extLst>
              <a:ext uri="{FF2B5EF4-FFF2-40B4-BE49-F238E27FC236}">
                <a16:creationId xmlns:a16="http://schemas.microsoft.com/office/drawing/2014/main" id="{1E267E9D-FB7D-464F-9E50-6CEC0ADC16ED}"/>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438400" y="1752600"/>
            <a:ext cx="4952999" cy="6972167"/>
          </a:xfrm>
          <a:prstGeom prst="rect">
            <a:avLst/>
          </a:prstGeom>
        </p:spPr>
      </p:pic>
      <p:sp>
        <p:nvSpPr>
          <p:cNvPr id="23" name="4_Highlight 1">
            <a:extLst>
              <a:ext uri="{FF2B5EF4-FFF2-40B4-BE49-F238E27FC236}">
                <a16:creationId xmlns:a16="http://schemas.microsoft.com/office/drawing/2014/main" id="{47D1DA76-E1E8-432F-9D66-8F3DE062F172}"/>
              </a:ext>
            </a:extLst>
          </p:cNvPr>
          <p:cNvSpPr/>
          <p:nvPr/>
        </p:nvSpPr>
        <p:spPr>
          <a:xfrm>
            <a:off x="1676400" y="5486400"/>
            <a:ext cx="6830290" cy="5905366"/>
          </a:xfrm>
          <a:custGeom>
            <a:avLst/>
            <a:gdLst>
              <a:gd name="connsiteX0" fmla="*/ 150094 w 6830290"/>
              <a:gd name="connsiteY0" fmla="*/ 3693260 h 5905366"/>
              <a:gd name="connsiteX1" fmla="*/ 150094 w 6830290"/>
              <a:gd name="connsiteY1" fmla="*/ 5755272 h 5905366"/>
              <a:gd name="connsiteX2" fmla="*/ 6680196 w 6830290"/>
              <a:gd name="connsiteY2" fmla="*/ 5755272 h 5905366"/>
              <a:gd name="connsiteX3" fmla="*/ 6680196 w 6830290"/>
              <a:gd name="connsiteY3" fmla="*/ 3693260 h 5905366"/>
              <a:gd name="connsiteX4" fmla="*/ 1739025 w 6830290"/>
              <a:gd name="connsiteY4" fmla="*/ 138825 h 5905366"/>
              <a:gd name="connsiteX5" fmla="*/ 1739025 w 6830290"/>
              <a:gd name="connsiteY5" fmla="*/ 971776 h 5905366"/>
              <a:gd name="connsiteX6" fmla="*/ 3302276 w 6830290"/>
              <a:gd name="connsiteY6" fmla="*/ 971776 h 5905366"/>
              <a:gd name="connsiteX7" fmla="*/ 3302276 w 6830290"/>
              <a:gd name="connsiteY7" fmla="*/ 138825 h 5905366"/>
              <a:gd name="connsiteX8" fmla="*/ 1600200 w 6830290"/>
              <a:gd name="connsiteY8" fmla="*/ 0 h 5905366"/>
              <a:gd name="connsiteX9" fmla="*/ 3441101 w 6830290"/>
              <a:gd name="connsiteY9" fmla="*/ 0 h 5905366"/>
              <a:gd name="connsiteX10" fmla="*/ 3441101 w 6830290"/>
              <a:gd name="connsiteY10" fmla="*/ 1110601 h 5905366"/>
              <a:gd name="connsiteX11" fmla="*/ 2847966 w 6830290"/>
              <a:gd name="connsiteY11" fmla="*/ 1110601 h 5905366"/>
              <a:gd name="connsiteX12" fmla="*/ 2847966 w 6830290"/>
              <a:gd name="connsiteY12" fmla="*/ 3543166 h 5905366"/>
              <a:gd name="connsiteX13" fmla="*/ 6830290 w 6830290"/>
              <a:gd name="connsiteY13" fmla="*/ 3543166 h 5905366"/>
              <a:gd name="connsiteX14" fmla="*/ 6830290 w 6830290"/>
              <a:gd name="connsiteY14" fmla="*/ 5905366 h 5905366"/>
              <a:gd name="connsiteX15" fmla="*/ 0 w 6830290"/>
              <a:gd name="connsiteY15" fmla="*/ 5905366 h 5905366"/>
              <a:gd name="connsiteX16" fmla="*/ 0 w 6830290"/>
              <a:gd name="connsiteY16" fmla="*/ 3543166 h 5905366"/>
              <a:gd name="connsiteX17" fmla="*/ 2543164 w 6830290"/>
              <a:gd name="connsiteY17" fmla="*/ 3543166 h 5905366"/>
              <a:gd name="connsiteX18" fmla="*/ 2543164 w 6830290"/>
              <a:gd name="connsiteY18" fmla="*/ 1110601 h 5905366"/>
              <a:gd name="connsiteX19" fmla="*/ 1600200 w 6830290"/>
              <a:gd name="connsiteY19" fmla="*/ 1110601 h 590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30290" h="5905366">
                <a:moveTo>
                  <a:pt x="150094" y="3693260"/>
                </a:moveTo>
                <a:lnTo>
                  <a:pt x="150094" y="5755272"/>
                </a:lnTo>
                <a:lnTo>
                  <a:pt x="6680196" y="5755272"/>
                </a:lnTo>
                <a:lnTo>
                  <a:pt x="6680196" y="3693260"/>
                </a:lnTo>
                <a:close/>
                <a:moveTo>
                  <a:pt x="1739025" y="138825"/>
                </a:moveTo>
                <a:lnTo>
                  <a:pt x="1739025" y="971776"/>
                </a:lnTo>
                <a:lnTo>
                  <a:pt x="3302276" y="971776"/>
                </a:lnTo>
                <a:lnTo>
                  <a:pt x="3302276" y="138825"/>
                </a:lnTo>
                <a:close/>
                <a:moveTo>
                  <a:pt x="1600200" y="0"/>
                </a:moveTo>
                <a:lnTo>
                  <a:pt x="3441101" y="0"/>
                </a:lnTo>
                <a:lnTo>
                  <a:pt x="3441101" y="1110601"/>
                </a:lnTo>
                <a:lnTo>
                  <a:pt x="2847966" y="1110601"/>
                </a:lnTo>
                <a:lnTo>
                  <a:pt x="2847966" y="3543166"/>
                </a:lnTo>
                <a:lnTo>
                  <a:pt x="6830290" y="3543166"/>
                </a:lnTo>
                <a:lnTo>
                  <a:pt x="6830290" y="5905366"/>
                </a:lnTo>
                <a:lnTo>
                  <a:pt x="0" y="5905366"/>
                </a:lnTo>
                <a:lnTo>
                  <a:pt x="0" y="3543166"/>
                </a:lnTo>
                <a:lnTo>
                  <a:pt x="2543164" y="3543166"/>
                </a:lnTo>
                <a:lnTo>
                  <a:pt x="2543164" y="1110601"/>
                </a:lnTo>
                <a:lnTo>
                  <a:pt x="1600200" y="1110601"/>
                </a:lnTo>
                <a:close/>
              </a:path>
            </a:pathLst>
          </a:custGeom>
          <a:gradFill>
            <a:gsLst>
              <a:gs pos="0">
                <a:schemeClr val="accent3">
                  <a:shade val="51000"/>
                  <a:satMod val="130000"/>
                  <a:alpha val="40000"/>
                </a:schemeClr>
              </a:gs>
              <a:gs pos="80000">
                <a:schemeClr val="accent3">
                  <a:shade val="93000"/>
                  <a:satMod val="130000"/>
                  <a:alpha val="40000"/>
                </a:schemeClr>
              </a:gs>
              <a:gs pos="100000">
                <a:schemeClr val="accent3">
                  <a:shade val="94000"/>
                  <a:satMod val="135000"/>
                  <a:alpha val="40000"/>
                </a:schemeClr>
              </a:gs>
            </a:gsLst>
          </a:gradFill>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18" name="2_Bullet bottom">
            <a:extLst>
              <a:ext uri="{FF2B5EF4-FFF2-40B4-BE49-F238E27FC236}">
                <a16:creationId xmlns:a16="http://schemas.microsoft.com/office/drawing/2014/main" id="{C9344B30-57A2-4087-B5E2-CBAB6FA32CF2}"/>
              </a:ext>
            </a:extLst>
          </p:cNvPr>
          <p:cNvSpPr txBox="1"/>
          <p:nvPr/>
        </p:nvSpPr>
        <p:spPr>
          <a:xfrm>
            <a:off x="496641" y="11506200"/>
            <a:ext cx="14410292" cy="748795"/>
          </a:xfrm>
          <a:prstGeom prst="rect">
            <a:avLst/>
          </a:prstGeom>
          <a:noFill/>
        </p:spPr>
        <p:txBody>
          <a:bodyPr wrap="none" rtlCol="0">
            <a:spAutoFit/>
          </a:bodyPr>
          <a:lstStyle/>
          <a:p>
            <a:pPr algn="ctr"/>
            <a:r>
              <a:rPr lang="en-US" dirty="0">
                <a:solidFill>
                  <a:schemeClr val="bg1"/>
                </a:solidFill>
              </a:rPr>
              <a:t>* 1x CD 150KB</a:t>
            </a:r>
            <a:r>
              <a:rPr lang="en-US">
                <a:solidFill>
                  <a:schemeClr val="bg1"/>
                </a:solidFill>
              </a:rPr>
              <a:t>/second </a:t>
            </a:r>
            <a:r>
              <a:rPr lang="en-US" dirty="0">
                <a:solidFill>
                  <a:schemeClr val="bg1"/>
                </a:solidFill>
              </a:rPr>
              <a:t>1x DVD 1352.54KB/second (Single speed)</a:t>
            </a:r>
          </a:p>
        </p:txBody>
      </p:sp>
      <p:pic>
        <p:nvPicPr>
          <p:cNvPr id="4" name="0_World_3DWorld1">
            <a:extLst>
              <a:ext uri="{FF2B5EF4-FFF2-40B4-BE49-F238E27FC236}">
                <a16:creationId xmlns:a16="http://schemas.microsoft.com/office/drawing/2014/main" id="{4604502A-4328-473F-AC35-B9424ED56B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202400" y="-76200"/>
            <a:ext cx="4953000" cy="2786063"/>
          </a:xfrm>
          <a:prstGeom prst="rect">
            <a:avLst/>
          </a:prstGeom>
        </p:spPr>
      </p:pic>
      <p:sp>
        <p:nvSpPr>
          <p:cNvPr id="2" name="0_Title">
            <a:extLst>
              <a:ext uri="{FF2B5EF4-FFF2-40B4-BE49-F238E27FC236}">
                <a16:creationId xmlns:a16="http://schemas.microsoft.com/office/drawing/2014/main" id="{7814C6DD-5569-4C68-A1C6-AB64F32B598F}"/>
              </a:ext>
            </a:extLst>
          </p:cNvPr>
          <p:cNvSpPr>
            <a:spLocks noGrp="1"/>
          </p:cNvSpPr>
          <p:nvPr>
            <p:ph type="title"/>
          </p:nvPr>
        </p:nvSpPr>
        <p:spPr/>
        <p:txBody>
          <a:bodyPr/>
          <a:lstStyle/>
          <a:p>
            <a:r>
              <a:rPr lang="en-US"/>
              <a:t>Real-World </a:t>
            </a:r>
            <a:r>
              <a:rPr lang="en-US" dirty="0"/>
              <a:t>Optical Media</a:t>
            </a:r>
          </a:p>
        </p:txBody>
      </p:sp>
    </p:spTree>
    <p:extLst>
      <p:ext uri="{BB962C8B-B14F-4D97-AF65-F5344CB8AC3E}">
        <p14:creationId xmlns:p14="http://schemas.microsoft.com/office/powerpoint/2010/main" val="764968943"/>
      </p:ext>
    </p:extLst>
  </p:cSld>
  <p:clrMapOvr>
    <a:masterClrMapping/>
  </p:clrMapOvr>
</p:sld>
</file>

<file path=ppt/theme/theme1.xml><?xml version="1.0" encoding="utf-8"?>
<a:theme xmlns:a="http://schemas.openxmlformats.org/drawingml/2006/main" name="ITFreeTrainingVide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ITFreeTrainingVideo" id="{31EFEC64-CE70-4228-A51C-F6C5EC4D5398}" vid="{F73C4215-3E08-49A4-BE94-191820725B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ITFreeTrainingVideo</Template>
  <TotalTime>0</TotalTime>
  <Words>3339</Words>
  <Application>Microsoft Office PowerPoint</Application>
  <PresentationFormat>Custom</PresentationFormat>
  <Paragraphs>198</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ITFreeTrainingVideo</vt:lpstr>
      <vt:lpstr>PowerPoint Presentation</vt:lpstr>
      <vt:lpstr>History</vt:lpstr>
      <vt:lpstr>Video Support</vt:lpstr>
      <vt:lpstr>Blu-ray</vt:lpstr>
      <vt:lpstr>Ultra HD Blu-ray/4K Ultra HD</vt:lpstr>
      <vt:lpstr>Archival Disc (AD)</vt:lpstr>
      <vt:lpstr>Optical Media Types</vt:lpstr>
      <vt:lpstr>Real-World Optical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2022-12-22T09:08:09Z</dcterms:created>
  <dcterms:modified xsi:type="dcterms:W3CDTF">2022-12-22T09:08:17Z</dcterms:modified>
</cp:coreProperties>
</file>