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16" r:id="rId1"/>
  </p:sldMasterIdLst>
  <p:notesMasterIdLst>
    <p:notesMasterId r:id="rId17"/>
  </p:notesMasterIdLst>
  <p:sldIdLst>
    <p:sldId id="274" r:id="rId2"/>
    <p:sldId id="266" r:id="rId3"/>
    <p:sldId id="294" r:id="rId4"/>
    <p:sldId id="295" r:id="rId5"/>
    <p:sldId id="296" r:id="rId6"/>
    <p:sldId id="298" r:id="rId7"/>
    <p:sldId id="299" r:id="rId8"/>
    <p:sldId id="300" r:id="rId9"/>
    <p:sldId id="301" r:id="rId10"/>
    <p:sldId id="302" r:id="rId11"/>
    <p:sldId id="303" r:id="rId12"/>
    <p:sldId id="304" r:id="rId13"/>
    <p:sldId id="305" r:id="rId14"/>
    <p:sldId id="307" r:id="rId15"/>
    <p:sldId id="273" r:id="rId16"/>
  </p:sldIdLst>
  <p:sldSz cx="48768000" cy="2743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7A7A7"/>
    <a:srgbClr val="1884C7"/>
    <a:srgbClr val="DDE9EF"/>
    <a:srgbClr val="19270F"/>
    <a:srgbClr val="CBDEE7"/>
    <a:srgbClr val="8AB4CA"/>
    <a:srgbClr val="6998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496" autoAdjust="0"/>
    <p:restoredTop sz="60858" autoAdjust="0"/>
  </p:normalViewPr>
  <p:slideViewPr>
    <p:cSldViewPr snapToGrid="0">
      <p:cViewPr varScale="1">
        <p:scale>
          <a:sx n="18" d="100"/>
          <a:sy n="18" d="100"/>
        </p:scale>
        <p:origin x="236" y="3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In this video from ITFreeTraining, I will be having a more detailed look into SCSI. Nowadays, SCSI is obsolete, so you won’t come across it unless you are working with an old computer. There are some SCSI concepts that we still use today and also some new technology that is based on the original SCSI design.</a:t>
            </a:r>
            <a:endParaRPr lang="en-AU" sz="1200"/>
          </a:p>
        </p:txBody>
      </p:sp>
      <p:sp>
        <p:nvSpPr>
          <p:cNvPr id="4" name="Slide Number Placeholder 3"/>
          <p:cNvSpPr>
            <a:spLocks noGrp="1"/>
          </p:cNvSpPr>
          <p:nvPr>
            <p:ph type="sldNum" sz="quarter" idx="5"/>
          </p:nvPr>
        </p:nvSpPr>
        <p:spPr/>
        <p:txBody>
          <a:bodyPr/>
          <a:lstStyle/>
          <a:p>
            <a:fld id="{F2A1D7F5-93B3-4F86-93C3-9F6A93B7B0F4}" type="slidenum">
              <a:rPr lang="en-US" smtClean="0"/>
              <a:t>1</a:t>
            </a:fld>
            <a:endParaRPr lang="en-US"/>
          </a:p>
        </p:txBody>
      </p:sp>
    </p:spTree>
    <p:extLst>
      <p:ext uri="{BB962C8B-B14F-4D97-AF65-F5344CB8AC3E}">
        <p14:creationId xmlns:p14="http://schemas.microsoft.com/office/powerpoint/2010/main" val="4177976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0:11:14 As you can see, there were a lot of different versions of SCSI and this is not even a complete list. If you work with a SCSI device, you may see it referred to as one of these names. For example, fast SCSI, Ultra Wide SCSI or Ultra 320 SCSI to name a few. With so many different versions of SCSI and the difficulty of setting it up, you can see why SCSI was primarily used with servers and high-performance workstations. SCSI offered great performance at the time; however, due to how complex it was and the additional cost, it did not take off in the home market or in</a:t>
            </a:r>
          </a:p>
          <a:p>
            <a:endParaRPr lang="en-GB" sz="1200"/>
          </a:p>
          <a:p>
            <a:r>
              <a:rPr lang="en-GB" sz="1200"/>
              <a:t>low-performance computers.</a:t>
            </a:r>
          </a:p>
          <a:p>
            <a:endParaRPr lang="en-GB" sz="1200"/>
          </a:p>
          <a:p>
            <a:r>
              <a:rPr lang="en-GB" sz="1200"/>
              <a:t>You will only come across SCSI like these in old computers and servers; however, there are parts of SCSI that are still used today.</a:t>
            </a:r>
            <a:endParaRPr lang="en-AU" sz="1200"/>
          </a:p>
        </p:txBody>
      </p:sp>
      <p:sp>
        <p:nvSpPr>
          <p:cNvPr id="4" name="Slide Number Placeholder 3"/>
          <p:cNvSpPr>
            <a:spLocks noGrp="1"/>
          </p:cNvSpPr>
          <p:nvPr>
            <p:ph type="sldNum" sz="quarter" idx="5"/>
          </p:nvPr>
        </p:nvSpPr>
        <p:spPr/>
        <p:txBody>
          <a:bodyPr/>
          <a:lstStyle/>
          <a:p>
            <a:fld id="{F2A1D7F5-93B3-4F86-93C3-9F6A93B7B0F4}" type="slidenum">
              <a:rPr lang="en-US" smtClean="0"/>
              <a:t>10</a:t>
            </a:fld>
            <a:endParaRPr lang="en-US"/>
          </a:p>
        </p:txBody>
      </p:sp>
    </p:spTree>
    <p:extLst>
      <p:ext uri="{BB962C8B-B14F-4D97-AF65-F5344CB8AC3E}">
        <p14:creationId xmlns:p14="http://schemas.microsoft.com/office/powerpoint/2010/main" val="3855814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0:12:03 When working with some devices, you may come across the term LUN. A LUN is used to identify a logical unit. For example, let’s consider that you have a SCSI enclosure. This SCSI enclosure has 16 hard disks, however, given that it is a RAID enclosure all the hard disks will appear as one storage area. Thus, the enclosure is given the SCSI ID of zero. Each hard disk is given a number which is the LUN. The LUN is used to identify each hard disk. We now have a way of accessing the whole device and also the individual hard disks.</a:t>
            </a:r>
          </a:p>
          <a:p>
            <a:endParaRPr lang="en-GB" sz="1200"/>
          </a:p>
          <a:p>
            <a:r>
              <a:rPr lang="en-GB" sz="1200"/>
              <a:t>In this case, the LUN has been used for each hard disk, however it could also be used to split up the storage area. For example, the storage could be broken into halves with each half having its own LUN. The ways the LUNs are used is up to the manufacturer, so keep in mind they may refer to different things depending on the implementation.</a:t>
            </a:r>
          </a:p>
          <a:p>
            <a:endParaRPr lang="en-GB" sz="1200"/>
          </a:p>
          <a:p>
            <a:r>
              <a:rPr lang="en-GB" sz="1200"/>
              <a:t>The old SCSI connectors are obsolete nowadays, so you probably won’t come across them unless you are working with old hardware. However, the protocol behind SCSI is quite good and is still used today. Let’s have a look.</a:t>
            </a:r>
            <a:endParaRPr lang="en-AU" sz="1200"/>
          </a:p>
        </p:txBody>
      </p:sp>
      <p:sp>
        <p:nvSpPr>
          <p:cNvPr id="4" name="Slide Number Placeholder 3"/>
          <p:cNvSpPr>
            <a:spLocks noGrp="1"/>
          </p:cNvSpPr>
          <p:nvPr>
            <p:ph type="sldNum" sz="quarter" idx="5"/>
          </p:nvPr>
        </p:nvSpPr>
        <p:spPr/>
        <p:txBody>
          <a:bodyPr/>
          <a:lstStyle/>
          <a:p>
            <a:fld id="{F2A1D7F5-93B3-4F86-93C3-9F6A93B7B0F4}" type="slidenum">
              <a:rPr lang="en-US" smtClean="0"/>
              <a:t>11</a:t>
            </a:fld>
            <a:endParaRPr lang="en-US"/>
          </a:p>
        </p:txBody>
      </p:sp>
    </p:spTree>
    <p:extLst>
      <p:ext uri="{BB962C8B-B14F-4D97-AF65-F5344CB8AC3E}">
        <p14:creationId xmlns:p14="http://schemas.microsoft.com/office/powerpoint/2010/main" val="2688130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0:13:19 One of the ways SCSI is still used today is iSCSI. iSCSI is essentially SCSI over IP. Instead of using a cable it uses the network to transfer signals. Without having to pay for SCSI cables, that includes hardware that goes with them, storage could be accessed using existing networks and hardware.</a:t>
            </a:r>
          </a:p>
          <a:p>
            <a:endParaRPr lang="en-GB" sz="1200"/>
          </a:p>
          <a:p>
            <a:r>
              <a:rPr lang="en-GB" sz="1200"/>
              <a:t>In order to get iSCSI to work, a computer needs to have software installed called an initiator. These may come with the operating system, or they may need to be purchased separately. The initiator will send the SCSI commands over the network. On the other end, there will need to be a device that will accept these commands. These devices will have a target configured that the initiator will connect to. For example, a device like Network Attached Storage or NAS.</a:t>
            </a:r>
          </a:p>
          <a:p>
            <a:endParaRPr lang="en-GB" sz="1200"/>
          </a:p>
          <a:p>
            <a:r>
              <a:rPr lang="en-GB" sz="1200"/>
              <a:t>Devices like these often provide a low-cost way to access storage over other methods like a fiber solution or devices like SANs (Storage Area Networks). This is different to sharing files over the network as iSCSI provides block access to the remote storage. Block access essentially means the operating system will access it the same way as locally attached storage. The remote storage will appear to the operating system just like a hard disk and can also use the same low-level instructions as a hard disk would.</a:t>
            </a:r>
          </a:p>
          <a:p>
            <a:endParaRPr lang="en-GB" sz="1200"/>
          </a:p>
          <a:p>
            <a:r>
              <a:rPr lang="en-GB" sz="1200"/>
              <a:t>Let’s have a look at another common implementation of SCSI that is used today.</a:t>
            </a:r>
            <a:endParaRPr lang="en-AU" sz="1200"/>
          </a:p>
        </p:txBody>
      </p:sp>
      <p:sp>
        <p:nvSpPr>
          <p:cNvPr id="4" name="Slide Number Placeholder 3"/>
          <p:cNvSpPr>
            <a:spLocks noGrp="1"/>
          </p:cNvSpPr>
          <p:nvPr>
            <p:ph type="sldNum" sz="quarter" idx="5"/>
          </p:nvPr>
        </p:nvSpPr>
        <p:spPr/>
        <p:txBody>
          <a:bodyPr/>
          <a:lstStyle/>
          <a:p>
            <a:fld id="{F2A1D7F5-93B3-4F86-93C3-9F6A93B7B0F4}" type="slidenum">
              <a:rPr lang="en-US" smtClean="0"/>
              <a:t>12</a:t>
            </a:fld>
            <a:endParaRPr lang="en-US"/>
          </a:p>
        </p:txBody>
      </p:sp>
    </p:spTree>
    <p:extLst>
      <p:ext uri="{BB962C8B-B14F-4D97-AF65-F5344CB8AC3E}">
        <p14:creationId xmlns:p14="http://schemas.microsoft.com/office/powerpoint/2010/main" val="2721369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0:14:48 The most common implementation of SCSI that you would come across today is Serial Attached SCSI otherwise known as SAS. SAS uses serial rather than parallel for communication. Serial communication nowadays can obtain much higher transfer rates than parallel due to the difficulty of keeping parallel data in sync.</a:t>
            </a:r>
          </a:p>
          <a:p>
            <a:endParaRPr lang="en-GB" sz="1200"/>
          </a:p>
          <a:p>
            <a:r>
              <a:rPr lang="en-GB" sz="1200"/>
              <a:t>Each port in SAS has its own unique identifier and also each device has its own unique identifier. This replaces the need for LUNs. You may see LUN terminology used with SCSI implementation, but in a lot of cases different terminology will be used. You generally find that each implementation will have a way of referring to small parts of the storage. Since each port and device has its own unique number, SAS does not use SCSI IDs.</a:t>
            </a:r>
          </a:p>
          <a:p>
            <a:endParaRPr lang="en-GB" sz="1200"/>
          </a:p>
          <a:p>
            <a:r>
              <a:rPr lang="en-GB" sz="1200"/>
              <a:t>SAS is mainly used for cloud storage and servers. You won’t see it in home and business computers. Even high-end workstations don’t tend to use it. Now that we have a good understanding of SCSI, let’s have a look at when you may come across it.</a:t>
            </a:r>
            <a:endParaRPr lang="en-AU" sz="1200"/>
          </a:p>
        </p:txBody>
      </p:sp>
      <p:sp>
        <p:nvSpPr>
          <p:cNvPr id="4" name="Slide Number Placeholder 3"/>
          <p:cNvSpPr>
            <a:spLocks noGrp="1"/>
          </p:cNvSpPr>
          <p:nvPr>
            <p:ph type="sldNum" sz="quarter" idx="5"/>
          </p:nvPr>
        </p:nvSpPr>
        <p:spPr/>
        <p:txBody>
          <a:bodyPr/>
          <a:lstStyle/>
          <a:p>
            <a:fld id="{F2A1D7F5-93B3-4F86-93C3-9F6A93B7B0F4}" type="slidenum">
              <a:rPr lang="en-US" smtClean="0"/>
              <a:t>13</a:t>
            </a:fld>
            <a:endParaRPr lang="en-US"/>
          </a:p>
        </p:txBody>
      </p:sp>
    </p:spTree>
    <p:extLst>
      <p:ext uri="{BB962C8B-B14F-4D97-AF65-F5344CB8AC3E}">
        <p14:creationId xmlns:p14="http://schemas.microsoft.com/office/powerpoint/2010/main" val="3886224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0:15:56 Nowadays, traditional SCSI is obsolete. As we have seen, there are a lot of different cables; however, the cables do come with different connectors. Hopefully if you work with it, it is just a matter of making sure the right connectors are used. If the connectors don’t match, the devices may be using different versions of SCSI.</a:t>
            </a:r>
          </a:p>
          <a:p>
            <a:endParaRPr lang="en-GB" sz="1200"/>
          </a:p>
          <a:p>
            <a:r>
              <a:rPr lang="en-GB" sz="1200"/>
              <a:t>When connecting a SCSI device, make sure the device has a unique ID on that bus. Both ends of the SCSI bus also need to be terminated. Some devices are self-terminating, while for others you will be required to put a terminator on the end. In a lot of cases, devices can be hot swapped in a SCSI bus; however, not in all cases. If you have a SCSI bus that is also connected to a RAID or another device inside the computer, adding a new device may cause a failure. Sometimes the reason for this may not be clear. For example, sometimes a RAID controller will have a plug on the back of the server that is connected to the RAID device inside the server. Don’t assume that just because there is a spare plug on the server or SCSI card it is on a separate SCSI bus.</a:t>
            </a:r>
          </a:p>
          <a:p>
            <a:endParaRPr lang="en-GB" sz="1200"/>
          </a:p>
          <a:p>
            <a:r>
              <a:rPr lang="en-GB" sz="1200"/>
              <a:t>Even though traditional SCSI is obsolete, the protocol is still used today. For this reason, it is used in iSCSI for network use and SAS for high-end use usually in large storage devices. In most cases, this will be the only time that you will come across it.</a:t>
            </a:r>
            <a:endParaRPr lang="en-AU" sz="1200"/>
          </a:p>
        </p:txBody>
      </p:sp>
      <p:sp>
        <p:nvSpPr>
          <p:cNvPr id="4" name="Slide Number Placeholder 3"/>
          <p:cNvSpPr>
            <a:spLocks noGrp="1"/>
          </p:cNvSpPr>
          <p:nvPr>
            <p:ph type="sldNum" sz="quarter" idx="5"/>
          </p:nvPr>
        </p:nvSpPr>
        <p:spPr/>
        <p:txBody>
          <a:bodyPr/>
          <a:lstStyle/>
          <a:p>
            <a:fld id="{F2A1D7F5-93B3-4F86-93C3-9F6A93B7B0F4}" type="slidenum">
              <a:rPr lang="en-US" smtClean="0"/>
              <a:t>14</a:t>
            </a:fld>
            <a:endParaRPr lang="en-US"/>
          </a:p>
        </p:txBody>
      </p:sp>
    </p:spTree>
    <p:extLst>
      <p:ext uri="{BB962C8B-B14F-4D97-AF65-F5344CB8AC3E}">
        <p14:creationId xmlns:p14="http://schemas.microsoft.com/office/powerpoint/2010/main" val="1532513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0:17:20 This concludes this video on SCSI. I hope you have found this video informative. Until the next video from us, I would like to thank you for watching.</a:t>
            </a:r>
          </a:p>
          <a:p>
            <a:endParaRPr lang="en-GB" sz="1200"/>
          </a:p>
          <a:p>
            <a:r>
              <a:rPr lang="en-GB" sz="1200"/>
              <a:t>References</a:t>
            </a:r>
          </a:p>
          <a:p>
            <a:r>
              <a:rPr lang="en-GB" sz="1200"/>
              <a:t>“The Official CompTIA A+ Core Study Guide (Exam 220-1001)” Chapter 3 Paragraph 163-171</a:t>
            </a:r>
          </a:p>
          <a:p>
            <a:r>
              <a:rPr lang="en-GB" sz="1200"/>
              <a:t>“CompTIA A+ Certification exam guide. Tenth edition” Pages 302-303</a:t>
            </a:r>
          </a:p>
          <a:p>
            <a:r>
              <a:rPr lang="en-GB" sz="1200"/>
              <a:t>“SCSI” https://en.wikipedia.org/wiki/SCSI</a:t>
            </a:r>
          </a:p>
          <a:p>
            <a:r>
              <a:rPr lang="en-GB" sz="1200"/>
              <a:t>“SCSI FAQ” http://www.paralan.com/scsifaq/scsifaqanswers.html</a:t>
            </a:r>
          </a:p>
          <a:p>
            <a:r>
              <a:rPr lang="en-GB" sz="1200"/>
              <a:t>“Picture: Follow the rules” https://pixabay.com/photos/board-empty-rule-instruction-3772063/</a:t>
            </a:r>
          </a:p>
          <a:p>
            <a:r>
              <a:rPr lang="en-GB" sz="1200"/>
              <a:t>“Picture: Picture Frame” https://unsplash.com/photos/22ikHjykXg4</a:t>
            </a:r>
          </a:p>
          <a:p>
            <a:r>
              <a:rPr lang="en-GB" sz="1200"/>
              <a:t>“Video: Cat putting head in jar” https://www.pexels.com/video/animal-pet-cute-kitten-6853193/</a:t>
            </a:r>
          </a:p>
          <a:p>
            <a:r>
              <a:rPr lang="en-GB" sz="1200"/>
              <a:t>“Picture: SCSI ID” https://commons.wikimedia.org/wiki/File:Skener_UMAX_PowerLook_II,_SCSI_ID.JPG</a:t>
            </a:r>
          </a:p>
          <a:p>
            <a:r>
              <a:rPr lang="en-GB" sz="1200"/>
              <a:t>“Picture: SAS Cable” https://en.wikipedia.org/wiki/Serial_Attached_SCSI#/media/File:SFF-8484-internal-connector-0a.jpg</a:t>
            </a:r>
          </a:p>
          <a:p>
            <a:r>
              <a:rPr lang="en-GB" sz="1200"/>
              <a:t>“Picture: SAS Raid” https://commons.wikimedia.org/wiki/File:HuaweiRH2288HV2.JPG</a:t>
            </a:r>
          </a:p>
          <a:p>
            <a:endParaRPr lang="en-GB" sz="1200"/>
          </a:p>
          <a:p>
            <a:r>
              <a:rPr lang="en-GB" sz="1200"/>
              <a:t>Credits</a:t>
            </a:r>
          </a:p>
          <a:p>
            <a:r>
              <a:rPr lang="en-GB" sz="1200"/>
              <a:t>Trainer: Austin Mason http://ITFreeTraining.com</a:t>
            </a:r>
          </a:p>
          <a:p>
            <a:r>
              <a:rPr lang="en-GB" sz="1200"/>
              <a:t>Voice Talent: HP Lewis http://hplewis.com</a:t>
            </a:r>
          </a:p>
          <a:p>
            <a:r>
              <a:rPr lang="en-GB" sz="1200"/>
              <a:t>Quality Assurance: Brett Batson http://www.pbb-proofreading.uk</a:t>
            </a:r>
            <a:endParaRPr lang="en-AU" sz="1200"/>
          </a:p>
        </p:txBody>
      </p:sp>
      <p:sp>
        <p:nvSpPr>
          <p:cNvPr id="4" name="Slide Number Placeholder 3"/>
          <p:cNvSpPr>
            <a:spLocks noGrp="1"/>
          </p:cNvSpPr>
          <p:nvPr>
            <p:ph type="sldNum" sz="quarter" idx="5"/>
          </p:nvPr>
        </p:nvSpPr>
        <p:spPr/>
        <p:txBody>
          <a:bodyPr/>
          <a:lstStyle/>
          <a:p>
            <a:fld id="{F2A1D7F5-93B3-4F86-93C3-9F6A93B7B0F4}" type="slidenum">
              <a:rPr lang="en-US" smtClean="0"/>
              <a:t>15</a:t>
            </a:fld>
            <a:endParaRPr lang="en-US"/>
          </a:p>
        </p:txBody>
      </p:sp>
    </p:spTree>
    <p:extLst>
      <p:ext uri="{BB962C8B-B14F-4D97-AF65-F5344CB8AC3E}">
        <p14:creationId xmlns:p14="http://schemas.microsoft.com/office/powerpoint/2010/main" val="2663651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0:00:19 The Small Computer System Interface or SCSI was first developed in 1986. It defines the commands, protocols, electrical signals, optical signals and the interface that SCSI uses. SCSI was originally designed to connect devices like hard disks, scanners and printers together.</a:t>
            </a:r>
          </a:p>
          <a:p>
            <a:endParaRPr lang="en-GB" sz="1200"/>
          </a:p>
          <a:p>
            <a:r>
              <a:rPr lang="en-GB" sz="1200"/>
              <a:t>Although SCSI is obsolete nowadays, I will have a quick look at how it works and what parts of SCSI we still use today and how we use them.</a:t>
            </a:r>
            <a:endParaRPr lang="en-AU" sz="1200"/>
          </a:p>
        </p:txBody>
      </p:sp>
      <p:sp>
        <p:nvSpPr>
          <p:cNvPr id="4" name="Slide Number Placeholder 3"/>
          <p:cNvSpPr>
            <a:spLocks noGrp="1"/>
          </p:cNvSpPr>
          <p:nvPr>
            <p:ph type="sldNum" sz="quarter" idx="5"/>
          </p:nvPr>
        </p:nvSpPr>
        <p:spPr/>
        <p:txBody>
          <a:bodyPr/>
          <a:lstStyle/>
          <a:p>
            <a:fld id="{F2A1D7F5-93B3-4F86-93C3-9F6A93B7B0F4}" type="slidenum">
              <a:rPr lang="en-US" smtClean="0"/>
              <a:t>2</a:t>
            </a:fld>
            <a:endParaRPr lang="en-US"/>
          </a:p>
        </p:txBody>
      </p:sp>
    </p:spTree>
    <p:extLst>
      <p:ext uri="{BB962C8B-B14F-4D97-AF65-F5344CB8AC3E}">
        <p14:creationId xmlns:p14="http://schemas.microsoft.com/office/powerpoint/2010/main" val="2943317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0:00:49 To start with, I will have a look at SCSI-1 first released in 1986. For the CompTIA A+ exam, you won’t need to know a lot about SCSI. I will do an overview of SCSI simply to give you a starting point, so you know where to look if you have to support an old SCSI system.</a:t>
            </a:r>
          </a:p>
          <a:p>
            <a:endParaRPr lang="en-GB" sz="1200"/>
          </a:p>
          <a:p>
            <a:r>
              <a:rPr lang="en-GB" sz="1200"/>
              <a:t>SCSI-1 uses a 50-pin connector. The connector was quite large by today’s standards, but was very durable. This version of SCSI uses an 8-bit parallel interface. This means that it can transfer eight bits of data at once.</a:t>
            </a:r>
          </a:p>
          <a:p>
            <a:endParaRPr lang="en-GB" sz="1200"/>
          </a:p>
          <a:p>
            <a:r>
              <a:rPr lang="en-GB" sz="1200"/>
              <a:t>The original version of SCSI signaling was called singled ended or SE. The SE connection was utilized a lot by Apple, so if you are working on an old Apple system it is probably has an SE connection.</a:t>
            </a:r>
          </a:p>
          <a:p>
            <a:endParaRPr lang="en-GB" sz="1200"/>
          </a:p>
          <a:p>
            <a:r>
              <a:rPr lang="en-GB" sz="1200"/>
              <a:t>In some cases, your SCSI devices and cables may be labeled as SE, in other cases they may not. Before I go into more detail about the different types of signaling used in SCSI, I will first have a look at the different types of connectors.</a:t>
            </a:r>
            <a:endParaRPr lang="en-AU" sz="1200"/>
          </a:p>
        </p:txBody>
      </p:sp>
      <p:sp>
        <p:nvSpPr>
          <p:cNvPr id="4" name="Slide Number Placeholder 3"/>
          <p:cNvSpPr>
            <a:spLocks noGrp="1"/>
          </p:cNvSpPr>
          <p:nvPr>
            <p:ph type="sldNum" sz="quarter" idx="5"/>
          </p:nvPr>
        </p:nvSpPr>
        <p:spPr/>
        <p:txBody>
          <a:bodyPr/>
          <a:lstStyle/>
          <a:p>
            <a:fld id="{F2A1D7F5-93B3-4F86-93C3-9F6A93B7B0F4}" type="slidenum">
              <a:rPr lang="en-US" smtClean="0"/>
              <a:t>3</a:t>
            </a:fld>
            <a:endParaRPr lang="en-US"/>
          </a:p>
        </p:txBody>
      </p:sp>
    </p:spTree>
    <p:extLst>
      <p:ext uri="{BB962C8B-B14F-4D97-AF65-F5344CB8AC3E}">
        <p14:creationId xmlns:p14="http://schemas.microsoft.com/office/powerpoint/2010/main" val="2832483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0:01:51 There are a lot of different SCSI connectors available. Shown here are a few of them. This is not a complete list of all the different connectors. Although there are a lot, most of the time, it is a matter of matching the connector to the correct plug.</a:t>
            </a:r>
          </a:p>
          <a:p>
            <a:endParaRPr lang="en-GB" sz="1200"/>
          </a:p>
          <a:p>
            <a:r>
              <a:rPr lang="en-GB" sz="1200"/>
              <a:t>Shown here is a SCSI cable with the same connector on each end. SCSI allows multiple devices to be connected together sharing the same bus. Notice, however, the cables do not have to have the same connectors.</a:t>
            </a:r>
          </a:p>
          <a:p>
            <a:endParaRPr lang="en-GB" sz="1200"/>
          </a:p>
          <a:p>
            <a:r>
              <a:rPr lang="en-GB" sz="1200"/>
              <a:t>If you purchase a pre-made cable, you won’t need to worry about compatibility issues since they are made with compatibility in mind; however, there are some things that you should be aware of.</a:t>
            </a:r>
            <a:endParaRPr lang="en-AU" sz="1200"/>
          </a:p>
        </p:txBody>
      </p:sp>
      <p:sp>
        <p:nvSpPr>
          <p:cNvPr id="4" name="Slide Number Placeholder 3"/>
          <p:cNvSpPr>
            <a:spLocks noGrp="1"/>
          </p:cNvSpPr>
          <p:nvPr>
            <p:ph type="sldNum" sz="quarter" idx="5"/>
          </p:nvPr>
        </p:nvSpPr>
        <p:spPr/>
        <p:txBody>
          <a:bodyPr/>
          <a:lstStyle/>
          <a:p>
            <a:fld id="{F2A1D7F5-93B3-4F86-93C3-9F6A93B7B0F4}" type="slidenum">
              <a:rPr lang="en-US" smtClean="0"/>
              <a:t>4</a:t>
            </a:fld>
            <a:endParaRPr lang="en-US"/>
          </a:p>
        </p:txBody>
      </p:sp>
    </p:spTree>
    <p:extLst>
      <p:ext uri="{BB962C8B-B14F-4D97-AF65-F5344CB8AC3E}">
        <p14:creationId xmlns:p14="http://schemas.microsoft.com/office/powerpoint/2010/main" val="186195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0:02:33 SCSI has three different types of signaling. The first is single ended or SE. This was the first signaling type used by SCSI. If you are working on an old Apple computer, it is most likely using this connector. In some cases, the cable or the plug will be labeled with SE.</a:t>
            </a:r>
          </a:p>
          <a:p>
            <a:endParaRPr lang="en-GB" sz="1200"/>
          </a:p>
          <a:p>
            <a:r>
              <a:rPr lang="en-GB" sz="1200"/>
              <a:t>The next signaling type is Low Voltage Differential or LVD. This worked similarly to SE in that it uses two wires – one data wire and one ground wire for each bit of data that is transferred. Having multiple groups of two wires allows data to be transferred in parallel. More on that later in the video.</a:t>
            </a:r>
          </a:p>
          <a:p>
            <a:endParaRPr lang="en-GB" sz="1200"/>
          </a:p>
          <a:p>
            <a:r>
              <a:rPr lang="en-GB" sz="1200"/>
              <a:t>Since SE and LVD use similar signaling, LVD is backwards compatible with SE. Keep in mind, however, that if you put an LVD and SE device on the same SCSI bus the whole SCSI bus will change to SE. This allows for compatibility, but SE is generally slower than LVD.</a:t>
            </a:r>
          </a:p>
          <a:p>
            <a:endParaRPr lang="en-GB" sz="1200"/>
          </a:p>
          <a:p>
            <a:r>
              <a:rPr lang="en-GB" sz="1200"/>
              <a:t>The last signaling type is High Voltage Differential or HVD. This type of signaling still uses two wires, however there is no ground wire. Instead, the wires are used for data and the difference in signal between the two is measured in order to determine if a zero or a one bit has been sent.</a:t>
            </a:r>
          </a:p>
          <a:p>
            <a:endParaRPr lang="en-GB" sz="1200"/>
          </a:p>
          <a:p>
            <a:r>
              <a:rPr lang="en-GB" sz="1200"/>
              <a:t>Since the signaling is so different to the other two, it is not compatible with the other two types. If you mistakenly connect the devices together, it can potentially damage them or the SCSI adapter. You generally won’t need to worry about this as the plugs are different for HVD compared to LVD and SE. This could be a problem if you purchased a custom cable or made your own cable.</a:t>
            </a:r>
          </a:p>
          <a:p>
            <a:endParaRPr lang="en-GB" sz="1200"/>
          </a:p>
          <a:p>
            <a:r>
              <a:rPr lang="en-GB" sz="1200"/>
              <a:t>Now that we understand the basics of signaling, let’s have a closer look at the differences in the types of cables.</a:t>
            </a:r>
            <a:endParaRPr lang="en-US" sz="1200" dirty="0"/>
          </a:p>
        </p:txBody>
      </p:sp>
      <p:sp>
        <p:nvSpPr>
          <p:cNvPr id="4" name="Slide Number Placeholder 3"/>
          <p:cNvSpPr>
            <a:spLocks noGrp="1"/>
          </p:cNvSpPr>
          <p:nvPr>
            <p:ph type="sldNum" sz="quarter" idx="5"/>
          </p:nvPr>
        </p:nvSpPr>
        <p:spPr/>
        <p:txBody>
          <a:bodyPr/>
          <a:lstStyle/>
          <a:p>
            <a:fld id="{F2A1D7F5-93B3-4F86-93C3-9F6A93B7B0F4}" type="slidenum">
              <a:rPr lang="en-US" smtClean="0"/>
              <a:t>5</a:t>
            </a:fld>
            <a:endParaRPr lang="en-US"/>
          </a:p>
        </p:txBody>
      </p:sp>
    </p:spTree>
    <p:extLst>
      <p:ext uri="{BB962C8B-B14F-4D97-AF65-F5344CB8AC3E}">
        <p14:creationId xmlns:p14="http://schemas.microsoft.com/office/powerpoint/2010/main" val="562116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0:04:26 There are a lot of different cable types out there for traditional SCSI when you start looking at the different plugs on the end. However, these can be broken down into three basic types. The first type is a 50-pin cable which is often referred to as ‘narrow’. This type of cable is limited to transferring eight bits at once.</a:t>
            </a:r>
          </a:p>
          <a:p>
            <a:endParaRPr lang="en-GB" sz="1200"/>
          </a:p>
          <a:p>
            <a:r>
              <a:rPr lang="en-GB" sz="1200"/>
              <a:t>The next cable type has 68 wires. This cable is often referred to as ‘wide’ and can transfer 16 bits at once in parallel. The last cable type has 80 pins and includes power wires.</a:t>
            </a:r>
          </a:p>
          <a:p>
            <a:endParaRPr lang="en-GB" sz="1200"/>
          </a:p>
          <a:p>
            <a:r>
              <a:rPr lang="en-GB" sz="1200"/>
              <a:t>Although there are many different types of plugs for SCSI, they essentially all work with these numbers of wires. Before I look at the issues you may have if you combine different types of SCSI, I will first look at how the SCSI bus works.</a:t>
            </a:r>
            <a:endParaRPr lang="en-AU" sz="1200"/>
          </a:p>
        </p:txBody>
      </p:sp>
      <p:sp>
        <p:nvSpPr>
          <p:cNvPr id="4" name="Slide Number Placeholder 3"/>
          <p:cNvSpPr>
            <a:spLocks noGrp="1"/>
          </p:cNvSpPr>
          <p:nvPr>
            <p:ph type="sldNum" sz="quarter" idx="5"/>
          </p:nvPr>
        </p:nvSpPr>
        <p:spPr/>
        <p:txBody>
          <a:bodyPr/>
          <a:lstStyle/>
          <a:p>
            <a:fld id="{F2A1D7F5-93B3-4F86-93C3-9F6A93B7B0F4}" type="slidenum">
              <a:rPr lang="en-US" smtClean="0"/>
              <a:t>6</a:t>
            </a:fld>
            <a:endParaRPr lang="en-US"/>
          </a:p>
        </p:txBody>
      </p:sp>
    </p:spTree>
    <p:extLst>
      <p:ext uri="{BB962C8B-B14F-4D97-AF65-F5344CB8AC3E}">
        <p14:creationId xmlns:p14="http://schemas.microsoft.com/office/powerpoint/2010/main" val="828720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0:05:17 SCSI allows a number of SCSI devices to be connected together which utilize the same bus. The first device on the bus is the SCSI controller. This is different to other storage devices like SATA where the controller does not count as a device.</a:t>
            </a:r>
          </a:p>
          <a:p>
            <a:endParaRPr lang="en-GB" sz="1200"/>
          </a:p>
          <a:p>
            <a:r>
              <a:rPr lang="en-GB" sz="1200"/>
              <a:t>In order to use the SCSI controller, a SCSI device can be connected to it. In this case, the SCSI device is external to the computer; however, it could also be inside the computer itself. For example, SCSI RAID devices in servers are often built into the server itself.</a:t>
            </a:r>
          </a:p>
          <a:p>
            <a:endParaRPr lang="en-GB" sz="1200"/>
          </a:p>
          <a:p>
            <a:r>
              <a:rPr lang="en-GB" sz="1200"/>
              <a:t>Additional devices are connected in a daisy chain. A lot of external SCSI devices will have two plugs in them. One plug is for the previous device or a controller and the second to connect to the next device.</a:t>
            </a:r>
          </a:p>
          <a:p>
            <a:endParaRPr lang="en-GB" sz="1200"/>
          </a:p>
          <a:p>
            <a:r>
              <a:rPr lang="en-GB" sz="1200"/>
              <a:t>At the end of the SCSI bus there needs to be a terminator. Either a terminator needs to be plugged into the device or the device itself has to be self-terminating. When the signal travels down the SCSI cable without a terminator on the end the signal will be reflected back down the cable. Both ends of the cable need to be terminated, so the SCSI controller itself will also have a terminator built in. If a terminator is missing or damaged on either end of the cable, the bus will not work.</a:t>
            </a:r>
          </a:p>
          <a:p>
            <a:endParaRPr lang="en-GB" sz="1200"/>
          </a:p>
          <a:p>
            <a:r>
              <a:rPr lang="en-GB" sz="1200"/>
              <a:t>Let’s have a closer look at the terminator and see what affect it has on the SCSI bus.</a:t>
            </a:r>
            <a:endParaRPr lang="en-US" sz="1200" dirty="0"/>
          </a:p>
        </p:txBody>
      </p:sp>
      <p:sp>
        <p:nvSpPr>
          <p:cNvPr id="4" name="Slide Number Placeholder 3"/>
          <p:cNvSpPr>
            <a:spLocks noGrp="1"/>
          </p:cNvSpPr>
          <p:nvPr>
            <p:ph type="sldNum" sz="quarter" idx="5"/>
          </p:nvPr>
        </p:nvSpPr>
        <p:spPr/>
        <p:txBody>
          <a:bodyPr/>
          <a:lstStyle/>
          <a:p>
            <a:fld id="{F2A1D7F5-93B3-4F86-93C3-9F6A93B7B0F4}" type="slidenum">
              <a:rPr lang="en-US" smtClean="0"/>
              <a:t>7</a:t>
            </a:fld>
            <a:endParaRPr lang="en-US"/>
          </a:p>
        </p:txBody>
      </p:sp>
    </p:spTree>
    <p:extLst>
      <p:ext uri="{BB962C8B-B14F-4D97-AF65-F5344CB8AC3E}">
        <p14:creationId xmlns:p14="http://schemas.microsoft.com/office/powerpoint/2010/main" val="3108587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0:06:42 A terminator is essentially a device that prevents reflections of electrical signals. A terminator needs to be installed on either end of the cable. If a terminator is not present, the signal on the cable will be affected and most likely will not work.</a:t>
            </a:r>
          </a:p>
          <a:p>
            <a:endParaRPr lang="en-GB" sz="1200"/>
          </a:p>
          <a:p>
            <a:r>
              <a:rPr lang="en-GB" sz="1200"/>
              <a:t>There are different types of terminators available. The simplest is a passive adapter. A passive adapter uses resistors at the end of the cable. You can see in this old SCSI card, the resistors on the card that perform the termination.</a:t>
            </a:r>
          </a:p>
          <a:p>
            <a:endParaRPr lang="en-GB" sz="1200"/>
          </a:p>
          <a:p>
            <a:r>
              <a:rPr lang="en-GB" sz="1200"/>
              <a:t>Using resistors like these is the cheapest option; however, problems arise if you start using a longer cable. The longer the cable, the more likely the voltage on the cable will start to drop. The effect the resistors has does not change depending on how long the cable is. Thus, if you use a longer cable with a passive terminator, you are more likely to have signal problems.</a:t>
            </a:r>
          </a:p>
          <a:p>
            <a:endParaRPr lang="en-GB" sz="1200"/>
          </a:p>
          <a:p>
            <a:r>
              <a:rPr lang="en-GB" sz="1200"/>
              <a:t>To get around this problem, active terminators can be used. Active terminators use voltage regulators rather than resistors. A SCSI cable will use five volts to transfer a signal over the cable. The problem occurs when using a long cable. When the SCSI cable gets longer, the voltage starts reducing.</a:t>
            </a:r>
          </a:p>
          <a:p>
            <a:endParaRPr lang="en-GB" sz="1200"/>
          </a:p>
          <a:p>
            <a:r>
              <a:rPr lang="en-GB" sz="1200"/>
              <a:t>Resistors are not able to adapt to the reduced voltage; however, by using regulators, the voltage that passes through the terminator will always be the same. This makes the cable more reliable, particularly when the cable length gets longer.</a:t>
            </a:r>
          </a:p>
          <a:p>
            <a:endParaRPr lang="en-GB" sz="1200"/>
          </a:p>
          <a:p>
            <a:r>
              <a:rPr lang="en-GB" sz="1200"/>
              <a:t>Active terminators give better signal quality, so it is recommended that you use an active terminator over a passive terminator whenever possible.</a:t>
            </a:r>
          </a:p>
          <a:p>
            <a:endParaRPr lang="en-GB" sz="1200"/>
          </a:p>
          <a:p>
            <a:r>
              <a:rPr lang="en-GB" sz="1200"/>
              <a:t>The next type of terminator that you may come across is a pass-through terminator. These terminators have a connector on each side. These connectors work like the other terminators. However, if you plug another device into the terminator, the terminator is effectively disabled. You will still need to have a terminator on the other end. In some cases, the next device may be a self-terminating device. Self-terminating devices do not require a terminator, as the name suggests, as they will self-terminate if they are the last device in the chain.</a:t>
            </a:r>
          </a:p>
          <a:p>
            <a:endParaRPr lang="en-GB" sz="1200"/>
          </a:p>
          <a:p>
            <a:r>
              <a:rPr lang="en-GB" sz="1200"/>
              <a:t>Now that we understand how terminators work, let’s now have a look at how devices on a SCSI cable are identified.</a:t>
            </a:r>
            <a:endParaRPr lang="en-AU" sz="1200"/>
          </a:p>
        </p:txBody>
      </p:sp>
      <p:sp>
        <p:nvSpPr>
          <p:cNvPr id="4" name="Slide Number Placeholder 3"/>
          <p:cNvSpPr>
            <a:spLocks noGrp="1"/>
          </p:cNvSpPr>
          <p:nvPr>
            <p:ph type="sldNum" sz="quarter" idx="5"/>
          </p:nvPr>
        </p:nvSpPr>
        <p:spPr/>
        <p:txBody>
          <a:bodyPr/>
          <a:lstStyle/>
          <a:p>
            <a:fld id="{F2A1D7F5-93B3-4F86-93C3-9F6A93B7B0F4}" type="slidenum">
              <a:rPr lang="en-US" smtClean="0"/>
              <a:t>8</a:t>
            </a:fld>
            <a:endParaRPr lang="en-US"/>
          </a:p>
        </p:txBody>
      </p:sp>
    </p:spTree>
    <p:extLst>
      <p:ext uri="{BB962C8B-B14F-4D97-AF65-F5344CB8AC3E}">
        <p14:creationId xmlns:p14="http://schemas.microsoft.com/office/powerpoint/2010/main" val="1225803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0:09:02 SCSI uses a unique ID to identify each device on the SCSI bus. On the back of your SCSI device there may be a number to indicate which ID the device is using. Often this number, the SCSI ID, can be changed by clicking a button above or below the number to increment or decrement this number. In some cases, there may be jumpers at the back of the device to change the SCSI ID.</a:t>
            </a:r>
          </a:p>
          <a:p>
            <a:endParaRPr lang="en-GB" sz="1200"/>
          </a:p>
          <a:p>
            <a:r>
              <a:rPr lang="en-GB" sz="1200"/>
              <a:t>In the case of wide SCSI, the SCSI device will support 16 IDs starting from zero. The SCSI adapter requires a SCSI ID as well and generally this will be seven. So, in the case of wide SCSI, a device won’t be able to use SCSI ID seven.</a:t>
            </a:r>
          </a:p>
          <a:p>
            <a:endParaRPr lang="en-GB" sz="1200"/>
          </a:p>
          <a:p>
            <a:r>
              <a:rPr lang="en-GB" sz="1200"/>
              <a:t>In the case of narrow SCSI, there are eight SCSI IDs. Once again, the SCSI adapter will usually use SCSI ID seven. It may seem strange in the case of wide SCSI to have the SCSI ID in the middle of the ID range. The reason for this is, it is possible to combine wide and narrow SCSI together. When this occurs, the bus will change to narrow SCSI. You can see why they use seven since it won’t change if the bus changes from wide to narrow. Perhaps they should have used SCSI ID zero for the SCSI adapter, however it appears the thinking at the time was to use the last SCSI ID on the bus. When they created wide SCSI, they had already set a convention, so it was too late to change.</a:t>
            </a:r>
          </a:p>
          <a:p>
            <a:endParaRPr lang="en-GB" sz="1200"/>
          </a:p>
          <a:p>
            <a:r>
              <a:rPr lang="en-GB" sz="1200"/>
              <a:t>Also notice in this case, the wide plug is smaller than the narrow plug. When using SCSI devices, keep in mind that it is not the size of the plug that determines if it is wide or narrow, it is the number of pins.</a:t>
            </a:r>
          </a:p>
          <a:p>
            <a:endParaRPr lang="en-GB" sz="1200"/>
          </a:p>
          <a:p>
            <a:r>
              <a:rPr lang="en-GB" sz="1200"/>
              <a:t>In the case of single-ended SCSI devices, it is possible to have an adapter in the chain that sends the wide signals back to the bus so the whole bus does not drop to narrow. Thus, if you are using narrow devices on a wide bus, you should put the narrow devices at the end of the cable. This way, if supported, some of the bus will be wide and some will be narrow.</a:t>
            </a:r>
          </a:p>
          <a:p>
            <a:endParaRPr lang="en-GB" sz="1200"/>
          </a:p>
          <a:p>
            <a:r>
              <a:rPr lang="en-GB" sz="1200"/>
              <a:t>Let’s have a look at the different standards of SCSI.</a:t>
            </a:r>
            <a:endParaRPr lang="en-AU" sz="1200"/>
          </a:p>
        </p:txBody>
      </p:sp>
      <p:sp>
        <p:nvSpPr>
          <p:cNvPr id="4" name="Slide Number Placeholder 3"/>
          <p:cNvSpPr>
            <a:spLocks noGrp="1"/>
          </p:cNvSpPr>
          <p:nvPr>
            <p:ph type="sldNum" sz="quarter" idx="5"/>
          </p:nvPr>
        </p:nvSpPr>
        <p:spPr/>
        <p:txBody>
          <a:bodyPr/>
          <a:lstStyle/>
          <a:p>
            <a:fld id="{F2A1D7F5-93B3-4F86-93C3-9F6A93B7B0F4}" type="slidenum">
              <a:rPr lang="en-US" smtClean="0"/>
              <a:t>9</a:t>
            </a:fld>
            <a:endParaRPr lang="en-US"/>
          </a:p>
        </p:txBody>
      </p:sp>
    </p:spTree>
    <p:extLst>
      <p:ext uri="{BB962C8B-B14F-4D97-AF65-F5344CB8AC3E}">
        <p14:creationId xmlns:p14="http://schemas.microsoft.com/office/powerpoint/2010/main" val="3076631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0" y="4489452"/>
            <a:ext cx="36576000" cy="9550400"/>
          </a:xfrm>
        </p:spPr>
        <p:txBody>
          <a:bodyPr anchor="b"/>
          <a:lstStyle>
            <a:lvl1pPr algn="ctr">
              <a:defRPr sz="24000"/>
            </a:lvl1pPr>
          </a:lstStyle>
          <a:p>
            <a:r>
              <a:rPr lang="en-US"/>
              <a:t>Click to edit Master title style</a:t>
            </a:r>
            <a:endParaRPr lang="en-US" dirty="0"/>
          </a:p>
        </p:txBody>
      </p:sp>
      <p:sp>
        <p:nvSpPr>
          <p:cNvPr id="3" name="Subtitle 2"/>
          <p:cNvSpPr>
            <a:spLocks noGrp="1"/>
          </p:cNvSpPr>
          <p:nvPr>
            <p:ph type="subTitle" idx="1"/>
          </p:nvPr>
        </p:nvSpPr>
        <p:spPr>
          <a:xfrm>
            <a:off x="6096000" y="14408152"/>
            <a:ext cx="36576000" cy="6623048"/>
          </a:xfrm>
        </p:spPr>
        <p:txBody>
          <a:bodyPr/>
          <a:lstStyle>
            <a:lvl1pPr marL="0" indent="0" algn="ctr">
              <a:buNone/>
              <a:defRPr sz="9600"/>
            </a:lvl1pPr>
            <a:lvl2pPr marL="1828800" indent="0" algn="ctr">
              <a:buNone/>
              <a:defRPr sz="8000"/>
            </a:lvl2pPr>
            <a:lvl3pPr marL="3657600" indent="0" algn="ctr">
              <a:buNone/>
              <a:defRPr sz="7200"/>
            </a:lvl3pPr>
            <a:lvl4pPr marL="5486400" indent="0" algn="ctr">
              <a:buNone/>
              <a:defRPr sz="6400"/>
            </a:lvl4pPr>
            <a:lvl5pPr marL="7315200" indent="0" algn="ctr">
              <a:buNone/>
              <a:defRPr sz="6400"/>
            </a:lvl5pPr>
            <a:lvl6pPr marL="9144000" indent="0" algn="ctr">
              <a:buNone/>
              <a:defRPr sz="6400"/>
            </a:lvl6pPr>
            <a:lvl7pPr marL="10972800" indent="0" algn="ctr">
              <a:buNone/>
              <a:defRPr sz="6400"/>
            </a:lvl7pPr>
            <a:lvl8pPr marL="12801600" indent="0" algn="ctr">
              <a:buNone/>
              <a:defRPr sz="6400"/>
            </a:lvl8pPr>
            <a:lvl9pPr marL="14630400" indent="0" algn="ctr">
              <a:buNone/>
              <a:defRPr sz="6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85384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972307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4899600" y="1460500"/>
            <a:ext cx="10515600" cy="2324735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352800" y="1460500"/>
            <a:ext cx="30937200" cy="232473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189515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94713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27400" y="6838954"/>
            <a:ext cx="42062400" cy="11410948"/>
          </a:xfrm>
        </p:spPr>
        <p:txBody>
          <a:bodyPr anchor="b"/>
          <a:lstStyle>
            <a:lvl1pPr>
              <a:defRPr sz="24000"/>
            </a:lvl1pPr>
          </a:lstStyle>
          <a:p>
            <a:r>
              <a:rPr lang="en-US"/>
              <a:t>Click to edit Master title style</a:t>
            </a:r>
            <a:endParaRPr lang="en-US" dirty="0"/>
          </a:p>
        </p:txBody>
      </p:sp>
      <p:sp>
        <p:nvSpPr>
          <p:cNvPr id="3" name="Text Placeholder 2"/>
          <p:cNvSpPr>
            <a:spLocks noGrp="1"/>
          </p:cNvSpPr>
          <p:nvPr>
            <p:ph type="body" idx="1"/>
          </p:nvPr>
        </p:nvSpPr>
        <p:spPr>
          <a:xfrm>
            <a:off x="3327400" y="18357854"/>
            <a:ext cx="42062400" cy="6000748"/>
          </a:xfrm>
        </p:spPr>
        <p:txBody>
          <a:bodyPr/>
          <a:lstStyle>
            <a:lvl1pPr marL="0" indent="0">
              <a:buNone/>
              <a:defRPr sz="9600">
                <a:solidFill>
                  <a:schemeClr val="tx1">
                    <a:tint val="75000"/>
                  </a:schemeClr>
                </a:solidFill>
              </a:defRPr>
            </a:lvl1pPr>
            <a:lvl2pPr marL="1828800" indent="0">
              <a:buNone/>
              <a:defRPr sz="8000">
                <a:solidFill>
                  <a:schemeClr val="tx1">
                    <a:tint val="75000"/>
                  </a:schemeClr>
                </a:solidFill>
              </a:defRPr>
            </a:lvl2pPr>
            <a:lvl3pPr marL="3657600" indent="0">
              <a:buNone/>
              <a:defRPr sz="7200">
                <a:solidFill>
                  <a:schemeClr val="tx1">
                    <a:tint val="75000"/>
                  </a:schemeClr>
                </a:solidFill>
              </a:defRPr>
            </a:lvl3pPr>
            <a:lvl4pPr marL="5486400" indent="0">
              <a:buNone/>
              <a:defRPr sz="6400">
                <a:solidFill>
                  <a:schemeClr val="tx1">
                    <a:tint val="75000"/>
                  </a:schemeClr>
                </a:solidFill>
              </a:defRPr>
            </a:lvl4pPr>
            <a:lvl5pPr marL="7315200" indent="0">
              <a:buNone/>
              <a:defRPr sz="6400">
                <a:solidFill>
                  <a:schemeClr val="tx1">
                    <a:tint val="75000"/>
                  </a:schemeClr>
                </a:solidFill>
              </a:defRPr>
            </a:lvl5pPr>
            <a:lvl6pPr marL="9144000" indent="0">
              <a:buNone/>
              <a:defRPr sz="6400">
                <a:solidFill>
                  <a:schemeClr val="tx1">
                    <a:tint val="75000"/>
                  </a:schemeClr>
                </a:solidFill>
              </a:defRPr>
            </a:lvl6pPr>
            <a:lvl7pPr marL="10972800" indent="0">
              <a:buNone/>
              <a:defRPr sz="6400">
                <a:solidFill>
                  <a:schemeClr val="tx1">
                    <a:tint val="75000"/>
                  </a:schemeClr>
                </a:solidFill>
              </a:defRPr>
            </a:lvl7pPr>
            <a:lvl8pPr marL="12801600" indent="0">
              <a:buNone/>
              <a:defRPr sz="6400">
                <a:solidFill>
                  <a:schemeClr val="tx1">
                    <a:tint val="75000"/>
                  </a:schemeClr>
                </a:solidFill>
              </a:defRPr>
            </a:lvl8pPr>
            <a:lvl9pPr marL="14630400" indent="0">
              <a:buNone/>
              <a:defRPr sz="6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986127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52800" y="7302500"/>
            <a:ext cx="207264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4688800" y="7302500"/>
            <a:ext cx="207264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242334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359152" y="1460502"/>
            <a:ext cx="42062400" cy="530225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359154" y="6724652"/>
            <a:ext cx="20631148" cy="32956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Click to edit Master text styles</a:t>
            </a:r>
          </a:p>
        </p:txBody>
      </p:sp>
      <p:sp>
        <p:nvSpPr>
          <p:cNvPr id="4" name="Content Placeholder 3"/>
          <p:cNvSpPr>
            <a:spLocks noGrp="1"/>
          </p:cNvSpPr>
          <p:nvPr>
            <p:ph sz="half" idx="2"/>
          </p:nvPr>
        </p:nvSpPr>
        <p:spPr>
          <a:xfrm>
            <a:off x="3359154" y="10020300"/>
            <a:ext cx="20631148"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4688800" y="6724652"/>
            <a:ext cx="20732752" cy="32956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Click to edit Master text styles</a:t>
            </a:r>
          </a:p>
        </p:txBody>
      </p:sp>
      <p:sp>
        <p:nvSpPr>
          <p:cNvPr id="6" name="Content Placeholder 5"/>
          <p:cNvSpPr>
            <a:spLocks noGrp="1"/>
          </p:cNvSpPr>
          <p:nvPr>
            <p:ph sz="quarter" idx="4"/>
          </p:nvPr>
        </p:nvSpPr>
        <p:spPr>
          <a:xfrm>
            <a:off x="24688800" y="10020300"/>
            <a:ext cx="20732752"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128264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783318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00454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9154" y="1828800"/>
            <a:ext cx="15728948" cy="6400800"/>
          </a:xfrm>
        </p:spPr>
        <p:txBody>
          <a:bodyPr anchor="b"/>
          <a:lstStyle>
            <a:lvl1pPr>
              <a:defRPr sz="12800"/>
            </a:lvl1pPr>
          </a:lstStyle>
          <a:p>
            <a:r>
              <a:rPr lang="en-US"/>
              <a:t>Click to edit Master title style</a:t>
            </a:r>
            <a:endParaRPr lang="en-US" dirty="0"/>
          </a:p>
        </p:txBody>
      </p:sp>
      <p:sp>
        <p:nvSpPr>
          <p:cNvPr id="3" name="Content Placeholder 2"/>
          <p:cNvSpPr>
            <a:spLocks noGrp="1"/>
          </p:cNvSpPr>
          <p:nvPr>
            <p:ph idx="1"/>
          </p:nvPr>
        </p:nvSpPr>
        <p:spPr>
          <a:xfrm>
            <a:off x="20732752" y="3949702"/>
            <a:ext cx="24688800" cy="19494500"/>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359154" y="8229600"/>
            <a:ext cx="15728948" cy="15246352"/>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900879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9154" y="1828800"/>
            <a:ext cx="15728948" cy="6400800"/>
          </a:xfrm>
        </p:spPr>
        <p:txBody>
          <a:bodyPr anchor="b"/>
          <a:lstStyle>
            <a:lvl1pPr>
              <a:defRPr sz="1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0732752" y="3949702"/>
            <a:ext cx="24688800" cy="19494500"/>
          </a:xfrm>
        </p:spPr>
        <p:txBody>
          <a:bodyPr anchor="t"/>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r>
              <a:rPr lang="en-US"/>
              <a:t>Click icon to add picture</a:t>
            </a:r>
            <a:endParaRPr lang="en-US" dirty="0"/>
          </a:p>
        </p:txBody>
      </p:sp>
      <p:sp>
        <p:nvSpPr>
          <p:cNvPr id="4" name="Text Placeholder 3"/>
          <p:cNvSpPr>
            <a:spLocks noGrp="1"/>
          </p:cNvSpPr>
          <p:nvPr>
            <p:ph type="body" sz="half" idx="2"/>
          </p:nvPr>
        </p:nvSpPr>
        <p:spPr>
          <a:xfrm>
            <a:off x="3359154" y="8229600"/>
            <a:ext cx="15728948" cy="15246352"/>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747600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2800" y="1460502"/>
            <a:ext cx="42062400" cy="530225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352800" y="7302500"/>
            <a:ext cx="42062400" cy="174053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352800" y="25425402"/>
            <a:ext cx="10972800" cy="1460500"/>
          </a:xfrm>
          <a:prstGeom prst="rect">
            <a:avLst/>
          </a:prstGeom>
        </p:spPr>
        <p:txBody>
          <a:bodyPr vert="horz" lIns="91440" tIns="45720" rIns="91440" bIns="45720" rtlCol="0" anchor="ctr"/>
          <a:lstStyle>
            <a:lvl1pPr algn="l">
              <a:defRPr sz="4800">
                <a:solidFill>
                  <a:schemeClr val="tx1">
                    <a:tint val="75000"/>
                  </a:schemeClr>
                </a:solidFill>
              </a:defRPr>
            </a:lvl1pPr>
          </a:lstStyle>
          <a:p>
            <a:fld id="{647A2551-1DA5-4C4C-AFFE-2CB15BC36C18}" type="datetimeFigureOut">
              <a:rPr lang="en-US" smtClean="0"/>
              <a:t>12/22/2022</a:t>
            </a:fld>
            <a:endParaRPr lang="en-US"/>
          </a:p>
        </p:txBody>
      </p:sp>
      <p:sp>
        <p:nvSpPr>
          <p:cNvPr id="5" name="Footer Placeholder 4"/>
          <p:cNvSpPr>
            <a:spLocks noGrp="1"/>
          </p:cNvSpPr>
          <p:nvPr>
            <p:ph type="ftr" sz="quarter" idx="3"/>
          </p:nvPr>
        </p:nvSpPr>
        <p:spPr>
          <a:xfrm>
            <a:off x="16154400" y="25425402"/>
            <a:ext cx="16459200" cy="1460500"/>
          </a:xfrm>
          <a:prstGeom prst="rect">
            <a:avLst/>
          </a:prstGeom>
        </p:spPr>
        <p:txBody>
          <a:bodyPr vert="horz" lIns="91440" tIns="45720" rIns="91440" bIns="4572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4442400" y="25425402"/>
            <a:ext cx="10972800" cy="1460500"/>
          </a:xfrm>
          <a:prstGeom prst="rect">
            <a:avLst/>
          </a:prstGeom>
        </p:spPr>
        <p:txBody>
          <a:bodyPr vert="horz" lIns="91440" tIns="45720" rIns="91440" bIns="45720" rtlCol="0" anchor="ctr"/>
          <a:lstStyle>
            <a:lvl1pPr algn="r">
              <a:defRPr sz="48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65491558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3657600" rtl="0" eaLnBrk="1" latinLnBrk="0" hangingPunct="1">
        <a:lnSpc>
          <a:spcPct val="90000"/>
        </a:lnSpc>
        <a:spcBef>
          <a:spcPct val="0"/>
        </a:spcBef>
        <a:buNone/>
        <a:defRPr sz="17600" kern="1200">
          <a:solidFill>
            <a:schemeClr val="tx1"/>
          </a:solidFill>
          <a:latin typeface="+mj-lt"/>
          <a:ea typeface="+mj-ea"/>
          <a:cs typeface="+mj-cs"/>
        </a:defRPr>
      </a:lvl1pPr>
    </p:titleStyle>
    <p:bodyStyle>
      <a:lvl1pPr marL="914400" indent="-914400" algn="l" defTabSz="3657600" rtl="0" eaLnBrk="1" latinLnBrk="0" hangingPunct="1">
        <a:lnSpc>
          <a:spcPct val="90000"/>
        </a:lnSpc>
        <a:spcBef>
          <a:spcPts val="4000"/>
        </a:spcBef>
        <a:buFont typeface="Arial" panose="020B0604020202020204" pitchFamily="34" charset="0"/>
        <a:buChar char="•"/>
        <a:defRPr sz="11200" kern="1200">
          <a:solidFill>
            <a:schemeClr val="tx1"/>
          </a:solidFill>
          <a:latin typeface="+mn-lt"/>
          <a:ea typeface="+mn-ea"/>
          <a:cs typeface="+mn-cs"/>
        </a:defRPr>
      </a:lvl1pPr>
      <a:lvl2pPr marL="2743200" indent="-914400" algn="l" defTabSz="3657600" rtl="0" eaLnBrk="1" latinLnBrk="0" hangingPunct="1">
        <a:lnSpc>
          <a:spcPct val="90000"/>
        </a:lnSpc>
        <a:spcBef>
          <a:spcPts val="2000"/>
        </a:spcBef>
        <a:buFont typeface="Arial" panose="020B0604020202020204" pitchFamily="34" charset="0"/>
        <a:buChar char="•"/>
        <a:defRPr sz="9600" kern="1200">
          <a:solidFill>
            <a:schemeClr val="tx1"/>
          </a:solidFill>
          <a:latin typeface="+mn-lt"/>
          <a:ea typeface="+mn-ea"/>
          <a:cs typeface="+mn-cs"/>
        </a:defRPr>
      </a:lvl2pPr>
      <a:lvl3pPr marL="4572000" indent="-914400" algn="l" defTabSz="3657600" rtl="0" eaLnBrk="1" latinLnBrk="0" hangingPunct="1">
        <a:lnSpc>
          <a:spcPct val="90000"/>
        </a:lnSpc>
        <a:spcBef>
          <a:spcPts val="2000"/>
        </a:spcBef>
        <a:buFont typeface="Arial" panose="020B0604020202020204" pitchFamily="34" charset="0"/>
        <a:buChar char="•"/>
        <a:defRPr sz="8000" kern="1200">
          <a:solidFill>
            <a:schemeClr val="tx1"/>
          </a:solidFill>
          <a:latin typeface="+mn-lt"/>
          <a:ea typeface="+mn-ea"/>
          <a:cs typeface="+mn-cs"/>
        </a:defRPr>
      </a:lvl3pPr>
      <a:lvl4pPr marL="6400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4pPr>
      <a:lvl5pPr marL="82296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5pPr>
      <a:lvl6pPr marL="100584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72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60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2.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8" y="1715"/>
            <a:ext cx="48761903" cy="27428569"/>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0"/>
            <a:ext cx="48768000"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dirty="0">
                <a:solidFill>
                  <a:srgbClr val="A7A7A7"/>
                </a:solidFill>
                <a:latin typeface="Serpentine" pitchFamily="50" charset="0"/>
              </a:rPr>
              <a:t>© Copyright 2022</a:t>
            </a: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graphicFrame>
        <p:nvGraphicFramePr>
          <p:cNvPr id="16" name="0_SCSI Table">
            <a:extLst>
              <a:ext uri="{FF2B5EF4-FFF2-40B4-BE49-F238E27FC236}">
                <a16:creationId xmlns:a16="http://schemas.microsoft.com/office/drawing/2014/main" id="{5CDCA538-53D9-4987-851C-F184B06DDAD0}"/>
              </a:ext>
            </a:extLst>
          </p:cNvPr>
          <p:cNvGraphicFramePr>
            <a:graphicFrameLocks noGrp="1"/>
          </p:cNvGraphicFramePr>
          <p:nvPr>
            <p:extLst>
              <p:ext uri="{D42A27DB-BD31-4B8C-83A1-F6EECF244321}">
                <p14:modId xmlns:p14="http://schemas.microsoft.com/office/powerpoint/2010/main" val="3676779231"/>
              </p:ext>
            </p:extLst>
          </p:nvPr>
        </p:nvGraphicFramePr>
        <p:xfrm>
          <a:off x="3352799" y="6562000"/>
          <a:ext cx="42062401" cy="16154400"/>
        </p:xfrm>
        <a:graphic>
          <a:graphicData uri="http://schemas.openxmlformats.org/drawingml/2006/table">
            <a:tbl>
              <a:tblPr firstRow="1" bandRow="1">
                <a:tableStyleId>{EB9631B5-78F2-41C9-869B-9F39066F8104}</a:tableStyleId>
              </a:tblPr>
              <a:tblGrid>
                <a:gridCol w="17438370">
                  <a:extLst>
                    <a:ext uri="{9D8B030D-6E8A-4147-A177-3AD203B41FA5}">
                      <a16:colId xmlns:a16="http://schemas.microsoft.com/office/drawing/2014/main" val="2972773730"/>
                    </a:ext>
                  </a:extLst>
                </a:gridCol>
                <a:gridCol w="8083829">
                  <a:extLst>
                    <a:ext uri="{9D8B030D-6E8A-4147-A177-3AD203B41FA5}">
                      <a16:colId xmlns:a16="http://schemas.microsoft.com/office/drawing/2014/main" val="4001975151"/>
                    </a:ext>
                  </a:extLst>
                </a:gridCol>
                <a:gridCol w="16540202">
                  <a:extLst>
                    <a:ext uri="{9D8B030D-6E8A-4147-A177-3AD203B41FA5}">
                      <a16:colId xmlns:a16="http://schemas.microsoft.com/office/drawing/2014/main" val="918516501"/>
                    </a:ext>
                  </a:extLst>
                </a:gridCol>
              </a:tblGrid>
              <a:tr h="973455">
                <a:tc>
                  <a:txBody>
                    <a:bodyPr/>
                    <a:lstStyle/>
                    <a:p>
                      <a:r>
                        <a:rPr lang="en-US" sz="10000" dirty="0">
                          <a:latin typeface="Arial" panose="020B0604020202020204" pitchFamily="34" charset="0"/>
                          <a:cs typeface="Arial" panose="020B0604020202020204" pitchFamily="34" charset="0"/>
                        </a:rPr>
                        <a:t>Interface Protocol</a:t>
                      </a:r>
                    </a:p>
                  </a:txBody>
                  <a:tcPr>
                    <a:cell3D prstMaterial="dkEdge">
                      <a:bevel/>
                      <a:lightRig rig="flood" dir="t"/>
                    </a:cell3D>
                  </a:tcPr>
                </a:tc>
                <a:tc>
                  <a:txBody>
                    <a:bodyPr/>
                    <a:lstStyle/>
                    <a:p>
                      <a:r>
                        <a:rPr lang="en-US" sz="10000" dirty="0">
                          <a:latin typeface="Arial" panose="020B0604020202020204" pitchFamily="34" charset="0"/>
                          <a:cs typeface="Arial" panose="020B0604020202020204" pitchFamily="34" charset="0"/>
                        </a:rPr>
                        <a:t>Interface</a:t>
                      </a:r>
                    </a:p>
                  </a:txBody>
                  <a:tcPr>
                    <a:cell3D prstMaterial="dkEdge">
                      <a:bevel/>
                      <a:lightRig rig="flood" dir="t"/>
                    </a:cell3D>
                  </a:tcPr>
                </a:tc>
                <a:tc>
                  <a:txBody>
                    <a:bodyPr/>
                    <a:lstStyle/>
                    <a:p>
                      <a:r>
                        <a:rPr lang="en-US" sz="10000" dirty="0">
                          <a:latin typeface="Arial" panose="020B0604020202020204" pitchFamily="34" charset="0"/>
                          <a:cs typeface="Arial" panose="020B0604020202020204" pitchFamily="34" charset="0"/>
                        </a:rPr>
                        <a:t>Bandwidth (MB/s)</a:t>
                      </a:r>
                    </a:p>
                  </a:txBody>
                  <a:tcPr>
                    <a:cell3D prstMaterial="dkEdge">
                      <a:bevel/>
                      <a:lightRig rig="flood" dir="t"/>
                    </a:cell3D>
                  </a:tcPr>
                </a:tc>
                <a:extLst>
                  <a:ext uri="{0D108BD9-81ED-4DB2-BD59-A6C34878D82A}">
                    <a16:rowId xmlns:a16="http://schemas.microsoft.com/office/drawing/2014/main" val="3180903051"/>
                  </a:ext>
                </a:extLst>
              </a:tr>
              <a:tr h="973455">
                <a:tc>
                  <a:txBody>
                    <a:bodyPr/>
                    <a:lstStyle/>
                    <a:p>
                      <a:r>
                        <a:rPr lang="en-US" sz="10000" dirty="0">
                          <a:latin typeface="Arial" panose="020B0604020202020204" pitchFamily="34" charset="0"/>
                          <a:cs typeface="Arial" panose="020B0604020202020204" pitchFamily="34" charset="0"/>
                        </a:rPr>
                        <a:t>SCSI-1</a:t>
                      </a:r>
                    </a:p>
                  </a:txBody>
                  <a:tcPr>
                    <a:cell3D prstMaterial="dkEdge">
                      <a:bevel/>
                      <a:lightRig rig="flood" dir="t"/>
                    </a:cell3D>
                  </a:tcPr>
                </a:tc>
                <a:tc>
                  <a:txBody>
                    <a:bodyPr/>
                    <a:lstStyle/>
                    <a:p>
                      <a:r>
                        <a:rPr lang="en-US" sz="10000" dirty="0">
                          <a:latin typeface="Arial" panose="020B0604020202020204" pitchFamily="34" charset="0"/>
                          <a:cs typeface="Arial" panose="020B0604020202020204" pitchFamily="34" charset="0"/>
                        </a:rPr>
                        <a:t>SCSI-1</a:t>
                      </a:r>
                    </a:p>
                  </a:txBody>
                  <a:tcPr>
                    <a:cell3D prstMaterial="dkEdge">
                      <a:bevel/>
                      <a:lightRig rig="flood" dir="t"/>
                    </a:cell3D>
                  </a:tcPr>
                </a:tc>
                <a:tc>
                  <a:txBody>
                    <a:bodyPr/>
                    <a:lstStyle/>
                    <a:p>
                      <a:r>
                        <a:rPr lang="en-US" sz="10000" dirty="0">
                          <a:latin typeface="Arial" panose="020B0604020202020204" pitchFamily="34" charset="0"/>
                          <a:cs typeface="Arial" panose="020B0604020202020204" pitchFamily="34" charset="0"/>
                        </a:rPr>
                        <a:t>5</a:t>
                      </a:r>
                    </a:p>
                  </a:txBody>
                  <a:tcPr>
                    <a:cell3D prstMaterial="dkEdge">
                      <a:bevel/>
                      <a:lightRig rig="flood" dir="t"/>
                    </a:cell3D>
                  </a:tcPr>
                </a:tc>
                <a:extLst>
                  <a:ext uri="{0D108BD9-81ED-4DB2-BD59-A6C34878D82A}">
                    <a16:rowId xmlns:a16="http://schemas.microsoft.com/office/drawing/2014/main" val="758459171"/>
                  </a:ext>
                </a:extLst>
              </a:tr>
              <a:tr h="973455">
                <a:tc>
                  <a:txBody>
                    <a:bodyPr/>
                    <a:lstStyle/>
                    <a:p>
                      <a:r>
                        <a:rPr lang="en-US" sz="10000" dirty="0">
                          <a:latin typeface="Arial" panose="020B0604020202020204" pitchFamily="34" charset="0"/>
                          <a:cs typeface="Arial" panose="020B0604020202020204" pitchFamily="34" charset="0"/>
                        </a:rPr>
                        <a:t>Fast SCSI</a:t>
                      </a:r>
                    </a:p>
                  </a:txBody>
                  <a:tcPr>
                    <a:cell3D prstMaterial="dkEdge">
                      <a:bevel/>
                      <a:lightRig rig="flood" dir="t"/>
                    </a:cell3D>
                  </a:tcPr>
                </a:tc>
                <a:tc>
                  <a:txBody>
                    <a:bodyPr/>
                    <a:lstStyle/>
                    <a:p>
                      <a:r>
                        <a:rPr lang="en-US" sz="10000" dirty="0">
                          <a:latin typeface="Arial" panose="020B0604020202020204" pitchFamily="34" charset="0"/>
                          <a:cs typeface="Arial" panose="020B0604020202020204" pitchFamily="34" charset="0"/>
                        </a:rPr>
                        <a:t>SCSI-2</a:t>
                      </a:r>
                    </a:p>
                  </a:txBody>
                  <a:tcPr>
                    <a:cell3D prstMaterial="dkEdge">
                      <a:bevel/>
                      <a:lightRig rig="flood" dir="t"/>
                    </a:cell3D>
                  </a:tcPr>
                </a:tc>
                <a:tc>
                  <a:txBody>
                    <a:bodyPr/>
                    <a:lstStyle/>
                    <a:p>
                      <a:r>
                        <a:rPr lang="en-US" sz="10000" dirty="0">
                          <a:latin typeface="Arial" panose="020B0604020202020204" pitchFamily="34" charset="0"/>
                          <a:cs typeface="Arial" panose="020B0604020202020204" pitchFamily="34" charset="0"/>
                        </a:rPr>
                        <a:t>10</a:t>
                      </a:r>
                    </a:p>
                  </a:txBody>
                  <a:tcPr>
                    <a:cell3D prstMaterial="dkEdge">
                      <a:bevel/>
                      <a:lightRig rig="flood" dir="t"/>
                    </a:cell3D>
                  </a:tcPr>
                </a:tc>
                <a:extLst>
                  <a:ext uri="{0D108BD9-81ED-4DB2-BD59-A6C34878D82A}">
                    <a16:rowId xmlns:a16="http://schemas.microsoft.com/office/drawing/2014/main" val="26029864"/>
                  </a:ext>
                </a:extLst>
              </a:tr>
              <a:tr h="973455">
                <a:tc>
                  <a:txBody>
                    <a:bodyPr/>
                    <a:lstStyle/>
                    <a:p>
                      <a:r>
                        <a:rPr lang="en-US" sz="10000" dirty="0">
                          <a:latin typeface="Arial" panose="020B0604020202020204" pitchFamily="34" charset="0"/>
                          <a:cs typeface="Arial" panose="020B0604020202020204" pitchFamily="34" charset="0"/>
                        </a:rPr>
                        <a:t>Fast-Wide SCSI</a:t>
                      </a:r>
                    </a:p>
                  </a:txBody>
                  <a:tcPr>
                    <a:cell3D prstMaterial="dkEdge">
                      <a:bevel/>
                      <a:lightRig rig="flood" dir="t"/>
                    </a:cell3D>
                  </a:tcPr>
                </a:tc>
                <a:tc>
                  <a:txBody>
                    <a:bodyPr/>
                    <a:lstStyle/>
                    <a:p>
                      <a:r>
                        <a:rPr lang="en-US" sz="10000" dirty="0">
                          <a:latin typeface="Arial" panose="020B0604020202020204" pitchFamily="34" charset="0"/>
                          <a:cs typeface="Arial" panose="020B0604020202020204" pitchFamily="34" charset="0"/>
                        </a:rPr>
                        <a:t>SCSI-2</a:t>
                      </a:r>
                    </a:p>
                  </a:txBody>
                  <a:tcPr>
                    <a:cell3D prstMaterial="dkEdge">
                      <a:bevel/>
                      <a:lightRig rig="flood" dir="t"/>
                    </a:cell3D>
                  </a:tcPr>
                </a:tc>
                <a:tc>
                  <a:txBody>
                    <a:bodyPr/>
                    <a:lstStyle/>
                    <a:p>
                      <a:r>
                        <a:rPr lang="en-US" sz="10000" dirty="0">
                          <a:latin typeface="Arial" panose="020B0604020202020204" pitchFamily="34" charset="0"/>
                          <a:cs typeface="Arial" panose="020B0604020202020204" pitchFamily="34" charset="0"/>
                        </a:rPr>
                        <a:t>20</a:t>
                      </a:r>
                    </a:p>
                  </a:txBody>
                  <a:tcPr>
                    <a:cell3D prstMaterial="dkEdge">
                      <a:bevel/>
                      <a:lightRig rig="flood" dir="t"/>
                    </a:cell3D>
                  </a:tcPr>
                </a:tc>
                <a:extLst>
                  <a:ext uri="{0D108BD9-81ED-4DB2-BD59-A6C34878D82A}">
                    <a16:rowId xmlns:a16="http://schemas.microsoft.com/office/drawing/2014/main" val="2267369886"/>
                  </a:ext>
                </a:extLst>
              </a:tr>
              <a:tr h="973455">
                <a:tc>
                  <a:txBody>
                    <a:bodyPr/>
                    <a:lstStyle/>
                    <a:p>
                      <a:r>
                        <a:rPr lang="en-US" sz="10000" dirty="0">
                          <a:latin typeface="Arial" panose="020B0604020202020204" pitchFamily="34" charset="0"/>
                          <a:cs typeface="Arial" panose="020B0604020202020204" pitchFamily="34" charset="0"/>
                        </a:rPr>
                        <a:t>Ultra SCSI</a:t>
                      </a:r>
                    </a:p>
                  </a:txBody>
                  <a:tcPr>
                    <a:cell3D prstMaterial="dkEdge">
                      <a:bevel/>
                      <a:lightRig rig="flood" dir="t"/>
                    </a:cell3D>
                  </a:tcPr>
                </a:tc>
                <a:tc>
                  <a:txBody>
                    <a:bodyPr/>
                    <a:lstStyle/>
                    <a:p>
                      <a:r>
                        <a:rPr lang="en-US" sz="10000" dirty="0">
                          <a:latin typeface="Arial" panose="020B0604020202020204" pitchFamily="34" charset="0"/>
                          <a:cs typeface="Arial" panose="020B0604020202020204" pitchFamily="34" charset="0"/>
                        </a:rPr>
                        <a:t>SCSI-3</a:t>
                      </a:r>
                    </a:p>
                  </a:txBody>
                  <a:tcPr>
                    <a:cell3D prstMaterial="dkEdge">
                      <a:bevel/>
                      <a:lightRig rig="flood" dir="t"/>
                    </a:cell3D>
                  </a:tcPr>
                </a:tc>
                <a:tc>
                  <a:txBody>
                    <a:bodyPr/>
                    <a:lstStyle/>
                    <a:p>
                      <a:r>
                        <a:rPr lang="en-US" sz="10000" dirty="0">
                          <a:latin typeface="Arial" panose="020B0604020202020204" pitchFamily="34" charset="0"/>
                          <a:cs typeface="Arial" panose="020B0604020202020204" pitchFamily="34" charset="0"/>
                        </a:rPr>
                        <a:t>20</a:t>
                      </a:r>
                    </a:p>
                  </a:txBody>
                  <a:tcPr>
                    <a:cell3D prstMaterial="dkEdge">
                      <a:bevel/>
                      <a:lightRig rig="flood" dir="t"/>
                    </a:cell3D>
                  </a:tcPr>
                </a:tc>
                <a:extLst>
                  <a:ext uri="{0D108BD9-81ED-4DB2-BD59-A6C34878D82A}">
                    <a16:rowId xmlns:a16="http://schemas.microsoft.com/office/drawing/2014/main" val="1929899034"/>
                  </a:ext>
                </a:extLst>
              </a:tr>
              <a:tr h="973455">
                <a:tc>
                  <a:txBody>
                    <a:bodyPr/>
                    <a:lstStyle/>
                    <a:p>
                      <a:r>
                        <a:rPr lang="en-US" sz="10000" dirty="0">
                          <a:latin typeface="Arial" panose="020B0604020202020204" pitchFamily="34" charset="0"/>
                          <a:cs typeface="Arial" panose="020B0604020202020204" pitchFamily="34" charset="0"/>
                        </a:rPr>
                        <a:t>Ultra Wide SCSI</a:t>
                      </a:r>
                    </a:p>
                  </a:txBody>
                  <a:tcPr>
                    <a:cell3D prstMaterial="dkEdge">
                      <a:bevel/>
                      <a:lightRig rig="flood" dir="t"/>
                    </a:cell3D>
                  </a:tcPr>
                </a:tc>
                <a:tc>
                  <a:txBody>
                    <a:bodyPr/>
                    <a:lstStyle/>
                    <a:p>
                      <a:r>
                        <a:rPr lang="en-US" sz="10000" dirty="0">
                          <a:latin typeface="Arial" panose="020B0604020202020204" pitchFamily="34" charset="0"/>
                          <a:cs typeface="Arial" panose="020B0604020202020204" pitchFamily="34" charset="0"/>
                        </a:rPr>
                        <a:t>SCSI-3</a:t>
                      </a:r>
                    </a:p>
                  </a:txBody>
                  <a:tcPr>
                    <a:cell3D prstMaterial="dkEdge">
                      <a:bevel/>
                      <a:lightRig rig="flood" dir="t"/>
                    </a:cell3D>
                  </a:tcPr>
                </a:tc>
                <a:tc>
                  <a:txBody>
                    <a:bodyPr/>
                    <a:lstStyle/>
                    <a:p>
                      <a:r>
                        <a:rPr lang="en-US" sz="10000" dirty="0">
                          <a:latin typeface="Arial" panose="020B0604020202020204" pitchFamily="34" charset="0"/>
                          <a:cs typeface="Arial" panose="020B0604020202020204" pitchFamily="34" charset="0"/>
                        </a:rPr>
                        <a:t>40</a:t>
                      </a:r>
                    </a:p>
                  </a:txBody>
                  <a:tcPr>
                    <a:cell3D prstMaterial="dkEdge">
                      <a:bevel/>
                      <a:lightRig rig="flood" dir="t"/>
                    </a:cell3D>
                  </a:tcPr>
                </a:tc>
                <a:extLst>
                  <a:ext uri="{0D108BD9-81ED-4DB2-BD59-A6C34878D82A}">
                    <a16:rowId xmlns:a16="http://schemas.microsoft.com/office/drawing/2014/main" val="3532554700"/>
                  </a:ext>
                </a:extLst>
              </a:tr>
              <a:tr h="973455">
                <a:tc>
                  <a:txBody>
                    <a:bodyPr/>
                    <a:lstStyle/>
                    <a:p>
                      <a:r>
                        <a:rPr lang="en-US" sz="10000" dirty="0">
                          <a:latin typeface="Arial" panose="020B0604020202020204" pitchFamily="34" charset="0"/>
                          <a:cs typeface="Arial" panose="020B0604020202020204" pitchFamily="34" charset="0"/>
                        </a:rPr>
                        <a:t>Ultra2 SCSI</a:t>
                      </a:r>
                    </a:p>
                  </a:txBody>
                  <a:tcPr>
                    <a:cell3D prstMaterial="dkEdge">
                      <a:bevel/>
                      <a:lightRig rig="flood" dir="t"/>
                    </a:cell3D>
                  </a:tcPr>
                </a:tc>
                <a:tc>
                  <a:txBody>
                    <a:bodyPr/>
                    <a:lstStyle/>
                    <a:p>
                      <a:r>
                        <a:rPr lang="en-US" sz="10000" dirty="0">
                          <a:latin typeface="Arial" panose="020B0604020202020204" pitchFamily="34" charset="0"/>
                          <a:cs typeface="Arial" panose="020B0604020202020204" pitchFamily="34" charset="0"/>
                        </a:rPr>
                        <a:t>SCSI-3</a:t>
                      </a:r>
                    </a:p>
                  </a:txBody>
                  <a:tcPr>
                    <a:cell3D prstMaterial="dkEdge">
                      <a:bevel/>
                      <a:lightRig rig="flood" dir="t"/>
                    </a:cell3D>
                  </a:tcPr>
                </a:tc>
                <a:tc>
                  <a:txBody>
                    <a:bodyPr/>
                    <a:lstStyle/>
                    <a:p>
                      <a:r>
                        <a:rPr lang="en-US" sz="10000" dirty="0">
                          <a:latin typeface="Arial" panose="020B0604020202020204" pitchFamily="34" charset="0"/>
                          <a:cs typeface="Arial" panose="020B0604020202020204" pitchFamily="34" charset="0"/>
                        </a:rPr>
                        <a:t>40</a:t>
                      </a:r>
                    </a:p>
                  </a:txBody>
                  <a:tcPr>
                    <a:cell3D prstMaterial="dkEdge">
                      <a:bevel/>
                      <a:lightRig rig="flood" dir="t"/>
                    </a:cell3D>
                  </a:tcPr>
                </a:tc>
                <a:extLst>
                  <a:ext uri="{0D108BD9-81ED-4DB2-BD59-A6C34878D82A}">
                    <a16:rowId xmlns:a16="http://schemas.microsoft.com/office/drawing/2014/main" val="4153505826"/>
                  </a:ext>
                </a:extLst>
              </a:tr>
              <a:tr h="973455">
                <a:tc>
                  <a:txBody>
                    <a:bodyPr/>
                    <a:lstStyle/>
                    <a:p>
                      <a:r>
                        <a:rPr lang="en-US" sz="10000" dirty="0">
                          <a:latin typeface="Arial" panose="020B0604020202020204" pitchFamily="34" charset="0"/>
                          <a:cs typeface="Arial" panose="020B0604020202020204" pitchFamily="34" charset="0"/>
                        </a:rPr>
                        <a:t>Ultra2 Wide SCSI</a:t>
                      </a:r>
                    </a:p>
                  </a:txBody>
                  <a:tcPr>
                    <a:cell3D prstMaterial="dkEdge">
                      <a:bevel/>
                      <a:lightRig rig="flood" dir="t"/>
                    </a:cell3D>
                  </a:tcPr>
                </a:tc>
                <a:tc>
                  <a:txBody>
                    <a:bodyPr/>
                    <a:lstStyle/>
                    <a:p>
                      <a:r>
                        <a:rPr lang="en-US" sz="10000" dirty="0">
                          <a:latin typeface="Arial" panose="020B0604020202020204" pitchFamily="34" charset="0"/>
                          <a:cs typeface="Arial" panose="020B0604020202020204" pitchFamily="34" charset="0"/>
                        </a:rPr>
                        <a:t>SCSI-3</a:t>
                      </a:r>
                    </a:p>
                  </a:txBody>
                  <a:tcPr>
                    <a:cell3D prstMaterial="dkEdge">
                      <a:bevel/>
                      <a:lightRig rig="flood" dir="t"/>
                    </a:cell3D>
                  </a:tcPr>
                </a:tc>
                <a:tc>
                  <a:txBody>
                    <a:bodyPr/>
                    <a:lstStyle/>
                    <a:p>
                      <a:r>
                        <a:rPr lang="en-US" sz="10000" dirty="0">
                          <a:latin typeface="Arial" panose="020B0604020202020204" pitchFamily="34" charset="0"/>
                          <a:cs typeface="Arial" panose="020B0604020202020204" pitchFamily="34" charset="0"/>
                        </a:rPr>
                        <a:t>80</a:t>
                      </a:r>
                    </a:p>
                  </a:txBody>
                  <a:tcPr>
                    <a:cell3D prstMaterial="dkEdge">
                      <a:bevel/>
                      <a:lightRig rig="flood" dir="t"/>
                    </a:cell3D>
                  </a:tcPr>
                </a:tc>
                <a:extLst>
                  <a:ext uri="{0D108BD9-81ED-4DB2-BD59-A6C34878D82A}">
                    <a16:rowId xmlns:a16="http://schemas.microsoft.com/office/drawing/2014/main" val="828744303"/>
                  </a:ext>
                </a:extLst>
              </a:tr>
              <a:tr h="973455">
                <a:tc>
                  <a:txBody>
                    <a:bodyPr/>
                    <a:lstStyle/>
                    <a:p>
                      <a:r>
                        <a:rPr lang="en-US" sz="10000" dirty="0">
                          <a:latin typeface="Arial" panose="020B0604020202020204" pitchFamily="34" charset="0"/>
                          <a:cs typeface="Arial" panose="020B0604020202020204" pitchFamily="34" charset="0"/>
                        </a:rPr>
                        <a:t>Ultra3 SCSI (Ultra 160 SCSI)</a:t>
                      </a:r>
                    </a:p>
                  </a:txBody>
                  <a:tcPr>
                    <a:cell3D prstMaterial="dkEdge">
                      <a:bevel/>
                      <a:lightRig rig="flood" dir="t"/>
                    </a:cell3D>
                  </a:tcPr>
                </a:tc>
                <a:tc>
                  <a:txBody>
                    <a:bodyPr/>
                    <a:lstStyle/>
                    <a:p>
                      <a:r>
                        <a:rPr lang="en-US" sz="10000" dirty="0">
                          <a:latin typeface="Arial" panose="020B0604020202020204" pitchFamily="34" charset="0"/>
                          <a:cs typeface="Arial" panose="020B0604020202020204" pitchFamily="34" charset="0"/>
                        </a:rPr>
                        <a:t>SCSI-3</a:t>
                      </a:r>
                    </a:p>
                  </a:txBody>
                  <a:tcPr>
                    <a:cell3D prstMaterial="dkEdge">
                      <a:bevel/>
                      <a:lightRig rig="flood" dir="t"/>
                    </a:cell3D>
                  </a:tcPr>
                </a:tc>
                <a:tc>
                  <a:txBody>
                    <a:bodyPr/>
                    <a:lstStyle/>
                    <a:p>
                      <a:r>
                        <a:rPr lang="en-US" sz="10000" dirty="0">
                          <a:latin typeface="Arial" panose="020B0604020202020204" pitchFamily="34" charset="0"/>
                          <a:cs typeface="Arial" panose="020B0604020202020204" pitchFamily="34" charset="0"/>
                        </a:rPr>
                        <a:t>160</a:t>
                      </a:r>
                    </a:p>
                  </a:txBody>
                  <a:tcPr>
                    <a:cell3D prstMaterial="dkEdge">
                      <a:bevel/>
                      <a:lightRig rig="flood" dir="t"/>
                    </a:cell3D>
                  </a:tcPr>
                </a:tc>
                <a:extLst>
                  <a:ext uri="{0D108BD9-81ED-4DB2-BD59-A6C34878D82A}">
                    <a16:rowId xmlns:a16="http://schemas.microsoft.com/office/drawing/2014/main" val="1691064128"/>
                  </a:ext>
                </a:extLst>
              </a:tr>
              <a:tr h="973455">
                <a:tc>
                  <a:txBody>
                    <a:bodyPr/>
                    <a:lstStyle/>
                    <a:p>
                      <a:r>
                        <a:rPr lang="en-US" sz="10000" dirty="0">
                          <a:latin typeface="Arial" panose="020B0604020202020204" pitchFamily="34" charset="0"/>
                          <a:cs typeface="Arial" panose="020B0604020202020204" pitchFamily="34" charset="0"/>
                        </a:rPr>
                        <a:t>Ultra 320 SCSI</a:t>
                      </a:r>
                    </a:p>
                  </a:txBody>
                  <a:tcPr>
                    <a:cell3D prstMaterial="dkEdge">
                      <a:bevel/>
                      <a:lightRig rig="flood" dir="t"/>
                    </a:cell3D>
                  </a:tcPr>
                </a:tc>
                <a:tc>
                  <a:txBody>
                    <a:bodyPr/>
                    <a:lstStyle/>
                    <a:p>
                      <a:r>
                        <a:rPr lang="en-US" sz="10000" dirty="0">
                          <a:latin typeface="Arial" panose="020B0604020202020204" pitchFamily="34" charset="0"/>
                          <a:cs typeface="Arial" panose="020B0604020202020204" pitchFamily="34" charset="0"/>
                        </a:rPr>
                        <a:t>SCSI-3</a:t>
                      </a:r>
                    </a:p>
                  </a:txBody>
                  <a:tcPr>
                    <a:cell3D prstMaterial="dkEdge">
                      <a:bevel/>
                      <a:lightRig rig="flood" dir="t"/>
                    </a:cell3D>
                  </a:tcPr>
                </a:tc>
                <a:tc>
                  <a:txBody>
                    <a:bodyPr/>
                    <a:lstStyle/>
                    <a:p>
                      <a:r>
                        <a:rPr lang="en-US" sz="10000" dirty="0">
                          <a:latin typeface="Arial" panose="020B0604020202020204" pitchFamily="34" charset="0"/>
                          <a:cs typeface="Arial" panose="020B0604020202020204" pitchFamily="34" charset="0"/>
                        </a:rPr>
                        <a:t>320</a:t>
                      </a:r>
                    </a:p>
                  </a:txBody>
                  <a:tcPr>
                    <a:cell3D prstMaterial="dkEdge">
                      <a:bevel/>
                      <a:lightRig rig="flood" dir="t"/>
                    </a:cell3D>
                  </a:tcPr>
                </a:tc>
                <a:extLst>
                  <a:ext uri="{0D108BD9-81ED-4DB2-BD59-A6C34878D82A}">
                    <a16:rowId xmlns:a16="http://schemas.microsoft.com/office/drawing/2014/main" val="718792544"/>
                  </a:ext>
                </a:extLst>
              </a:tr>
            </a:tbl>
          </a:graphicData>
        </a:graphic>
      </p:graphicFrame>
      <p:sp>
        <p:nvSpPr>
          <p:cNvPr id="7" name="0_Title">
            <a:extLst>
              <a:ext uri="{FF2B5EF4-FFF2-40B4-BE49-F238E27FC236}">
                <a16:creationId xmlns:a16="http://schemas.microsoft.com/office/drawing/2014/main" id="{C6A9A446-B5B1-43D9-8A9C-5F8306EFD223}"/>
              </a:ext>
            </a:extLst>
          </p:cNvPr>
          <p:cNvSpPr txBox="1"/>
          <p:nvPr/>
        </p:nvSpPr>
        <p:spPr>
          <a:xfrm>
            <a:off x="1801368" y="553465"/>
            <a:ext cx="24377904"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SCSI Standards</a:t>
            </a:r>
          </a:p>
        </p:txBody>
      </p:sp>
    </p:spTree>
    <p:extLst>
      <p:ext uri="{BB962C8B-B14F-4D97-AF65-F5344CB8AC3E}">
        <p14:creationId xmlns:p14="http://schemas.microsoft.com/office/powerpoint/2010/main" val="3897101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0"/>
            <a:ext cx="48768000" cy="4277031"/>
          </a:xfrm>
        </p:spPr>
      </p:pic>
      <p:sp>
        <p:nvSpPr>
          <p:cNvPr id="16" name="0_Copyright">
            <a:extLst>
              <a:ext uri="{FF2B5EF4-FFF2-40B4-BE49-F238E27FC236}">
                <a16:creationId xmlns:a16="http://schemas.microsoft.com/office/drawing/2014/main" id="{1376E169-CD38-4F14-BC68-8499D64623F6}"/>
              </a:ext>
            </a:extLst>
          </p:cNvPr>
          <p:cNvSpPr txBox="1"/>
          <p:nvPr/>
        </p:nvSpPr>
        <p:spPr>
          <a:xfrm>
            <a:off x="40111136" y="25845427"/>
            <a:ext cx="8656864" cy="1131079"/>
          </a:xfrm>
          <a:prstGeom prst="rect">
            <a:avLst/>
          </a:prstGeom>
          <a:noFill/>
        </p:spPr>
        <p:txBody>
          <a:bodyPr wrap="square">
            <a:spAutoFit/>
          </a:bodyPr>
          <a:lstStyle/>
          <a:p>
            <a:r>
              <a:rPr lang="en-US" sz="6770" dirty="0">
                <a:solidFill>
                  <a:srgbClr val="A7A7A7"/>
                </a:solidFill>
                <a:latin typeface="Serpentine" pitchFamily="50" charset="0"/>
              </a:rPr>
              <a:t>© Copyright 2022</a:t>
            </a:r>
          </a:p>
        </p:txBody>
      </p:sp>
      <p:sp>
        <p:nvSpPr>
          <p:cNvPr id="17" name="0_WebSite">
            <a:extLst>
              <a:ext uri="{FF2B5EF4-FFF2-40B4-BE49-F238E27FC236}">
                <a16:creationId xmlns:a16="http://schemas.microsoft.com/office/drawing/2014/main" id="{6BBA69C0-6C02-44A2-88C0-4505BE8AB52A}"/>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43" name="5_Bottom point">
            <a:extLst>
              <a:ext uri="{FF2B5EF4-FFF2-40B4-BE49-F238E27FC236}">
                <a16:creationId xmlns:a16="http://schemas.microsoft.com/office/drawing/2014/main" id="{F8CF298C-0AD4-4DB1-98AB-4B9E613884D8}"/>
              </a:ext>
            </a:extLst>
          </p:cNvPr>
          <p:cNvSpPr txBox="1"/>
          <p:nvPr/>
        </p:nvSpPr>
        <p:spPr>
          <a:xfrm>
            <a:off x="2574787" y="20924970"/>
            <a:ext cx="18378502" cy="4401205"/>
          </a:xfrm>
          <a:prstGeom prst="rect">
            <a:avLst/>
          </a:prstGeom>
          <a:noFill/>
        </p:spPr>
        <p:txBody>
          <a:bodyPr wrap="square">
            <a:spAutoFit/>
          </a:bodyPr>
          <a:lstStyle/>
          <a:p>
            <a:r>
              <a:rPr lang="en-AU" sz="14000" dirty="0">
                <a:latin typeface="Arial" panose="020B0604020202020204" pitchFamily="34" charset="0"/>
                <a:cs typeface="Arial" panose="020B0604020202020204" pitchFamily="34" charset="0"/>
              </a:rPr>
              <a:t>ID used to</a:t>
            </a:r>
          </a:p>
          <a:p>
            <a:r>
              <a:rPr lang="en-AU" sz="14000">
                <a:latin typeface="Arial" panose="020B0604020202020204" pitchFamily="34" charset="0"/>
                <a:cs typeface="Arial" panose="020B0604020202020204" pitchFamily="34" charset="0"/>
              </a:rPr>
              <a:t>identify </a:t>
            </a:r>
            <a:r>
              <a:rPr lang="en-AU" sz="14000" dirty="0">
                <a:latin typeface="Arial" panose="020B0604020202020204" pitchFamily="34" charset="0"/>
                <a:cs typeface="Arial" panose="020B0604020202020204" pitchFamily="34" charset="0"/>
              </a:rPr>
              <a:t>individual HDD</a:t>
            </a:r>
          </a:p>
        </p:txBody>
      </p:sp>
      <p:pic>
        <p:nvPicPr>
          <p:cNvPr id="2" name="4_LUN numbers">
            <a:extLst>
              <a:ext uri="{FF2B5EF4-FFF2-40B4-BE49-F238E27FC236}">
                <a16:creationId xmlns:a16="http://schemas.microsoft.com/office/drawing/2014/main" id="{6E60213B-307B-4C7C-9535-AB177A3F51EA}"/>
              </a:ext>
            </a:extLst>
          </p:cNvPr>
          <p:cNvPicPr>
            <a:picLocks noChangeAspect="1"/>
          </p:cNvPicPr>
          <p:nvPr/>
        </p:nvPicPr>
        <p:blipFill>
          <a:blip r:embed="rId4"/>
          <a:stretch>
            <a:fillRect/>
          </a:stretch>
        </p:blipFill>
        <p:spPr>
          <a:xfrm>
            <a:off x="11945845" y="20296880"/>
            <a:ext cx="24081085" cy="6468241"/>
          </a:xfrm>
          <a:prstGeom prst="rect">
            <a:avLst/>
          </a:prstGeom>
        </p:spPr>
      </p:pic>
      <p:pic>
        <p:nvPicPr>
          <p:cNvPr id="21" name="2_SCSI RAID" descr="A close-up of a building&#10;&#10;Description automatically generated with low confidence">
            <a:extLst>
              <a:ext uri="{FF2B5EF4-FFF2-40B4-BE49-F238E27FC236}">
                <a16:creationId xmlns:a16="http://schemas.microsoft.com/office/drawing/2014/main" id="{B13654D9-5725-4F20-A1F8-93D487798C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64938" y="8155911"/>
            <a:ext cx="25238122" cy="11397057"/>
          </a:xfrm>
          <a:prstGeom prst="rect">
            <a:avLst/>
          </a:prstGeom>
        </p:spPr>
      </p:pic>
      <p:grpSp>
        <p:nvGrpSpPr>
          <p:cNvPr id="23" name="4_LUN Arrows">
            <a:extLst>
              <a:ext uri="{FF2B5EF4-FFF2-40B4-BE49-F238E27FC236}">
                <a16:creationId xmlns:a16="http://schemas.microsoft.com/office/drawing/2014/main" id="{CE4D4714-AEF9-45EE-BA09-D323B75BEB2F}"/>
              </a:ext>
            </a:extLst>
          </p:cNvPr>
          <p:cNvGrpSpPr/>
          <p:nvPr/>
        </p:nvGrpSpPr>
        <p:grpSpPr>
          <a:xfrm>
            <a:off x="14002826" y="17271650"/>
            <a:ext cx="19967134" cy="3766772"/>
            <a:chOff x="6178924" y="8292405"/>
            <a:chExt cx="10972800" cy="2108199"/>
          </a:xfrm>
        </p:grpSpPr>
        <p:cxnSp>
          <p:nvCxnSpPr>
            <p:cNvPr id="24" name="Straight Arrow Connector 23">
              <a:extLst>
                <a:ext uri="{FF2B5EF4-FFF2-40B4-BE49-F238E27FC236}">
                  <a16:creationId xmlns:a16="http://schemas.microsoft.com/office/drawing/2014/main" id="{713D6611-DF46-49FC-AB43-266D35847AB9}"/>
                </a:ext>
              </a:extLst>
            </p:cNvPr>
            <p:cNvCxnSpPr>
              <a:cxnSpLocks/>
            </p:cNvCxnSpPr>
            <p:nvPr/>
          </p:nvCxnSpPr>
          <p:spPr>
            <a:xfrm>
              <a:off x="6178924" y="8292405"/>
              <a:ext cx="0" cy="2108199"/>
            </a:xfrm>
            <a:prstGeom prst="straightConnector1">
              <a:avLst/>
            </a:prstGeom>
            <a:ln w="127000">
              <a:tailEnd type="triangle"/>
            </a:ln>
            <a:scene3d>
              <a:camera prst="orthographicFront"/>
              <a:lightRig rig="threePt" dir="t"/>
            </a:scene3d>
            <a:sp3d>
              <a:bevelT w="114300" prst="artDeco"/>
            </a:sp3d>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2DE88BBC-74E2-41A4-86FA-9A20C6F8E136}"/>
                </a:ext>
              </a:extLst>
            </p:cNvPr>
            <p:cNvCxnSpPr>
              <a:cxnSpLocks/>
            </p:cNvCxnSpPr>
            <p:nvPr/>
          </p:nvCxnSpPr>
          <p:spPr>
            <a:xfrm>
              <a:off x="17151724" y="8292405"/>
              <a:ext cx="0" cy="2108199"/>
            </a:xfrm>
            <a:prstGeom prst="straightConnector1">
              <a:avLst/>
            </a:prstGeom>
            <a:ln w="127000">
              <a:tailEnd type="triangle"/>
            </a:ln>
            <a:scene3d>
              <a:camera prst="orthographicFront"/>
              <a:lightRig rig="threePt" dir="t"/>
            </a:scene3d>
            <a:sp3d>
              <a:bevelT w="114300" prst="artDeco"/>
            </a:sp3d>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8B924D8D-2183-4670-99EB-9E9B124CA337}"/>
                </a:ext>
              </a:extLst>
            </p:cNvPr>
            <p:cNvCxnSpPr>
              <a:cxnSpLocks/>
            </p:cNvCxnSpPr>
            <p:nvPr/>
          </p:nvCxnSpPr>
          <p:spPr>
            <a:xfrm>
              <a:off x="6962695" y="8292405"/>
              <a:ext cx="0" cy="2108199"/>
            </a:xfrm>
            <a:prstGeom prst="straightConnector1">
              <a:avLst/>
            </a:prstGeom>
            <a:ln w="127000">
              <a:tailEnd type="triangle"/>
            </a:ln>
            <a:scene3d>
              <a:camera prst="orthographicFront"/>
              <a:lightRig rig="threePt" dir="t"/>
            </a:scene3d>
            <a:sp3d>
              <a:bevelT w="114300" prst="artDeco"/>
            </a:sp3d>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1EBE6319-0852-4B28-B294-59803E4F7A4C}"/>
                </a:ext>
              </a:extLst>
            </p:cNvPr>
            <p:cNvCxnSpPr>
              <a:cxnSpLocks/>
            </p:cNvCxnSpPr>
            <p:nvPr/>
          </p:nvCxnSpPr>
          <p:spPr>
            <a:xfrm>
              <a:off x="7746466" y="8292405"/>
              <a:ext cx="0" cy="2108199"/>
            </a:xfrm>
            <a:prstGeom prst="straightConnector1">
              <a:avLst/>
            </a:prstGeom>
            <a:ln w="127000">
              <a:tailEnd type="triangle"/>
            </a:ln>
            <a:scene3d>
              <a:camera prst="orthographicFront"/>
              <a:lightRig rig="threePt" dir="t"/>
            </a:scene3d>
            <a:sp3d>
              <a:bevelT w="114300" prst="artDeco"/>
            </a:sp3d>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B2C16B04-8729-4D56-B3C9-5D39E5F679FA}"/>
                </a:ext>
              </a:extLst>
            </p:cNvPr>
            <p:cNvCxnSpPr>
              <a:cxnSpLocks/>
            </p:cNvCxnSpPr>
            <p:nvPr/>
          </p:nvCxnSpPr>
          <p:spPr>
            <a:xfrm>
              <a:off x="8530237" y="8292405"/>
              <a:ext cx="0" cy="2108199"/>
            </a:xfrm>
            <a:prstGeom prst="straightConnector1">
              <a:avLst/>
            </a:prstGeom>
            <a:ln w="127000">
              <a:tailEnd type="triangle"/>
            </a:ln>
            <a:scene3d>
              <a:camera prst="orthographicFront"/>
              <a:lightRig rig="threePt" dir="t"/>
            </a:scene3d>
            <a:sp3d>
              <a:bevelT w="114300" prst="artDeco"/>
            </a:sp3d>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556D0212-C24B-4E73-81EC-302F05B66EA8}"/>
                </a:ext>
              </a:extLst>
            </p:cNvPr>
            <p:cNvCxnSpPr>
              <a:cxnSpLocks/>
            </p:cNvCxnSpPr>
            <p:nvPr/>
          </p:nvCxnSpPr>
          <p:spPr>
            <a:xfrm>
              <a:off x="9314008" y="8292405"/>
              <a:ext cx="0" cy="2108199"/>
            </a:xfrm>
            <a:prstGeom prst="straightConnector1">
              <a:avLst/>
            </a:prstGeom>
            <a:ln w="127000">
              <a:tailEnd type="triangle"/>
            </a:ln>
            <a:scene3d>
              <a:camera prst="orthographicFront"/>
              <a:lightRig rig="threePt" dir="t"/>
            </a:scene3d>
            <a:sp3d>
              <a:bevelT w="114300" prst="artDeco"/>
            </a:sp3d>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D1F9BDC9-F589-4B03-96F2-25B97A5654D5}"/>
                </a:ext>
              </a:extLst>
            </p:cNvPr>
            <p:cNvCxnSpPr>
              <a:cxnSpLocks/>
            </p:cNvCxnSpPr>
            <p:nvPr/>
          </p:nvCxnSpPr>
          <p:spPr>
            <a:xfrm>
              <a:off x="10097779" y="8292405"/>
              <a:ext cx="0" cy="2108199"/>
            </a:xfrm>
            <a:prstGeom prst="straightConnector1">
              <a:avLst/>
            </a:prstGeom>
            <a:ln w="127000">
              <a:tailEnd type="triangle"/>
            </a:ln>
            <a:scene3d>
              <a:camera prst="orthographicFront"/>
              <a:lightRig rig="threePt" dir="t"/>
            </a:scene3d>
            <a:sp3d>
              <a:bevelT w="114300" prst="artDeco"/>
            </a:sp3d>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F8D4B098-B1A1-4465-A686-301E46252756}"/>
                </a:ext>
              </a:extLst>
            </p:cNvPr>
            <p:cNvCxnSpPr>
              <a:cxnSpLocks/>
            </p:cNvCxnSpPr>
            <p:nvPr/>
          </p:nvCxnSpPr>
          <p:spPr>
            <a:xfrm>
              <a:off x="10881550" y="8292405"/>
              <a:ext cx="0" cy="2108199"/>
            </a:xfrm>
            <a:prstGeom prst="straightConnector1">
              <a:avLst/>
            </a:prstGeom>
            <a:ln w="127000">
              <a:tailEnd type="triangle"/>
            </a:ln>
            <a:scene3d>
              <a:camera prst="orthographicFront"/>
              <a:lightRig rig="threePt" dir="t"/>
            </a:scene3d>
            <a:sp3d>
              <a:bevelT w="114300" prst="artDeco"/>
            </a:sp3d>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A409AB38-693E-4785-AB77-30A77253B76E}"/>
                </a:ext>
              </a:extLst>
            </p:cNvPr>
            <p:cNvCxnSpPr>
              <a:cxnSpLocks/>
            </p:cNvCxnSpPr>
            <p:nvPr/>
          </p:nvCxnSpPr>
          <p:spPr>
            <a:xfrm>
              <a:off x="11665321" y="8292405"/>
              <a:ext cx="0" cy="2108199"/>
            </a:xfrm>
            <a:prstGeom prst="straightConnector1">
              <a:avLst/>
            </a:prstGeom>
            <a:ln w="127000">
              <a:tailEnd type="triangle"/>
            </a:ln>
            <a:scene3d>
              <a:camera prst="orthographicFront"/>
              <a:lightRig rig="threePt" dir="t"/>
            </a:scene3d>
            <a:sp3d>
              <a:bevelT w="114300" prst="artDeco"/>
            </a:sp3d>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5192DA4D-17B7-4C01-B319-25F8413DC5C2}"/>
                </a:ext>
              </a:extLst>
            </p:cNvPr>
            <p:cNvCxnSpPr>
              <a:cxnSpLocks/>
            </p:cNvCxnSpPr>
            <p:nvPr/>
          </p:nvCxnSpPr>
          <p:spPr>
            <a:xfrm>
              <a:off x="12449092" y="8292405"/>
              <a:ext cx="0" cy="2108199"/>
            </a:xfrm>
            <a:prstGeom prst="straightConnector1">
              <a:avLst/>
            </a:prstGeom>
            <a:ln w="127000">
              <a:tailEnd type="triangle"/>
            </a:ln>
            <a:scene3d>
              <a:camera prst="orthographicFront"/>
              <a:lightRig rig="threePt" dir="t"/>
            </a:scene3d>
            <a:sp3d>
              <a:bevelT w="114300" prst="artDeco"/>
            </a:sp3d>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388C8AC2-6FFA-4851-839D-F3949D2A33C0}"/>
                </a:ext>
              </a:extLst>
            </p:cNvPr>
            <p:cNvCxnSpPr>
              <a:cxnSpLocks/>
            </p:cNvCxnSpPr>
            <p:nvPr/>
          </p:nvCxnSpPr>
          <p:spPr>
            <a:xfrm>
              <a:off x="13232863" y="8292405"/>
              <a:ext cx="0" cy="2108199"/>
            </a:xfrm>
            <a:prstGeom prst="straightConnector1">
              <a:avLst/>
            </a:prstGeom>
            <a:ln w="127000">
              <a:tailEnd type="triangle"/>
            </a:ln>
            <a:scene3d>
              <a:camera prst="orthographicFront"/>
              <a:lightRig rig="threePt" dir="t"/>
            </a:scene3d>
            <a:sp3d>
              <a:bevelT w="114300" prst="artDeco"/>
            </a:sp3d>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E8BBF830-878D-4A2D-8CCD-643D8097874F}"/>
                </a:ext>
              </a:extLst>
            </p:cNvPr>
            <p:cNvCxnSpPr>
              <a:cxnSpLocks/>
            </p:cNvCxnSpPr>
            <p:nvPr/>
          </p:nvCxnSpPr>
          <p:spPr>
            <a:xfrm>
              <a:off x="14016634" y="8292405"/>
              <a:ext cx="0" cy="2108199"/>
            </a:xfrm>
            <a:prstGeom prst="straightConnector1">
              <a:avLst/>
            </a:prstGeom>
            <a:ln w="127000">
              <a:tailEnd type="triangle"/>
            </a:ln>
            <a:scene3d>
              <a:camera prst="orthographicFront"/>
              <a:lightRig rig="threePt" dir="t"/>
            </a:scene3d>
            <a:sp3d>
              <a:bevelT w="114300" prst="artDeco"/>
            </a:sp3d>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142C5735-2BB4-43F0-8EDB-9249C0C42E12}"/>
                </a:ext>
              </a:extLst>
            </p:cNvPr>
            <p:cNvCxnSpPr>
              <a:cxnSpLocks/>
            </p:cNvCxnSpPr>
            <p:nvPr/>
          </p:nvCxnSpPr>
          <p:spPr>
            <a:xfrm>
              <a:off x="14800405" y="8292405"/>
              <a:ext cx="0" cy="2108199"/>
            </a:xfrm>
            <a:prstGeom prst="straightConnector1">
              <a:avLst/>
            </a:prstGeom>
            <a:ln w="127000">
              <a:tailEnd type="triangle"/>
            </a:ln>
            <a:scene3d>
              <a:camera prst="orthographicFront"/>
              <a:lightRig rig="threePt" dir="t"/>
            </a:scene3d>
            <a:sp3d>
              <a:bevelT w="114300" prst="artDeco"/>
            </a:sp3d>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CCB8EBAF-C254-4645-9CEF-6B6B9DA862D8}"/>
                </a:ext>
              </a:extLst>
            </p:cNvPr>
            <p:cNvCxnSpPr>
              <a:cxnSpLocks/>
            </p:cNvCxnSpPr>
            <p:nvPr/>
          </p:nvCxnSpPr>
          <p:spPr>
            <a:xfrm>
              <a:off x="15584176" y="8292405"/>
              <a:ext cx="0" cy="2108199"/>
            </a:xfrm>
            <a:prstGeom prst="straightConnector1">
              <a:avLst/>
            </a:prstGeom>
            <a:ln w="127000">
              <a:tailEnd type="triangle"/>
            </a:ln>
            <a:scene3d>
              <a:camera prst="orthographicFront"/>
              <a:lightRig rig="threePt" dir="t"/>
            </a:scene3d>
            <a:sp3d>
              <a:bevelT w="114300" prst="artDeco"/>
            </a:sp3d>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EF0C2EF3-72DF-4FDA-9802-4681B02276E4}"/>
                </a:ext>
              </a:extLst>
            </p:cNvPr>
            <p:cNvCxnSpPr>
              <a:cxnSpLocks/>
            </p:cNvCxnSpPr>
            <p:nvPr/>
          </p:nvCxnSpPr>
          <p:spPr>
            <a:xfrm>
              <a:off x="16367947" y="8292405"/>
              <a:ext cx="0" cy="2108199"/>
            </a:xfrm>
            <a:prstGeom prst="straightConnector1">
              <a:avLst/>
            </a:prstGeom>
            <a:ln w="127000">
              <a:tailEnd type="triangle"/>
            </a:ln>
            <a:scene3d>
              <a:camera prst="orthographicFront"/>
              <a:lightRig rig="threePt" dir="t"/>
            </a:scene3d>
            <a:sp3d>
              <a:bevelT w="114300" prst="artDeco"/>
            </a:sp3d>
          </p:spPr>
          <p:style>
            <a:lnRef idx="1">
              <a:schemeClr val="dk1"/>
            </a:lnRef>
            <a:fillRef idx="0">
              <a:schemeClr val="dk1"/>
            </a:fillRef>
            <a:effectRef idx="0">
              <a:schemeClr val="dk1"/>
            </a:effectRef>
            <a:fontRef idx="minor">
              <a:schemeClr val="tx1"/>
            </a:fontRef>
          </p:style>
        </p:cxnSp>
      </p:grpSp>
      <p:sp>
        <p:nvSpPr>
          <p:cNvPr id="22" name="3_SCSI ID zero">
            <a:extLst>
              <a:ext uri="{FF2B5EF4-FFF2-40B4-BE49-F238E27FC236}">
                <a16:creationId xmlns:a16="http://schemas.microsoft.com/office/drawing/2014/main" id="{46254544-DE27-4BE7-B64D-C247CD8FE0E0}"/>
              </a:ext>
            </a:extLst>
          </p:cNvPr>
          <p:cNvSpPr txBox="1"/>
          <p:nvPr/>
        </p:nvSpPr>
        <p:spPr>
          <a:xfrm>
            <a:off x="21302472" y="9641365"/>
            <a:ext cx="6723888"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SCSI ID 0</a:t>
            </a:r>
          </a:p>
        </p:txBody>
      </p:sp>
      <p:sp>
        <p:nvSpPr>
          <p:cNvPr id="9" name="1_Bullet 1">
            <a:extLst>
              <a:ext uri="{FF2B5EF4-FFF2-40B4-BE49-F238E27FC236}">
                <a16:creationId xmlns:a16="http://schemas.microsoft.com/office/drawing/2014/main" id="{9AB0CD40-3F8C-4AD7-ABD2-0365709E7B83}"/>
              </a:ext>
            </a:extLst>
          </p:cNvPr>
          <p:cNvSpPr txBox="1"/>
          <p:nvPr/>
        </p:nvSpPr>
        <p:spPr>
          <a:xfrm>
            <a:off x="1801368" y="5254503"/>
            <a:ext cx="26224992" cy="2246769"/>
          </a:xfrm>
          <a:prstGeom prst="rect">
            <a:avLst/>
          </a:prstGeom>
          <a:noFill/>
        </p:spPr>
        <p:txBody>
          <a:bodyPr wrap="square">
            <a:spAutoFit/>
          </a:bodyPr>
          <a:lstStyle/>
          <a:p>
            <a:r>
              <a:rPr lang="en-AU" sz="14000" b="1" dirty="0">
                <a:solidFill>
                  <a:srgbClr val="1884C7"/>
                </a:solidFill>
                <a:latin typeface="Arial" panose="020B0604020202020204" pitchFamily="34" charset="0"/>
                <a:cs typeface="Arial" panose="020B0604020202020204" pitchFamily="34" charset="0"/>
              </a:rPr>
              <a:t>Used to identify a logical unit</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8" y="553465"/>
            <a:ext cx="44010072"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Logical Unit Number (LUN)</a:t>
            </a:r>
          </a:p>
        </p:txBody>
      </p:sp>
    </p:spTree>
    <p:extLst>
      <p:ext uri="{BB962C8B-B14F-4D97-AF65-F5344CB8AC3E}">
        <p14:creationId xmlns:p14="http://schemas.microsoft.com/office/powerpoint/2010/main" val="699284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0"/>
            <a:ext cx="48767999" cy="4277031"/>
          </a:xfrm>
        </p:spPr>
      </p:pic>
      <p:sp>
        <p:nvSpPr>
          <p:cNvPr id="16" name="0_Copyright">
            <a:extLst>
              <a:ext uri="{FF2B5EF4-FFF2-40B4-BE49-F238E27FC236}">
                <a16:creationId xmlns:a16="http://schemas.microsoft.com/office/drawing/2014/main" id="{1419BA4F-1F6E-44DB-A227-0B94D425C8B7}"/>
              </a:ext>
            </a:extLst>
          </p:cNvPr>
          <p:cNvSpPr txBox="1"/>
          <p:nvPr/>
        </p:nvSpPr>
        <p:spPr>
          <a:xfrm>
            <a:off x="40111136" y="25845427"/>
            <a:ext cx="8656864" cy="1131079"/>
          </a:xfrm>
          <a:prstGeom prst="rect">
            <a:avLst/>
          </a:prstGeom>
          <a:noFill/>
        </p:spPr>
        <p:txBody>
          <a:bodyPr wrap="square">
            <a:spAutoFit/>
          </a:bodyPr>
          <a:lstStyle/>
          <a:p>
            <a:r>
              <a:rPr lang="en-US" sz="6770" dirty="0">
                <a:solidFill>
                  <a:srgbClr val="A7A7A7"/>
                </a:solidFill>
                <a:latin typeface="Serpentine" pitchFamily="50" charset="0"/>
              </a:rPr>
              <a:t>© Copyright 2022</a:t>
            </a:r>
          </a:p>
        </p:txBody>
      </p:sp>
      <p:sp>
        <p:nvSpPr>
          <p:cNvPr id="17" name="0_WebSite">
            <a:extLst>
              <a:ext uri="{FF2B5EF4-FFF2-40B4-BE49-F238E27FC236}">
                <a16:creationId xmlns:a16="http://schemas.microsoft.com/office/drawing/2014/main" id="{C4B38B97-4939-485C-943F-CC7DFC8C4804}"/>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18" name="8_Bullet 2">
            <a:extLst>
              <a:ext uri="{FF2B5EF4-FFF2-40B4-BE49-F238E27FC236}">
                <a16:creationId xmlns:a16="http://schemas.microsoft.com/office/drawing/2014/main" id="{885F3228-611E-4537-915F-A671698DC49F}"/>
              </a:ext>
            </a:extLst>
          </p:cNvPr>
          <p:cNvSpPr txBox="1"/>
          <p:nvPr/>
        </p:nvSpPr>
        <p:spPr>
          <a:xfrm>
            <a:off x="1658471" y="7341985"/>
            <a:ext cx="37819584" cy="2246769"/>
          </a:xfrm>
          <a:prstGeom prst="rect">
            <a:avLst/>
          </a:prstGeom>
          <a:noFill/>
        </p:spPr>
        <p:txBody>
          <a:bodyPr wrap="square">
            <a:spAutoFit/>
          </a:bodyPr>
          <a:lstStyle/>
          <a:p>
            <a:r>
              <a:rPr lang="en-AU" sz="14000" b="1" dirty="0">
                <a:solidFill>
                  <a:srgbClr val="1884C7"/>
                </a:solidFill>
                <a:latin typeface="Arial" panose="020B0604020202020204" pitchFamily="34" charset="0"/>
                <a:cs typeface="Arial" panose="020B0604020202020204" pitchFamily="34" charset="0"/>
              </a:rPr>
              <a:t>Allows block access to remote storage</a:t>
            </a:r>
          </a:p>
        </p:txBody>
      </p:sp>
      <p:cxnSp>
        <p:nvCxnSpPr>
          <p:cNvPr id="21" name="7_arrow">
            <a:extLst>
              <a:ext uri="{FF2B5EF4-FFF2-40B4-BE49-F238E27FC236}">
                <a16:creationId xmlns:a16="http://schemas.microsoft.com/office/drawing/2014/main" id="{38D117A1-63A4-42AF-B03F-8624A73586FB}"/>
              </a:ext>
            </a:extLst>
          </p:cNvPr>
          <p:cNvCxnSpPr>
            <a:cxnSpLocks/>
            <a:stCxn id="27" idx="6"/>
          </p:cNvCxnSpPr>
          <p:nvPr/>
        </p:nvCxnSpPr>
        <p:spPr>
          <a:xfrm flipV="1">
            <a:off x="11718675" y="21649866"/>
            <a:ext cx="23273103" cy="64081"/>
          </a:xfrm>
          <a:prstGeom prst="straightConnector1">
            <a:avLst/>
          </a:prstGeom>
          <a:ln w="381000">
            <a:tailEnd type="triangle"/>
          </a:ln>
          <a:scene3d>
            <a:camera prst="orthographicFront"/>
            <a:lightRig rig="threePt" dir="t"/>
          </a:scene3d>
          <a:sp3d>
            <a:bevelT w="165100" prst="coolSlant"/>
          </a:sp3d>
        </p:spPr>
        <p:style>
          <a:lnRef idx="1">
            <a:schemeClr val="dk1"/>
          </a:lnRef>
          <a:fillRef idx="0">
            <a:schemeClr val="dk1"/>
          </a:fillRef>
          <a:effectRef idx="0">
            <a:schemeClr val="dk1"/>
          </a:effectRef>
          <a:fontRef idx="minor">
            <a:schemeClr val="tx1"/>
          </a:fontRef>
        </p:style>
      </p:cxnSp>
      <p:sp>
        <p:nvSpPr>
          <p:cNvPr id="22" name="6_Target">
            <a:extLst>
              <a:ext uri="{FF2B5EF4-FFF2-40B4-BE49-F238E27FC236}">
                <a16:creationId xmlns:a16="http://schemas.microsoft.com/office/drawing/2014/main" id="{BECBE1E9-9F7F-4C3D-9FDF-CD0A2C7289D1}"/>
              </a:ext>
            </a:extLst>
          </p:cNvPr>
          <p:cNvSpPr/>
          <p:nvPr/>
        </p:nvSpPr>
        <p:spPr>
          <a:xfrm>
            <a:off x="35386181" y="19577307"/>
            <a:ext cx="8183750" cy="4277031"/>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0000" dirty="0">
                <a:solidFill>
                  <a:schemeClr val="tx1"/>
                </a:solidFill>
                <a:latin typeface="Arial" panose="020B0604020202020204" pitchFamily="34" charset="0"/>
                <a:cs typeface="Arial" panose="020B0604020202020204" pitchFamily="34" charset="0"/>
              </a:rPr>
              <a:t>iSCSI Target</a:t>
            </a:r>
          </a:p>
        </p:txBody>
      </p:sp>
      <p:pic>
        <p:nvPicPr>
          <p:cNvPr id="23" name="5_NAS device" descr="A picture containing text, electronics&#10;&#10;Description automatically generated">
            <a:extLst>
              <a:ext uri="{FF2B5EF4-FFF2-40B4-BE49-F238E27FC236}">
                <a16:creationId xmlns:a16="http://schemas.microsoft.com/office/drawing/2014/main" id="{1DCFA551-6B83-4A2D-A37A-DCEBC34F0D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22315" y="10050464"/>
            <a:ext cx="12711480" cy="9083015"/>
          </a:xfrm>
          <a:prstGeom prst="rect">
            <a:avLst/>
          </a:prstGeom>
        </p:spPr>
      </p:pic>
      <p:sp>
        <p:nvSpPr>
          <p:cNvPr id="24" name="4_Swith text">
            <a:extLst>
              <a:ext uri="{FF2B5EF4-FFF2-40B4-BE49-F238E27FC236}">
                <a16:creationId xmlns:a16="http://schemas.microsoft.com/office/drawing/2014/main" id="{76D27E41-2FF1-47C5-B6F8-5FE0F77145F4}"/>
              </a:ext>
            </a:extLst>
          </p:cNvPr>
          <p:cNvSpPr/>
          <p:nvPr/>
        </p:nvSpPr>
        <p:spPr>
          <a:xfrm>
            <a:off x="19813108" y="20298413"/>
            <a:ext cx="6704492" cy="339339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0" dirty="0">
                <a:solidFill>
                  <a:schemeClr val="tx1"/>
                </a:solidFill>
                <a:latin typeface="Arial" panose="020B0604020202020204" pitchFamily="34" charset="0"/>
                <a:cs typeface="Arial" panose="020B0604020202020204" pitchFamily="34" charset="0"/>
              </a:rPr>
              <a:t>Network</a:t>
            </a:r>
          </a:p>
        </p:txBody>
      </p:sp>
      <p:pic>
        <p:nvPicPr>
          <p:cNvPr id="25" name="4_Switch">
            <a:extLst>
              <a:ext uri="{FF2B5EF4-FFF2-40B4-BE49-F238E27FC236}">
                <a16:creationId xmlns:a16="http://schemas.microsoft.com/office/drawing/2014/main" id="{A39700D5-25DE-474E-9406-AAC0261752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57782" y="13965504"/>
            <a:ext cx="11855189" cy="6668544"/>
          </a:xfrm>
          <a:prstGeom prst="rect">
            <a:avLst/>
          </a:prstGeom>
        </p:spPr>
      </p:pic>
      <p:pic>
        <p:nvPicPr>
          <p:cNvPr id="26" name="2_desktop">
            <a:extLst>
              <a:ext uri="{FF2B5EF4-FFF2-40B4-BE49-F238E27FC236}">
                <a16:creationId xmlns:a16="http://schemas.microsoft.com/office/drawing/2014/main" id="{9695FB7F-EBFA-4569-8746-5E6F8E4F16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883" y="10289159"/>
            <a:ext cx="17487811" cy="9836893"/>
          </a:xfrm>
          <a:prstGeom prst="rect">
            <a:avLst/>
          </a:prstGeom>
        </p:spPr>
      </p:pic>
      <p:sp>
        <p:nvSpPr>
          <p:cNvPr id="27" name="3_Initiator">
            <a:extLst>
              <a:ext uri="{FF2B5EF4-FFF2-40B4-BE49-F238E27FC236}">
                <a16:creationId xmlns:a16="http://schemas.microsoft.com/office/drawing/2014/main" id="{3F6E880A-91D9-4B01-89C2-C6F48E3238C4}"/>
              </a:ext>
            </a:extLst>
          </p:cNvPr>
          <p:cNvSpPr/>
          <p:nvPr/>
        </p:nvSpPr>
        <p:spPr>
          <a:xfrm>
            <a:off x="3624243" y="19598771"/>
            <a:ext cx="8094432" cy="4230352"/>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0000" dirty="0">
                <a:solidFill>
                  <a:schemeClr val="tx1"/>
                </a:solidFill>
                <a:latin typeface="Arial" panose="020B0604020202020204" pitchFamily="34" charset="0"/>
                <a:cs typeface="Arial" panose="020B0604020202020204" pitchFamily="34" charset="0"/>
              </a:rPr>
              <a:t>iSCSI Initiator</a:t>
            </a:r>
          </a:p>
        </p:txBody>
      </p:sp>
      <p:sp>
        <p:nvSpPr>
          <p:cNvPr id="9" name="1_Bullet 1">
            <a:extLst>
              <a:ext uri="{FF2B5EF4-FFF2-40B4-BE49-F238E27FC236}">
                <a16:creationId xmlns:a16="http://schemas.microsoft.com/office/drawing/2014/main" id="{9AB0CD40-3F8C-4AD7-ABD2-0365709E7B83}"/>
              </a:ext>
            </a:extLst>
          </p:cNvPr>
          <p:cNvSpPr txBox="1"/>
          <p:nvPr/>
        </p:nvSpPr>
        <p:spPr>
          <a:xfrm>
            <a:off x="1676571" y="4875935"/>
            <a:ext cx="24377904"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SCSI over IP</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8" y="553465"/>
            <a:ext cx="24377904"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iSCSI</a:t>
            </a:r>
          </a:p>
        </p:txBody>
      </p:sp>
    </p:spTree>
    <p:extLst>
      <p:ext uri="{BB962C8B-B14F-4D97-AF65-F5344CB8AC3E}">
        <p14:creationId xmlns:p14="http://schemas.microsoft.com/office/powerpoint/2010/main" val="2411333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0"/>
            <a:ext cx="48767999" cy="4277031"/>
          </a:xfrm>
        </p:spPr>
      </p:pic>
      <p:sp>
        <p:nvSpPr>
          <p:cNvPr id="21" name="0_Copyright">
            <a:extLst>
              <a:ext uri="{FF2B5EF4-FFF2-40B4-BE49-F238E27FC236}">
                <a16:creationId xmlns:a16="http://schemas.microsoft.com/office/drawing/2014/main" id="{1D1C77CE-E6F3-4D8C-AEAC-451833E2C370}"/>
              </a:ext>
            </a:extLst>
          </p:cNvPr>
          <p:cNvSpPr txBox="1"/>
          <p:nvPr/>
        </p:nvSpPr>
        <p:spPr>
          <a:xfrm>
            <a:off x="40111136" y="25845427"/>
            <a:ext cx="8656864" cy="1131079"/>
          </a:xfrm>
          <a:prstGeom prst="rect">
            <a:avLst/>
          </a:prstGeom>
          <a:noFill/>
        </p:spPr>
        <p:txBody>
          <a:bodyPr wrap="square">
            <a:spAutoFit/>
          </a:bodyPr>
          <a:lstStyle/>
          <a:p>
            <a:r>
              <a:rPr lang="en-US" sz="6770" dirty="0">
                <a:solidFill>
                  <a:srgbClr val="A7A7A7"/>
                </a:solidFill>
                <a:latin typeface="Serpentine" pitchFamily="50" charset="0"/>
              </a:rPr>
              <a:t>© Copyright 2022</a:t>
            </a:r>
          </a:p>
        </p:txBody>
      </p:sp>
      <p:sp>
        <p:nvSpPr>
          <p:cNvPr id="22" name="0_WebSite">
            <a:extLst>
              <a:ext uri="{FF2B5EF4-FFF2-40B4-BE49-F238E27FC236}">
                <a16:creationId xmlns:a16="http://schemas.microsoft.com/office/drawing/2014/main" id="{EBA60B91-F7A8-4751-AFF7-33A00E13A478}"/>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16" name="0_SAS Cable" descr="A close-up of a shoe&#10;&#10;Description automatically generated">
            <a:extLst>
              <a:ext uri="{FF2B5EF4-FFF2-40B4-BE49-F238E27FC236}">
                <a16:creationId xmlns:a16="http://schemas.microsoft.com/office/drawing/2014/main" id="{3F4AD7B0-592C-41BB-A9D7-5D09E74316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0" y="102552"/>
            <a:ext cx="24384000" cy="20579405"/>
          </a:xfrm>
          <a:prstGeom prst="rect">
            <a:avLst/>
          </a:prstGeom>
        </p:spPr>
      </p:pic>
      <p:sp>
        <p:nvSpPr>
          <p:cNvPr id="17" name="4_Bullet 4">
            <a:extLst>
              <a:ext uri="{FF2B5EF4-FFF2-40B4-BE49-F238E27FC236}">
                <a16:creationId xmlns:a16="http://schemas.microsoft.com/office/drawing/2014/main" id="{BCFB5768-5FEA-4F17-B8A4-A90D2A01A4D8}"/>
              </a:ext>
            </a:extLst>
          </p:cNvPr>
          <p:cNvSpPr txBox="1"/>
          <p:nvPr/>
        </p:nvSpPr>
        <p:spPr>
          <a:xfrm>
            <a:off x="1801368" y="13525645"/>
            <a:ext cx="30498288" cy="2246769"/>
          </a:xfrm>
          <a:prstGeom prst="rect">
            <a:avLst/>
          </a:prstGeom>
          <a:noFill/>
        </p:spPr>
        <p:txBody>
          <a:bodyPr wrap="square">
            <a:spAutoFit/>
          </a:bodyPr>
          <a:lstStyle/>
          <a:p>
            <a:r>
              <a:rPr lang="en-AU" sz="14000" b="1" dirty="0">
                <a:solidFill>
                  <a:srgbClr val="1884C7"/>
                </a:solidFill>
                <a:latin typeface="Arial" panose="020B0604020202020204" pitchFamily="34" charset="0"/>
                <a:cs typeface="Arial" panose="020B0604020202020204" pitchFamily="34" charset="0"/>
              </a:rPr>
              <a:t>Mainly used for cloud/servers</a:t>
            </a:r>
            <a:endParaRPr lang="en-US" sz="14000" b="1" dirty="0">
              <a:solidFill>
                <a:srgbClr val="1884C7"/>
              </a:solidFill>
              <a:latin typeface="Arial" panose="020B0604020202020204" pitchFamily="34" charset="0"/>
              <a:cs typeface="Arial" panose="020B0604020202020204" pitchFamily="34" charset="0"/>
            </a:endParaRPr>
          </a:p>
        </p:txBody>
      </p:sp>
      <p:sp>
        <p:nvSpPr>
          <p:cNvPr id="13" name="3_Bullet 3">
            <a:extLst>
              <a:ext uri="{FF2B5EF4-FFF2-40B4-BE49-F238E27FC236}">
                <a16:creationId xmlns:a16="http://schemas.microsoft.com/office/drawing/2014/main" id="{ABB92F5E-CFB4-4190-80BF-B12BB0836710}"/>
              </a:ext>
            </a:extLst>
          </p:cNvPr>
          <p:cNvSpPr txBox="1"/>
          <p:nvPr/>
        </p:nvSpPr>
        <p:spPr>
          <a:xfrm>
            <a:off x="1801368" y="10928891"/>
            <a:ext cx="29401008" cy="2246769"/>
          </a:xfrm>
          <a:prstGeom prst="rect">
            <a:avLst/>
          </a:prstGeom>
          <a:noFill/>
        </p:spPr>
        <p:txBody>
          <a:bodyPr wrap="square">
            <a:spAutoFit/>
          </a:bodyPr>
          <a:lstStyle/>
          <a:p>
            <a:r>
              <a:rPr lang="en-AU" sz="14000" b="1" dirty="0">
                <a:solidFill>
                  <a:srgbClr val="1884C7"/>
                </a:solidFill>
                <a:latin typeface="Arial" panose="020B0604020202020204" pitchFamily="34" charset="0"/>
                <a:cs typeface="Arial" panose="020B0604020202020204" pitchFamily="34" charset="0"/>
              </a:rPr>
              <a:t>Each device has unique identifier</a:t>
            </a:r>
            <a:endParaRPr lang="en-US" sz="14000" b="1" dirty="0">
              <a:solidFill>
                <a:srgbClr val="1884C7"/>
              </a:solidFill>
              <a:latin typeface="Arial" panose="020B0604020202020204" pitchFamily="34" charset="0"/>
              <a:cs typeface="Arial" panose="020B0604020202020204" pitchFamily="34" charset="0"/>
            </a:endParaRPr>
          </a:p>
        </p:txBody>
      </p:sp>
      <p:sp>
        <p:nvSpPr>
          <p:cNvPr id="18" name="2_Bullet 2">
            <a:extLst>
              <a:ext uri="{FF2B5EF4-FFF2-40B4-BE49-F238E27FC236}">
                <a16:creationId xmlns:a16="http://schemas.microsoft.com/office/drawing/2014/main" id="{885F3228-611E-4537-915F-A671698DC49F}"/>
              </a:ext>
            </a:extLst>
          </p:cNvPr>
          <p:cNvSpPr txBox="1"/>
          <p:nvPr/>
        </p:nvSpPr>
        <p:spPr>
          <a:xfrm>
            <a:off x="1801368" y="8332136"/>
            <a:ext cx="28440888" cy="2246769"/>
          </a:xfrm>
          <a:prstGeom prst="rect">
            <a:avLst/>
          </a:prstGeom>
          <a:noFill/>
        </p:spPr>
        <p:txBody>
          <a:bodyPr wrap="square">
            <a:spAutoFit/>
          </a:bodyPr>
          <a:lstStyle/>
          <a:p>
            <a:r>
              <a:rPr lang="en-AU" sz="14000" b="1" dirty="0">
                <a:solidFill>
                  <a:srgbClr val="1884C7"/>
                </a:solidFill>
                <a:latin typeface="Arial" panose="020B0604020202020204" pitchFamily="34" charset="0"/>
                <a:cs typeface="Arial" panose="020B0604020202020204" pitchFamily="34" charset="0"/>
              </a:rPr>
              <a:t>Each port has unique identifier</a:t>
            </a:r>
            <a:endParaRPr lang="en-US" sz="14000" b="1" dirty="0">
              <a:solidFill>
                <a:srgbClr val="1884C7"/>
              </a:solidFill>
              <a:latin typeface="Arial" panose="020B0604020202020204" pitchFamily="34" charset="0"/>
              <a:cs typeface="Arial" panose="020B0604020202020204" pitchFamily="34" charset="0"/>
            </a:endParaRPr>
          </a:p>
        </p:txBody>
      </p:sp>
      <p:sp>
        <p:nvSpPr>
          <p:cNvPr id="9" name="1_Bullet 1">
            <a:extLst>
              <a:ext uri="{FF2B5EF4-FFF2-40B4-BE49-F238E27FC236}">
                <a16:creationId xmlns:a16="http://schemas.microsoft.com/office/drawing/2014/main" id="{9AB0CD40-3F8C-4AD7-ABD2-0365709E7B83}"/>
              </a:ext>
            </a:extLst>
          </p:cNvPr>
          <p:cNvSpPr txBox="1"/>
          <p:nvPr/>
        </p:nvSpPr>
        <p:spPr>
          <a:xfrm>
            <a:off x="1801368" y="5735381"/>
            <a:ext cx="28898088" cy="2246769"/>
          </a:xfrm>
          <a:prstGeom prst="rect">
            <a:avLst/>
          </a:prstGeom>
          <a:noFill/>
        </p:spPr>
        <p:txBody>
          <a:bodyPr wrap="square">
            <a:spAutoFit/>
          </a:bodyPr>
          <a:lstStyle/>
          <a:p>
            <a:r>
              <a:rPr lang="en-AU" sz="14000" b="1" dirty="0">
                <a:solidFill>
                  <a:srgbClr val="1884C7"/>
                </a:solidFill>
                <a:latin typeface="Arial" panose="020B0604020202020204" pitchFamily="34" charset="0"/>
                <a:cs typeface="Arial" panose="020B0604020202020204" pitchFamily="34" charset="0"/>
              </a:rPr>
              <a:t>Uses serial rather than parallel</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8" y="553465"/>
            <a:ext cx="44284392"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SAS (Serial Attached SCSI)</a:t>
            </a:r>
          </a:p>
        </p:txBody>
      </p:sp>
    </p:spTree>
    <p:extLst>
      <p:ext uri="{BB962C8B-B14F-4D97-AF65-F5344CB8AC3E}">
        <p14:creationId xmlns:p14="http://schemas.microsoft.com/office/powerpoint/2010/main" val="470490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0"/>
            <a:ext cx="48767999" cy="4277030"/>
          </a:xfrm>
        </p:spPr>
      </p:pic>
      <p:sp>
        <p:nvSpPr>
          <p:cNvPr id="21" name="0_Copyright">
            <a:extLst>
              <a:ext uri="{FF2B5EF4-FFF2-40B4-BE49-F238E27FC236}">
                <a16:creationId xmlns:a16="http://schemas.microsoft.com/office/drawing/2014/main" id="{DD884720-5B77-4B39-ADFE-1B999168559C}"/>
              </a:ext>
            </a:extLst>
          </p:cNvPr>
          <p:cNvSpPr txBox="1"/>
          <p:nvPr/>
        </p:nvSpPr>
        <p:spPr>
          <a:xfrm>
            <a:off x="40111136" y="25845427"/>
            <a:ext cx="8656864" cy="1131079"/>
          </a:xfrm>
          <a:prstGeom prst="rect">
            <a:avLst/>
          </a:prstGeom>
          <a:noFill/>
        </p:spPr>
        <p:txBody>
          <a:bodyPr wrap="square">
            <a:spAutoFit/>
          </a:bodyPr>
          <a:lstStyle/>
          <a:p>
            <a:r>
              <a:rPr lang="en-US" sz="6770" dirty="0">
                <a:solidFill>
                  <a:srgbClr val="A7A7A7"/>
                </a:solidFill>
                <a:latin typeface="Serpentine" pitchFamily="50" charset="0"/>
              </a:rPr>
              <a:t>© Copyright 2022</a:t>
            </a:r>
          </a:p>
        </p:txBody>
      </p:sp>
      <p:pic>
        <p:nvPicPr>
          <p:cNvPr id="3" name="1_World_V World1">
            <a:extLst>
              <a:ext uri="{FF2B5EF4-FFF2-40B4-BE49-F238E27FC236}">
                <a16:creationId xmlns:a16="http://schemas.microsoft.com/office/drawing/2014/main" id="{6A22F2DD-2C05-48B2-99F4-353BD00DFC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62140" y="-556116"/>
            <a:ext cx="30600185" cy="17212603"/>
          </a:xfrm>
          <a:prstGeom prst="rect">
            <a:avLst/>
          </a:prstGeom>
        </p:spPr>
      </p:pic>
      <p:sp>
        <p:nvSpPr>
          <p:cNvPr id="4" name="0_World Dimmer">
            <a:extLst>
              <a:ext uri="{FF2B5EF4-FFF2-40B4-BE49-F238E27FC236}">
                <a16:creationId xmlns:a16="http://schemas.microsoft.com/office/drawing/2014/main" id="{3857D8D0-8378-4F86-A358-A79ED5A675D1}"/>
              </a:ext>
            </a:extLst>
          </p:cNvPr>
          <p:cNvSpPr/>
          <p:nvPr/>
        </p:nvSpPr>
        <p:spPr>
          <a:xfrm>
            <a:off x="28651200" y="4234875"/>
            <a:ext cx="20116800" cy="12950251"/>
          </a:xfrm>
          <a:prstGeom prst="rect">
            <a:avLst/>
          </a:prstGeom>
          <a:solidFill>
            <a:schemeClr val="lt1">
              <a:alpha val="9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7_Bullet 6">
            <a:extLst>
              <a:ext uri="{FF2B5EF4-FFF2-40B4-BE49-F238E27FC236}">
                <a16:creationId xmlns:a16="http://schemas.microsoft.com/office/drawing/2014/main" id="{93BDC196-68A7-4B13-AEC2-DA960367EDBF}"/>
              </a:ext>
            </a:extLst>
          </p:cNvPr>
          <p:cNvSpPr txBox="1"/>
          <p:nvPr/>
        </p:nvSpPr>
        <p:spPr>
          <a:xfrm>
            <a:off x="1139952" y="15328808"/>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SAS for high-end use</a:t>
            </a:r>
          </a:p>
        </p:txBody>
      </p:sp>
      <p:sp>
        <p:nvSpPr>
          <p:cNvPr id="12" name="6_Bullet 5">
            <a:extLst>
              <a:ext uri="{FF2B5EF4-FFF2-40B4-BE49-F238E27FC236}">
                <a16:creationId xmlns:a16="http://schemas.microsoft.com/office/drawing/2014/main" id="{97EAF12F-B867-4C15-8390-FCF105AAB49B}"/>
              </a:ext>
            </a:extLst>
          </p:cNvPr>
          <p:cNvSpPr txBox="1"/>
          <p:nvPr/>
        </p:nvSpPr>
        <p:spPr>
          <a:xfrm>
            <a:off x="1139952" y="13472489"/>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iSCSI for network use</a:t>
            </a:r>
          </a:p>
        </p:txBody>
      </p:sp>
      <p:sp>
        <p:nvSpPr>
          <p:cNvPr id="18" name="5_Bullet 4">
            <a:extLst>
              <a:ext uri="{FF2B5EF4-FFF2-40B4-BE49-F238E27FC236}">
                <a16:creationId xmlns:a16="http://schemas.microsoft.com/office/drawing/2014/main" id="{885F3228-611E-4537-915F-A671698DC49F}"/>
              </a:ext>
            </a:extLst>
          </p:cNvPr>
          <p:cNvSpPr txBox="1"/>
          <p:nvPr/>
        </p:nvSpPr>
        <p:spPr>
          <a:xfrm>
            <a:off x="1139952" y="11000617"/>
            <a:ext cx="31321248" cy="2246769"/>
          </a:xfrm>
          <a:prstGeom prst="rect">
            <a:avLst/>
          </a:prstGeom>
          <a:noFill/>
        </p:spPr>
        <p:txBody>
          <a:bodyPr wrap="square">
            <a:spAutoFit/>
          </a:bodyPr>
          <a:lstStyle/>
          <a:p>
            <a:r>
              <a:rPr lang="en-AU" sz="14000" b="1" dirty="0">
                <a:solidFill>
                  <a:srgbClr val="1884C7"/>
                </a:solidFill>
                <a:latin typeface="Arial" panose="020B0604020202020204" pitchFamily="34" charset="0"/>
                <a:cs typeface="Arial" panose="020B0604020202020204" pitchFamily="34" charset="0"/>
              </a:rPr>
              <a:t>SCSI protocol still good and used</a:t>
            </a:r>
            <a:endParaRPr lang="en-US" sz="14000" b="1" dirty="0">
              <a:solidFill>
                <a:srgbClr val="1884C7"/>
              </a:solidFill>
              <a:latin typeface="Arial" panose="020B0604020202020204" pitchFamily="34" charset="0"/>
              <a:cs typeface="Arial" panose="020B0604020202020204" pitchFamily="34" charset="0"/>
            </a:endParaRPr>
          </a:p>
        </p:txBody>
      </p:sp>
      <p:sp>
        <p:nvSpPr>
          <p:cNvPr id="11" name="4_Bullet 3">
            <a:extLst>
              <a:ext uri="{FF2B5EF4-FFF2-40B4-BE49-F238E27FC236}">
                <a16:creationId xmlns:a16="http://schemas.microsoft.com/office/drawing/2014/main" id="{E64035EB-538E-4765-9879-52C9E87B8C6B}"/>
              </a:ext>
            </a:extLst>
          </p:cNvPr>
          <p:cNvSpPr txBox="1"/>
          <p:nvPr/>
        </p:nvSpPr>
        <p:spPr>
          <a:xfrm>
            <a:off x="1139952" y="9144298"/>
            <a:ext cx="24384000" cy="1631216"/>
          </a:xfrm>
          <a:prstGeom prst="rect">
            <a:avLst/>
          </a:prstGeom>
          <a:noFill/>
        </p:spPr>
        <p:txBody>
          <a:bodyPr wrap="square">
            <a:spAutoFit/>
          </a:bodyPr>
          <a:lstStyle/>
          <a:p>
            <a:r>
              <a:rPr lang="en-AU" sz="10000" dirty="0">
                <a:latin typeface="Arial" panose="020B0604020202020204" pitchFamily="34" charset="0"/>
                <a:cs typeface="Arial" panose="020B0604020202020204" pitchFamily="34" charset="0"/>
              </a:rPr>
              <a:t>Both ends of SCSI bus are terminated</a:t>
            </a:r>
            <a:endParaRPr lang="en-US" sz="10000" dirty="0">
              <a:latin typeface="Arial" panose="020B0604020202020204" pitchFamily="34" charset="0"/>
              <a:cs typeface="Arial" panose="020B0604020202020204" pitchFamily="34" charset="0"/>
            </a:endParaRPr>
          </a:p>
        </p:txBody>
      </p:sp>
      <p:sp>
        <p:nvSpPr>
          <p:cNvPr id="14" name="3_Bullet 2">
            <a:extLst>
              <a:ext uri="{FF2B5EF4-FFF2-40B4-BE49-F238E27FC236}">
                <a16:creationId xmlns:a16="http://schemas.microsoft.com/office/drawing/2014/main" id="{F7302874-6FF6-4F12-9408-F903772FAD68}"/>
              </a:ext>
            </a:extLst>
          </p:cNvPr>
          <p:cNvSpPr txBox="1"/>
          <p:nvPr/>
        </p:nvSpPr>
        <p:spPr>
          <a:xfrm>
            <a:off x="1139952" y="7287979"/>
            <a:ext cx="24384000" cy="1631216"/>
          </a:xfrm>
          <a:prstGeom prst="rect">
            <a:avLst/>
          </a:prstGeom>
          <a:noFill/>
        </p:spPr>
        <p:txBody>
          <a:bodyPr wrap="square">
            <a:spAutoFit/>
          </a:bodyPr>
          <a:lstStyle/>
          <a:p>
            <a:r>
              <a:rPr lang="en-AU" sz="10000" dirty="0">
                <a:latin typeface="Arial" panose="020B0604020202020204" pitchFamily="34" charset="0"/>
                <a:cs typeface="Arial" panose="020B0604020202020204" pitchFamily="34" charset="0"/>
              </a:rPr>
              <a:t>Make sure devices on bus have unique ID</a:t>
            </a:r>
            <a:endParaRPr lang="en-US" sz="10000" dirty="0">
              <a:latin typeface="Arial" panose="020B0604020202020204" pitchFamily="34" charset="0"/>
              <a:cs typeface="Arial" panose="020B0604020202020204" pitchFamily="34" charset="0"/>
            </a:endParaRPr>
          </a:p>
        </p:txBody>
      </p:sp>
      <p:sp>
        <p:nvSpPr>
          <p:cNvPr id="9" name="2_Bullet 1">
            <a:extLst>
              <a:ext uri="{FF2B5EF4-FFF2-40B4-BE49-F238E27FC236}">
                <a16:creationId xmlns:a16="http://schemas.microsoft.com/office/drawing/2014/main" id="{9AB0CD40-3F8C-4AD7-ABD2-0365709E7B83}"/>
              </a:ext>
            </a:extLst>
          </p:cNvPr>
          <p:cNvSpPr txBox="1"/>
          <p:nvPr/>
        </p:nvSpPr>
        <p:spPr>
          <a:xfrm>
            <a:off x="1139952" y="4816107"/>
            <a:ext cx="24377904"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Traditional SCSI obsolete</a:t>
            </a:r>
          </a:p>
        </p:txBody>
      </p:sp>
      <p:sp>
        <p:nvSpPr>
          <p:cNvPr id="22" name="0_WebSite">
            <a:extLst>
              <a:ext uri="{FF2B5EF4-FFF2-40B4-BE49-F238E27FC236}">
                <a16:creationId xmlns:a16="http://schemas.microsoft.com/office/drawing/2014/main" id="{AC8D8712-DBC2-444D-9F04-03AD501BCC26}"/>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8" y="553465"/>
            <a:ext cx="24377904"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In The Real World</a:t>
            </a:r>
          </a:p>
        </p:txBody>
      </p:sp>
    </p:spTree>
    <p:extLst>
      <p:ext uri="{BB962C8B-B14F-4D97-AF65-F5344CB8AC3E}">
        <p14:creationId xmlns:p14="http://schemas.microsoft.com/office/powerpoint/2010/main" val="1062907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 y="1715"/>
            <a:ext cx="48761903" cy="27428570"/>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40111136" y="25845427"/>
            <a:ext cx="8656864" cy="1131079"/>
          </a:xfrm>
          <a:prstGeom prst="rect">
            <a:avLst/>
          </a:prstGeom>
          <a:noFill/>
        </p:spPr>
        <p:txBody>
          <a:bodyPr wrap="square">
            <a:spAutoFit/>
          </a:bodyPr>
          <a:lstStyle/>
          <a:p>
            <a:r>
              <a:rPr lang="en-US" sz="6770" dirty="0">
                <a:solidFill>
                  <a:srgbClr val="A7A7A7"/>
                </a:solidFill>
                <a:latin typeface="Serpentine" pitchFamily="50" charset="0"/>
              </a:rPr>
              <a:t>© Copyright 2022</a:t>
            </a:r>
          </a:p>
        </p:txBody>
      </p:sp>
      <p:sp>
        <p:nvSpPr>
          <p:cNvPr id="7" name="0_URL">
            <a:extLst>
              <a:ext uri="{FF2B5EF4-FFF2-40B4-BE49-F238E27FC236}">
                <a16:creationId xmlns:a16="http://schemas.microsoft.com/office/drawing/2014/main" id="{CE549CF7-9E7E-4FCB-A95E-501E8254D341}"/>
              </a:ext>
            </a:extLst>
          </p:cNvPr>
          <p:cNvSpPr txBox="1"/>
          <p:nvPr/>
        </p:nvSpPr>
        <p:spPr>
          <a:xfrm>
            <a:off x="2098221" y="20825727"/>
            <a:ext cx="38461949"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Video content: https://ITFreeTraining.com/ap/3b45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8656863" y="17776505"/>
            <a:ext cx="10474778" cy="2400657"/>
          </a:xfrm>
          <a:prstGeom prst="rect">
            <a:avLst/>
          </a:prstGeom>
          <a:noFill/>
        </p:spPr>
        <p:txBody>
          <a:bodyPr wrap="square">
            <a:spAutoFit/>
          </a:bodyPr>
          <a:lstStyle/>
          <a:p>
            <a:r>
              <a:rPr lang="en-US" sz="15000"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9636359" y="17776505"/>
            <a:ext cx="10474778" cy="2400657"/>
          </a:xfrm>
          <a:prstGeom prst="rect">
            <a:avLst/>
          </a:prstGeom>
          <a:noFill/>
        </p:spPr>
        <p:txBody>
          <a:bodyPr wrap="square">
            <a:spAutoFit/>
          </a:bodyPr>
          <a:lstStyle/>
          <a:p>
            <a:r>
              <a:rPr lang="en-US" sz="15000"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0"/>
            <a:ext cx="48768000"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dirty="0">
                <a:solidFill>
                  <a:srgbClr val="A7A7A7"/>
                </a:solidFill>
                <a:latin typeface="Serpentine" pitchFamily="50" charset="0"/>
              </a:rPr>
              <a:t>© Copyright 2022</a:t>
            </a: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15" name="6_interface text">
            <a:extLst>
              <a:ext uri="{FF2B5EF4-FFF2-40B4-BE49-F238E27FC236}">
                <a16:creationId xmlns:a16="http://schemas.microsoft.com/office/drawing/2014/main" id="{93BDC196-68A7-4B13-AEC2-DA960367EDBF}"/>
              </a:ext>
            </a:extLst>
          </p:cNvPr>
          <p:cNvSpPr txBox="1"/>
          <p:nvPr/>
        </p:nvSpPr>
        <p:spPr>
          <a:xfrm>
            <a:off x="16492024" y="20741229"/>
            <a:ext cx="18771778" cy="2400657"/>
          </a:xfrm>
          <a:prstGeom prst="rect">
            <a:avLst/>
          </a:prstGeom>
          <a:noFill/>
        </p:spPr>
        <p:txBody>
          <a:bodyPr wrap="square">
            <a:spAutoFit/>
          </a:bodyPr>
          <a:lstStyle/>
          <a:p>
            <a:r>
              <a:rPr lang="en-US" sz="15000" dirty="0">
                <a:latin typeface="Arial" panose="020B0604020202020204" pitchFamily="34" charset="0"/>
                <a:cs typeface="Arial" panose="020B0604020202020204" pitchFamily="34" charset="0"/>
              </a:rPr>
              <a:t>Interface</a:t>
            </a:r>
          </a:p>
        </p:txBody>
      </p:sp>
      <p:pic>
        <p:nvPicPr>
          <p:cNvPr id="16" name="6_Interface picture">
            <a:extLst>
              <a:ext uri="{FF2B5EF4-FFF2-40B4-BE49-F238E27FC236}">
                <a16:creationId xmlns:a16="http://schemas.microsoft.com/office/drawing/2014/main" id="{0DA196C2-8F9C-4168-ADE0-CCFDC9F7A07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73564" y="19859301"/>
            <a:ext cx="4340844" cy="5118112"/>
          </a:xfrm>
          <a:prstGeom prst="rect">
            <a:avLst/>
          </a:prstGeom>
        </p:spPr>
      </p:pic>
      <p:sp>
        <p:nvSpPr>
          <p:cNvPr id="12" name="5_Elec text">
            <a:extLst>
              <a:ext uri="{FF2B5EF4-FFF2-40B4-BE49-F238E27FC236}">
                <a16:creationId xmlns:a16="http://schemas.microsoft.com/office/drawing/2014/main" id="{97EAF12F-B867-4C15-8390-FCF105AAB49B}"/>
              </a:ext>
            </a:extLst>
          </p:cNvPr>
          <p:cNvSpPr txBox="1"/>
          <p:nvPr/>
        </p:nvSpPr>
        <p:spPr>
          <a:xfrm>
            <a:off x="16492024" y="16049763"/>
            <a:ext cx="22870722" cy="2400657"/>
          </a:xfrm>
          <a:prstGeom prst="rect">
            <a:avLst/>
          </a:prstGeom>
          <a:noFill/>
        </p:spPr>
        <p:txBody>
          <a:bodyPr wrap="square">
            <a:spAutoFit/>
          </a:bodyPr>
          <a:lstStyle/>
          <a:p>
            <a:r>
              <a:rPr lang="en-US" sz="15000" dirty="0">
                <a:latin typeface="Arial" panose="020B0604020202020204" pitchFamily="34" charset="0"/>
                <a:cs typeface="Arial" panose="020B0604020202020204" pitchFamily="34" charset="0"/>
              </a:rPr>
              <a:t>Electrical/optical signals</a:t>
            </a:r>
          </a:p>
        </p:txBody>
      </p:sp>
      <p:pic>
        <p:nvPicPr>
          <p:cNvPr id="17" name="5_Elec">
            <a:extLst>
              <a:ext uri="{FF2B5EF4-FFF2-40B4-BE49-F238E27FC236}">
                <a16:creationId xmlns:a16="http://schemas.microsoft.com/office/drawing/2014/main" id="{E0AF3A9A-6FF2-4B0D-A0DA-453CBB3FB685}"/>
              </a:ext>
            </a:extLst>
          </p:cNvPr>
          <p:cNvPicPr>
            <a:picLocks noChangeAspect="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0333065" y="15977764"/>
            <a:ext cx="5421842" cy="3049788"/>
          </a:xfrm>
          <a:prstGeom prst="rect">
            <a:avLst/>
          </a:prstGeom>
        </p:spPr>
      </p:pic>
      <p:sp>
        <p:nvSpPr>
          <p:cNvPr id="11" name="4_Protocol text">
            <a:extLst>
              <a:ext uri="{FF2B5EF4-FFF2-40B4-BE49-F238E27FC236}">
                <a16:creationId xmlns:a16="http://schemas.microsoft.com/office/drawing/2014/main" id="{E64035EB-538E-4765-9879-52C9E87B8C6B}"/>
              </a:ext>
            </a:extLst>
          </p:cNvPr>
          <p:cNvSpPr txBox="1"/>
          <p:nvPr/>
        </p:nvSpPr>
        <p:spPr>
          <a:xfrm>
            <a:off x="16492024" y="12369818"/>
            <a:ext cx="18771778" cy="2400657"/>
          </a:xfrm>
          <a:prstGeom prst="rect">
            <a:avLst/>
          </a:prstGeom>
          <a:noFill/>
        </p:spPr>
        <p:txBody>
          <a:bodyPr wrap="square">
            <a:spAutoFit/>
          </a:bodyPr>
          <a:lstStyle/>
          <a:p>
            <a:r>
              <a:rPr lang="en-US" sz="15000" dirty="0">
                <a:latin typeface="Arial" panose="020B0604020202020204" pitchFamily="34" charset="0"/>
                <a:cs typeface="Arial" panose="020B0604020202020204" pitchFamily="34" charset="0"/>
              </a:rPr>
              <a:t>Protocols</a:t>
            </a:r>
          </a:p>
        </p:txBody>
      </p:sp>
      <p:pic>
        <p:nvPicPr>
          <p:cNvPr id="23" name="4_Protocol pictures" descr="A chalkboard with writing on it&#10;&#10;Description automatically generated with medium confidence">
            <a:extLst>
              <a:ext uri="{FF2B5EF4-FFF2-40B4-BE49-F238E27FC236}">
                <a16:creationId xmlns:a16="http://schemas.microsoft.com/office/drawing/2014/main" id="{93865CFB-8AC9-4E6B-8244-8F6FED23B3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29758" y="11844927"/>
            <a:ext cx="5028456" cy="3595460"/>
          </a:xfrm>
          <a:prstGeom prst="rect">
            <a:avLst/>
          </a:prstGeom>
        </p:spPr>
      </p:pic>
      <p:sp>
        <p:nvSpPr>
          <p:cNvPr id="14" name="3_Command text">
            <a:extLst>
              <a:ext uri="{FF2B5EF4-FFF2-40B4-BE49-F238E27FC236}">
                <a16:creationId xmlns:a16="http://schemas.microsoft.com/office/drawing/2014/main" id="{F7302874-6FF6-4F12-9408-F903772FAD68}"/>
              </a:ext>
            </a:extLst>
          </p:cNvPr>
          <p:cNvSpPr txBox="1"/>
          <p:nvPr/>
        </p:nvSpPr>
        <p:spPr>
          <a:xfrm>
            <a:off x="16492024" y="8493960"/>
            <a:ext cx="18771778" cy="2400657"/>
          </a:xfrm>
          <a:prstGeom prst="rect">
            <a:avLst/>
          </a:prstGeom>
          <a:noFill/>
        </p:spPr>
        <p:txBody>
          <a:bodyPr wrap="square">
            <a:spAutoFit/>
          </a:bodyPr>
          <a:lstStyle/>
          <a:p>
            <a:r>
              <a:rPr lang="en-US" sz="15000" dirty="0">
                <a:latin typeface="Arial" panose="020B0604020202020204" pitchFamily="34" charset="0"/>
                <a:cs typeface="Arial" panose="020B0604020202020204" pitchFamily="34" charset="0"/>
              </a:rPr>
              <a:t>Commands</a:t>
            </a:r>
          </a:p>
        </p:txBody>
      </p:sp>
      <p:pic>
        <p:nvPicPr>
          <p:cNvPr id="24" name="3_Command Picture">
            <a:extLst>
              <a:ext uri="{FF2B5EF4-FFF2-40B4-BE49-F238E27FC236}">
                <a16:creationId xmlns:a16="http://schemas.microsoft.com/office/drawing/2014/main" id="{3DAD5C1C-53EC-4D35-BA95-DF0968FF5477}"/>
              </a:ext>
            </a:extLst>
          </p:cNvPr>
          <p:cNvPicPr>
            <a:picLocks noChangeAspect="1"/>
          </p:cNvPicPr>
          <p:nvPr/>
        </p:nvPicPr>
        <p:blipFill>
          <a:blip r:embed="rId7"/>
          <a:stretch>
            <a:fillRect/>
          </a:stretch>
        </p:blipFill>
        <p:spPr>
          <a:xfrm>
            <a:off x="11485903" y="7643700"/>
            <a:ext cx="3869396" cy="3751747"/>
          </a:xfrm>
          <a:prstGeom prst="rect">
            <a:avLst/>
          </a:prstGeom>
        </p:spPr>
      </p:pic>
      <p:sp>
        <p:nvSpPr>
          <p:cNvPr id="18" name="2_Bullet 2">
            <a:extLst>
              <a:ext uri="{FF2B5EF4-FFF2-40B4-BE49-F238E27FC236}">
                <a16:creationId xmlns:a16="http://schemas.microsoft.com/office/drawing/2014/main" id="{885F3228-611E-4537-915F-A671698DC49F}"/>
              </a:ext>
            </a:extLst>
          </p:cNvPr>
          <p:cNvSpPr txBox="1"/>
          <p:nvPr/>
        </p:nvSpPr>
        <p:spPr>
          <a:xfrm>
            <a:off x="2272068" y="8040764"/>
            <a:ext cx="8456603"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Defines</a:t>
            </a:r>
          </a:p>
        </p:txBody>
      </p:sp>
      <p:sp>
        <p:nvSpPr>
          <p:cNvPr id="9" name="1_Bullet 1">
            <a:extLst>
              <a:ext uri="{FF2B5EF4-FFF2-40B4-BE49-F238E27FC236}">
                <a16:creationId xmlns:a16="http://schemas.microsoft.com/office/drawing/2014/main" id="{9AB0CD40-3F8C-4AD7-ABD2-0365709E7B83}"/>
              </a:ext>
            </a:extLst>
          </p:cNvPr>
          <p:cNvSpPr txBox="1"/>
          <p:nvPr/>
        </p:nvSpPr>
        <p:spPr>
          <a:xfrm>
            <a:off x="2272068" y="4816107"/>
            <a:ext cx="21110448"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First developed in 1986</a:t>
            </a:r>
          </a:p>
        </p:txBody>
      </p:sp>
      <p:pic>
        <p:nvPicPr>
          <p:cNvPr id="25" name="0_SCSI">
            <a:extLst>
              <a:ext uri="{FF2B5EF4-FFF2-40B4-BE49-F238E27FC236}">
                <a16:creationId xmlns:a16="http://schemas.microsoft.com/office/drawing/2014/main" id="{BDA2F5B1-DF78-4608-A467-D08B36690D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234490" y="4598742"/>
            <a:ext cx="16078071" cy="9043915"/>
          </a:xfrm>
          <a:prstGeom prst="rect">
            <a:avLst/>
          </a:prstGeom>
          <a:ln>
            <a:noFill/>
          </a:ln>
          <a:effectLst>
            <a:outerShdw blurRad="107950" dist="12700" dir="5400000" algn="ctr">
              <a:srgbClr val="000000"/>
            </a:outerShdw>
          </a:effectLst>
          <a:scene3d>
            <a:camera prst="orthographicFront">
              <a:rot lat="0" lon="0" rev="0"/>
            </a:camera>
            <a:lightRig rig="balanced" dir="t"/>
          </a:scene3d>
          <a:sp3d contourW="44450" prstMaterial="matte">
            <a:bevelT w="63500" h="63500" prst="artDeco"/>
            <a:contourClr>
              <a:srgbClr val="FFFFFF"/>
            </a:contourClr>
          </a:sp3d>
        </p:spPr>
      </p:pic>
      <p:sp>
        <p:nvSpPr>
          <p:cNvPr id="7" name="0_Title">
            <a:extLst>
              <a:ext uri="{FF2B5EF4-FFF2-40B4-BE49-F238E27FC236}">
                <a16:creationId xmlns:a16="http://schemas.microsoft.com/office/drawing/2014/main" id="{C6A9A446-B5B1-43D9-8A9C-5F8306EFD223}"/>
              </a:ext>
            </a:extLst>
          </p:cNvPr>
          <p:cNvSpPr txBox="1"/>
          <p:nvPr/>
        </p:nvSpPr>
        <p:spPr>
          <a:xfrm>
            <a:off x="1801368" y="553465"/>
            <a:ext cx="45826680" cy="2862322"/>
          </a:xfrm>
          <a:prstGeom prst="rect">
            <a:avLst/>
          </a:prstGeom>
          <a:noFill/>
        </p:spPr>
        <p:txBody>
          <a:bodyPr wrap="square">
            <a:spAutoFit/>
          </a:bodyPr>
          <a:lstStyle/>
          <a:p>
            <a:r>
              <a:rPr lang="en-AU" sz="18000" b="1" dirty="0">
                <a:solidFill>
                  <a:schemeClr val="bg1"/>
                </a:solidFill>
                <a:latin typeface="Arial" panose="020B0604020202020204" pitchFamily="34" charset="0"/>
                <a:cs typeface="Arial" panose="020B0604020202020204" pitchFamily="34" charset="0"/>
              </a:rPr>
              <a:t>Small Computer System Interface (SCSI)</a:t>
            </a:r>
            <a:endParaRPr lang="en-US" sz="18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5248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16346" y="0"/>
            <a:ext cx="48735307" cy="4277031"/>
          </a:xfrm>
        </p:spPr>
      </p:pic>
      <p:sp>
        <p:nvSpPr>
          <p:cNvPr id="16" name="0_Copyright">
            <a:extLst>
              <a:ext uri="{FF2B5EF4-FFF2-40B4-BE49-F238E27FC236}">
                <a16:creationId xmlns:a16="http://schemas.microsoft.com/office/drawing/2014/main" id="{1376E169-CD38-4F14-BC68-8499D64623F6}"/>
              </a:ext>
            </a:extLst>
          </p:cNvPr>
          <p:cNvSpPr txBox="1"/>
          <p:nvPr/>
        </p:nvSpPr>
        <p:spPr>
          <a:xfrm>
            <a:off x="40111136" y="25845427"/>
            <a:ext cx="8656864" cy="1131079"/>
          </a:xfrm>
          <a:prstGeom prst="rect">
            <a:avLst/>
          </a:prstGeom>
          <a:noFill/>
        </p:spPr>
        <p:txBody>
          <a:bodyPr wrap="square">
            <a:spAutoFit/>
          </a:bodyPr>
          <a:lstStyle/>
          <a:p>
            <a:r>
              <a:rPr lang="en-US" sz="6770" dirty="0">
                <a:solidFill>
                  <a:srgbClr val="A7A7A7"/>
                </a:solidFill>
                <a:latin typeface="Serpentine" pitchFamily="50" charset="0"/>
              </a:rPr>
              <a:t>© Copyright 2022</a:t>
            </a:r>
          </a:p>
        </p:txBody>
      </p:sp>
      <p:sp>
        <p:nvSpPr>
          <p:cNvPr id="17" name="0_WebSite">
            <a:extLst>
              <a:ext uri="{FF2B5EF4-FFF2-40B4-BE49-F238E27FC236}">
                <a16:creationId xmlns:a16="http://schemas.microsoft.com/office/drawing/2014/main" id="{6BBA69C0-6C02-44A2-88C0-4505BE8AB52A}"/>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21" name="6_SCSI SE" descr="A picture containing text, cup, indoor, dishware&#10;&#10;Description automatically generated">
            <a:extLst>
              <a:ext uri="{FF2B5EF4-FFF2-40B4-BE49-F238E27FC236}">
                <a16:creationId xmlns:a16="http://schemas.microsoft.com/office/drawing/2014/main" id="{5F5D887F-E38C-492D-A88B-EF22F92EB2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79272" y="13518774"/>
            <a:ext cx="22043933" cy="10511536"/>
          </a:xfrm>
          <a:prstGeom prst="rect">
            <a:avLst/>
          </a:prstGeom>
        </p:spPr>
      </p:pic>
      <p:sp>
        <p:nvSpPr>
          <p:cNvPr id="24" name="5_Bullet 5">
            <a:extLst>
              <a:ext uri="{FF2B5EF4-FFF2-40B4-BE49-F238E27FC236}">
                <a16:creationId xmlns:a16="http://schemas.microsoft.com/office/drawing/2014/main" id="{8932117E-B1CC-4E41-BB4E-E13C41F13EE9}"/>
              </a:ext>
            </a:extLst>
          </p:cNvPr>
          <p:cNvSpPr txBox="1"/>
          <p:nvPr/>
        </p:nvSpPr>
        <p:spPr>
          <a:xfrm>
            <a:off x="2489781" y="14822936"/>
            <a:ext cx="24384000" cy="1631216"/>
          </a:xfrm>
          <a:prstGeom prst="rect">
            <a:avLst/>
          </a:prstGeom>
          <a:noFill/>
        </p:spPr>
        <p:txBody>
          <a:bodyPr wrap="square">
            <a:spAutoFit/>
          </a:bodyPr>
          <a:lstStyle/>
          <a:p>
            <a:r>
              <a:rPr lang="en-AU" sz="10000" dirty="0">
                <a:latin typeface="Arial" panose="020B0604020202020204" pitchFamily="34" charset="0"/>
                <a:cs typeface="Arial" panose="020B0604020202020204" pitchFamily="34" charset="0"/>
              </a:rPr>
              <a:t>- Utilized a lot by Apple</a:t>
            </a:r>
            <a:endParaRPr lang="en-US" sz="10000" dirty="0">
              <a:latin typeface="Arial" panose="020B0604020202020204" pitchFamily="34" charset="0"/>
              <a:cs typeface="Arial" panose="020B0604020202020204" pitchFamily="34" charset="0"/>
            </a:endParaRPr>
          </a:p>
        </p:txBody>
      </p:sp>
      <p:sp>
        <p:nvSpPr>
          <p:cNvPr id="18" name="4_Bullet 4">
            <a:extLst>
              <a:ext uri="{FF2B5EF4-FFF2-40B4-BE49-F238E27FC236}">
                <a16:creationId xmlns:a16="http://schemas.microsoft.com/office/drawing/2014/main" id="{885F3228-611E-4537-915F-A671698DC49F}"/>
              </a:ext>
            </a:extLst>
          </p:cNvPr>
          <p:cNvSpPr txBox="1"/>
          <p:nvPr/>
        </p:nvSpPr>
        <p:spPr>
          <a:xfrm>
            <a:off x="1139952" y="12321228"/>
            <a:ext cx="24377904"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Was single ended (SE)</a:t>
            </a:r>
          </a:p>
        </p:txBody>
      </p:sp>
      <p:sp>
        <p:nvSpPr>
          <p:cNvPr id="11" name="3_Bullet 3">
            <a:extLst>
              <a:ext uri="{FF2B5EF4-FFF2-40B4-BE49-F238E27FC236}">
                <a16:creationId xmlns:a16="http://schemas.microsoft.com/office/drawing/2014/main" id="{E64035EB-538E-4765-9879-52C9E87B8C6B}"/>
              </a:ext>
            </a:extLst>
          </p:cNvPr>
          <p:cNvSpPr txBox="1"/>
          <p:nvPr/>
        </p:nvSpPr>
        <p:spPr>
          <a:xfrm>
            <a:off x="1139952" y="9819521"/>
            <a:ext cx="24384000"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8-bit Parallel interface</a:t>
            </a:r>
          </a:p>
        </p:txBody>
      </p:sp>
      <p:sp>
        <p:nvSpPr>
          <p:cNvPr id="14" name="2_Bullet 2">
            <a:extLst>
              <a:ext uri="{FF2B5EF4-FFF2-40B4-BE49-F238E27FC236}">
                <a16:creationId xmlns:a16="http://schemas.microsoft.com/office/drawing/2014/main" id="{F7302874-6FF6-4F12-9408-F903772FAD68}"/>
              </a:ext>
            </a:extLst>
          </p:cNvPr>
          <p:cNvSpPr txBox="1"/>
          <p:nvPr/>
        </p:nvSpPr>
        <p:spPr>
          <a:xfrm>
            <a:off x="1139952" y="7317814"/>
            <a:ext cx="24384000"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50-pin connector</a:t>
            </a:r>
          </a:p>
        </p:txBody>
      </p:sp>
      <p:pic>
        <p:nvPicPr>
          <p:cNvPr id="22" name="2_Picture 2" descr="A picture containing text, tool&#10;&#10;Description automatically generated">
            <a:extLst>
              <a:ext uri="{FF2B5EF4-FFF2-40B4-BE49-F238E27FC236}">
                <a16:creationId xmlns:a16="http://schemas.microsoft.com/office/drawing/2014/main" id="{BF8A991D-B5F2-47F8-A725-40BC3B00C629}"/>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6179272" y="9181751"/>
            <a:ext cx="20935544" cy="3982964"/>
          </a:xfrm>
          <a:prstGeom prst="rect">
            <a:avLst/>
          </a:prstGeom>
        </p:spPr>
      </p:pic>
      <p:pic>
        <p:nvPicPr>
          <p:cNvPr id="23" name="2_Picture 1" descr="A picture containing text, tool&#10;&#10;Description automatically generated">
            <a:extLst>
              <a:ext uri="{FF2B5EF4-FFF2-40B4-BE49-F238E27FC236}">
                <a16:creationId xmlns:a16="http://schemas.microsoft.com/office/drawing/2014/main" id="{3BD8B475-CDDF-4F31-9A29-942DAFA34832}"/>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6040377" y="5114809"/>
            <a:ext cx="20935543" cy="4649640"/>
          </a:xfrm>
          <a:prstGeom prst="rect">
            <a:avLst/>
          </a:prstGeom>
        </p:spPr>
      </p:pic>
      <p:sp>
        <p:nvSpPr>
          <p:cNvPr id="9" name="1_Bullet 1">
            <a:extLst>
              <a:ext uri="{FF2B5EF4-FFF2-40B4-BE49-F238E27FC236}">
                <a16:creationId xmlns:a16="http://schemas.microsoft.com/office/drawing/2014/main" id="{9AB0CD40-3F8C-4AD7-ABD2-0365709E7B83}"/>
              </a:ext>
            </a:extLst>
          </p:cNvPr>
          <p:cNvSpPr txBox="1"/>
          <p:nvPr/>
        </p:nvSpPr>
        <p:spPr>
          <a:xfrm>
            <a:off x="1139952" y="4816107"/>
            <a:ext cx="24377904" cy="2246769"/>
          </a:xfrm>
          <a:prstGeom prst="rect">
            <a:avLst/>
          </a:prstGeom>
          <a:noFill/>
        </p:spPr>
        <p:txBody>
          <a:bodyPr wrap="square">
            <a:spAutoFit/>
          </a:bodyPr>
          <a:lstStyle/>
          <a:p>
            <a:r>
              <a:rPr lang="en-US" sz="14000" b="1">
                <a:solidFill>
                  <a:srgbClr val="1884C7"/>
                </a:solidFill>
                <a:latin typeface="Arial" panose="020B0604020202020204" pitchFamily="34" charset="0"/>
                <a:cs typeface="Arial" panose="020B0604020202020204" pitchFamily="34" charset="0"/>
              </a:rPr>
              <a:t>Released in 1986</a:t>
            </a:r>
            <a:endParaRPr lang="en-US" sz="14000" b="1" dirty="0">
              <a:solidFill>
                <a:srgbClr val="1884C7"/>
              </a:solidFill>
              <a:latin typeface="Arial" panose="020B0604020202020204" pitchFamily="34" charset="0"/>
              <a:cs typeface="Arial" panose="020B0604020202020204" pitchFamily="34" charset="0"/>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801368" y="553465"/>
            <a:ext cx="24377904"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SCSI-1</a:t>
            </a:r>
          </a:p>
        </p:txBody>
      </p:sp>
    </p:spTree>
    <p:extLst>
      <p:ext uri="{BB962C8B-B14F-4D97-AF65-F5344CB8AC3E}">
        <p14:creationId xmlns:p14="http://schemas.microsoft.com/office/powerpoint/2010/main" val="977903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0"/>
            <a:ext cx="48767999" cy="4277031"/>
          </a:xfrm>
        </p:spPr>
      </p:pic>
      <p:sp>
        <p:nvSpPr>
          <p:cNvPr id="16" name="0_Copyright">
            <a:extLst>
              <a:ext uri="{FF2B5EF4-FFF2-40B4-BE49-F238E27FC236}">
                <a16:creationId xmlns:a16="http://schemas.microsoft.com/office/drawing/2014/main" id="{1419BA4F-1F6E-44DB-A227-0B94D425C8B7}"/>
              </a:ext>
            </a:extLst>
          </p:cNvPr>
          <p:cNvSpPr txBox="1"/>
          <p:nvPr/>
        </p:nvSpPr>
        <p:spPr>
          <a:xfrm>
            <a:off x="40111136" y="25845427"/>
            <a:ext cx="8656864" cy="1131079"/>
          </a:xfrm>
          <a:prstGeom prst="rect">
            <a:avLst/>
          </a:prstGeom>
          <a:noFill/>
        </p:spPr>
        <p:txBody>
          <a:bodyPr wrap="square">
            <a:spAutoFit/>
          </a:bodyPr>
          <a:lstStyle/>
          <a:p>
            <a:r>
              <a:rPr lang="en-US" sz="6770" dirty="0">
                <a:solidFill>
                  <a:srgbClr val="A7A7A7"/>
                </a:solidFill>
                <a:latin typeface="Serpentine" pitchFamily="50" charset="0"/>
              </a:rPr>
              <a:t>© Copyright 2022</a:t>
            </a:r>
          </a:p>
        </p:txBody>
      </p:sp>
      <p:sp>
        <p:nvSpPr>
          <p:cNvPr id="17" name="0_WebSite">
            <a:extLst>
              <a:ext uri="{FF2B5EF4-FFF2-40B4-BE49-F238E27FC236}">
                <a16:creationId xmlns:a16="http://schemas.microsoft.com/office/drawing/2014/main" id="{C4B38B97-4939-485C-943F-CC7DFC8C4804}"/>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24" name="3_Cable text">
            <a:extLst>
              <a:ext uri="{FF2B5EF4-FFF2-40B4-BE49-F238E27FC236}">
                <a16:creationId xmlns:a16="http://schemas.microsoft.com/office/drawing/2014/main" id="{EC3547BE-D715-4CA0-B0AF-BF3AC76E48EF}"/>
              </a:ext>
            </a:extLst>
          </p:cNvPr>
          <p:cNvSpPr txBox="1"/>
          <p:nvPr/>
        </p:nvSpPr>
        <p:spPr>
          <a:xfrm>
            <a:off x="27374524" y="20472608"/>
            <a:ext cx="20043647" cy="4401205"/>
          </a:xfrm>
          <a:prstGeom prst="rect">
            <a:avLst/>
          </a:prstGeom>
          <a:noFill/>
        </p:spPr>
        <p:txBody>
          <a:bodyPr wrap="square">
            <a:spAutoFit/>
          </a:bodyPr>
          <a:lstStyle/>
          <a:p>
            <a:r>
              <a:rPr lang="en-AU" sz="14000" b="1" dirty="0">
                <a:solidFill>
                  <a:srgbClr val="1884C7"/>
                </a:solidFill>
                <a:latin typeface="Arial" panose="020B0604020202020204" pitchFamily="34" charset="0"/>
                <a:cs typeface="Arial" panose="020B0604020202020204" pitchFamily="34" charset="0"/>
              </a:rPr>
              <a:t>Cables may have</a:t>
            </a:r>
          </a:p>
          <a:p>
            <a:r>
              <a:rPr lang="en-AU" sz="14000" b="1" dirty="0">
                <a:solidFill>
                  <a:srgbClr val="1884C7"/>
                </a:solidFill>
                <a:latin typeface="Arial" panose="020B0604020202020204" pitchFamily="34" charset="0"/>
                <a:cs typeface="Arial" panose="020B0604020202020204" pitchFamily="34" charset="0"/>
              </a:rPr>
              <a:t>different connectors</a:t>
            </a:r>
          </a:p>
        </p:txBody>
      </p:sp>
      <p:pic>
        <p:nvPicPr>
          <p:cNvPr id="21" name="3_cable 3_D 1.0" descr="A picture containing indoor, connector, cable&#10;&#10;Description automatically generated">
            <a:extLst>
              <a:ext uri="{FF2B5EF4-FFF2-40B4-BE49-F238E27FC236}">
                <a16:creationId xmlns:a16="http://schemas.microsoft.com/office/drawing/2014/main" id="{3F5F05FF-8727-4A05-AEC4-8657AC4D02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42311" y="12871832"/>
            <a:ext cx="11806539" cy="7600776"/>
          </a:xfrm>
          <a:prstGeom prst="rect">
            <a:avLst/>
          </a:prstGeom>
        </p:spPr>
      </p:pic>
      <p:pic>
        <p:nvPicPr>
          <p:cNvPr id="22" name="3_cable 2" descr="A picture containing cup, coffee, cable, connector&#10;&#10;Description automatically generated">
            <a:extLst>
              <a:ext uri="{FF2B5EF4-FFF2-40B4-BE49-F238E27FC236}">
                <a16:creationId xmlns:a16="http://schemas.microsoft.com/office/drawing/2014/main" id="{171C69B4-D3B2-4DAB-9CFB-FCDBC296EA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97418" y="11909596"/>
            <a:ext cx="10259235" cy="8360576"/>
          </a:xfrm>
          <a:prstGeom prst="rect">
            <a:avLst/>
          </a:prstGeom>
        </p:spPr>
      </p:pic>
      <p:pic>
        <p:nvPicPr>
          <p:cNvPr id="23" name="2_cable 1" descr="A picture containing connector, cable, adapter&#10;&#10;Description automatically generated">
            <a:extLst>
              <a:ext uri="{FF2B5EF4-FFF2-40B4-BE49-F238E27FC236}">
                <a16:creationId xmlns:a16="http://schemas.microsoft.com/office/drawing/2014/main" id="{0F514EE0-B7EA-405E-A538-98623C4F46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96110" y="4708443"/>
            <a:ext cx="11149470" cy="6998717"/>
          </a:xfrm>
          <a:prstGeom prst="rect">
            <a:avLst/>
          </a:prstGeom>
        </p:spPr>
      </p:pic>
      <p:pic>
        <p:nvPicPr>
          <p:cNvPr id="25" name="1_SCSI connectors" descr="Diagram&#10;&#10;Description automatically generated">
            <a:extLst>
              <a:ext uri="{FF2B5EF4-FFF2-40B4-BE49-F238E27FC236}">
                <a16:creationId xmlns:a16="http://schemas.microsoft.com/office/drawing/2014/main" id="{13D4768F-62B1-4E2E-90C8-5C475B1DFB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84313" y="6320175"/>
            <a:ext cx="22482754" cy="14024512"/>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1368" y="553465"/>
            <a:ext cx="24377904"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SCSI Connectors</a:t>
            </a:r>
          </a:p>
        </p:txBody>
      </p:sp>
    </p:spTree>
    <p:extLst>
      <p:ext uri="{BB962C8B-B14F-4D97-AF65-F5344CB8AC3E}">
        <p14:creationId xmlns:p14="http://schemas.microsoft.com/office/powerpoint/2010/main" val="2230951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1" y="-7375"/>
            <a:ext cx="48768000" cy="4277031"/>
          </a:xfrm>
        </p:spPr>
      </p:pic>
      <p:sp>
        <p:nvSpPr>
          <p:cNvPr id="21" name="0_Copyright">
            <a:extLst>
              <a:ext uri="{FF2B5EF4-FFF2-40B4-BE49-F238E27FC236}">
                <a16:creationId xmlns:a16="http://schemas.microsoft.com/office/drawing/2014/main" id="{1D1C77CE-E6F3-4D8C-AEAC-451833E2C370}"/>
              </a:ext>
            </a:extLst>
          </p:cNvPr>
          <p:cNvSpPr txBox="1"/>
          <p:nvPr/>
        </p:nvSpPr>
        <p:spPr>
          <a:xfrm>
            <a:off x="40111136" y="25845427"/>
            <a:ext cx="8656864" cy="1131079"/>
          </a:xfrm>
          <a:prstGeom prst="rect">
            <a:avLst/>
          </a:prstGeom>
          <a:noFill/>
        </p:spPr>
        <p:txBody>
          <a:bodyPr wrap="square">
            <a:spAutoFit/>
          </a:bodyPr>
          <a:lstStyle/>
          <a:p>
            <a:r>
              <a:rPr lang="en-US" sz="6770" dirty="0">
                <a:solidFill>
                  <a:srgbClr val="A7A7A7"/>
                </a:solidFill>
                <a:latin typeface="Serpentine" pitchFamily="50" charset="0"/>
              </a:rPr>
              <a:t>© Copyright 2022</a:t>
            </a:r>
          </a:p>
        </p:txBody>
      </p:sp>
      <p:sp>
        <p:nvSpPr>
          <p:cNvPr id="22" name="0_WebSite">
            <a:extLst>
              <a:ext uri="{FF2B5EF4-FFF2-40B4-BE49-F238E27FC236}">
                <a16:creationId xmlns:a16="http://schemas.microsoft.com/office/drawing/2014/main" id="{EBA60B91-F7A8-4751-AFF7-33A00E13A478}"/>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11" name="5_Not compatible text">
            <a:extLst>
              <a:ext uri="{FF2B5EF4-FFF2-40B4-BE49-F238E27FC236}">
                <a16:creationId xmlns:a16="http://schemas.microsoft.com/office/drawing/2014/main" id="{E64035EB-538E-4765-9879-52C9E87B8C6B}"/>
              </a:ext>
            </a:extLst>
          </p:cNvPr>
          <p:cNvSpPr txBox="1"/>
          <p:nvPr/>
        </p:nvSpPr>
        <p:spPr>
          <a:xfrm>
            <a:off x="29623772" y="13976269"/>
            <a:ext cx="7158989" cy="3170099"/>
          </a:xfrm>
          <a:prstGeom prst="rect">
            <a:avLst/>
          </a:prstGeom>
          <a:noFill/>
        </p:spPr>
        <p:txBody>
          <a:bodyPr wrap="square">
            <a:spAutoFit/>
          </a:bodyPr>
          <a:lstStyle/>
          <a:p>
            <a:pPr algn="ctr"/>
            <a:r>
              <a:rPr lang="en-US" sz="10000" dirty="0">
                <a:latin typeface="Arial" panose="020B0604020202020204" pitchFamily="34" charset="0"/>
                <a:cs typeface="Arial" panose="020B0604020202020204" pitchFamily="34" charset="0"/>
              </a:rPr>
              <a:t>Not</a:t>
            </a:r>
            <a:br>
              <a:rPr lang="en-US" sz="10000" dirty="0">
                <a:latin typeface="Arial" panose="020B0604020202020204" pitchFamily="34" charset="0"/>
                <a:cs typeface="Arial" panose="020B0604020202020204" pitchFamily="34" charset="0"/>
              </a:rPr>
            </a:br>
            <a:r>
              <a:rPr lang="en-US" sz="10000" dirty="0">
                <a:latin typeface="Arial" panose="020B0604020202020204" pitchFamily="34" charset="0"/>
                <a:cs typeface="Arial" panose="020B0604020202020204" pitchFamily="34" charset="0"/>
              </a:rPr>
              <a:t>Compatible</a:t>
            </a:r>
          </a:p>
        </p:txBody>
      </p:sp>
      <p:sp>
        <p:nvSpPr>
          <p:cNvPr id="31" name="5_Not compatible">
            <a:extLst>
              <a:ext uri="{FF2B5EF4-FFF2-40B4-BE49-F238E27FC236}">
                <a16:creationId xmlns:a16="http://schemas.microsoft.com/office/drawing/2014/main" id="{877E5D2A-E9F6-48E4-9650-48A4692664AF}"/>
              </a:ext>
            </a:extLst>
          </p:cNvPr>
          <p:cNvSpPr/>
          <p:nvPr/>
        </p:nvSpPr>
        <p:spPr>
          <a:xfrm>
            <a:off x="30158283" y="7214841"/>
            <a:ext cx="6496764" cy="7846387"/>
          </a:xfrm>
          <a:prstGeom prst="mathMultiply">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3" name="4_SCSI HVD text">
            <a:extLst>
              <a:ext uri="{FF2B5EF4-FFF2-40B4-BE49-F238E27FC236}">
                <a16:creationId xmlns:a16="http://schemas.microsoft.com/office/drawing/2014/main" id="{ABB92F5E-CFB4-4190-80BF-B12BB0836710}"/>
              </a:ext>
            </a:extLst>
          </p:cNvPr>
          <p:cNvSpPr txBox="1"/>
          <p:nvPr/>
        </p:nvSpPr>
        <p:spPr>
          <a:xfrm>
            <a:off x="35713924" y="16679136"/>
            <a:ext cx="12611021" cy="6555641"/>
          </a:xfrm>
          <a:prstGeom prst="rect">
            <a:avLst/>
          </a:prstGeom>
          <a:noFill/>
        </p:spPr>
        <p:txBody>
          <a:bodyPr wrap="square">
            <a:spAutoFit/>
          </a:bodyPr>
          <a:lstStyle/>
          <a:p>
            <a:pPr algn="ctr"/>
            <a:r>
              <a:rPr lang="en-US" sz="14000" b="1" dirty="0">
                <a:solidFill>
                  <a:srgbClr val="1884C7"/>
                </a:solidFill>
                <a:latin typeface="Arial" panose="020B0604020202020204" pitchFamily="34" charset="0"/>
                <a:cs typeface="Arial" panose="020B0604020202020204" pitchFamily="34" charset="0"/>
              </a:rPr>
              <a:t>High Voltage</a:t>
            </a:r>
          </a:p>
          <a:p>
            <a:pPr algn="ctr"/>
            <a:r>
              <a:rPr lang="en-US" sz="14000" b="1" dirty="0">
                <a:solidFill>
                  <a:srgbClr val="1884C7"/>
                </a:solidFill>
                <a:latin typeface="Arial" panose="020B0604020202020204" pitchFamily="34" charset="0"/>
                <a:cs typeface="Arial" panose="020B0604020202020204" pitchFamily="34" charset="0"/>
              </a:rPr>
              <a:t>Differential</a:t>
            </a:r>
          </a:p>
          <a:p>
            <a:pPr algn="ctr"/>
            <a:r>
              <a:rPr lang="en-US" sz="14000" b="1" dirty="0">
                <a:solidFill>
                  <a:srgbClr val="1884C7"/>
                </a:solidFill>
                <a:latin typeface="Arial" panose="020B0604020202020204" pitchFamily="34" charset="0"/>
                <a:cs typeface="Arial" panose="020B0604020202020204" pitchFamily="34" charset="0"/>
              </a:rPr>
              <a:t>(HVD)</a:t>
            </a:r>
          </a:p>
        </p:txBody>
      </p:sp>
      <p:pic>
        <p:nvPicPr>
          <p:cNvPr id="32" name="4_SCSI HVD" descr="Shape, arrow&#10;&#10;Description automatically generated">
            <a:extLst>
              <a:ext uri="{FF2B5EF4-FFF2-40B4-BE49-F238E27FC236}">
                <a16:creationId xmlns:a16="http://schemas.microsoft.com/office/drawing/2014/main" id="{AA1ABE1E-D836-4526-9507-32D67A6D34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82761" y="6166563"/>
            <a:ext cx="10473346" cy="10867081"/>
          </a:xfrm>
          <a:prstGeom prst="rect">
            <a:avLst/>
          </a:prstGeom>
        </p:spPr>
      </p:pic>
      <p:sp>
        <p:nvSpPr>
          <p:cNvPr id="14" name="3_Arrow text">
            <a:extLst>
              <a:ext uri="{FF2B5EF4-FFF2-40B4-BE49-F238E27FC236}">
                <a16:creationId xmlns:a16="http://schemas.microsoft.com/office/drawing/2014/main" id="{F7302874-6FF6-4F12-9408-F903772FAD68}"/>
              </a:ext>
            </a:extLst>
          </p:cNvPr>
          <p:cNvSpPr txBox="1"/>
          <p:nvPr/>
        </p:nvSpPr>
        <p:spPr>
          <a:xfrm>
            <a:off x="12138999" y="12389610"/>
            <a:ext cx="7380980" cy="3170099"/>
          </a:xfrm>
          <a:prstGeom prst="rect">
            <a:avLst/>
          </a:prstGeom>
          <a:noFill/>
        </p:spPr>
        <p:txBody>
          <a:bodyPr wrap="square">
            <a:spAutoFit/>
          </a:bodyPr>
          <a:lstStyle/>
          <a:p>
            <a:pPr algn="ctr"/>
            <a:r>
              <a:rPr lang="en-US" sz="10000" dirty="0">
                <a:latin typeface="Arial" panose="020B0604020202020204" pitchFamily="34" charset="0"/>
                <a:cs typeface="Arial" panose="020B0604020202020204" pitchFamily="34" charset="0"/>
              </a:rPr>
              <a:t>Backwards</a:t>
            </a:r>
            <a:br>
              <a:rPr lang="en-US" sz="10000" dirty="0">
                <a:latin typeface="Arial" panose="020B0604020202020204" pitchFamily="34" charset="0"/>
                <a:cs typeface="Arial" panose="020B0604020202020204" pitchFamily="34" charset="0"/>
              </a:rPr>
            </a:br>
            <a:r>
              <a:rPr lang="en-US" sz="10000" dirty="0">
                <a:latin typeface="Arial" panose="020B0604020202020204" pitchFamily="34" charset="0"/>
                <a:cs typeface="Arial" panose="020B0604020202020204" pitchFamily="34" charset="0"/>
              </a:rPr>
              <a:t>Compatible</a:t>
            </a:r>
          </a:p>
        </p:txBody>
      </p:sp>
      <p:grpSp>
        <p:nvGrpSpPr>
          <p:cNvPr id="33" name="3_Arrow">
            <a:extLst>
              <a:ext uri="{FF2B5EF4-FFF2-40B4-BE49-F238E27FC236}">
                <a16:creationId xmlns:a16="http://schemas.microsoft.com/office/drawing/2014/main" id="{279327E1-E6EF-4985-9CFF-E249EC103CDB}"/>
              </a:ext>
            </a:extLst>
          </p:cNvPr>
          <p:cNvGrpSpPr/>
          <p:nvPr/>
        </p:nvGrpSpPr>
        <p:grpSpPr>
          <a:xfrm>
            <a:off x="12071493" y="9961808"/>
            <a:ext cx="7380980" cy="2148096"/>
            <a:chOff x="4419600" y="9152244"/>
            <a:chExt cx="5754399" cy="1307292"/>
          </a:xfrm>
        </p:grpSpPr>
        <p:pic>
          <p:nvPicPr>
            <p:cNvPr id="34" name="Picture 33">
              <a:extLst>
                <a:ext uri="{FF2B5EF4-FFF2-40B4-BE49-F238E27FC236}">
                  <a16:creationId xmlns:a16="http://schemas.microsoft.com/office/drawing/2014/main" id="{40C3150A-CD21-4348-8B2C-FBABA302578D}"/>
                </a:ext>
              </a:extLst>
            </p:cNvPr>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p:blipFill>
          <p:spPr>
            <a:xfrm>
              <a:off x="4419600" y="9799795"/>
              <a:ext cx="5754399" cy="659741"/>
            </a:xfrm>
            <a:prstGeom prst="rect">
              <a:avLst/>
            </a:prstGeom>
          </p:spPr>
        </p:pic>
        <p:pic>
          <p:nvPicPr>
            <p:cNvPr id="35" name="Picture 34">
              <a:extLst>
                <a:ext uri="{FF2B5EF4-FFF2-40B4-BE49-F238E27FC236}">
                  <a16:creationId xmlns:a16="http://schemas.microsoft.com/office/drawing/2014/main" id="{FEE3677C-099C-4C4C-B9DC-8B4EF8D907B1}"/>
                </a:ext>
              </a:extLst>
            </p:cNvPr>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p:blipFill>
          <p:spPr>
            <a:xfrm flipV="1">
              <a:off x="4419600" y="9152244"/>
              <a:ext cx="5754399" cy="659740"/>
            </a:xfrm>
            <a:prstGeom prst="rect">
              <a:avLst/>
            </a:prstGeom>
          </p:spPr>
        </p:pic>
      </p:grpSp>
      <p:sp>
        <p:nvSpPr>
          <p:cNvPr id="18" name="2_SCSI LVD text">
            <a:extLst>
              <a:ext uri="{FF2B5EF4-FFF2-40B4-BE49-F238E27FC236}">
                <a16:creationId xmlns:a16="http://schemas.microsoft.com/office/drawing/2014/main" id="{885F3228-611E-4537-915F-A671698DC49F}"/>
              </a:ext>
            </a:extLst>
          </p:cNvPr>
          <p:cNvSpPr txBox="1"/>
          <p:nvPr/>
        </p:nvSpPr>
        <p:spPr>
          <a:xfrm>
            <a:off x="18977784" y="16679136"/>
            <a:ext cx="12035788" cy="6555641"/>
          </a:xfrm>
          <a:prstGeom prst="rect">
            <a:avLst/>
          </a:prstGeom>
          <a:noFill/>
        </p:spPr>
        <p:txBody>
          <a:bodyPr wrap="square">
            <a:spAutoFit/>
          </a:bodyPr>
          <a:lstStyle/>
          <a:p>
            <a:pPr algn="ctr"/>
            <a:r>
              <a:rPr lang="en-US" sz="14000" b="1" dirty="0">
                <a:solidFill>
                  <a:srgbClr val="1884C7"/>
                </a:solidFill>
                <a:latin typeface="Arial" panose="020B0604020202020204" pitchFamily="34" charset="0"/>
                <a:cs typeface="Arial" panose="020B0604020202020204" pitchFamily="34" charset="0"/>
              </a:rPr>
              <a:t>Low Voltage</a:t>
            </a:r>
          </a:p>
          <a:p>
            <a:pPr algn="ctr"/>
            <a:r>
              <a:rPr lang="en-US" sz="14000" b="1" dirty="0">
                <a:solidFill>
                  <a:srgbClr val="1884C7"/>
                </a:solidFill>
                <a:latin typeface="Arial" panose="020B0604020202020204" pitchFamily="34" charset="0"/>
                <a:cs typeface="Arial" panose="020B0604020202020204" pitchFamily="34" charset="0"/>
              </a:rPr>
              <a:t>Differential</a:t>
            </a:r>
          </a:p>
          <a:p>
            <a:pPr algn="ctr"/>
            <a:r>
              <a:rPr lang="en-US" sz="14000" b="1" dirty="0">
                <a:solidFill>
                  <a:srgbClr val="1884C7"/>
                </a:solidFill>
                <a:latin typeface="Arial" panose="020B0604020202020204" pitchFamily="34" charset="0"/>
                <a:cs typeface="Arial" panose="020B0604020202020204" pitchFamily="34" charset="0"/>
              </a:rPr>
              <a:t>(LVD)</a:t>
            </a:r>
          </a:p>
        </p:txBody>
      </p:sp>
      <p:pic>
        <p:nvPicPr>
          <p:cNvPr id="36" name="2_SCSI LVD" descr="Shape, arrow&#10;&#10;Description automatically generated">
            <a:extLst>
              <a:ext uri="{FF2B5EF4-FFF2-40B4-BE49-F238E27FC236}">
                <a16:creationId xmlns:a16="http://schemas.microsoft.com/office/drawing/2014/main" id="{7C1903FD-59D8-40F2-9D89-36C868B157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707962" y="6166563"/>
            <a:ext cx="8575432" cy="10232867"/>
          </a:xfrm>
          <a:prstGeom prst="rect">
            <a:avLst/>
          </a:prstGeom>
        </p:spPr>
      </p:pic>
      <p:sp>
        <p:nvSpPr>
          <p:cNvPr id="9" name="1_SCSI SE Text">
            <a:extLst>
              <a:ext uri="{FF2B5EF4-FFF2-40B4-BE49-F238E27FC236}">
                <a16:creationId xmlns:a16="http://schemas.microsoft.com/office/drawing/2014/main" id="{9AB0CD40-3F8C-4AD7-ABD2-0365709E7B83}"/>
              </a:ext>
            </a:extLst>
          </p:cNvPr>
          <p:cNvSpPr txBox="1"/>
          <p:nvPr/>
        </p:nvSpPr>
        <p:spPr>
          <a:xfrm>
            <a:off x="-592425" y="16679136"/>
            <a:ext cx="14081275" cy="4401205"/>
          </a:xfrm>
          <a:prstGeom prst="rect">
            <a:avLst/>
          </a:prstGeom>
          <a:noFill/>
        </p:spPr>
        <p:txBody>
          <a:bodyPr wrap="square">
            <a:spAutoFit/>
          </a:bodyPr>
          <a:lstStyle/>
          <a:p>
            <a:pPr algn="ctr"/>
            <a:r>
              <a:rPr lang="en-US" sz="14000" b="1" dirty="0">
                <a:solidFill>
                  <a:srgbClr val="1884C7"/>
                </a:solidFill>
                <a:latin typeface="Arial" panose="020B0604020202020204" pitchFamily="34" charset="0"/>
                <a:cs typeface="Arial" panose="020B0604020202020204" pitchFamily="34" charset="0"/>
              </a:rPr>
              <a:t>Single Ended</a:t>
            </a:r>
          </a:p>
          <a:p>
            <a:pPr algn="ctr"/>
            <a:r>
              <a:rPr lang="en-US" sz="14000" b="1" dirty="0">
                <a:solidFill>
                  <a:srgbClr val="1884C7"/>
                </a:solidFill>
                <a:latin typeface="Arial" panose="020B0604020202020204" pitchFamily="34" charset="0"/>
                <a:cs typeface="Arial" panose="020B0604020202020204" pitchFamily="34" charset="0"/>
              </a:rPr>
              <a:t>(SE)</a:t>
            </a:r>
          </a:p>
        </p:txBody>
      </p:sp>
      <p:pic>
        <p:nvPicPr>
          <p:cNvPr id="37" name="1_SCSI SE">
            <a:extLst>
              <a:ext uri="{FF2B5EF4-FFF2-40B4-BE49-F238E27FC236}">
                <a16:creationId xmlns:a16="http://schemas.microsoft.com/office/drawing/2014/main" id="{CB917243-A770-482F-B22E-BA1FBE4A19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83257" y="5640295"/>
            <a:ext cx="20062939" cy="11285404"/>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1368" y="553465"/>
            <a:ext cx="24377904"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Signaling</a:t>
            </a:r>
          </a:p>
        </p:txBody>
      </p:sp>
    </p:spTree>
    <p:extLst>
      <p:ext uri="{BB962C8B-B14F-4D97-AF65-F5344CB8AC3E}">
        <p14:creationId xmlns:p14="http://schemas.microsoft.com/office/powerpoint/2010/main" val="3807559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0"/>
            <a:ext cx="48768000"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dirty="0">
                <a:solidFill>
                  <a:srgbClr val="A7A7A7"/>
                </a:solidFill>
                <a:latin typeface="Serpentine" pitchFamily="50" charset="0"/>
              </a:rPr>
              <a:t>© Copyright 2022</a:t>
            </a: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326" name="5_With power text">
            <a:extLst>
              <a:ext uri="{FF2B5EF4-FFF2-40B4-BE49-F238E27FC236}">
                <a16:creationId xmlns:a16="http://schemas.microsoft.com/office/drawing/2014/main" id="{CB1C2F5E-6AD6-45AD-842C-DCB5FC0A6280}"/>
              </a:ext>
            </a:extLst>
          </p:cNvPr>
          <p:cNvSpPr txBox="1"/>
          <p:nvPr/>
        </p:nvSpPr>
        <p:spPr>
          <a:xfrm>
            <a:off x="33991785" y="21179094"/>
            <a:ext cx="10750077" cy="4401205"/>
          </a:xfrm>
          <a:prstGeom prst="rect">
            <a:avLst/>
          </a:prstGeom>
          <a:noFill/>
        </p:spPr>
        <p:txBody>
          <a:bodyPr wrap="square">
            <a:spAutoFit/>
          </a:bodyPr>
          <a:lstStyle/>
          <a:p>
            <a:pPr algn="ctr"/>
            <a:r>
              <a:rPr lang="en-US" sz="14000" b="1" dirty="0">
                <a:solidFill>
                  <a:srgbClr val="1884C7"/>
                </a:solidFill>
                <a:latin typeface="Arial" panose="020B0604020202020204" pitchFamily="34" charset="0"/>
                <a:cs typeface="Arial" panose="020B0604020202020204" pitchFamily="34" charset="0"/>
              </a:rPr>
              <a:t>With power</a:t>
            </a:r>
          </a:p>
          <a:p>
            <a:pPr algn="ctr"/>
            <a:r>
              <a:rPr lang="en-US" sz="14000" b="1" dirty="0">
                <a:solidFill>
                  <a:srgbClr val="1884C7"/>
                </a:solidFill>
                <a:latin typeface="Arial" panose="020B0604020202020204" pitchFamily="34" charset="0"/>
                <a:cs typeface="Arial" panose="020B0604020202020204" pitchFamily="34" charset="0"/>
              </a:rPr>
              <a:t>wires</a:t>
            </a:r>
          </a:p>
        </p:txBody>
      </p:sp>
      <p:pic>
        <p:nvPicPr>
          <p:cNvPr id="3" name="5_80 Wries">
            <a:extLst>
              <a:ext uri="{FF2B5EF4-FFF2-40B4-BE49-F238E27FC236}">
                <a16:creationId xmlns:a16="http://schemas.microsoft.com/office/drawing/2014/main" id="{03AB5FB1-62AA-4496-B636-F9136B08FB6E}"/>
              </a:ext>
            </a:extLst>
          </p:cNvPr>
          <p:cNvPicPr>
            <a:picLocks noChangeAspect="1"/>
          </p:cNvPicPr>
          <p:nvPr/>
        </p:nvPicPr>
        <p:blipFill>
          <a:blip r:embed="rId4"/>
          <a:stretch>
            <a:fillRect/>
          </a:stretch>
        </p:blipFill>
        <p:spPr>
          <a:xfrm>
            <a:off x="32584367" y="6352158"/>
            <a:ext cx="13570872" cy="14814564"/>
          </a:xfrm>
          <a:prstGeom prst="rect">
            <a:avLst/>
          </a:prstGeom>
        </p:spPr>
      </p:pic>
      <p:sp>
        <p:nvSpPr>
          <p:cNvPr id="13" name="5_80 Wries text">
            <a:extLst>
              <a:ext uri="{FF2B5EF4-FFF2-40B4-BE49-F238E27FC236}">
                <a16:creationId xmlns:a16="http://schemas.microsoft.com/office/drawing/2014/main" id="{ABB92F5E-CFB4-4190-80BF-B12BB0836710}"/>
              </a:ext>
            </a:extLst>
          </p:cNvPr>
          <p:cNvSpPr txBox="1"/>
          <p:nvPr/>
        </p:nvSpPr>
        <p:spPr>
          <a:xfrm>
            <a:off x="35633024" y="12353452"/>
            <a:ext cx="7467600"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80 wires</a:t>
            </a:r>
          </a:p>
        </p:txBody>
      </p:sp>
      <p:sp>
        <p:nvSpPr>
          <p:cNvPr id="328" name="4_16 bit text">
            <a:extLst>
              <a:ext uri="{FF2B5EF4-FFF2-40B4-BE49-F238E27FC236}">
                <a16:creationId xmlns:a16="http://schemas.microsoft.com/office/drawing/2014/main" id="{02A7B118-7027-4A83-93C4-49BD23AC081C}"/>
              </a:ext>
            </a:extLst>
          </p:cNvPr>
          <p:cNvSpPr txBox="1"/>
          <p:nvPr/>
        </p:nvSpPr>
        <p:spPr>
          <a:xfrm>
            <a:off x="19403352" y="21366289"/>
            <a:ext cx="8984793" cy="2246769"/>
          </a:xfrm>
          <a:prstGeom prst="rect">
            <a:avLst/>
          </a:prstGeom>
          <a:noFill/>
        </p:spPr>
        <p:txBody>
          <a:bodyPr wrap="square">
            <a:spAutoFit/>
          </a:bodyPr>
          <a:lstStyle/>
          <a:p>
            <a:pPr algn="ctr"/>
            <a:r>
              <a:rPr lang="en-US" sz="14000" b="1" dirty="0">
                <a:solidFill>
                  <a:srgbClr val="1884C7"/>
                </a:solidFill>
                <a:latin typeface="Arial" panose="020B0604020202020204" pitchFamily="34" charset="0"/>
                <a:cs typeface="Arial" panose="020B0604020202020204" pitchFamily="34" charset="0"/>
              </a:rPr>
              <a:t>16-bit</a:t>
            </a:r>
          </a:p>
        </p:txBody>
      </p:sp>
      <p:sp>
        <p:nvSpPr>
          <p:cNvPr id="325" name="1_SCSI SE Text">
            <a:extLst>
              <a:ext uri="{FF2B5EF4-FFF2-40B4-BE49-F238E27FC236}">
                <a16:creationId xmlns:a16="http://schemas.microsoft.com/office/drawing/2014/main" id="{17B2DE86-F2C6-4A63-9F02-95B7B23EFD48}"/>
              </a:ext>
            </a:extLst>
          </p:cNvPr>
          <p:cNvSpPr txBox="1"/>
          <p:nvPr/>
        </p:nvSpPr>
        <p:spPr>
          <a:xfrm>
            <a:off x="19403352" y="19245078"/>
            <a:ext cx="8984793" cy="2246769"/>
          </a:xfrm>
          <a:prstGeom prst="rect">
            <a:avLst/>
          </a:prstGeom>
          <a:noFill/>
        </p:spPr>
        <p:txBody>
          <a:bodyPr wrap="square">
            <a:spAutoFit/>
          </a:bodyPr>
          <a:lstStyle/>
          <a:p>
            <a:pPr algn="ctr"/>
            <a:r>
              <a:rPr lang="en-US" sz="14000" b="1" dirty="0">
                <a:solidFill>
                  <a:srgbClr val="1884C7"/>
                </a:solidFill>
                <a:latin typeface="Arial" panose="020B0604020202020204" pitchFamily="34" charset="0"/>
                <a:cs typeface="Arial" panose="020B0604020202020204" pitchFamily="34" charset="0"/>
              </a:rPr>
              <a:t>Wide</a:t>
            </a:r>
          </a:p>
        </p:txBody>
      </p:sp>
      <p:pic>
        <p:nvPicPr>
          <p:cNvPr id="4" name="3_68 wires">
            <a:extLst>
              <a:ext uri="{FF2B5EF4-FFF2-40B4-BE49-F238E27FC236}">
                <a16:creationId xmlns:a16="http://schemas.microsoft.com/office/drawing/2014/main" id="{E74F55E2-C8FD-4915-A403-ED3F9AE8EB3D}"/>
              </a:ext>
            </a:extLst>
          </p:cNvPr>
          <p:cNvPicPr>
            <a:picLocks noChangeAspect="1"/>
          </p:cNvPicPr>
          <p:nvPr/>
        </p:nvPicPr>
        <p:blipFill>
          <a:blip r:embed="rId5"/>
          <a:stretch>
            <a:fillRect/>
          </a:stretch>
        </p:blipFill>
        <p:spPr>
          <a:xfrm>
            <a:off x="17113291" y="6360142"/>
            <a:ext cx="13570872" cy="12571042"/>
          </a:xfrm>
          <a:prstGeom prst="rect">
            <a:avLst/>
          </a:prstGeom>
        </p:spPr>
      </p:pic>
      <p:sp>
        <p:nvSpPr>
          <p:cNvPr id="18" name="3_68 wires text">
            <a:extLst>
              <a:ext uri="{FF2B5EF4-FFF2-40B4-BE49-F238E27FC236}">
                <a16:creationId xmlns:a16="http://schemas.microsoft.com/office/drawing/2014/main" id="{885F3228-611E-4537-915F-A671698DC49F}"/>
              </a:ext>
            </a:extLst>
          </p:cNvPr>
          <p:cNvSpPr txBox="1"/>
          <p:nvPr/>
        </p:nvSpPr>
        <p:spPr>
          <a:xfrm>
            <a:off x="20820100" y="11218118"/>
            <a:ext cx="8382000"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68 wires</a:t>
            </a:r>
          </a:p>
        </p:txBody>
      </p:sp>
      <p:sp>
        <p:nvSpPr>
          <p:cNvPr id="327" name="2_8 bit">
            <a:extLst>
              <a:ext uri="{FF2B5EF4-FFF2-40B4-BE49-F238E27FC236}">
                <a16:creationId xmlns:a16="http://schemas.microsoft.com/office/drawing/2014/main" id="{AE34E431-D455-4741-892A-756026D81698}"/>
              </a:ext>
            </a:extLst>
          </p:cNvPr>
          <p:cNvSpPr txBox="1"/>
          <p:nvPr/>
        </p:nvSpPr>
        <p:spPr>
          <a:xfrm>
            <a:off x="4520974" y="18121693"/>
            <a:ext cx="8984793" cy="2246769"/>
          </a:xfrm>
          <a:prstGeom prst="rect">
            <a:avLst/>
          </a:prstGeom>
          <a:noFill/>
        </p:spPr>
        <p:txBody>
          <a:bodyPr wrap="square">
            <a:spAutoFit/>
          </a:bodyPr>
          <a:lstStyle/>
          <a:p>
            <a:pPr algn="ctr"/>
            <a:r>
              <a:rPr lang="en-US" sz="14000" b="1" dirty="0">
                <a:solidFill>
                  <a:srgbClr val="1884C7"/>
                </a:solidFill>
                <a:latin typeface="Arial" panose="020B0604020202020204" pitchFamily="34" charset="0"/>
                <a:cs typeface="Arial" panose="020B0604020202020204" pitchFamily="34" charset="0"/>
              </a:rPr>
              <a:t>8-bit</a:t>
            </a:r>
          </a:p>
        </p:txBody>
      </p:sp>
      <p:sp>
        <p:nvSpPr>
          <p:cNvPr id="324" name="1_narrow text">
            <a:extLst>
              <a:ext uri="{FF2B5EF4-FFF2-40B4-BE49-F238E27FC236}">
                <a16:creationId xmlns:a16="http://schemas.microsoft.com/office/drawing/2014/main" id="{59EA7078-9B91-42E3-9C7D-876971FB1962}"/>
              </a:ext>
            </a:extLst>
          </p:cNvPr>
          <p:cNvSpPr txBox="1"/>
          <p:nvPr/>
        </p:nvSpPr>
        <p:spPr>
          <a:xfrm>
            <a:off x="3932276" y="15957393"/>
            <a:ext cx="8984793" cy="2246769"/>
          </a:xfrm>
          <a:prstGeom prst="rect">
            <a:avLst/>
          </a:prstGeom>
          <a:noFill/>
        </p:spPr>
        <p:txBody>
          <a:bodyPr wrap="square">
            <a:spAutoFit/>
          </a:bodyPr>
          <a:lstStyle/>
          <a:p>
            <a:pPr algn="ctr"/>
            <a:r>
              <a:rPr lang="en-US" sz="14000" b="1" dirty="0">
                <a:solidFill>
                  <a:srgbClr val="1884C7"/>
                </a:solidFill>
                <a:latin typeface="Arial" panose="020B0604020202020204" pitchFamily="34" charset="0"/>
                <a:cs typeface="Arial" panose="020B0604020202020204" pitchFamily="34" charset="0"/>
              </a:rPr>
              <a:t>Narrow</a:t>
            </a:r>
          </a:p>
        </p:txBody>
      </p:sp>
      <p:pic>
        <p:nvPicPr>
          <p:cNvPr id="6" name="1_50 wires">
            <a:extLst>
              <a:ext uri="{FF2B5EF4-FFF2-40B4-BE49-F238E27FC236}">
                <a16:creationId xmlns:a16="http://schemas.microsoft.com/office/drawing/2014/main" id="{38A05194-C3DB-431D-96C3-DC35C591914D}"/>
              </a:ext>
            </a:extLst>
          </p:cNvPr>
          <p:cNvPicPr>
            <a:picLocks noChangeAspect="1"/>
          </p:cNvPicPr>
          <p:nvPr/>
        </p:nvPicPr>
        <p:blipFill>
          <a:blip r:embed="rId6"/>
          <a:stretch>
            <a:fillRect/>
          </a:stretch>
        </p:blipFill>
        <p:spPr>
          <a:xfrm>
            <a:off x="1689015" y="6359194"/>
            <a:ext cx="13570872" cy="9236241"/>
          </a:xfrm>
          <a:prstGeom prst="rect">
            <a:avLst/>
          </a:prstGeom>
        </p:spPr>
      </p:pic>
      <p:sp>
        <p:nvSpPr>
          <p:cNvPr id="9" name="1_50 wires text">
            <a:extLst>
              <a:ext uri="{FF2B5EF4-FFF2-40B4-BE49-F238E27FC236}">
                <a16:creationId xmlns:a16="http://schemas.microsoft.com/office/drawing/2014/main" id="{9AB0CD40-3F8C-4AD7-ABD2-0365709E7B83}"/>
              </a:ext>
            </a:extLst>
          </p:cNvPr>
          <p:cNvSpPr txBox="1"/>
          <p:nvPr/>
        </p:nvSpPr>
        <p:spPr>
          <a:xfrm>
            <a:off x="5061857" y="9255838"/>
            <a:ext cx="7903028"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50 wires</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8" y="553465"/>
            <a:ext cx="24377904"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Cable Types</a:t>
            </a:r>
          </a:p>
        </p:txBody>
      </p:sp>
    </p:spTree>
    <p:extLst>
      <p:ext uri="{BB962C8B-B14F-4D97-AF65-F5344CB8AC3E}">
        <p14:creationId xmlns:p14="http://schemas.microsoft.com/office/powerpoint/2010/main" val="2275882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0"/>
            <a:ext cx="48768000" cy="4277031"/>
          </a:xfrm>
        </p:spPr>
      </p:pic>
      <p:sp>
        <p:nvSpPr>
          <p:cNvPr id="16" name="0_Copyright">
            <a:extLst>
              <a:ext uri="{FF2B5EF4-FFF2-40B4-BE49-F238E27FC236}">
                <a16:creationId xmlns:a16="http://schemas.microsoft.com/office/drawing/2014/main" id="{1376E169-CD38-4F14-BC68-8499D64623F6}"/>
              </a:ext>
            </a:extLst>
          </p:cNvPr>
          <p:cNvSpPr txBox="1"/>
          <p:nvPr/>
        </p:nvSpPr>
        <p:spPr>
          <a:xfrm>
            <a:off x="40111136" y="25845427"/>
            <a:ext cx="8656864" cy="1131079"/>
          </a:xfrm>
          <a:prstGeom prst="rect">
            <a:avLst/>
          </a:prstGeom>
          <a:noFill/>
        </p:spPr>
        <p:txBody>
          <a:bodyPr wrap="square">
            <a:spAutoFit/>
          </a:bodyPr>
          <a:lstStyle/>
          <a:p>
            <a:r>
              <a:rPr lang="en-US" sz="6770" dirty="0">
                <a:solidFill>
                  <a:srgbClr val="A7A7A7"/>
                </a:solidFill>
                <a:latin typeface="Serpentine" pitchFamily="50" charset="0"/>
              </a:rPr>
              <a:t>© Copyright 2022</a:t>
            </a:r>
          </a:p>
        </p:txBody>
      </p:sp>
      <p:sp>
        <p:nvSpPr>
          <p:cNvPr id="17" name="0_WebSite">
            <a:extLst>
              <a:ext uri="{FF2B5EF4-FFF2-40B4-BE49-F238E27FC236}">
                <a16:creationId xmlns:a16="http://schemas.microsoft.com/office/drawing/2014/main" id="{6BBA69C0-6C02-44A2-88C0-4505BE8AB52A}"/>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11" name="4_Bullet 3">
            <a:extLst>
              <a:ext uri="{FF2B5EF4-FFF2-40B4-BE49-F238E27FC236}">
                <a16:creationId xmlns:a16="http://schemas.microsoft.com/office/drawing/2014/main" id="{E64035EB-538E-4765-9879-52C9E87B8C6B}"/>
              </a:ext>
            </a:extLst>
          </p:cNvPr>
          <p:cNvSpPr txBox="1"/>
          <p:nvPr/>
        </p:nvSpPr>
        <p:spPr>
          <a:xfrm>
            <a:off x="1795272" y="22523730"/>
            <a:ext cx="31717488" cy="2246769"/>
          </a:xfrm>
          <a:prstGeom prst="rect">
            <a:avLst/>
          </a:prstGeom>
          <a:noFill/>
        </p:spPr>
        <p:txBody>
          <a:bodyPr wrap="square">
            <a:spAutoFit/>
          </a:bodyPr>
          <a:lstStyle/>
          <a:p>
            <a:r>
              <a:rPr lang="en-AU" sz="14000" b="1" dirty="0">
                <a:solidFill>
                  <a:srgbClr val="1884C7"/>
                </a:solidFill>
                <a:latin typeface="Arial" panose="020B0604020202020204" pitchFamily="34" charset="0"/>
                <a:cs typeface="Arial" panose="020B0604020202020204" pitchFamily="34" charset="0"/>
              </a:rPr>
              <a:t>Last device needs to be terminated</a:t>
            </a:r>
          </a:p>
        </p:txBody>
      </p:sp>
      <p:sp>
        <p:nvSpPr>
          <p:cNvPr id="21" name="4_SCSI 3">
            <a:extLst>
              <a:ext uri="{FF2B5EF4-FFF2-40B4-BE49-F238E27FC236}">
                <a16:creationId xmlns:a16="http://schemas.microsoft.com/office/drawing/2014/main" id="{8F94B600-82D3-4029-BA3F-CD82B00911CC}"/>
              </a:ext>
            </a:extLst>
          </p:cNvPr>
          <p:cNvSpPr/>
          <p:nvPr/>
        </p:nvSpPr>
        <p:spPr>
          <a:xfrm>
            <a:off x="34445451" y="9005188"/>
            <a:ext cx="4697081" cy="407841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8" name="4_SCSI 3 text">
            <a:extLst>
              <a:ext uri="{FF2B5EF4-FFF2-40B4-BE49-F238E27FC236}">
                <a16:creationId xmlns:a16="http://schemas.microsoft.com/office/drawing/2014/main" id="{3D4C768F-E09A-4934-8603-4C97B08D0F18}"/>
              </a:ext>
            </a:extLst>
          </p:cNvPr>
          <p:cNvSpPr txBox="1"/>
          <p:nvPr/>
        </p:nvSpPr>
        <p:spPr>
          <a:xfrm>
            <a:off x="35045836" y="9459346"/>
            <a:ext cx="3589572" cy="3170099"/>
          </a:xfrm>
          <a:prstGeom prst="rect">
            <a:avLst/>
          </a:prstGeom>
          <a:noFill/>
        </p:spPr>
        <p:txBody>
          <a:bodyPr wrap="square" rtlCol="0">
            <a:spAutoFit/>
          </a:bodyPr>
          <a:lstStyle/>
          <a:p>
            <a:pPr algn="ctr"/>
            <a:r>
              <a:rPr lang="en-US" sz="10000" dirty="0">
                <a:latin typeface="Arial" panose="020B0604020202020204" pitchFamily="34" charset="0"/>
                <a:cs typeface="Arial" panose="020B0604020202020204" pitchFamily="34" charset="0"/>
              </a:rPr>
              <a:t>SCSI Bus</a:t>
            </a:r>
          </a:p>
        </p:txBody>
      </p:sp>
      <p:sp>
        <p:nvSpPr>
          <p:cNvPr id="22" name="4_Box 4">
            <a:extLst>
              <a:ext uri="{FF2B5EF4-FFF2-40B4-BE49-F238E27FC236}">
                <a16:creationId xmlns:a16="http://schemas.microsoft.com/office/drawing/2014/main" id="{CB00E356-1598-4C2C-B899-46A5D3B02C2B}"/>
              </a:ext>
            </a:extLst>
          </p:cNvPr>
          <p:cNvSpPr/>
          <p:nvPr/>
        </p:nvSpPr>
        <p:spPr>
          <a:xfrm>
            <a:off x="38968374" y="5988208"/>
            <a:ext cx="7913551" cy="10927080"/>
          </a:xfrm>
          <a:prstGeom prst="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3" name="4_Box 4 text">
            <a:extLst>
              <a:ext uri="{FF2B5EF4-FFF2-40B4-BE49-F238E27FC236}">
                <a16:creationId xmlns:a16="http://schemas.microsoft.com/office/drawing/2014/main" id="{427CC701-16A5-4106-82C2-725B2144CC87}"/>
              </a:ext>
            </a:extLst>
          </p:cNvPr>
          <p:cNvSpPr txBox="1"/>
          <p:nvPr/>
        </p:nvSpPr>
        <p:spPr>
          <a:xfrm>
            <a:off x="38816292" y="13047777"/>
            <a:ext cx="8144805" cy="3785652"/>
          </a:xfrm>
          <a:prstGeom prst="rect">
            <a:avLst/>
          </a:prstGeom>
          <a:noFill/>
        </p:spPr>
        <p:txBody>
          <a:bodyPr wrap="square" rtlCol="0">
            <a:spAutoFit/>
          </a:bodyPr>
          <a:lstStyle/>
          <a:p>
            <a:pPr algn="ctr"/>
            <a:r>
              <a:rPr lang="en-US" sz="12000" dirty="0">
                <a:latin typeface="Arial" panose="020B0604020202020204" pitchFamily="34" charset="0"/>
                <a:cs typeface="Arial" panose="020B0604020202020204" pitchFamily="34" charset="0"/>
              </a:rPr>
              <a:t>SCSI</a:t>
            </a:r>
          </a:p>
          <a:p>
            <a:pPr algn="ctr"/>
            <a:r>
              <a:rPr lang="en-US" sz="12000" dirty="0">
                <a:latin typeface="Arial" panose="020B0604020202020204" pitchFamily="34" charset="0"/>
                <a:cs typeface="Arial" panose="020B0604020202020204" pitchFamily="34" charset="0"/>
              </a:rPr>
              <a:t>Terminator</a:t>
            </a:r>
          </a:p>
        </p:txBody>
      </p:sp>
      <p:pic>
        <p:nvPicPr>
          <p:cNvPr id="24" name="4_Terminator" descr="A close - up of a pen&#10;&#10;Description automatically generated with low confidence">
            <a:extLst>
              <a:ext uri="{FF2B5EF4-FFF2-40B4-BE49-F238E27FC236}">
                <a16:creationId xmlns:a16="http://schemas.microsoft.com/office/drawing/2014/main" id="{9C0DF789-E3EE-4C10-87DE-6FC3EEA17B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21705" y="7666312"/>
            <a:ext cx="7538107" cy="4232309"/>
          </a:xfrm>
          <a:prstGeom prst="rect">
            <a:avLst/>
          </a:prstGeom>
        </p:spPr>
      </p:pic>
      <p:sp>
        <p:nvSpPr>
          <p:cNvPr id="14" name="3_Bullet 2">
            <a:extLst>
              <a:ext uri="{FF2B5EF4-FFF2-40B4-BE49-F238E27FC236}">
                <a16:creationId xmlns:a16="http://schemas.microsoft.com/office/drawing/2014/main" id="{F7302874-6FF6-4F12-9408-F903772FAD68}"/>
              </a:ext>
            </a:extLst>
          </p:cNvPr>
          <p:cNvSpPr txBox="1"/>
          <p:nvPr/>
        </p:nvSpPr>
        <p:spPr>
          <a:xfrm>
            <a:off x="1795272" y="20093574"/>
            <a:ext cx="30665928" cy="2246769"/>
          </a:xfrm>
          <a:prstGeom prst="rect">
            <a:avLst/>
          </a:prstGeom>
          <a:noFill/>
        </p:spPr>
        <p:txBody>
          <a:bodyPr wrap="square">
            <a:spAutoFit/>
          </a:bodyPr>
          <a:lstStyle/>
          <a:p>
            <a:r>
              <a:rPr lang="en-AU" sz="14000" b="1" dirty="0">
                <a:solidFill>
                  <a:srgbClr val="1884C7"/>
                </a:solidFill>
                <a:latin typeface="Arial" panose="020B0604020202020204" pitchFamily="34" charset="0"/>
                <a:cs typeface="Arial" panose="020B0604020202020204" pitchFamily="34" charset="0"/>
              </a:rPr>
              <a:t>Devices connected in daisy chain</a:t>
            </a:r>
          </a:p>
        </p:txBody>
      </p:sp>
      <p:sp>
        <p:nvSpPr>
          <p:cNvPr id="25" name="3_SCSI Bus 2">
            <a:extLst>
              <a:ext uri="{FF2B5EF4-FFF2-40B4-BE49-F238E27FC236}">
                <a16:creationId xmlns:a16="http://schemas.microsoft.com/office/drawing/2014/main" id="{2B71EAEF-6187-42B5-B6DF-98508E8582F1}"/>
              </a:ext>
            </a:extLst>
          </p:cNvPr>
          <p:cNvSpPr/>
          <p:nvPr/>
        </p:nvSpPr>
        <p:spPr>
          <a:xfrm>
            <a:off x="22806891" y="8896231"/>
            <a:ext cx="4911329" cy="407841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40" name="3_SCSI Bus 2 text">
            <a:extLst>
              <a:ext uri="{FF2B5EF4-FFF2-40B4-BE49-F238E27FC236}">
                <a16:creationId xmlns:a16="http://schemas.microsoft.com/office/drawing/2014/main" id="{1BD042C2-9724-4BC6-8D44-64899C2981C5}"/>
              </a:ext>
            </a:extLst>
          </p:cNvPr>
          <p:cNvSpPr txBox="1"/>
          <p:nvPr/>
        </p:nvSpPr>
        <p:spPr>
          <a:xfrm>
            <a:off x="23188040" y="9576444"/>
            <a:ext cx="3589572" cy="3170099"/>
          </a:xfrm>
          <a:prstGeom prst="rect">
            <a:avLst/>
          </a:prstGeom>
          <a:noFill/>
        </p:spPr>
        <p:txBody>
          <a:bodyPr wrap="square" rtlCol="0">
            <a:spAutoFit/>
          </a:bodyPr>
          <a:lstStyle/>
          <a:p>
            <a:pPr algn="ctr"/>
            <a:r>
              <a:rPr lang="en-US" sz="10000" dirty="0">
                <a:latin typeface="Arial" panose="020B0604020202020204" pitchFamily="34" charset="0"/>
                <a:cs typeface="Arial" panose="020B0604020202020204" pitchFamily="34" charset="0"/>
              </a:rPr>
              <a:t>SCSI Bus</a:t>
            </a:r>
          </a:p>
        </p:txBody>
      </p:sp>
      <p:sp>
        <p:nvSpPr>
          <p:cNvPr id="27" name="3_Box 3">
            <a:extLst>
              <a:ext uri="{FF2B5EF4-FFF2-40B4-BE49-F238E27FC236}">
                <a16:creationId xmlns:a16="http://schemas.microsoft.com/office/drawing/2014/main" id="{F598C462-3134-4D42-A7AF-A6F67B434DA0}"/>
              </a:ext>
            </a:extLst>
          </p:cNvPr>
          <p:cNvSpPr/>
          <p:nvPr/>
        </p:nvSpPr>
        <p:spPr>
          <a:xfrm>
            <a:off x="27526291" y="6048866"/>
            <a:ext cx="7132452" cy="10927080"/>
          </a:xfrm>
          <a:prstGeom prst="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 name="3_Box 3 text">
            <a:extLst>
              <a:ext uri="{FF2B5EF4-FFF2-40B4-BE49-F238E27FC236}">
                <a16:creationId xmlns:a16="http://schemas.microsoft.com/office/drawing/2014/main" id="{64D62690-4C59-48C5-B592-73DBD3D450D6}"/>
              </a:ext>
            </a:extLst>
          </p:cNvPr>
          <p:cNvSpPr txBox="1"/>
          <p:nvPr/>
        </p:nvSpPr>
        <p:spPr>
          <a:xfrm>
            <a:off x="27088826" y="12754113"/>
            <a:ext cx="7722000" cy="3785652"/>
          </a:xfrm>
          <a:prstGeom prst="rect">
            <a:avLst/>
          </a:prstGeom>
          <a:noFill/>
        </p:spPr>
        <p:txBody>
          <a:bodyPr wrap="square" rtlCol="0">
            <a:spAutoFit/>
          </a:bodyPr>
          <a:lstStyle/>
          <a:p>
            <a:pPr algn="ctr"/>
            <a:r>
              <a:rPr lang="en-US" sz="12000" dirty="0">
                <a:latin typeface="Arial" panose="020B0604020202020204" pitchFamily="34" charset="0"/>
                <a:cs typeface="Arial" panose="020B0604020202020204" pitchFamily="34" charset="0"/>
              </a:rPr>
              <a:t>SCSI</a:t>
            </a:r>
          </a:p>
          <a:p>
            <a:pPr algn="ctr"/>
            <a:r>
              <a:rPr lang="en-US" sz="12000" dirty="0">
                <a:latin typeface="Arial" panose="020B0604020202020204" pitchFamily="34" charset="0"/>
                <a:cs typeface="Arial" panose="020B0604020202020204" pitchFamily="34" charset="0"/>
              </a:rPr>
              <a:t>Device</a:t>
            </a:r>
          </a:p>
        </p:txBody>
      </p:sp>
      <p:pic>
        <p:nvPicPr>
          <p:cNvPr id="29" name="3_Device 2" descr="A picture containing cabinet, indoor, oven, electronics&#10;&#10;Description automatically generated">
            <a:extLst>
              <a:ext uri="{FF2B5EF4-FFF2-40B4-BE49-F238E27FC236}">
                <a16:creationId xmlns:a16="http://schemas.microsoft.com/office/drawing/2014/main" id="{79FCA07C-E585-4E45-88CE-31BBEE7E0B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42588" y="7971219"/>
            <a:ext cx="6349533" cy="2858333"/>
          </a:xfrm>
          <a:prstGeom prst="rect">
            <a:avLst/>
          </a:prstGeom>
        </p:spPr>
      </p:pic>
      <p:sp>
        <p:nvSpPr>
          <p:cNvPr id="31" name="2_Box 2">
            <a:extLst>
              <a:ext uri="{FF2B5EF4-FFF2-40B4-BE49-F238E27FC236}">
                <a16:creationId xmlns:a16="http://schemas.microsoft.com/office/drawing/2014/main" id="{EB7CFAD8-AA41-499F-B8B5-656E4BF89029}"/>
              </a:ext>
            </a:extLst>
          </p:cNvPr>
          <p:cNvSpPr/>
          <p:nvPr/>
        </p:nvSpPr>
        <p:spPr>
          <a:xfrm>
            <a:off x="14759456" y="6011615"/>
            <a:ext cx="8160850" cy="10927080"/>
          </a:xfrm>
          <a:prstGeom prst="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 name="2_SCSI Bus 1">
            <a:extLst>
              <a:ext uri="{FF2B5EF4-FFF2-40B4-BE49-F238E27FC236}">
                <a16:creationId xmlns:a16="http://schemas.microsoft.com/office/drawing/2014/main" id="{5F456476-C1F2-4356-876D-46BDDEF1EC0B}"/>
              </a:ext>
            </a:extLst>
          </p:cNvPr>
          <p:cNvSpPr/>
          <p:nvPr/>
        </p:nvSpPr>
        <p:spPr>
          <a:xfrm>
            <a:off x="9926845" y="8783779"/>
            <a:ext cx="4875884" cy="407841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2" name="2_SCSI Bus 1 Text">
            <a:extLst>
              <a:ext uri="{FF2B5EF4-FFF2-40B4-BE49-F238E27FC236}">
                <a16:creationId xmlns:a16="http://schemas.microsoft.com/office/drawing/2014/main" id="{8586A883-7ADF-4E51-9417-B904724E885F}"/>
              </a:ext>
            </a:extLst>
          </p:cNvPr>
          <p:cNvSpPr txBox="1"/>
          <p:nvPr/>
        </p:nvSpPr>
        <p:spPr>
          <a:xfrm>
            <a:off x="10313938" y="9360349"/>
            <a:ext cx="3589572" cy="3170099"/>
          </a:xfrm>
          <a:prstGeom prst="rect">
            <a:avLst/>
          </a:prstGeom>
          <a:noFill/>
        </p:spPr>
        <p:txBody>
          <a:bodyPr wrap="square" rtlCol="0">
            <a:spAutoFit/>
          </a:bodyPr>
          <a:lstStyle/>
          <a:p>
            <a:pPr algn="ctr"/>
            <a:r>
              <a:rPr lang="en-US" sz="10000" dirty="0">
                <a:latin typeface="Arial" panose="020B0604020202020204" pitchFamily="34" charset="0"/>
                <a:cs typeface="Arial" panose="020B0604020202020204" pitchFamily="34" charset="0"/>
              </a:rPr>
              <a:t>SCSI Bus</a:t>
            </a:r>
          </a:p>
        </p:txBody>
      </p:sp>
      <p:sp>
        <p:nvSpPr>
          <p:cNvPr id="32" name="2_Box 2 text">
            <a:extLst>
              <a:ext uri="{FF2B5EF4-FFF2-40B4-BE49-F238E27FC236}">
                <a16:creationId xmlns:a16="http://schemas.microsoft.com/office/drawing/2014/main" id="{C4830A91-EC74-4007-B711-FB2A1036F304}"/>
              </a:ext>
            </a:extLst>
          </p:cNvPr>
          <p:cNvSpPr txBox="1"/>
          <p:nvPr/>
        </p:nvSpPr>
        <p:spPr>
          <a:xfrm>
            <a:off x="14536950" y="12750523"/>
            <a:ext cx="7722000" cy="3785652"/>
          </a:xfrm>
          <a:prstGeom prst="rect">
            <a:avLst/>
          </a:prstGeom>
          <a:noFill/>
        </p:spPr>
        <p:txBody>
          <a:bodyPr wrap="square" rtlCol="0">
            <a:spAutoFit/>
          </a:bodyPr>
          <a:lstStyle/>
          <a:p>
            <a:pPr algn="ctr"/>
            <a:r>
              <a:rPr lang="en-US" sz="12000" dirty="0">
                <a:latin typeface="Arial" panose="020B0604020202020204" pitchFamily="34" charset="0"/>
                <a:cs typeface="Arial" panose="020B0604020202020204" pitchFamily="34" charset="0"/>
              </a:rPr>
              <a:t>SCSI</a:t>
            </a:r>
          </a:p>
          <a:p>
            <a:pPr algn="ctr"/>
            <a:r>
              <a:rPr lang="en-US" sz="12000" dirty="0">
                <a:latin typeface="Arial" panose="020B0604020202020204" pitchFamily="34" charset="0"/>
                <a:cs typeface="Arial" panose="020B0604020202020204" pitchFamily="34" charset="0"/>
              </a:rPr>
              <a:t>Device</a:t>
            </a:r>
          </a:p>
        </p:txBody>
      </p:sp>
      <p:pic>
        <p:nvPicPr>
          <p:cNvPr id="33" name="2_First SCSI device" descr="A picture containing projector&#10;&#10;Description automatically generated">
            <a:extLst>
              <a:ext uri="{FF2B5EF4-FFF2-40B4-BE49-F238E27FC236}">
                <a16:creationId xmlns:a16="http://schemas.microsoft.com/office/drawing/2014/main" id="{413532BB-52CC-4D7D-8202-34ADB7B0FD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185235" y="7476338"/>
            <a:ext cx="7040947" cy="3251798"/>
          </a:xfrm>
          <a:prstGeom prst="rect">
            <a:avLst/>
          </a:prstGeom>
        </p:spPr>
      </p:pic>
      <p:sp>
        <p:nvSpPr>
          <p:cNvPr id="9" name="1_Bullet 1">
            <a:extLst>
              <a:ext uri="{FF2B5EF4-FFF2-40B4-BE49-F238E27FC236}">
                <a16:creationId xmlns:a16="http://schemas.microsoft.com/office/drawing/2014/main" id="{9AB0CD40-3F8C-4AD7-ABD2-0365709E7B83}"/>
              </a:ext>
            </a:extLst>
          </p:cNvPr>
          <p:cNvSpPr txBox="1"/>
          <p:nvPr/>
        </p:nvSpPr>
        <p:spPr>
          <a:xfrm>
            <a:off x="1795272" y="17663418"/>
            <a:ext cx="31717488" cy="2246769"/>
          </a:xfrm>
          <a:prstGeom prst="rect">
            <a:avLst/>
          </a:prstGeom>
          <a:noFill/>
        </p:spPr>
        <p:txBody>
          <a:bodyPr wrap="square">
            <a:spAutoFit/>
          </a:bodyPr>
          <a:lstStyle/>
          <a:p>
            <a:r>
              <a:rPr lang="en-AU" sz="14000" b="1" dirty="0">
                <a:solidFill>
                  <a:srgbClr val="1884C7"/>
                </a:solidFill>
                <a:latin typeface="Arial" panose="020B0604020202020204" pitchFamily="34" charset="0"/>
                <a:cs typeface="Arial" panose="020B0604020202020204" pitchFamily="34" charset="0"/>
              </a:rPr>
              <a:t>First device is the SCSI controller</a:t>
            </a:r>
          </a:p>
        </p:txBody>
      </p:sp>
      <p:sp>
        <p:nvSpPr>
          <p:cNvPr id="34" name="1_Box 1">
            <a:extLst>
              <a:ext uri="{FF2B5EF4-FFF2-40B4-BE49-F238E27FC236}">
                <a16:creationId xmlns:a16="http://schemas.microsoft.com/office/drawing/2014/main" id="{34CC95A1-14A4-472B-BD69-B1F6AFAD7B8C}"/>
              </a:ext>
            </a:extLst>
          </p:cNvPr>
          <p:cNvSpPr/>
          <p:nvPr/>
        </p:nvSpPr>
        <p:spPr>
          <a:xfrm>
            <a:off x="1286256" y="5906349"/>
            <a:ext cx="8777749" cy="10927080"/>
          </a:xfrm>
          <a:prstGeom prst="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5" name="1_SC Text">
            <a:extLst>
              <a:ext uri="{FF2B5EF4-FFF2-40B4-BE49-F238E27FC236}">
                <a16:creationId xmlns:a16="http://schemas.microsoft.com/office/drawing/2014/main" id="{EBF6DA0B-86F3-4A17-B288-410C519FA318}"/>
              </a:ext>
            </a:extLst>
          </p:cNvPr>
          <p:cNvSpPr txBox="1"/>
          <p:nvPr/>
        </p:nvSpPr>
        <p:spPr>
          <a:xfrm>
            <a:off x="897093" y="12662787"/>
            <a:ext cx="9554005" cy="3785652"/>
          </a:xfrm>
          <a:prstGeom prst="rect">
            <a:avLst/>
          </a:prstGeom>
          <a:noFill/>
        </p:spPr>
        <p:txBody>
          <a:bodyPr wrap="square" rtlCol="0">
            <a:spAutoFit/>
          </a:bodyPr>
          <a:lstStyle/>
          <a:p>
            <a:pPr algn="ctr"/>
            <a:r>
              <a:rPr lang="en-US" sz="12000" dirty="0">
                <a:latin typeface="Arial" panose="020B0604020202020204" pitchFamily="34" charset="0"/>
                <a:cs typeface="Arial" panose="020B0604020202020204" pitchFamily="34" charset="0"/>
              </a:rPr>
              <a:t>SCSI</a:t>
            </a:r>
          </a:p>
          <a:p>
            <a:pPr algn="ctr"/>
            <a:r>
              <a:rPr lang="en-US" sz="12000" dirty="0">
                <a:latin typeface="Arial" panose="020B0604020202020204" pitchFamily="34" charset="0"/>
                <a:cs typeface="Arial" panose="020B0604020202020204" pitchFamily="34" charset="0"/>
              </a:rPr>
              <a:t>Controller</a:t>
            </a:r>
          </a:p>
        </p:txBody>
      </p:sp>
      <p:pic>
        <p:nvPicPr>
          <p:cNvPr id="36" name="1_SCSI controller" descr="A close - up of a motherboard&#10;&#10;Description automatically generated with medium confidence">
            <a:extLst>
              <a:ext uri="{FF2B5EF4-FFF2-40B4-BE49-F238E27FC236}">
                <a16:creationId xmlns:a16="http://schemas.microsoft.com/office/drawing/2014/main" id="{E979B6BC-CDA7-4E89-A183-A8B54697CA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9659" y="6487674"/>
            <a:ext cx="7747444" cy="5730892"/>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1368" y="553465"/>
            <a:ext cx="24377904"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SCSI Bus</a:t>
            </a:r>
          </a:p>
        </p:txBody>
      </p:sp>
    </p:spTree>
    <p:extLst>
      <p:ext uri="{BB962C8B-B14F-4D97-AF65-F5344CB8AC3E}">
        <p14:creationId xmlns:p14="http://schemas.microsoft.com/office/powerpoint/2010/main" val="4143503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1" y="0"/>
            <a:ext cx="49018370" cy="4277031"/>
          </a:xfrm>
        </p:spPr>
      </p:pic>
      <p:sp>
        <p:nvSpPr>
          <p:cNvPr id="46" name="8_Pass Through text">
            <a:extLst>
              <a:ext uri="{FF2B5EF4-FFF2-40B4-BE49-F238E27FC236}">
                <a16:creationId xmlns:a16="http://schemas.microsoft.com/office/drawing/2014/main" id="{978536B4-A2AE-4139-99DF-C232FF9BE6E7}"/>
              </a:ext>
            </a:extLst>
          </p:cNvPr>
          <p:cNvSpPr txBox="1"/>
          <p:nvPr/>
        </p:nvSpPr>
        <p:spPr>
          <a:xfrm>
            <a:off x="37931401" y="23823017"/>
            <a:ext cx="8988606" cy="1631213"/>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Pass Through</a:t>
            </a:r>
          </a:p>
        </p:txBody>
      </p:sp>
      <p:pic>
        <p:nvPicPr>
          <p:cNvPr id="45" name="8_Pass through plug">
            <a:extLst>
              <a:ext uri="{FF2B5EF4-FFF2-40B4-BE49-F238E27FC236}">
                <a16:creationId xmlns:a16="http://schemas.microsoft.com/office/drawing/2014/main" id="{66A7F337-75CC-45E0-A08F-8028005BAB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39644" y="12129904"/>
            <a:ext cx="11772121" cy="9550691"/>
          </a:xfrm>
          <a:prstGeom prst="rect">
            <a:avLst/>
          </a:prstGeom>
        </p:spPr>
      </p:pic>
      <p:sp>
        <p:nvSpPr>
          <p:cNvPr id="20" name="7_Same voltage text">
            <a:extLst>
              <a:ext uri="{FF2B5EF4-FFF2-40B4-BE49-F238E27FC236}">
                <a16:creationId xmlns:a16="http://schemas.microsoft.com/office/drawing/2014/main" id="{42E6DBAE-25E9-4610-9149-430A69C02AA8}"/>
              </a:ext>
            </a:extLst>
          </p:cNvPr>
          <p:cNvSpPr txBox="1"/>
          <p:nvPr/>
        </p:nvSpPr>
        <p:spPr>
          <a:xfrm>
            <a:off x="29140301" y="14843990"/>
            <a:ext cx="8326357" cy="3170099"/>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Same output</a:t>
            </a:r>
          </a:p>
          <a:p>
            <a:r>
              <a:rPr lang="en-US" sz="10000" dirty="0">
                <a:latin typeface="Arial" panose="020B0604020202020204" pitchFamily="34" charset="0"/>
                <a:cs typeface="Arial" panose="020B0604020202020204" pitchFamily="34" charset="0"/>
              </a:rPr>
              <a:t>voltage</a:t>
            </a:r>
          </a:p>
        </p:txBody>
      </p:sp>
      <p:sp>
        <p:nvSpPr>
          <p:cNvPr id="19" name="6_Reduce voltage text">
            <a:extLst>
              <a:ext uri="{FF2B5EF4-FFF2-40B4-BE49-F238E27FC236}">
                <a16:creationId xmlns:a16="http://schemas.microsoft.com/office/drawing/2014/main" id="{50CF98DE-AC07-47F4-AA18-A7DB790D9E0E}"/>
              </a:ext>
            </a:extLst>
          </p:cNvPr>
          <p:cNvSpPr txBox="1"/>
          <p:nvPr/>
        </p:nvSpPr>
        <p:spPr>
          <a:xfrm>
            <a:off x="18066863" y="18510496"/>
            <a:ext cx="5462330" cy="3170099"/>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Reduced</a:t>
            </a:r>
          </a:p>
          <a:p>
            <a:r>
              <a:rPr lang="en-US" sz="10000" dirty="0">
                <a:latin typeface="Arial" panose="020B0604020202020204" pitchFamily="34" charset="0"/>
                <a:cs typeface="Arial" panose="020B0604020202020204" pitchFamily="34" charset="0"/>
              </a:rPr>
              <a:t>voltage</a:t>
            </a:r>
          </a:p>
        </p:txBody>
      </p:sp>
      <p:sp>
        <p:nvSpPr>
          <p:cNvPr id="15" name="6_long cable text">
            <a:extLst>
              <a:ext uri="{FF2B5EF4-FFF2-40B4-BE49-F238E27FC236}">
                <a16:creationId xmlns:a16="http://schemas.microsoft.com/office/drawing/2014/main" id="{93BDC196-68A7-4B13-AEC2-DA960367EDBF}"/>
              </a:ext>
            </a:extLst>
          </p:cNvPr>
          <p:cNvSpPr txBox="1"/>
          <p:nvPr/>
        </p:nvSpPr>
        <p:spPr>
          <a:xfrm>
            <a:off x="17231814" y="16326037"/>
            <a:ext cx="6949440" cy="1631213"/>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Long cable</a:t>
            </a:r>
          </a:p>
        </p:txBody>
      </p:sp>
      <p:pic>
        <p:nvPicPr>
          <p:cNvPr id="8" name="6_Regulator 2">
            <a:extLst>
              <a:ext uri="{FF2B5EF4-FFF2-40B4-BE49-F238E27FC236}">
                <a16:creationId xmlns:a16="http://schemas.microsoft.com/office/drawing/2014/main" id="{E97B251D-7EF8-439F-9123-916099027CD5}"/>
              </a:ext>
            </a:extLst>
          </p:cNvPr>
          <p:cNvPicPr>
            <a:picLocks noChangeAspect="1"/>
          </p:cNvPicPr>
          <p:nvPr/>
        </p:nvPicPr>
        <p:blipFill>
          <a:blip r:embed="rId5"/>
          <a:stretch>
            <a:fillRect/>
          </a:stretch>
        </p:blipFill>
        <p:spPr>
          <a:xfrm>
            <a:off x="16865363" y="16796664"/>
            <a:ext cx="13894296" cy="3131109"/>
          </a:xfrm>
          <a:prstGeom prst="rect">
            <a:avLst/>
          </a:prstGeom>
        </p:spPr>
      </p:pic>
      <p:sp>
        <p:nvSpPr>
          <p:cNvPr id="12" name="5_5V">
            <a:extLst>
              <a:ext uri="{FF2B5EF4-FFF2-40B4-BE49-F238E27FC236}">
                <a16:creationId xmlns:a16="http://schemas.microsoft.com/office/drawing/2014/main" id="{97EAF12F-B867-4C15-8390-FCF105AAB49B}"/>
              </a:ext>
            </a:extLst>
          </p:cNvPr>
          <p:cNvSpPr txBox="1"/>
          <p:nvPr/>
        </p:nvSpPr>
        <p:spPr>
          <a:xfrm>
            <a:off x="21966838" y="12693744"/>
            <a:ext cx="214884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5v</a:t>
            </a:r>
          </a:p>
        </p:txBody>
      </p:sp>
      <p:pic>
        <p:nvPicPr>
          <p:cNvPr id="6" name="4_Regulator 1">
            <a:extLst>
              <a:ext uri="{FF2B5EF4-FFF2-40B4-BE49-F238E27FC236}">
                <a16:creationId xmlns:a16="http://schemas.microsoft.com/office/drawing/2014/main" id="{70308F3B-970E-48EF-879B-13BCEEDABB49}"/>
              </a:ext>
            </a:extLst>
          </p:cNvPr>
          <p:cNvPicPr>
            <a:picLocks noChangeAspect="1"/>
          </p:cNvPicPr>
          <p:nvPr/>
        </p:nvPicPr>
        <p:blipFill>
          <a:blip r:embed="rId6"/>
          <a:stretch>
            <a:fillRect/>
          </a:stretch>
        </p:blipFill>
        <p:spPr>
          <a:xfrm>
            <a:off x="21794724" y="13169698"/>
            <a:ext cx="9125294" cy="3131109"/>
          </a:xfrm>
          <a:prstGeom prst="rect">
            <a:avLst/>
          </a:prstGeom>
        </p:spPr>
      </p:pic>
      <p:sp>
        <p:nvSpPr>
          <p:cNvPr id="11" name="4_Active text">
            <a:extLst>
              <a:ext uri="{FF2B5EF4-FFF2-40B4-BE49-F238E27FC236}">
                <a16:creationId xmlns:a16="http://schemas.microsoft.com/office/drawing/2014/main" id="{E64035EB-538E-4765-9879-52C9E87B8C6B}"/>
              </a:ext>
            </a:extLst>
          </p:cNvPr>
          <p:cNvSpPr txBox="1"/>
          <p:nvPr/>
        </p:nvSpPr>
        <p:spPr>
          <a:xfrm>
            <a:off x="19065240" y="22897470"/>
            <a:ext cx="15407640" cy="1631213"/>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Active – Voltage regulator</a:t>
            </a:r>
          </a:p>
        </p:txBody>
      </p:sp>
      <p:pic>
        <p:nvPicPr>
          <p:cNvPr id="39" name="3_SCSI card close up" descr="A picture containing text, electronics, circuit&#10;&#10;Description automatically generated">
            <a:extLst>
              <a:ext uri="{FF2B5EF4-FFF2-40B4-BE49-F238E27FC236}">
                <a16:creationId xmlns:a16="http://schemas.microsoft.com/office/drawing/2014/main" id="{A6DBF693-6CBB-497B-B17C-F76A4D65F4F8}"/>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2766149" y="8977781"/>
            <a:ext cx="16681000" cy="3088049"/>
          </a:xfrm>
          <a:prstGeom prst="rect">
            <a:avLst/>
          </a:prstGeom>
        </p:spPr>
      </p:pic>
      <p:sp>
        <p:nvSpPr>
          <p:cNvPr id="14" name="2_SCSI Card text">
            <a:extLst>
              <a:ext uri="{FF2B5EF4-FFF2-40B4-BE49-F238E27FC236}">
                <a16:creationId xmlns:a16="http://schemas.microsoft.com/office/drawing/2014/main" id="{F7302874-6FF6-4F12-9408-F903772FAD68}"/>
              </a:ext>
            </a:extLst>
          </p:cNvPr>
          <p:cNvSpPr txBox="1"/>
          <p:nvPr/>
        </p:nvSpPr>
        <p:spPr>
          <a:xfrm>
            <a:off x="2600723" y="23007408"/>
            <a:ext cx="1426464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Passive – Uses resistors</a:t>
            </a:r>
          </a:p>
        </p:txBody>
      </p:sp>
      <p:pic>
        <p:nvPicPr>
          <p:cNvPr id="40" name="2_SCSI Card" descr="A picture containing text, electronics, circuit&#10;&#10;Description automatically generated">
            <a:extLst>
              <a:ext uri="{FF2B5EF4-FFF2-40B4-BE49-F238E27FC236}">
                <a16:creationId xmlns:a16="http://schemas.microsoft.com/office/drawing/2014/main" id="{C78D2191-0691-4411-A23A-762618B144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6149" y="12603970"/>
            <a:ext cx="14587991" cy="10293500"/>
          </a:xfrm>
          <a:prstGeom prst="rect">
            <a:avLst/>
          </a:prstGeom>
        </p:spPr>
      </p:pic>
      <p:sp>
        <p:nvSpPr>
          <p:cNvPr id="43" name="3_highlight">
            <a:extLst>
              <a:ext uri="{FF2B5EF4-FFF2-40B4-BE49-F238E27FC236}">
                <a16:creationId xmlns:a16="http://schemas.microsoft.com/office/drawing/2014/main" id="{41AED20A-A409-439C-8134-F90C3992BB7A}"/>
              </a:ext>
            </a:extLst>
          </p:cNvPr>
          <p:cNvSpPr/>
          <p:nvPr/>
        </p:nvSpPr>
        <p:spPr>
          <a:xfrm>
            <a:off x="2600723" y="8977782"/>
            <a:ext cx="17026978" cy="7793652"/>
          </a:xfrm>
          <a:custGeom>
            <a:avLst/>
            <a:gdLst>
              <a:gd name="connsiteX0" fmla="*/ 5340683 w 17026978"/>
              <a:gd name="connsiteY0" fmla="*/ 6587407 h 7793652"/>
              <a:gd name="connsiteX1" fmla="*/ 5340683 w 17026978"/>
              <a:gd name="connsiteY1" fmla="*/ 7578813 h 7793652"/>
              <a:gd name="connsiteX2" fmla="*/ 11636417 w 17026978"/>
              <a:gd name="connsiteY2" fmla="*/ 7578813 h 7793652"/>
              <a:gd name="connsiteX3" fmla="*/ 11636417 w 17026978"/>
              <a:gd name="connsiteY3" fmla="*/ 6587407 h 7793652"/>
              <a:gd name="connsiteX4" fmla="*/ 240899 w 17026978"/>
              <a:gd name="connsiteY4" fmla="*/ 240899 h 7793652"/>
              <a:gd name="connsiteX5" fmla="*/ 240899 w 17026978"/>
              <a:gd name="connsiteY5" fmla="*/ 3072253 h 7793652"/>
              <a:gd name="connsiteX6" fmla="*/ 16786080 w 17026978"/>
              <a:gd name="connsiteY6" fmla="*/ 3072253 h 7793652"/>
              <a:gd name="connsiteX7" fmla="*/ 16786080 w 17026978"/>
              <a:gd name="connsiteY7" fmla="*/ 240899 h 7793652"/>
              <a:gd name="connsiteX8" fmla="*/ 0 w 17026978"/>
              <a:gd name="connsiteY8" fmla="*/ 0 h 7793652"/>
              <a:gd name="connsiteX9" fmla="*/ 17026978 w 17026978"/>
              <a:gd name="connsiteY9" fmla="*/ 0 h 7793652"/>
              <a:gd name="connsiteX10" fmla="*/ 17026978 w 17026978"/>
              <a:gd name="connsiteY10" fmla="*/ 3313152 h 7793652"/>
              <a:gd name="connsiteX11" fmla="*/ 8672436 w 17026978"/>
              <a:gd name="connsiteY11" fmla="*/ 3313152 h 7793652"/>
              <a:gd name="connsiteX12" fmla="*/ 8672436 w 17026978"/>
              <a:gd name="connsiteY12" fmla="*/ 6372568 h 7793652"/>
              <a:gd name="connsiteX13" fmla="*/ 11851256 w 17026978"/>
              <a:gd name="connsiteY13" fmla="*/ 6372568 h 7793652"/>
              <a:gd name="connsiteX14" fmla="*/ 11851256 w 17026978"/>
              <a:gd name="connsiteY14" fmla="*/ 7793652 h 7793652"/>
              <a:gd name="connsiteX15" fmla="*/ 5125843 w 17026978"/>
              <a:gd name="connsiteY15" fmla="*/ 7793652 h 7793652"/>
              <a:gd name="connsiteX16" fmla="*/ 5125843 w 17026978"/>
              <a:gd name="connsiteY16" fmla="*/ 6372568 h 7793652"/>
              <a:gd name="connsiteX17" fmla="*/ 8354542 w 17026978"/>
              <a:gd name="connsiteY17" fmla="*/ 6372568 h 7793652"/>
              <a:gd name="connsiteX18" fmla="*/ 8354542 w 17026978"/>
              <a:gd name="connsiteY18" fmla="*/ 3313152 h 7793652"/>
              <a:gd name="connsiteX19" fmla="*/ 0 w 17026978"/>
              <a:gd name="connsiteY19" fmla="*/ 3313152 h 779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026978" h="7793652">
                <a:moveTo>
                  <a:pt x="5340683" y="6587407"/>
                </a:moveTo>
                <a:lnTo>
                  <a:pt x="5340683" y="7578813"/>
                </a:lnTo>
                <a:lnTo>
                  <a:pt x="11636417" y="7578813"/>
                </a:lnTo>
                <a:lnTo>
                  <a:pt x="11636417" y="6587407"/>
                </a:lnTo>
                <a:close/>
                <a:moveTo>
                  <a:pt x="240899" y="240899"/>
                </a:moveTo>
                <a:lnTo>
                  <a:pt x="240899" y="3072253"/>
                </a:lnTo>
                <a:lnTo>
                  <a:pt x="16786080" y="3072253"/>
                </a:lnTo>
                <a:lnTo>
                  <a:pt x="16786080" y="240899"/>
                </a:lnTo>
                <a:close/>
                <a:moveTo>
                  <a:pt x="0" y="0"/>
                </a:moveTo>
                <a:lnTo>
                  <a:pt x="17026978" y="0"/>
                </a:lnTo>
                <a:lnTo>
                  <a:pt x="17026978" y="3313152"/>
                </a:lnTo>
                <a:lnTo>
                  <a:pt x="8672436" y="3313152"/>
                </a:lnTo>
                <a:lnTo>
                  <a:pt x="8672436" y="6372568"/>
                </a:lnTo>
                <a:lnTo>
                  <a:pt x="11851256" y="6372568"/>
                </a:lnTo>
                <a:lnTo>
                  <a:pt x="11851256" y="7793652"/>
                </a:lnTo>
                <a:lnTo>
                  <a:pt x="5125843" y="7793652"/>
                </a:lnTo>
                <a:lnTo>
                  <a:pt x="5125843" y="6372568"/>
                </a:lnTo>
                <a:lnTo>
                  <a:pt x="8354542" y="6372568"/>
                </a:lnTo>
                <a:lnTo>
                  <a:pt x="8354542" y="3313152"/>
                </a:lnTo>
                <a:lnTo>
                  <a:pt x="0" y="3313152"/>
                </a:lnTo>
                <a:close/>
              </a:path>
            </a:pathLst>
          </a:custGeom>
          <a:gradFill>
            <a:gsLst>
              <a:gs pos="0">
                <a:schemeClr val="accent2">
                  <a:satMod val="103000"/>
                  <a:lumMod val="102000"/>
                  <a:tint val="94000"/>
                  <a:alpha val="60000"/>
                </a:schemeClr>
              </a:gs>
              <a:gs pos="50000">
                <a:schemeClr val="accent2">
                  <a:satMod val="110000"/>
                  <a:lumMod val="100000"/>
                  <a:shade val="100000"/>
                  <a:alpha val="60000"/>
                </a:schemeClr>
              </a:gs>
              <a:gs pos="100000">
                <a:schemeClr val="accent2">
                  <a:lumMod val="99000"/>
                  <a:satMod val="120000"/>
                  <a:shade val="78000"/>
                  <a:alpha val="6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wrap="square" rtlCol="0" anchor="ctr">
            <a:noAutofit/>
          </a:bodyPr>
          <a:lstStyle/>
          <a:p>
            <a:pPr algn="ctr"/>
            <a:endParaRPr lang="en-US">
              <a:solidFill>
                <a:schemeClr val="tx1"/>
              </a:solidFill>
            </a:endParaRPr>
          </a:p>
        </p:txBody>
      </p:sp>
      <p:sp>
        <p:nvSpPr>
          <p:cNvPr id="9" name="1_bullet 1">
            <a:extLst>
              <a:ext uri="{FF2B5EF4-FFF2-40B4-BE49-F238E27FC236}">
                <a16:creationId xmlns:a16="http://schemas.microsoft.com/office/drawing/2014/main" id="{9AB0CD40-3F8C-4AD7-ABD2-0365709E7B83}"/>
              </a:ext>
            </a:extLst>
          </p:cNvPr>
          <p:cNvSpPr txBox="1"/>
          <p:nvPr/>
        </p:nvSpPr>
        <p:spPr>
          <a:xfrm>
            <a:off x="1801368" y="5297154"/>
            <a:ext cx="37993320" cy="2246769"/>
          </a:xfrm>
          <a:prstGeom prst="rect">
            <a:avLst/>
          </a:prstGeom>
          <a:noFill/>
        </p:spPr>
        <p:txBody>
          <a:bodyPr wrap="square">
            <a:spAutoFit/>
          </a:bodyPr>
          <a:lstStyle/>
          <a:p>
            <a:r>
              <a:rPr lang="en-AU" sz="14000" b="1" dirty="0">
                <a:solidFill>
                  <a:srgbClr val="1884C7"/>
                </a:solidFill>
                <a:latin typeface="Arial" panose="020B0604020202020204" pitchFamily="34" charset="0"/>
                <a:cs typeface="Arial" panose="020B0604020202020204" pitchFamily="34" charset="0"/>
              </a:rPr>
              <a:t>Prevents reflections of electrical signals</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8" y="553465"/>
            <a:ext cx="39986712"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Passive/Active/Pass Through</a:t>
            </a:r>
          </a:p>
        </p:txBody>
      </p:sp>
    </p:spTree>
    <p:extLst>
      <p:ext uri="{BB962C8B-B14F-4D97-AF65-F5344CB8AC3E}">
        <p14:creationId xmlns:p14="http://schemas.microsoft.com/office/powerpoint/2010/main" val="1905970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1" y="0"/>
            <a:ext cx="48767999" cy="4277031"/>
          </a:xfrm>
        </p:spPr>
      </p:pic>
      <p:sp>
        <p:nvSpPr>
          <p:cNvPr id="21" name="0_Copyright">
            <a:extLst>
              <a:ext uri="{FF2B5EF4-FFF2-40B4-BE49-F238E27FC236}">
                <a16:creationId xmlns:a16="http://schemas.microsoft.com/office/drawing/2014/main" id="{1D1C77CE-E6F3-4D8C-AEAC-451833E2C370}"/>
              </a:ext>
            </a:extLst>
          </p:cNvPr>
          <p:cNvSpPr txBox="1"/>
          <p:nvPr/>
        </p:nvSpPr>
        <p:spPr>
          <a:xfrm>
            <a:off x="40111136" y="25845427"/>
            <a:ext cx="8656864" cy="1131079"/>
          </a:xfrm>
          <a:prstGeom prst="rect">
            <a:avLst/>
          </a:prstGeom>
          <a:noFill/>
        </p:spPr>
        <p:txBody>
          <a:bodyPr wrap="square">
            <a:spAutoFit/>
          </a:bodyPr>
          <a:lstStyle/>
          <a:p>
            <a:r>
              <a:rPr lang="en-US" sz="6770" dirty="0">
                <a:solidFill>
                  <a:srgbClr val="A7A7A7"/>
                </a:solidFill>
                <a:latin typeface="Serpentine" pitchFamily="50" charset="0"/>
              </a:rPr>
              <a:t>© Copyright 2022</a:t>
            </a:r>
          </a:p>
        </p:txBody>
      </p:sp>
      <p:sp>
        <p:nvSpPr>
          <p:cNvPr id="22" name="0_WebSite">
            <a:extLst>
              <a:ext uri="{FF2B5EF4-FFF2-40B4-BE49-F238E27FC236}">
                <a16:creationId xmlns:a16="http://schemas.microsoft.com/office/drawing/2014/main" id="{EBA60B91-F7A8-4751-AFF7-33A00E13A478}"/>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11" name="5_Narrow text">
            <a:extLst>
              <a:ext uri="{FF2B5EF4-FFF2-40B4-BE49-F238E27FC236}">
                <a16:creationId xmlns:a16="http://schemas.microsoft.com/office/drawing/2014/main" id="{E64035EB-538E-4765-9879-52C9E87B8C6B}"/>
              </a:ext>
            </a:extLst>
          </p:cNvPr>
          <p:cNvSpPr txBox="1"/>
          <p:nvPr/>
        </p:nvSpPr>
        <p:spPr>
          <a:xfrm>
            <a:off x="30949149" y="18785558"/>
            <a:ext cx="15505611" cy="1642500"/>
          </a:xfrm>
          <a:prstGeom prst="rect">
            <a:avLst/>
          </a:prstGeom>
          <a:noFill/>
        </p:spPr>
        <p:txBody>
          <a:bodyPr wrap="square">
            <a:spAutoFit/>
          </a:bodyPr>
          <a:lstStyle/>
          <a:p>
            <a:r>
              <a:rPr lang="en-AU" sz="10000" dirty="0">
                <a:latin typeface="Arial" panose="020B0604020202020204" pitchFamily="34" charset="0"/>
                <a:cs typeface="Arial" panose="020B0604020202020204" pitchFamily="34" charset="0"/>
              </a:rPr>
              <a:t>Narrow 0-7 IDs (50 wires)</a:t>
            </a:r>
          </a:p>
        </p:txBody>
      </p:sp>
      <p:pic>
        <p:nvPicPr>
          <p:cNvPr id="16" name="5_Narrow" descr="A close-up of a cell phone&#10;&#10;Description automatically generated with low confidence">
            <a:extLst>
              <a:ext uri="{FF2B5EF4-FFF2-40B4-BE49-F238E27FC236}">
                <a16:creationId xmlns:a16="http://schemas.microsoft.com/office/drawing/2014/main" id="{53F71DFE-4C1B-49D4-BEF5-431BA3F95C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93360" y="17393592"/>
            <a:ext cx="11829909" cy="5677407"/>
          </a:xfrm>
          <a:prstGeom prst="rect">
            <a:avLst/>
          </a:prstGeom>
        </p:spPr>
      </p:pic>
      <p:sp>
        <p:nvSpPr>
          <p:cNvPr id="18" name="4_Bullet 2">
            <a:extLst>
              <a:ext uri="{FF2B5EF4-FFF2-40B4-BE49-F238E27FC236}">
                <a16:creationId xmlns:a16="http://schemas.microsoft.com/office/drawing/2014/main" id="{885F3228-611E-4537-915F-A671698DC49F}"/>
              </a:ext>
            </a:extLst>
          </p:cNvPr>
          <p:cNvSpPr txBox="1"/>
          <p:nvPr/>
        </p:nvSpPr>
        <p:spPr>
          <a:xfrm>
            <a:off x="1582264" y="7561875"/>
            <a:ext cx="33119215" cy="2246769"/>
          </a:xfrm>
          <a:prstGeom prst="rect">
            <a:avLst/>
          </a:prstGeom>
          <a:noFill/>
        </p:spPr>
        <p:txBody>
          <a:bodyPr wrap="square">
            <a:spAutoFit/>
          </a:bodyPr>
          <a:lstStyle/>
          <a:p>
            <a:r>
              <a:rPr lang="en-AU" sz="14000" b="1" dirty="0">
                <a:solidFill>
                  <a:srgbClr val="1884C7"/>
                </a:solidFill>
                <a:latin typeface="Arial" panose="020B0604020202020204" pitchFamily="34" charset="0"/>
                <a:cs typeface="Arial" panose="020B0604020202020204" pitchFamily="34" charset="0"/>
              </a:rPr>
              <a:t>ID 7 usually used for SCSI adapter</a:t>
            </a:r>
            <a:endParaRPr lang="en-US" sz="14000" b="1" dirty="0">
              <a:solidFill>
                <a:srgbClr val="1884C7"/>
              </a:solidFill>
              <a:latin typeface="Arial" panose="020B0604020202020204" pitchFamily="34" charset="0"/>
              <a:cs typeface="Arial" panose="020B0604020202020204" pitchFamily="34" charset="0"/>
            </a:endParaRPr>
          </a:p>
        </p:txBody>
      </p:sp>
      <p:sp>
        <p:nvSpPr>
          <p:cNvPr id="14" name="3_wide text">
            <a:extLst>
              <a:ext uri="{FF2B5EF4-FFF2-40B4-BE49-F238E27FC236}">
                <a16:creationId xmlns:a16="http://schemas.microsoft.com/office/drawing/2014/main" id="{F7302874-6FF6-4F12-9408-F903772FAD68}"/>
              </a:ext>
            </a:extLst>
          </p:cNvPr>
          <p:cNvSpPr txBox="1"/>
          <p:nvPr/>
        </p:nvSpPr>
        <p:spPr>
          <a:xfrm>
            <a:off x="30949148" y="11720320"/>
            <a:ext cx="15505611" cy="1642500"/>
          </a:xfrm>
          <a:prstGeom prst="rect">
            <a:avLst/>
          </a:prstGeom>
          <a:noFill/>
        </p:spPr>
        <p:txBody>
          <a:bodyPr wrap="square">
            <a:spAutoFit/>
          </a:bodyPr>
          <a:lstStyle/>
          <a:p>
            <a:r>
              <a:rPr lang="en-AU" sz="10000" dirty="0">
                <a:latin typeface="Arial" panose="020B0604020202020204" pitchFamily="34" charset="0"/>
                <a:cs typeface="Arial" panose="020B0604020202020204" pitchFamily="34" charset="0"/>
              </a:rPr>
              <a:t>Wide 0-15 IDs (68 wires)</a:t>
            </a:r>
          </a:p>
        </p:txBody>
      </p:sp>
      <p:pic>
        <p:nvPicPr>
          <p:cNvPr id="17" name="3_wide" descr="A picture containing electronics&#10;&#10;Description automatically generated">
            <a:extLst>
              <a:ext uri="{FF2B5EF4-FFF2-40B4-BE49-F238E27FC236}">
                <a16:creationId xmlns:a16="http://schemas.microsoft.com/office/drawing/2014/main" id="{478847FC-873C-49A6-9288-03ECAF9916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88992" y="11370080"/>
            <a:ext cx="11222848" cy="5183368"/>
          </a:xfrm>
          <a:prstGeom prst="rect">
            <a:avLst/>
          </a:prstGeom>
        </p:spPr>
      </p:pic>
      <p:pic>
        <p:nvPicPr>
          <p:cNvPr id="23" name="2_SCSI ID" descr="A picture containing text, electronics, camera, camera lens&#10;&#10;Description automatically generated">
            <a:extLst>
              <a:ext uri="{FF2B5EF4-FFF2-40B4-BE49-F238E27FC236}">
                <a16:creationId xmlns:a16="http://schemas.microsoft.com/office/drawing/2014/main" id="{25E19D89-B379-41CF-981F-8DD2B32B6A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1333" y="11305723"/>
            <a:ext cx="9848832" cy="11966126"/>
          </a:xfrm>
          <a:prstGeom prst="rect">
            <a:avLst/>
          </a:prstGeom>
        </p:spPr>
      </p:pic>
      <p:sp>
        <p:nvSpPr>
          <p:cNvPr id="9" name="1_Bullet 1">
            <a:extLst>
              <a:ext uri="{FF2B5EF4-FFF2-40B4-BE49-F238E27FC236}">
                <a16:creationId xmlns:a16="http://schemas.microsoft.com/office/drawing/2014/main" id="{9AB0CD40-3F8C-4AD7-ABD2-0365709E7B83}"/>
              </a:ext>
            </a:extLst>
          </p:cNvPr>
          <p:cNvSpPr txBox="1"/>
          <p:nvPr/>
        </p:nvSpPr>
        <p:spPr>
          <a:xfrm>
            <a:off x="1582264" y="4845737"/>
            <a:ext cx="44320615" cy="2246769"/>
          </a:xfrm>
          <a:prstGeom prst="rect">
            <a:avLst/>
          </a:prstGeom>
          <a:noFill/>
        </p:spPr>
        <p:txBody>
          <a:bodyPr wrap="square">
            <a:spAutoFit/>
          </a:bodyPr>
          <a:lstStyle/>
          <a:p>
            <a:r>
              <a:rPr lang="en-AU" sz="14000" b="1" dirty="0">
                <a:solidFill>
                  <a:srgbClr val="1884C7"/>
                </a:solidFill>
                <a:latin typeface="Arial" panose="020B0604020202020204" pitchFamily="34" charset="0"/>
                <a:cs typeface="Arial" panose="020B0604020202020204" pitchFamily="34" charset="0"/>
              </a:rPr>
              <a:t>Number uniquely identifies device on the SCSI bus</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8" y="553465"/>
            <a:ext cx="24377904"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SCSI ID</a:t>
            </a:r>
          </a:p>
        </p:txBody>
      </p:sp>
    </p:spTree>
    <p:extLst>
      <p:ext uri="{BB962C8B-B14F-4D97-AF65-F5344CB8AC3E}">
        <p14:creationId xmlns:p14="http://schemas.microsoft.com/office/powerpoint/2010/main" val="294233167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0</TotalTime>
  <Words>3903</Words>
  <Application>Microsoft Office PowerPoint</Application>
  <PresentationFormat>Custom</PresentationFormat>
  <Paragraphs>277</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2022-12-22T09:06:41Z</dcterms:created>
  <dcterms:modified xsi:type="dcterms:W3CDTF">2022-12-22T09:06:51Z</dcterms:modified>
</cp:coreProperties>
</file>