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6" r:id="rId1"/>
  </p:sldMasterIdLst>
  <p:notesMasterIdLst>
    <p:notesMasterId r:id="rId9"/>
  </p:notesMasterIdLst>
  <p:handoutMasterIdLst>
    <p:handoutMasterId r:id="rId10"/>
  </p:handoutMasterIdLst>
  <p:sldIdLst>
    <p:sldId id="280" r:id="rId2"/>
    <p:sldId id="292" r:id="rId3"/>
    <p:sldId id="291" r:id="rId4"/>
    <p:sldId id="293" r:id="rId5"/>
    <p:sldId id="294" r:id="rId6"/>
    <p:sldId id="295" r:id="rId7"/>
    <p:sldId id="296" r:id="rId8"/>
  </p:sldIdLst>
  <p:sldSz cx="24384000" cy="13716000"/>
  <p:notesSz cx="6858000" cy="9144000"/>
  <p:defaultTextStyle>
    <a:defPPr>
      <a:defRPr lang="en-US"/>
    </a:defPPr>
    <a:lvl1pPr marL="0" algn="l" defTabSz="2158902" rtl="0" eaLnBrk="1" latinLnBrk="0" hangingPunct="1">
      <a:defRPr sz="4266" kern="1200">
        <a:solidFill>
          <a:schemeClr val="tx1"/>
        </a:solidFill>
        <a:latin typeface="+mn-lt"/>
        <a:ea typeface="+mn-ea"/>
        <a:cs typeface="+mn-cs"/>
      </a:defRPr>
    </a:lvl1pPr>
    <a:lvl2pPr marL="1079451" algn="l" defTabSz="2158902" rtl="0" eaLnBrk="1" latinLnBrk="0" hangingPunct="1">
      <a:defRPr sz="4266" kern="1200">
        <a:solidFill>
          <a:schemeClr val="tx1"/>
        </a:solidFill>
        <a:latin typeface="+mn-lt"/>
        <a:ea typeface="+mn-ea"/>
        <a:cs typeface="+mn-cs"/>
      </a:defRPr>
    </a:lvl2pPr>
    <a:lvl3pPr marL="2158902" algn="l" defTabSz="2158902" rtl="0" eaLnBrk="1" latinLnBrk="0" hangingPunct="1">
      <a:defRPr sz="4266" kern="1200">
        <a:solidFill>
          <a:schemeClr val="tx1"/>
        </a:solidFill>
        <a:latin typeface="+mn-lt"/>
        <a:ea typeface="+mn-ea"/>
        <a:cs typeface="+mn-cs"/>
      </a:defRPr>
    </a:lvl3pPr>
    <a:lvl4pPr marL="3238353" algn="l" defTabSz="2158902" rtl="0" eaLnBrk="1" latinLnBrk="0" hangingPunct="1">
      <a:defRPr sz="4266" kern="1200">
        <a:solidFill>
          <a:schemeClr val="tx1"/>
        </a:solidFill>
        <a:latin typeface="+mn-lt"/>
        <a:ea typeface="+mn-ea"/>
        <a:cs typeface="+mn-cs"/>
      </a:defRPr>
    </a:lvl4pPr>
    <a:lvl5pPr marL="4317804" algn="l" defTabSz="2158902" rtl="0" eaLnBrk="1" latinLnBrk="0" hangingPunct="1">
      <a:defRPr sz="4266" kern="1200">
        <a:solidFill>
          <a:schemeClr val="tx1"/>
        </a:solidFill>
        <a:latin typeface="+mn-lt"/>
        <a:ea typeface="+mn-ea"/>
        <a:cs typeface="+mn-cs"/>
      </a:defRPr>
    </a:lvl5pPr>
    <a:lvl6pPr marL="5397255" algn="l" defTabSz="2158902" rtl="0" eaLnBrk="1" latinLnBrk="0" hangingPunct="1">
      <a:defRPr sz="4266" kern="1200">
        <a:solidFill>
          <a:schemeClr val="tx1"/>
        </a:solidFill>
        <a:latin typeface="+mn-lt"/>
        <a:ea typeface="+mn-ea"/>
        <a:cs typeface="+mn-cs"/>
      </a:defRPr>
    </a:lvl6pPr>
    <a:lvl7pPr marL="6476705" algn="l" defTabSz="2158902" rtl="0" eaLnBrk="1" latinLnBrk="0" hangingPunct="1">
      <a:defRPr sz="4266" kern="1200">
        <a:solidFill>
          <a:schemeClr val="tx1"/>
        </a:solidFill>
        <a:latin typeface="+mn-lt"/>
        <a:ea typeface="+mn-ea"/>
        <a:cs typeface="+mn-cs"/>
      </a:defRPr>
    </a:lvl7pPr>
    <a:lvl8pPr marL="7556156" algn="l" defTabSz="2158902" rtl="0" eaLnBrk="1" latinLnBrk="0" hangingPunct="1">
      <a:defRPr sz="4266" kern="1200">
        <a:solidFill>
          <a:schemeClr val="tx1"/>
        </a:solidFill>
        <a:latin typeface="+mn-lt"/>
        <a:ea typeface="+mn-ea"/>
        <a:cs typeface="+mn-cs"/>
      </a:defRPr>
    </a:lvl8pPr>
    <a:lvl9pPr marL="8635607" algn="l" defTabSz="2158902" rtl="0" eaLnBrk="1" latinLnBrk="0" hangingPunct="1">
      <a:defRPr sz="4266"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7B4988-921B-43C6-B70C-800560F1A231}">
          <p14:sldIdLst>
            <p14:sldId id="280"/>
            <p14:sldId id="292"/>
            <p14:sldId id="291"/>
            <p14:sldId id="293"/>
            <p14:sldId id="294"/>
            <p14:sldId id="295"/>
            <p14:sldId id="296"/>
          </p14:sldIdLst>
        </p14:section>
      </p14:sectionLst>
    </p:ex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4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59165" autoAdjust="0"/>
  </p:normalViewPr>
  <p:slideViewPr>
    <p:cSldViewPr>
      <p:cViewPr varScale="1">
        <p:scale>
          <a:sx n="41" d="100"/>
          <a:sy n="41" d="100"/>
        </p:scale>
        <p:origin x="388" y="24"/>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3" d="100"/>
          <a:sy n="103" d="100"/>
        </p:scale>
        <p:origin x="1988" y="7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CD8CBE-C1EC-48D9-85D8-4416F5921463}" type="datetimeFigureOut">
              <a:rPr lang="en-US" smtClean="0"/>
              <a:t>12/22/2022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D4919A-1725-4138-B3E5-BFBE34E525DE}" type="slidenum">
              <a:rPr lang="en-US" smtClean="0"/>
              <a:t>‹#›</a:t>
            </a:fld>
            <a:endParaRPr lang="en-US"/>
          </a:p>
        </p:txBody>
      </p:sp>
    </p:spTree>
    <p:extLst>
      <p:ext uri="{BB962C8B-B14F-4D97-AF65-F5344CB8AC3E}">
        <p14:creationId xmlns:p14="http://schemas.microsoft.com/office/powerpoint/2010/main" val="3442407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798DD4-7622-4E0F-9F4D-10EAC7C7D5B6}" type="datetimeFigureOut">
              <a:rPr lang="en-US" smtClean="0"/>
              <a:t>12/22/2022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267199"/>
            <a:ext cx="6096000" cy="4418013"/>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r>
              <a:rPr lang="en-GB"/>
              <a:t>Copyright 2022 © http://ITFreeTraining.com</a:t>
            </a:r>
            <a:endParaRPr lang="en-US" dirty="0"/>
          </a:p>
        </p:txBody>
      </p:sp>
      <p:sp>
        <p:nvSpPr>
          <p:cNvPr id="8" name="TextBox 7"/>
          <p:cNvSpPr txBox="1"/>
          <p:nvPr/>
        </p:nvSpPr>
        <p:spPr>
          <a:xfrm>
            <a:off x="1828800" y="6858000"/>
            <a:ext cx="1981200" cy="5847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78052604"/>
      </p:ext>
    </p:extLst>
  </p:cSld>
  <p:clrMap bg1="lt1" tx1="dk1" bg2="lt2" tx2="dk2" accent1="accent1" accent2="accent2" accent3="accent3" accent4="accent4" accent5="accent5" accent6="accent6" hlink="hlink" folHlink="folHlink"/>
  <p:notesStyle>
    <a:lvl1pPr marL="0" algn="l" defTabSz="2158902" rtl="0" eaLnBrk="1" latinLnBrk="0" hangingPunct="1">
      <a:defRPr sz="2933" kern="1200">
        <a:solidFill>
          <a:schemeClr val="tx1"/>
        </a:solidFill>
        <a:latin typeface="+mn-lt"/>
        <a:ea typeface="+mn-ea"/>
        <a:cs typeface="+mn-cs"/>
      </a:defRPr>
    </a:lvl1pPr>
    <a:lvl2pPr marL="1079451" algn="l" defTabSz="2158902" rtl="0" eaLnBrk="1" latinLnBrk="0" hangingPunct="1">
      <a:defRPr sz="2933" kern="1200">
        <a:solidFill>
          <a:schemeClr val="tx1"/>
        </a:solidFill>
        <a:latin typeface="+mn-lt"/>
        <a:ea typeface="+mn-ea"/>
        <a:cs typeface="+mn-cs"/>
      </a:defRPr>
    </a:lvl2pPr>
    <a:lvl3pPr marL="2158902" algn="l" defTabSz="2158902" rtl="0" eaLnBrk="1" latinLnBrk="0" hangingPunct="1">
      <a:defRPr sz="2933" kern="1200">
        <a:solidFill>
          <a:schemeClr val="tx1"/>
        </a:solidFill>
        <a:latin typeface="+mn-lt"/>
        <a:ea typeface="+mn-ea"/>
        <a:cs typeface="+mn-cs"/>
      </a:defRPr>
    </a:lvl3pPr>
    <a:lvl4pPr marL="3238353" algn="l" defTabSz="2158902" rtl="0" eaLnBrk="1" latinLnBrk="0" hangingPunct="1">
      <a:defRPr sz="2933" kern="1200">
        <a:solidFill>
          <a:schemeClr val="tx1"/>
        </a:solidFill>
        <a:latin typeface="+mn-lt"/>
        <a:ea typeface="+mn-ea"/>
        <a:cs typeface="+mn-cs"/>
      </a:defRPr>
    </a:lvl4pPr>
    <a:lvl5pPr marL="4317804" algn="l" defTabSz="2158902" rtl="0" eaLnBrk="1" latinLnBrk="0" hangingPunct="1">
      <a:defRPr sz="2933" kern="1200">
        <a:solidFill>
          <a:schemeClr val="tx1"/>
        </a:solidFill>
        <a:latin typeface="+mn-lt"/>
        <a:ea typeface="+mn-ea"/>
        <a:cs typeface="+mn-cs"/>
      </a:defRPr>
    </a:lvl5pPr>
    <a:lvl6pPr marL="5397255" algn="l" defTabSz="2158902" rtl="0" eaLnBrk="1" latinLnBrk="0" hangingPunct="1">
      <a:defRPr sz="2933" kern="1200">
        <a:solidFill>
          <a:schemeClr val="tx1"/>
        </a:solidFill>
        <a:latin typeface="+mn-lt"/>
        <a:ea typeface="+mn-ea"/>
        <a:cs typeface="+mn-cs"/>
      </a:defRPr>
    </a:lvl6pPr>
    <a:lvl7pPr marL="6476705" algn="l" defTabSz="2158902" rtl="0" eaLnBrk="1" latinLnBrk="0" hangingPunct="1">
      <a:defRPr sz="2933" kern="1200">
        <a:solidFill>
          <a:schemeClr val="tx1"/>
        </a:solidFill>
        <a:latin typeface="+mn-lt"/>
        <a:ea typeface="+mn-ea"/>
        <a:cs typeface="+mn-cs"/>
      </a:defRPr>
    </a:lvl7pPr>
    <a:lvl8pPr marL="7556156" algn="l" defTabSz="2158902" rtl="0" eaLnBrk="1" latinLnBrk="0" hangingPunct="1">
      <a:defRPr sz="2933" kern="1200">
        <a:solidFill>
          <a:schemeClr val="tx1"/>
        </a:solidFill>
        <a:latin typeface="+mn-lt"/>
        <a:ea typeface="+mn-ea"/>
        <a:cs typeface="+mn-cs"/>
      </a:defRPr>
    </a:lvl8pPr>
    <a:lvl9pPr marL="8635607" algn="l" defTabSz="2158902" rtl="0" eaLnBrk="1" latinLnBrk="0" hangingPunct="1">
      <a:defRPr sz="2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MS Mincho" panose="02020609040205080304" pitchFamily="49" charset="-128"/>
                <a:cs typeface="Times New Roman" panose="02020603050405020304" pitchFamily="18" charset="0"/>
              </a:rPr>
              <a:t>In this video from ITFreeTraining, I will have a look at Hybrid and Dual-Drives. These drives combine Solid-State and hard disks together to give better performance. You need to have an understanding of it for the CompTIA exam; however, in the real world you are unlikely to come across them. I will explain the reasons for this in the video.</a:t>
            </a:r>
            <a:endParaRPr lang="en-AU" sz="12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en-AU" sz="1200" dirty="0"/>
          </a:p>
        </p:txBody>
      </p:sp>
      <p:sp>
        <p:nvSpPr>
          <p:cNvPr id="4" name="Slide Number Placeholder 3"/>
          <p:cNvSpPr>
            <a:spLocks noGrp="1"/>
          </p:cNvSpPr>
          <p:nvPr>
            <p:ph type="sldNum" sz="quarter" idx="10"/>
          </p:nvPr>
        </p:nvSpPr>
        <p:spPr/>
        <p:txBody>
          <a:bodyPr/>
          <a:lstStyle/>
          <a:p>
            <a:r>
              <a:rPr lang="en-GB"/>
              <a:t>Copyright 2022 © http://ITFreeTraining.com</a:t>
            </a:r>
            <a:endParaRPr lang="en-US" dirty="0"/>
          </a:p>
        </p:txBody>
      </p:sp>
    </p:spTree>
    <p:extLst>
      <p:ext uri="{BB962C8B-B14F-4D97-AF65-F5344CB8AC3E}">
        <p14:creationId xmlns:p14="http://schemas.microsoft.com/office/powerpoint/2010/main" val="407464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 number of different Hybrid-Drives were released on the market approximately between 2007 and 2015. These were not widely adopted on the market so you may not come across one. The drives themselves look just like a traditional hard disk. So, you would install and use one just like you would a hard disk.</a:t>
            </a:r>
          </a:p>
          <a:p>
            <a:endParaRPr lang="en-GB" sz="1200" dirty="0"/>
          </a:p>
          <a:p>
            <a:r>
              <a:rPr lang="en-GB" sz="1200" dirty="0"/>
              <a:t>Essentially, what occurs is a Hybrid Drive combines a hard disk and Solid-State drive together. The SSD parts of the Hybrid-Drive are used as a cache and the hard disk is used as storage. These drives were often called Solid-State Hybrid-Drive or SSHD. Let’s have a closer look at the components inside a Hybrid Drive.</a:t>
            </a:r>
          </a:p>
          <a:p>
            <a:endParaRPr lang="en-US" sz="1200" dirty="0"/>
          </a:p>
        </p:txBody>
      </p:sp>
      <p:sp>
        <p:nvSpPr>
          <p:cNvPr id="4" name="Slide Number Placeholder 3"/>
          <p:cNvSpPr>
            <a:spLocks noGrp="1"/>
          </p:cNvSpPr>
          <p:nvPr>
            <p:ph type="sldNum" sz="quarter" idx="5"/>
          </p:nvPr>
        </p:nvSpPr>
        <p:spPr/>
        <p:txBody>
          <a:bodyPr/>
          <a:lstStyle/>
          <a:p>
            <a:r>
              <a:rPr lang="en-GB"/>
              <a:t>Copyright 2022 © http://ITFreeTraining.com</a:t>
            </a:r>
            <a:endParaRPr lang="en-US" dirty="0"/>
          </a:p>
        </p:txBody>
      </p:sp>
    </p:spTree>
    <p:extLst>
      <p:ext uri="{BB962C8B-B14F-4D97-AF65-F5344CB8AC3E}">
        <p14:creationId xmlns:p14="http://schemas.microsoft.com/office/powerpoint/2010/main" val="3625464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Shown here is an example of a Hybrid-Drive circuit board. At first glance, it looks similar to a hard disk circuit board. Since a Hybrid-Drive uses the same technology as a hard disk, that is a platter to store data, it uses the same electronics.</a:t>
            </a:r>
          </a:p>
          <a:p>
            <a:endParaRPr lang="en-GB" sz="1200" dirty="0"/>
          </a:p>
          <a:p>
            <a:r>
              <a:rPr lang="en-GB" sz="1200" dirty="0"/>
              <a:t>You can see, in this particular case, which chips that are used to control the hard disk part of the Hybrid-Drive. Essentially, there is a chip to control the voltage of the motor. This is used to control the speed the platters are spinning at. There is a chip to cache requests of the hard-disk part of the Hybrid-Drive. Lastly, there is a hard-disk controller chip. These are the same chips that are used on standard hard disks.</a:t>
            </a:r>
          </a:p>
          <a:p>
            <a:endParaRPr lang="en-GB" sz="1200" dirty="0"/>
          </a:p>
          <a:p>
            <a:r>
              <a:rPr lang="en-GB" sz="1200" dirty="0"/>
              <a:t>So far, the technology is the same on a Hybrid-Drive as it is on a hard disk drive. The difference is the Hybrid-Drive also has chips on it for the Solid-State part of the drive. You can see that there is a chip that is the flash controller. The next chip is the flash memory. The flash controller stores data in the flash memory to be used as cache. This chip also needs to communicate with the hard-disk controller.</a:t>
            </a:r>
          </a:p>
          <a:p>
            <a:endParaRPr lang="en-GB" sz="1200" dirty="0"/>
          </a:p>
          <a:p>
            <a:r>
              <a:rPr lang="en-GB" sz="1200" dirty="0"/>
              <a:t>Some Hybrid-Drives may have more than one flash memory chip. The point to remember, however, is these memory chips are only used for cache. They do not increase the amount of storage the Hybrid-Drive has. Let’s have a closer look at how this cache works and this will give us a better understanding why the technology never really took off.</a:t>
            </a:r>
          </a:p>
          <a:p>
            <a:endParaRPr lang="en-US" sz="1200" dirty="0"/>
          </a:p>
        </p:txBody>
      </p:sp>
      <p:sp>
        <p:nvSpPr>
          <p:cNvPr id="4" name="Slide Number Placeholder 3"/>
          <p:cNvSpPr>
            <a:spLocks noGrp="1"/>
          </p:cNvSpPr>
          <p:nvPr>
            <p:ph type="sldNum" sz="quarter" idx="5"/>
          </p:nvPr>
        </p:nvSpPr>
        <p:spPr/>
        <p:txBody>
          <a:bodyPr/>
          <a:lstStyle/>
          <a:p>
            <a:r>
              <a:rPr lang="en-GB"/>
              <a:t>Copyright 2022 © http://ITFreeTraining.com</a:t>
            </a:r>
            <a:endParaRPr lang="en-US" dirty="0"/>
          </a:p>
        </p:txBody>
      </p:sp>
    </p:spTree>
    <p:extLst>
      <p:ext uri="{BB962C8B-B14F-4D97-AF65-F5344CB8AC3E}">
        <p14:creationId xmlns:p14="http://schemas.microsoft.com/office/powerpoint/2010/main" val="20345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A Hybrid-Drive basically uses flash memory to store a small amount of data. The platters on the Hybrid-Drive store all the data the same way a traditional hard disk would. This is a complete copy of the data.</a:t>
            </a:r>
          </a:p>
          <a:p>
            <a:endParaRPr lang="en-GB" sz="1200" dirty="0"/>
          </a:p>
          <a:p>
            <a:r>
              <a:rPr lang="en-GB" sz="1200" dirty="0"/>
              <a:t>The flash memory contains a copy of a small amount of data from the platters. This flash memory is used as cache; this improves response time if the file is cached and is often seen in improved boot times.</a:t>
            </a:r>
          </a:p>
          <a:p>
            <a:endParaRPr lang="en-GB" sz="1200" dirty="0"/>
          </a:p>
          <a:p>
            <a:r>
              <a:rPr lang="en-GB" sz="1200" dirty="0"/>
              <a:t>The operating system will request data from the Hybrid-Drive as it would a hard disk. If the data is not in the flash memory, the request will be sent to the platters to obtain the data. Since the flash memory is much faster than the platters, if the data is in the flash memory the request will be completed faster. This illustrates one of the problems with Hybrid-Drives. In order for the flash memory to be effective, the requests need to be in the flash memory in the first place. For this to occur, the data needs to be requested on a regular or at least semi-regular basis.</a:t>
            </a:r>
          </a:p>
          <a:p>
            <a:endParaRPr lang="en-GB" sz="1200" dirty="0"/>
          </a:p>
          <a:p>
            <a:r>
              <a:rPr lang="en-GB" sz="1200" dirty="0"/>
              <a:t>The performance improvement in Hybrid-Drives would often be seen in boot-up times. The boot-up times would often be a few seconds faster than a computer using a hard disk. However, when you first purchase the Hybrid-Drive the flash memory will be empty. Once you start using it, the Hybrid-Drive will attempt to work out what data it should keep in the flash memory to use as cache. As time goes on, hopefully it will start to work out which data you access regularly and keep this in cache rather than the data that you don’t access very often. Since certain files are used every time the computer boots up, there is a good chance these will be stored in the cache and this is why you see a faster boot time. In reality, you don’t see too many improvements in other areas, so let’s have a look at why.</a:t>
            </a:r>
          </a:p>
          <a:p>
            <a:endParaRPr lang="en-US" sz="1200" dirty="0"/>
          </a:p>
        </p:txBody>
      </p:sp>
      <p:sp>
        <p:nvSpPr>
          <p:cNvPr id="4" name="Slide Number Placeholder 3"/>
          <p:cNvSpPr>
            <a:spLocks noGrp="1"/>
          </p:cNvSpPr>
          <p:nvPr>
            <p:ph type="sldNum" sz="quarter" idx="5"/>
          </p:nvPr>
        </p:nvSpPr>
        <p:spPr/>
        <p:txBody>
          <a:bodyPr/>
          <a:lstStyle/>
          <a:p>
            <a:r>
              <a:rPr lang="en-GB"/>
              <a:t>Copyright 2022 © http://ITFreeTraining.com</a:t>
            </a:r>
            <a:endParaRPr lang="en-US" dirty="0"/>
          </a:p>
        </p:txBody>
      </p:sp>
    </p:spTree>
    <p:extLst>
      <p:ext uri="{BB962C8B-B14F-4D97-AF65-F5344CB8AC3E}">
        <p14:creationId xmlns:p14="http://schemas.microsoft.com/office/powerpoint/2010/main" val="4271750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When Hybrid-Drives were first introduced to the marketplace, flash memory was quite expensive. Thus, purchasing a storage device that only used flash memory was very expensive. As time went on, flash memory became significantly cheaper. Also consider that Hybrid-Drives have two drive controllers meaning more chips need to be used, which increases the price.</a:t>
            </a:r>
          </a:p>
          <a:p>
            <a:endParaRPr lang="en-GB" sz="1200" dirty="0"/>
          </a:p>
          <a:p>
            <a:r>
              <a:rPr lang="en-GB" sz="1200" dirty="0"/>
              <a:t>One of the main areas where Hybrid-Drives showed performance improvements is in boot time. However, with the reduced price of Solid-State Drives, they will often be used to run the operating system and a hard disk will be used for additional storage. Since the computer is booting off a Solid-State Drive, the boot time should be quicker than a Hybrid-Drive which is only using flash memory.</a:t>
            </a:r>
          </a:p>
          <a:p>
            <a:endParaRPr lang="en-GB" sz="1200" dirty="0"/>
          </a:p>
          <a:p>
            <a:r>
              <a:rPr lang="en-GB" sz="1200" dirty="0"/>
              <a:t>The next issue with Hybrid-Drive adaptation is it is history based. This essentially means that it needs some time to learn which data to cache and which not to. As time goes on, the Hybrid-Drive will work out what to cache and what not to and the performance of the drive will increase up to a certain limit. This is not a perfect system. If you start using your computer a different way (for example, installing new software that utilizes the drive differently), the Hybrid-Drive will need to adapt.</a:t>
            </a:r>
          </a:p>
          <a:p>
            <a:endParaRPr lang="en-GB" sz="1200" dirty="0"/>
          </a:p>
          <a:p>
            <a:r>
              <a:rPr lang="en-GB" sz="1200" dirty="0"/>
              <a:t>Now, let’s consider that the cost of memory has also come down. Modern operating systems will use any free memory for caching to improve performance. Since Hybrid-Drives use flash memory for cache, this history will be available between reboots. The operating system will not keep this history between reboots. However, since memory is so cheap, you can purchase more than what you need, knowing the extra will be used for file cache. You can see that having more memory helps with performance, thus some of the benefits of having a Hybrid-Drive can also be achieved by having extra memory in your computer.</a:t>
            </a:r>
          </a:p>
          <a:p>
            <a:endParaRPr lang="en-GB" sz="1200" dirty="0"/>
          </a:p>
          <a:p>
            <a:r>
              <a:rPr lang="en-GB" sz="1200" dirty="0"/>
              <a:t>So, consider that Hybrid-Drives require some extra chips to operate, and this is on top of the cache memory that is already used with hard disks; the cache does not increase the storage capacity of the drive and the cost of technology has generally come down. You can start to understand why Hybrid-Drives have not taken off.</a:t>
            </a:r>
          </a:p>
          <a:p>
            <a:endParaRPr lang="en-GB" sz="1200" dirty="0"/>
          </a:p>
          <a:p>
            <a:r>
              <a:rPr lang="en-GB" sz="1200" dirty="0"/>
              <a:t>Hybrid-Drives are not the only implementation for using Solid-State Drives as cache. Let’s now have a look at some of the other ones.</a:t>
            </a:r>
          </a:p>
          <a:p>
            <a:endParaRPr lang="en-GB" sz="1200" dirty="0"/>
          </a:p>
          <a:p>
            <a:endParaRPr lang="en-US" sz="1200" dirty="0"/>
          </a:p>
        </p:txBody>
      </p:sp>
      <p:sp>
        <p:nvSpPr>
          <p:cNvPr id="4" name="Slide Number Placeholder 3"/>
          <p:cNvSpPr>
            <a:spLocks noGrp="1"/>
          </p:cNvSpPr>
          <p:nvPr>
            <p:ph type="sldNum" sz="quarter" idx="5"/>
          </p:nvPr>
        </p:nvSpPr>
        <p:spPr/>
        <p:txBody>
          <a:bodyPr/>
          <a:lstStyle/>
          <a:p>
            <a:r>
              <a:rPr lang="en-GB"/>
              <a:t>Copyright 2022 © http://ITFreeTraining.com</a:t>
            </a:r>
            <a:endParaRPr lang="en-US" dirty="0"/>
          </a:p>
        </p:txBody>
      </p:sp>
    </p:spTree>
    <p:extLst>
      <p:ext uri="{BB962C8B-B14F-4D97-AF65-F5344CB8AC3E}">
        <p14:creationId xmlns:p14="http://schemas.microsoft.com/office/powerpoint/2010/main" val="48850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Rather than utilizing flash memory inside the storage devices, other solutions use a separate Solid-State device to provide caching. These types of configurations are often referred to as Dual-Drive. In 2011 Intel introduced Smart Response Technology or SRT. This technology allows a separate Solid-State Drive and a hard disk drive to be combined together to work the same way a Hybrid-Drive would work.</a:t>
            </a:r>
          </a:p>
          <a:p>
            <a:endParaRPr lang="en-GB" sz="1200" dirty="0"/>
          </a:p>
          <a:p>
            <a:r>
              <a:rPr lang="en-GB" sz="1200" dirty="0"/>
              <a:t>In order to use the technology, you require a motherboard that supports it. SRT is currently limited to 64 Gigabytes. If you have more than 64 Gigabytes of space on the Solid-State Drive, the remaining part of the Solid-State Drive can be used to store data.</a:t>
            </a:r>
          </a:p>
          <a:p>
            <a:endParaRPr lang="en-GB" sz="1200" dirty="0"/>
          </a:p>
          <a:p>
            <a:r>
              <a:rPr lang="en-GB" sz="1200" dirty="0"/>
              <a:t>SRT never really took off and is no longer on the market. To replace it, Intel released Optane. Optane fundamentally works the same, however it can also be used to cache Solid-State Drives. In order to do this, it uses extremely fast flash memory.</a:t>
            </a:r>
          </a:p>
          <a:p>
            <a:endParaRPr lang="en-GB" sz="1200" dirty="0"/>
          </a:p>
          <a:p>
            <a:r>
              <a:rPr lang="en-GB" sz="1200" dirty="0"/>
              <a:t>Considering that Solid-State Drives are pretty fast already, and you can also purchase high-performance Solid-State Drives, it is for this reason that Optane has really only taken off in high-performance solutions where really fast performance is required. It is arguable if Optane gives you much benefit if you are using a high-performance Solid-State Drive already. You may be better off using your money to purchase the highest performing Solid-State Drive you can get.</a:t>
            </a:r>
          </a:p>
          <a:p>
            <a:endParaRPr lang="en-GB" sz="1200" dirty="0"/>
          </a:p>
          <a:p>
            <a:r>
              <a:rPr lang="en-GB" sz="1200" dirty="0"/>
              <a:t>The last Dual-Drive I will look at is Fusion Drive. Fusion Drive was developed by Apple for Macintosh computers. It uses the same principle, that is, uses a Solid-State Drive to cache data from the hard disk drive. Certain computers will support it. It tends to be more common in laptops to improve performance.</a:t>
            </a:r>
          </a:p>
          <a:p>
            <a:endParaRPr lang="en-US" sz="1200" dirty="0"/>
          </a:p>
        </p:txBody>
      </p:sp>
      <p:sp>
        <p:nvSpPr>
          <p:cNvPr id="4" name="Slide Number Placeholder 3"/>
          <p:cNvSpPr>
            <a:spLocks noGrp="1"/>
          </p:cNvSpPr>
          <p:nvPr>
            <p:ph type="sldNum" sz="quarter" idx="5"/>
          </p:nvPr>
        </p:nvSpPr>
        <p:spPr/>
        <p:txBody>
          <a:bodyPr/>
          <a:lstStyle/>
          <a:p>
            <a:r>
              <a:rPr lang="en-GB"/>
              <a:t>Copyright 2022 © http://ITFreeTraining.com</a:t>
            </a:r>
            <a:endParaRPr lang="en-US" dirty="0"/>
          </a:p>
        </p:txBody>
      </p:sp>
    </p:spTree>
    <p:extLst>
      <p:ext uri="{BB962C8B-B14F-4D97-AF65-F5344CB8AC3E}">
        <p14:creationId xmlns:p14="http://schemas.microsoft.com/office/powerpoint/2010/main" val="1381426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the real world, nowadays, you probably won’t come across too many SSHD or Hybrid-Drives as they are no longer sold on the market. Dual-Drive configurations are also not that popular. This is because most people will use a Solid-State Drive for the operating system drive. This gives very good performance and given the low cost of Solid-State Drives it is possible to purchase one that will meet people’s needs. If a user needs more space, a second Solid-State Drive or hard disk drive can be added.</a:t>
            </a:r>
          </a:p>
          <a:p>
            <a:endParaRPr lang="en-GB" sz="1200" dirty="0"/>
          </a:p>
          <a:p>
            <a:r>
              <a:rPr lang="en-GB" sz="1200" dirty="0"/>
              <a:t>Optane is only used in high-performance environments. If you want to give your computer a bit more performance, it may be worth looking to see if your motherboard supports it, but most people will generally go for the best performing Solid-State Drive they can get. It all depends on whether you have the money, and you want to spend it. Solid-State Drives already give really good performance, it just depends on whether you want to get even better performance; but don’t expect the performance increase to be very big unless you have a very low performing Solid-State Drive. Even then, the best Optane performance is seen when it is used with hard disks.</a:t>
            </a:r>
          </a:p>
          <a:p>
            <a:endParaRPr lang="en-GB" sz="1200" dirty="0"/>
          </a:p>
          <a:p>
            <a:r>
              <a:rPr lang="en-GB" sz="1200" dirty="0"/>
              <a:t>This concludes this video from ITFreeTraining on Hybrid-Drives and Dual-Drives. I hope this video has helped you to understand the technology and where you may come across it. Until the next video from us, I would like to thank you for watching.</a:t>
            </a:r>
          </a:p>
          <a:p>
            <a:endParaRPr lang="en-GB" sz="1200" dirty="0"/>
          </a:p>
          <a:p>
            <a:r>
              <a:rPr lang="en-GB" sz="1200" dirty="0"/>
              <a:t>References</a:t>
            </a:r>
          </a:p>
          <a:p>
            <a:r>
              <a:rPr lang="en-GB" sz="1200" dirty="0"/>
              <a:t>“The Official CompTIA A+ Core Study Guide (Exam 220-1001)” Section 6 Paragraph 144-149</a:t>
            </a:r>
          </a:p>
          <a:p>
            <a:r>
              <a:rPr lang="en-GB" sz="1200" dirty="0"/>
              <a:t>“CompTIA A+ Certification exam guide. Tenth edition” Page 295</a:t>
            </a:r>
          </a:p>
          <a:p>
            <a:r>
              <a:rPr lang="en-GB" sz="1200" dirty="0"/>
              <a:t>“Hybrid drive” https://en.wikipedia.org/wiki/Hybrid_drive</a:t>
            </a:r>
          </a:p>
          <a:p>
            <a:r>
              <a:rPr lang="en-GB" sz="1200" dirty="0"/>
              <a:t>“Fusion Drive” https://en.wikipedia.org/wiki/Fusion_Drive</a:t>
            </a:r>
          </a:p>
          <a:p>
            <a:r>
              <a:rPr lang="en-GB" sz="1200" dirty="0"/>
              <a:t>“3D </a:t>
            </a:r>
            <a:r>
              <a:rPr lang="en-GB" sz="1200" dirty="0" err="1"/>
              <a:t>XPoint</a:t>
            </a:r>
            <a:r>
              <a:rPr lang="en-GB" sz="1200" dirty="0"/>
              <a:t>” https://en.wikipedia.org/wiki/3D_XPoint</a:t>
            </a:r>
          </a:p>
          <a:p>
            <a:r>
              <a:rPr lang="en-GB" sz="1200" dirty="0"/>
              <a:t>“Picture: Seagate ST1000LM04 controller” https://commons.wikimedia.org/wiki/File:Seagate_ST1000LM014_-_controller-8425.jpg</a:t>
            </a:r>
          </a:p>
          <a:p>
            <a:r>
              <a:rPr lang="en-GB" sz="1200" dirty="0"/>
              <a:t>“Picture: Hard disk” https://commons.wikimedia.org/wiki/File:Laptop-hard-drive-exposed.jpg</a:t>
            </a:r>
          </a:p>
          <a:p>
            <a:r>
              <a:rPr lang="en-GB" sz="1200" dirty="0"/>
              <a:t>“Picture: Inside SDD” https://commons.wikimedia.org/wiki/File:Embedded_World_2014_SSD.jpg</a:t>
            </a:r>
          </a:p>
          <a:p>
            <a:endParaRPr lang="en-GB" sz="1200" dirty="0"/>
          </a:p>
          <a:p>
            <a:r>
              <a:rPr lang="en-GB" sz="1200" dirty="0"/>
              <a:t>Credits</a:t>
            </a:r>
          </a:p>
          <a:p>
            <a:r>
              <a:rPr lang="en-GB" sz="1200" dirty="0"/>
              <a:t>Trainer: Austin Mason http://ITFreeTraining.com</a:t>
            </a:r>
          </a:p>
          <a:p>
            <a:r>
              <a:rPr lang="en-GB" sz="1200" dirty="0"/>
              <a:t>Voice Talent: HP Lewis http://hplewis.com</a:t>
            </a:r>
          </a:p>
          <a:p>
            <a:r>
              <a:rPr lang="en-GB" sz="1200" dirty="0"/>
              <a:t>Quality Assurance: Brett Batson http://www.pbb-proofreading.uk</a:t>
            </a:r>
          </a:p>
        </p:txBody>
      </p:sp>
      <p:sp>
        <p:nvSpPr>
          <p:cNvPr id="4" name="Slide Number Placeholder 3"/>
          <p:cNvSpPr>
            <a:spLocks noGrp="1"/>
          </p:cNvSpPr>
          <p:nvPr>
            <p:ph type="sldNum" sz="quarter" idx="5"/>
          </p:nvPr>
        </p:nvSpPr>
        <p:spPr/>
        <p:txBody>
          <a:bodyPr/>
          <a:lstStyle/>
          <a:p>
            <a:r>
              <a:rPr lang="en-GB"/>
              <a:t>Copyright 2022 © http://ITFreeTraining.com</a:t>
            </a:r>
            <a:endParaRPr lang="en-US" dirty="0"/>
          </a:p>
        </p:txBody>
      </p:sp>
    </p:spTree>
    <p:extLst>
      <p:ext uri="{BB962C8B-B14F-4D97-AF65-F5344CB8AC3E}">
        <p14:creationId xmlns:p14="http://schemas.microsoft.com/office/powerpoint/2010/main" val="401624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4260853"/>
            <a:ext cx="20726400" cy="2940048"/>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611612" y="7772404"/>
            <a:ext cx="22754448" cy="3505197"/>
          </a:xfrm>
        </p:spPr>
        <p:txBody>
          <a:bodyPr/>
          <a:lstStyle>
            <a:lvl1pPr marL="0" indent="0" algn="ctr">
              <a:buNone/>
              <a:defRPr lang="en-US" dirty="0"/>
            </a:lvl1pPr>
            <a:lvl2pPr marL="1079235" indent="0" algn="ctr">
              <a:buNone/>
              <a:defRPr>
                <a:solidFill>
                  <a:schemeClr val="tx1">
                    <a:tint val="75000"/>
                  </a:schemeClr>
                </a:solidFill>
              </a:defRPr>
            </a:lvl2pPr>
            <a:lvl3pPr marL="2158470" indent="0" algn="ctr">
              <a:buNone/>
              <a:defRPr>
                <a:solidFill>
                  <a:schemeClr val="tx1">
                    <a:tint val="75000"/>
                  </a:schemeClr>
                </a:solidFill>
              </a:defRPr>
            </a:lvl3pPr>
            <a:lvl4pPr marL="3237705" indent="0" algn="ctr">
              <a:buNone/>
              <a:defRPr>
                <a:solidFill>
                  <a:schemeClr val="tx1">
                    <a:tint val="75000"/>
                  </a:schemeClr>
                </a:solidFill>
              </a:defRPr>
            </a:lvl4pPr>
            <a:lvl5pPr marL="4316940" indent="0" algn="ctr">
              <a:buNone/>
              <a:defRPr>
                <a:solidFill>
                  <a:schemeClr val="tx1">
                    <a:tint val="75000"/>
                  </a:schemeClr>
                </a:solidFill>
              </a:defRPr>
            </a:lvl5pPr>
            <a:lvl6pPr marL="5396176" indent="0" algn="ctr">
              <a:buNone/>
              <a:defRPr>
                <a:solidFill>
                  <a:schemeClr val="tx1">
                    <a:tint val="75000"/>
                  </a:schemeClr>
                </a:solidFill>
              </a:defRPr>
            </a:lvl6pPr>
            <a:lvl7pPr marL="6475411" indent="0" algn="ctr">
              <a:buNone/>
              <a:defRPr>
                <a:solidFill>
                  <a:schemeClr val="tx1">
                    <a:tint val="75000"/>
                  </a:schemeClr>
                </a:solidFill>
              </a:defRPr>
            </a:lvl7pPr>
            <a:lvl8pPr marL="7554646" indent="0" algn="ctr">
              <a:buNone/>
              <a:defRPr>
                <a:solidFill>
                  <a:schemeClr val="tx1">
                    <a:tint val="75000"/>
                  </a:schemeClr>
                </a:solidFill>
              </a:defRPr>
            </a:lvl8pPr>
            <a:lvl9pPr marL="8633881" indent="0" algn="ctr">
              <a:buNone/>
              <a:defRPr>
                <a:solidFill>
                  <a:schemeClr val="tx1">
                    <a:tint val="75000"/>
                  </a:schemeClr>
                </a:solidFill>
              </a:defRPr>
            </a:lvl9pPr>
          </a:lstStyle>
          <a:p>
            <a:r>
              <a:rPr lang="en-US" dirty="0"/>
              <a:t>For the free video please see</a:t>
            </a:r>
            <a:br>
              <a:rPr lang="en-US" dirty="0"/>
            </a:br>
            <a:r>
              <a:rPr lang="en-US" dirty="0"/>
              <a:t>http://itfreetraining.com/</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5747383" y="12712701"/>
            <a:ext cx="7417419" cy="730251"/>
          </a:xfrm>
        </p:spPr>
        <p:txBody>
          <a:bodyPr/>
          <a:lstStyle/>
          <a:p>
            <a:endParaRPr lang="en-US" dirty="0"/>
          </a:p>
        </p:txBody>
      </p:sp>
    </p:spTree>
    <p:extLst>
      <p:ext uri="{BB962C8B-B14F-4D97-AF65-F5344CB8AC3E}">
        <p14:creationId xmlns:p14="http://schemas.microsoft.com/office/powerpoint/2010/main" val="3800978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1965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3" y="549277"/>
            <a:ext cx="5486400" cy="117030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3" y="549277"/>
            <a:ext cx="16052800" cy="117030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0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21945601" cy="2286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219200" y="2184400"/>
            <a:ext cx="21945601" cy="10464000"/>
          </a:xfrm>
        </p:spPr>
        <p:txBody>
          <a:bodyPr>
            <a:normAutofit/>
          </a:bodyPr>
          <a:lstStyle>
            <a:lvl1pPr>
              <a:lnSpc>
                <a:spcPct val="100000"/>
              </a:lnSpc>
              <a:spcBef>
                <a:spcPts val="0"/>
              </a:spcBef>
              <a:defRPr sz="7999">
                <a:solidFill>
                  <a:schemeClr val="bg1"/>
                </a:solidFill>
              </a:defRPr>
            </a:lvl1pPr>
            <a:lvl2pPr>
              <a:lnSpc>
                <a:spcPct val="100000"/>
              </a:lnSpc>
              <a:spcBef>
                <a:spcPts val="0"/>
              </a:spcBef>
              <a:defRPr sz="7999">
                <a:solidFill>
                  <a:schemeClr val="bg1"/>
                </a:solidFill>
              </a:defRPr>
            </a:lvl2pPr>
            <a:lvl3pPr>
              <a:lnSpc>
                <a:spcPct val="100000"/>
              </a:lnSpc>
              <a:spcBef>
                <a:spcPts val="0"/>
              </a:spcBef>
              <a:defRPr sz="7999">
                <a:solidFill>
                  <a:schemeClr val="bg1"/>
                </a:solidFill>
              </a:defRPr>
            </a:lvl3pPr>
            <a:lvl4pPr>
              <a:lnSpc>
                <a:spcPct val="100000"/>
              </a:lnSpc>
              <a:spcBef>
                <a:spcPts val="0"/>
              </a:spcBef>
              <a:defRPr sz="7999">
                <a:solidFill>
                  <a:schemeClr val="bg1"/>
                </a:solidFill>
              </a:defRPr>
            </a:lvl4pPr>
            <a:lvl5pPr>
              <a:lnSpc>
                <a:spcPct val="100000"/>
              </a:lnSpc>
              <a:spcBef>
                <a:spcPts val="0"/>
              </a:spcBef>
              <a:defRPr sz="79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1801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3"/>
            <a:ext cx="20726400" cy="2724149"/>
          </a:xfrm>
        </p:spPr>
        <p:txBody>
          <a:bodyPr anchor="t"/>
          <a:lstStyle>
            <a:lvl1pPr algn="l">
              <a:defRPr sz="9332" b="1" cap="all"/>
            </a:lvl1pPr>
          </a:lstStyle>
          <a:p>
            <a:r>
              <a:rPr lang="en-US"/>
              <a:t>Click to edit Master title style</a:t>
            </a:r>
          </a:p>
        </p:txBody>
      </p:sp>
      <p:sp>
        <p:nvSpPr>
          <p:cNvPr id="3" name="Text Placeholder 2"/>
          <p:cNvSpPr>
            <a:spLocks noGrp="1"/>
          </p:cNvSpPr>
          <p:nvPr>
            <p:ph type="body" idx="1"/>
          </p:nvPr>
        </p:nvSpPr>
        <p:spPr>
          <a:xfrm>
            <a:off x="1926169" y="5813430"/>
            <a:ext cx="20726400" cy="3000373"/>
          </a:xfrm>
        </p:spPr>
        <p:txBody>
          <a:bodyPr anchor="b"/>
          <a:lstStyle>
            <a:lvl1pPr marL="0" indent="0">
              <a:buNone/>
              <a:defRPr sz="4799">
                <a:solidFill>
                  <a:schemeClr val="tx1">
                    <a:tint val="75000"/>
                  </a:schemeClr>
                </a:solidFill>
              </a:defRPr>
            </a:lvl1pPr>
            <a:lvl2pPr marL="1079235" indent="0">
              <a:buNone/>
              <a:defRPr sz="4266">
                <a:solidFill>
                  <a:schemeClr val="tx1">
                    <a:tint val="75000"/>
                  </a:schemeClr>
                </a:solidFill>
              </a:defRPr>
            </a:lvl2pPr>
            <a:lvl3pPr marL="2158470" indent="0">
              <a:buNone/>
              <a:defRPr sz="3733">
                <a:solidFill>
                  <a:schemeClr val="tx1">
                    <a:tint val="75000"/>
                  </a:schemeClr>
                </a:solidFill>
              </a:defRPr>
            </a:lvl3pPr>
            <a:lvl4pPr marL="3237705" indent="0">
              <a:buNone/>
              <a:defRPr sz="3199">
                <a:solidFill>
                  <a:schemeClr val="tx1">
                    <a:tint val="75000"/>
                  </a:schemeClr>
                </a:solidFill>
              </a:defRPr>
            </a:lvl4pPr>
            <a:lvl5pPr marL="4316940" indent="0">
              <a:buNone/>
              <a:defRPr sz="3199">
                <a:solidFill>
                  <a:schemeClr val="tx1">
                    <a:tint val="75000"/>
                  </a:schemeClr>
                </a:solidFill>
              </a:defRPr>
            </a:lvl5pPr>
            <a:lvl6pPr marL="5396176" indent="0">
              <a:buNone/>
              <a:defRPr sz="3199">
                <a:solidFill>
                  <a:schemeClr val="tx1">
                    <a:tint val="75000"/>
                  </a:schemeClr>
                </a:solidFill>
              </a:defRPr>
            </a:lvl6pPr>
            <a:lvl7pPr marL="6475411" indent="0">
              <a:buNone/>
              <a:defRPr sz="3199">
                <a:solidFill>
                  <a:schemeClr val="tx1">
                    <a:tint val="75000"/>
                  </a:schemeClr>
                </a:solidFill>
              </a:defRPr>
            </a:lvl7pPr>
            <a:lvl8pPr marL="7554646" indent="0">
              <a:buNone/>
              <a:defRPr sz="3199">
                <a:solidFill>
                  <a:schemeClr val="tx1">
                    <a:tint val="75000"/>
                  </a:schemeClr>
                </a:solidFill>
              </a:defRPr>
            </a:lvl8pPr>
            <a:lvl9pPr marL="8633881" indent="0">
              <a:buNone/>
              <a:defRPr sz="3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855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3" y="3200403"/>
            <a:ext cx="10769600" cy="9051925"/>
          </a:xfrm>
        </p:spPr>
        <p:txBody>
          <a:bodyPr/>
          <a:lstStyle>
            <a:lvl1pPr>
              <a:defRPr sz="6666"/>
            </a:lvl1pPr>
            <a:lvl2pPr>
              <a:defRPr sz="5599"/>
            </a:lvl2pPr>
            <a:lvl3pPr>
              <a:defRPr sz="4799"/>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3" y="3200403"/>
            <a:ext cx="10769600" cy="9051925"/>
          </a:xfrm>
        </p:spPr>
        <p:txBody>
          <a:bodyPr/>
          <a:lstStyle>
            <a:lvl1pPr>
              <a:defRPr sz="6666"/>
            </a:lvl1pPr>
            <a:lvl2pPr>
              <a:defRPr sz="5599"/>
            </a:lvl2pPr>
            <a:lvl3pPr>
              <a:defRPr sz="4799"/>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73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8"/>
            <a:ext cx="10773835" cy="1279523"/>
          </a:xfrm>
        </p:spPr>
        <p:txBody>
          <a:bodyPr anchor="b"/>
          <a:lstStyle>
            <a:lvl1pPr marL="0" indent="0">
              <a:buNone/>
              <a:defRPr sz="5599" b="1"/>
            </a:lvl1pPr>
            <a:lvl2pPr marL="1079235" indent="0">
              <a:buNone/>
              <a:defRPr sz="4799" b="1"/>
            </a:lvl2pPr>
            <a:lvl3pPr marL="2158470" indent="0">
              <a:buNone/>
              <a:defRPr sz="4266" b="1"/>
            </a:lvl3pPr>
            <a:lvl4pPr marL="3237705" indent="0">
              <a:buNone/>
              <a:defRPr sz="3733" b="1"/>
            </a:lvl4pPr>
            <a:lvl5pPr marL="4316940" indent="0">
              <a:buNone/>
              <a:defRPr sz="3733" b="1"/>
            </a:lvl5pPr>
            <a:lvl6pPr marL="5396176" indent="0">
              <a:buNone/>
              <a:defRPr sz="3733" b="1"/>
            </a:lvl6pPr>
            <a:lvl7pPr marL="6475411" indent="0">
              <a:buNone/>
              <a:defRPr sz="3733" b="1"/>
            </a:lvl7pPr>
            <a:lvl8pPr marL="7554646" indent="0">
              <a:buNone/>
              <a:defRPr sz="3733" b="1"/>
            </a:lvl8pPr>
            <a:lvl9pPr marL="8633881" indent="0">
              <a:buNone/>
              <a:defRPr sz="3733" b="1"/>
            </a:lvl9pPr>
          </a:lstStyle>
          <a:p>
            <a:pPr lvl="0"/>
            <a:r>
              <a:rPr lang="en-US"/>
              <a:t>Click to edit Master text styles</a:t>
            </a:r>
          </a:p>
        </p:txBody>
      </p:sp>
      <p:sp>
        <p:nvSpPr>
          <p:cNvPr id="4" name="Content Placeholder 3"/>
          <p:cNvSpPr>
            <a:spLocks noGrp="1"/>
          </p:cNvSpPr>
          <p:nvPr>
            <p:ph sz="half" idx="2"/>
          </p:nvPr>
        </p:nvSpPr>
        <p:spPr>
          <a:xfrm>
            <a:off x="1219201" y="4349752"/>
            <a:ext cx="10773835" cy="7902576"/>
          </a:xfrm>
        </p:spPr>
        <p:txBody>
          <a:bodyPr/>
          <a:lstStyle>
            <a:lvl1pPr>
              <a:defRPr sz="5599"/>
            </a:lvl1pPr>
            <a:lvl2pPr>
              <a:defRPr sz="4799"/>
            </a:lvl2pPr>
            <a:lvl3pPr>
              <a:defRPr sz="4266"/>
            </a:lvl3pPr>
            <a:lvl4pPr>
              <a:defRPr sz="3733"/>
            </a:lvl4pPr>
            <a:lvl5pPr>
              <a:defRPr sz="3733"/>
            </a:lvl5pPr>
            <a:lvl6pPr>
              <a:defRPr sz="3733"/>
            </a:lvl6pPr>
            <a:lvl7pPr>
              <a:defRPr sz="3733"/>
            </a:lvl7pPr>
            <a:lvl8pPr>
              <a:defRPr sz="3733"/>
            </a:lvl8pPr>
            <a:lvl9pPr>
              <a:defRPr sz="3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8" y="3070228"/>
            <a:ext cx="10778066" cy="1279523"/>
          </a:xfrm>
        </p:spPr>
        <p:txBody>
          <a:bodyPr anchor="b"/>
          <a:lstStyle>
            <a:lvl1pPr marL="0" indent="0">
              <a:buNone/>
              <a:defRPr sz="5599" b="1"/>
            </a:lvl1pPr>
            <a:lvl2pPr marL="1079235" indent="0">
              <a:buNone/>
              <a:defRPr sz="4799" b="1"/>
            </a:lvl2pPr>
            <a:lvl3pPr marL="2158470" indent="0">
              <a:buNone/>
              <a:defRPr sz="4266" b="1"/>
            </a:lvl3pPr>
            <a:lvl4pPr marL="3237705" indent="0">
              <a:buNone/>
              <a:defRPr sz="3733" b="1"/>
            </a:lvl4pPr>
            <a:lvl5pPr marL="4316940" indent="0">
              <a:buNone/>
              <a:defRPr sz="3733" b="1"/>
            </a:lvl5pPr>
            <a:lvl6pPr marL="5396176" indent="0">
              <a:buNone/>
              <a:defRPr sz="3733" b="1"/>
            </a:lvl6pPr>
            <a:lvl7pPr marL="6475411" indent="0">
              <a:buNone/>
              <a:defRPr sz="3733" b="1"/>
            </a:lvl7pPr>
            <a:lvl8pPr marL="7554646" indent="0">
              <a:buNone/>
              <a:defRPr sz="3733" b="1"/>
            </a:lvl8pPr>
            <a:lvl9pPr marL="8633881" indent="0">
              <a:buNone/>
              <a:defRPr sz="3733" b="1"/>
            </a:lvl9pPr>
          </a:lstStyle>
          <a:p>
            <a:pPr lvl="0"/>
            <a:r>
              <a:rPr lang="en-US"/>
              <a:t>Click to edit Master text styles</a:t>
            </a:r>
          </a:p>
        </p:txBody>
      </p:sp>
      <p:sp>
        <p:nvSpPr>
          <p:cNvPr id="6" name="Content Placeholder 5"/>
          <p:cNvSpPr>
            <a:spLocks noGrp="1"/>
          </p:cNvSpPr>
          <p:nvPr>
            <p:ph sz="quarter" idx="4"/>
          </p:nvPr>
        </p:nvSpPr>
        <p:spPr>
          <a:xfrm>
            <a:off x="12386738" y="4349752"/>
            <a:ext cx="10778066" cy="7902576"/>
          </a:xfrm>
        </p:spPr>
        <p:txBody>
          <a:bodyPr/>
          <a:lstStyle>
            <a:lvl1pPr>
              <a:defRPr sz="5599"/>
            </a:lvl1pPr>
            <a:lvl2pPr>
              <a:defRPr sz="4799"/>
            </a:lvl2pPr>
            <a:lvl3pPr>
              <a:defRPr sz="4266"/>
            </a:lvl3pPr>
            <a:lvl4pPr>
              <a:defRPr sz="3733"/>
            </a:lvl4pPr>
            <a:lvl5pPr>
              <a:defRPr sz="3733"/>
            </a:lvl5pPr>
            <a:lvl6pPr>
              <a:defRPr sz="3733"/>
            </a:lvl6pPr>
            <a:lvl7pPr>
              <a:defRPr sz="3733"/>
            </a:lvl7pPr>
            <a:lvl8pPr>
              <a:defRPr sz="3733"/>
            </a:lvl8pPr>
            <a:lvl9pPr>
              <a:defRPr sz="3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625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35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3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7" y="546103"/>
            <a:ext cx="8022169" cy="2324099"/>
          </a:xfrm>
        </p:spPr>
        <p:txBody>
          <a:bodyPr anchor="b"/>
          <a:lstStyle>
            <a:lvl1pPr algn="l">
              <a:defRPr sz="4799" b="1"/>
            </a:lvl1pPr>
          </a:lstStyle>
          <a:p>
            <a:r>
              <a:rPr lang="en-US"/>
              <a:t>Click to edit Master title style</a:t>
            </a:r>
          </a:p>
        </p:txBody>
      </p:sp>
      <p:sp>
        <p:nvSpPr>
          <p:cNvPr id="3" name="Content Placeholder 2"/>
          <p:cNvSpPr>
            <a:spLocks noGrp="1"/>
          </p:cNvSpPr>
          <p:nvPr>
            <p:ph idx="1"/>
          </p:nvPr>
        </p:nvSpPr>
        <p:spPr>
          <a:xfrm>
            <a:off x="9533467" y="546103"/>
            <a:ext cx="13631333" cy="11706227"/>
          </a:xfrm>
        </p:spPr>
        <p:txBody>
          <a:bodyPr/>
          <a:lstStyle>
            <a:lvl1pPr>
              <a:defRPr sz="7465"/>
            </a:lvl1pPr>
            <a:lvl2pPr>
              <a:defRPr sz="6666"/>
            </a:lvl2pPr>
            <a:lvl3pPr>
              <a:defRPr sz="5599"/>
            </a:lvl3pPr>
            <a:lvl4pPr>
              <a:defRPr sz="4799"/>
            </a:lvl4pPr>
            <a:lvl5pPr>
              <a:defRPr sz="4799"/>
            </a:lvl5pPr>
            <a:lvl6pPr>
              <a:defRPr sz="4799"/>
            </a:lvl6pPr>
            <a:lvl7pPr>
              <a:defRPr sz="4799"/>
            </a:lvl7pPr>
            <a:lvl8pPr>
              <a:defRPr sz="4799"/>
            </a:lvl8pPr>
            <a:lvl9pPr>
              <a:defRPr sz="4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7" y="2870204"/>
            <a:ext cx="8022169" cy="9382125"/>
          </a:xfrm>
        </p:spPr>
        <p:txBody>
          <a:bodyPr/>
          <a:lstStyle>
            <a:lvl1pPr marL="0" indent="0">
              <a:buNone/>
              <a:defRPr sz="3199"/>
            </a:lvl1pPr>
            <a:lvl2pPr marL="1079235" indent="0">
              <a:buNone/>
              <a:defRPr sz="2933"/>
            </a:lvl2pPr>
            <a:lvl3pPr marL="2158470" indent="0">
              <a:buNone/>
              <a:defRPr sz="2400"/>
            </a:lvl3pPr>
            <a:lvl4pPr marL="3237705" indent="0">
              <a:buNone/>
              <a:defRPr sz="2133"/>
            </a:lvl4pPr>
            <a:lvl5pPr marL="4316940" indent="0">
              <a:buNone/>
              <a:defRPr sz="2133"/>
            </a:lvl5pPr>
            <a:lvl6pPr marL="5396176" indent="0">
              <a:buNone/>
              <a:defRPr sz="2133"/>
            </a:lvl6pPr>
            <a:lvl7pPr marL="6475411" indent="0">
              <a:buNone/>
              <a:defRPr sz="2133"/>
            </a:lvl7pPr>
            <a:lvl8pPr marL="7554646" indent="0">
              <a:buNone/>
              <a:defRPr sz="2133"/>
            </a:lvl8pPr>
            <a:lvl9pPr marL="8633881" indent="0">
              <a:buNone/>
              <a:defRPr sz="21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747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8" y="9601204"/>
            <a:ext cx="14630400" cy="1133475"/>
          </a:xfrm>
        </p:spPr>
        <p:txBody>
          <a:bodyPr anchor="b"/>
          <a:lstStyle>
            <a:lvl1pPr algn="l">
              <a:defRPr sz="4799" b="1"/>
            </a:lvl1pPr>
          </a:lstStyle>
          <a:p>
            <a:r>
              <a:rPr lang="en-US"/>
              <a:t>Click to edit Master title style</a:t>
            </a:r>
          </a:p>
        </p:txBody>
      </p:sp>
      <p:sp>
        <p:nvSpPr>
          <p:cNvPr id="3" name="Picture Placeholder 2"/>
          <p:cNvSpPr>
            <a:spLocks noGrp="1"/>
          </p:cNvSpPr>
          <p:nvPr>
            <p:ph type="pic" idx="1"/>
          </p:nvPr>
        </p:nvSpPr>
        <p:spPr>
          <a:xfrm>
            <a:off x="4779438" y="1225552"/>
            <a:ext cx="14630400" cy="8229600"/>
          </a:xfrm>
        </p:spPr>
        <p:txBody>
          <a:bodyPr/>
          <a:lstStyle>
            <a:lvl1pPr marL="0" indent="0">
              <a:buNone/>
              <a:defRPr sz="7465"/>
            </a:lvl1pPr>
            <a:lvl2pPr marL="1079235" indent="0">
              <a:buNone/>
              <a:defRPr sz="6666"/>
            </a:lvl2pPr>
            <a:lvl3pPr marL="2158470" indent="0">
              <a:buNone/>
              <a:defRPr sz="5599"/>
            </a:lvl3pPr>
            <a:lvl4pPr marL="3237705" indent="0">
              <a:buNone/>
              <a:defRPr sz="4799"/>
            </a:lvl4pPr>
            <a:lvl5pPr marL="4316940" indent="0">
              <a:buNone/>
              <a:defRPr sz="4799"/>
            </a:lvl5pPr>
            <a:lvl6pPr marL="5396176" indent="0">
              <a:buNone/>
              <a:defRPr sz="4799"/>
            </a:lvl6pPr>
            <a:lvl7pPr marL="6475411" indent="0">
              <a:buNone/>
              <a:defRPr sz="4799"/>
            </a:lvl7pPr>
            <a:lvl8pPr marL="7554646" indent="0">
              <a:buNone/>
              <a:defRPr sz="4799"/>
            </a:lvl8pPr>
            <a:lvl9pPr marL="8633881" indent="0">
              <a:buNone/>
              <a:defRPr sz="4799"/>
            </a:lvl9pPr>
          </a:lstStyle>
          <a:p>
            <a:r>
              <a:rPr lang="en-US"/>
              <a:t>Click icon to add picture</a:t>
            </a:r>
          </a:p>
        </p:txBody>
      </p:sp>
      <p:sp>
        <p:nvSpPr>
          <p:cNvPr id="4" name="Text Placeholder 3"/>
          <p:cNvSpPr>
            <a:spLocks noGrp="1"/>
          </p:cNvSpPr>
          <p:nvPr>
            <p:ph type="body" sz="half" idx="2"/>
          </p:nvPr>
        </p:nvSpPr>
        <p:spPr>
          <a:xfrm>
            <a:off x="4779438" y="10734679"/>
            <a:ext cx="14630400" cy="1609725"/>
          </a:xfrm>
        </p:spPr>
        <p:txBody>
          <a:bodyPr/>
          <a:lstStyle>
            <a:lvl1pPr marL="0" indent="0">
              <a:buNone/>
              <a:defRPr sz="3199"/>
            </a:lvl1pPr>
            <a:lvl2pPr marL="1079235" indent="0">
              <a:buNone/>
              <a:defRPr sz="2933"/>
            </a:lvl2pPr>
            <a:lvl3pPr marL="2158470" indent="0">
              <a:buNone/>
              <a:defRPr sz="2400"/>
            </a:lvl3pPr>
            <a:lvl4pPr marL="3237705" indent="0">
              <a:buNone/>
              <a:defRPr sz="2133"/>
            </a:lvl4pPr>
            <a:lvl5pPr marL="4316940" indent="0">
              <a:buNone/>
              <a:defRPr sz="2133"/>
            </a:lvl5pPr>
            <a:lvl6pPr marL="5396176" indent="0">
              <a:buNone/>
              <a:defRPr sz="2133"/>
            </a:lvl6pPr>
            <a:lvl7pPr marL="6475411" indent="0">
              <a:buNone/>
              <a:defRPr sz="2133"/>
            </a:lvl7pPr>
            <a:lvl8pPr marL="7554646" indent="0">
              <a:buNone/>
              <a:defRPr sz="2133"/>
            </a:lvl8pPr>
            <a:lvl9pPr marL="8633881" indent="0">
              <a:buNone/>
              <a:defRPr sz="21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84B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7"/>
            <a:ext cx="21945601" cy="2286000"/>
          </a:xfrm>
          <a:prstGeom prst="rect">
            <a:avLst/>
          </a:prstGeom>
        </p:spPr>
        <p:txBody>
          <a:bodyPr vert="horz" lIns="80957" tIns="40478" rIns="80957" bIns="40478" rtlCol="0" anchor="ctr">
            <a:normAutofit/>
          </a:bodyPr>
          <a:lstStyle/>
          <a:p>
            <a:r>
              <a:rPr lang="en-US" dirty="0"/>
              <a:t>Click to edit Master title style</a:t>
            </a:r>
          </a:p>
        </p:txBody>
      </p:sp>
      <p:sp>
        <p:nvSpPr>
          <p:cNvPr id="3" name="Text Placeholder 2"/>
          <p:cNvSpPr>
            <a:spLocks noGrp="1"/>
          </p:cNvSpPr>
          <p:nvPr>
            <p:ph type="body" idx="1"/>
          </p:nvPr>
        </p:nvSpPr>
        <p:spPr>
          <a:xfrm>
            <a:off x="1219200" y="3200403"/>
            <a:ext cx="21945601" cy="9051925"/>
          </a:xfrm>
          <a:prstGeom prst="rect">
            <a:avLst/>
          </a:prstGeom>
        </p:spPr>
        <p:txBody>
          <a:bodyPr vert="horz" lIns="80957" tIns="40478" rIns="80957" bIns="404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6" y="12712701"/>
            <a:ext cx="5689600" cy="730251"/>
          </a:xfrm>
          <a:prstGeom prst="rect">
            <a:avLst/>
          </a:prstGeom>
        </p:spPr>
        <p:txBody>
          <a:bodyPr vert="horz" lIns="80957" tIns="40478" rIns="80957" bIns="40478" rtlCol="0" anchor="ctr"/>
          <a:lstStyle>
            <a:lvl1pPr algn="l">
              <a:defRPr sz="2933">
                <a:solidFill>
                  <a:schemeClr val="tx1">
                    <a:tint val="75000"/>
                  </a:schemeClr>
                </a:solidFill>
              </a:defRPr>
            </a:lvl1pPr>
          </a:lstStyle>
          <a:p>
            <a:fld id="{1D8BD707-D9CF-40AE-B4C6-C98DA3205C09}" type="datetimeFigureOut">
              <a:rPr lang="en-US" smtClean="0"/>
              <a:pPr/>
              <a:t>12/22/2022</a:t>
            </a:fld>
            <a:endParaRPr lang="en-US"/>
          </a:p>
        </p:txBody>
      </p:sp>
      <p:sp>
        <p:nvSpPr>
          <p:cNvPr id="5" name="Footer Placeholder 4"/>
          <p:cNvSpPr>
            <a:spLocks noGrp="1"/>
          </p:cNvSpPr>
          <p:nvPr>
            <p:ph type="ftr" sz="quarter" idx="3"/>
          </p:nvPr>
        </p:nvSpPr>
        <p:spPr>
          <a:xfrm>
            <a:off x="8331201" y="12712701"/>
            <a:ext cx="7721599" cy="730251"/>
          </a:xfrm>
          <a:prstGeom prst="rect">
            <a:avLst/>
          </a:prstGeom>
        </p:spPr>
        <p:txBody>
          <a:bodyPr vert="horz" lIns="80957" tIns="40478" rIns="80957" bIns="40478" rtlCol="0" anchor="ctr"/>
          <a:lstStyle>
            <a:lvl1pPr algn="ctr">
              <a:defRPr sz="29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5203" y="12712701"/>
            <a:ext cx="5689600" cy="730251"/>
          </a:xfrm>
          <a:prstGeom prst="rect">
            <a:avLst/>
          </a:prstGeom>
        </p:spPr>
        <p:txBody>
          <a:bodyPr vert="horz" lIns="80957" tIns="40478" rIns="80957" bIns="40478" rtlCol="0" anchor="ctr"/>
          <a:lstStyle>
            <a:lvl1pPr algn="r">
              <a:defRPr sz="2933">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842469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2158470" rtl="0" eaLnBrk="1" latinLnBrk="0" hangingPunct="1">
        <a:spcBef>
          <a:spcPct val="0"/>
        </a:spcBef>
        <a:buNone/>
        <a:defRPr sz="10398" kern="1200">
          <a:solidFill>
            <a:schemeClr val="tx1"/>
          </a:solidFill>
          <a:latin typeface="+mj-lt"/>
          <a:ea typeface="+mj-ea"/>
          <a:cs typeface="+mj-cs"/>
        </a:defRPr>
      </a:lvl1pPr>
    </p:titleStyle>
    <p:bodyStyle>
      <a:lvl1pPr marL="809426" indent="-809426" algn="l" defTabSz="2158470" rtl="0" eaLnBrk="1" latinLnBrk="0" hangingPunct="1">
        <a:spcBef>
          <a:spcPct val="20000"/>
        </a:spcBef>
        <a:buFont typeface="Arial" pitchFamily="34" charset="0"/>
        <a:buChar char="•"/>
        <a:defRPr sz="7465" kern="1200">
          <a:solidFill>
            <a:schemeClr val="tx1"/>
          </a:solidFill>
          <a:latin typeface="+mn-lt"/>
          <a:ea typeface="+mn-ea"/>
          <a:cs typeface="+mn-cs"/>
        </a:defRPr>
      </a:lvl1pPr>
      <a:lvl2pPr marL="1753757" indent="-674522" algn="l" defTabSz="2158470" rtl="0" eaLnBrk="1" latinLnBrk="0" hangingPunct="1">
        <a:spcBef>
          <a:spcPct val="20000"/>
        </a:spcBef>
        <a:buFont typeface="Arial" pitchFamily="34" charset="0"/>
        <a:buChar char="–"/>
        <a:defRPr sz="6666" kern="1200">
          <a:solidFill>
            <a:schemeClr val="tx1"/>
          </a:solidFill>
          <a:latin typeface="+mn-lt"/>
          <a:ea typeface="+mn-ea"/>
          <a:cs typeface="+mn-cs"/>
        </a:defRPr>
      </a:lvl2pPr>
      <a:lvl3pPr marL="2698088" indent="-539618" algn="l" defTabSz="2158470" rtl="0" eaLnBrk="1" latinLnBrk="0" hangingPunct="1">
        <a:spcBef>
          <a:spcPct val="20000"/>
        </a:spcBef>
        <a:buFont typeface="Arial" pitchFamily="34" charset="0"/>
        <a:buChar char="•"/>
        <a:defRPr sz="5599" kern="1200">
          <a:solidFill>
            <a:schemeClr val="tx1"/>
          </a:solidFill>
          <a:latin typeface="+mn-lt"/>
          <a:ea typeface="+mn-ea"/>
          <a:cs typeface="+mn-cs"/>
        </a:defRPr>
      </a:lvl3pPr>
      <a:lvl4pPr marL="377732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4pPr>
      <a:lvl5pPr marL="485655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p:bodyStyle>
    <p:otherStyle>
      <a:defPPr>
        <a:defRPr lang="en-US"/>
      </a:defPPr>
      <a:lvl1pPr marL="0" algn="l" defTabSz="2158470" rtl="0" eaLnBrk="1" latinLnBrk="0" hangingPunct="1">
        <a:defRPr sz="4266" kern="1200">
          <a:solidFill>
            <a:schemeClr val="tx1"/>
          </a:solidFill>
          <a:latin typeface="+mn-lt"/>
          <a:ea typeface="+mn-ea"/>
          <a:cs typeface="+mn-cs"/>
        </a:defRPr>
      </a:lvl1pPr>
      <a:lvl2pPr marL="1079235" algn="l" defTabSz="2158470" rtl="0" eaLnBrk="1" latinLnBrk="0" hangingPunct="1">
        <a:defRPr sz="4266" kern="1200">
          <a:solidFill>
            <a:schemeClr val="tx1"/>
          </a:solidFill>
          <a:latin typeface="+mn-lt"/>
          <a:ea typeface="+mn-ea"/>
          <a:cs typeface="+mn-cs"/>
        </a:defRPr>
      </a:lvl2pPr>
      <a:lvl3pPr marL="2158470" algn="l" defTabSz="2158470" rtl="0" eaLnBrk="1" latinLnBrk="0" hangingPunct="1">
        <a:defRPr sz="4266" kern="1200">
          <a:solidFill>
            <a:schemeClr val="tx1"/>
          </a:solidFill>
          <a:latin typeface="+mn-lt"/>
          <a:ea typeface="+mn-ea"/>
          <a:cs typeface="+mn-cs"/>
        </a:defRPr>
      </a:lvl3pPr>
      <a:lvl4pPr marL="3237705" algn="l" defTabSz="2158470" rtl="0" eaLnBrk="1" latinLnBrk="0" hangingPunct="1">
        <a:defRPr sz="4266" kern="1200">
          <a:solidFill>
            <a:schemeClr val="tx1"/>
          </a:solidFill>
          <a:latin typeface="+mn-lt"/>
          <a:ea typeface="+mn-ea"/>
          <a:cs typeface="+mn-cs"/>
        </a:defRPr>
      </a:lvl4pPr>
      <a:lvl5pPr marL="4316940" algn="l" defTabSz="2158470" rtl="0" eaLnBrk="1" latinLnBrk="0" hangingPunct="1">
        <a:defRPr sz="4266" kern="1200">
          <a:solidFill>
            <a:schemeClr val="tx1"/>
          </a:solidFill>
          <a:latin typeface="+mn-lt"/>
          <a:ea typeface="+mn-ea"/>
          <a:cs typeface="+mn-cs"/>
        </a:defRPr>
      </a:lvl5pPr>
      <a:lvl6pPr marL="5396176" algn="l" defTabSz="2158470" rtl="0" eaLnBrk="1" latinLnBrk="0" hangingPunct="1">
        <a:defRPr sz="4266" kern="1200">
          <a:solidFill>
            <a:schemeClr val="tx1"/>
          </a:solidFill>
          <a:latin typeface="+mn-lt"/>
          <a:ea typeface="+mn-ea"/>
          <a:cs typeface="+mn-cs"/>
        </a:defRPr>
      </a:lvl6pPr>
      <a:lvl7pPr marL="6475411" algn="l" defTabSz="2158470" rtl="0" eaLnBrk="1" latinLnBrk="0" hangingPunct="1">
        <a:defRPr sz="4266" kern="1200">
          <a:solidFill>
            <a:schemeClr val="tx1"/>
          </a:solidFill>
          <a:latin typeface="+mn-lt"/>
          <a:ea typeface="+mn-ea"/>
          <a:cs typeface="+mn-cs"/>
        </a:defRPr>
      </a:lvl7pPr>
      <a:lvl8pPr marL="7554646" algn="l" defTabSz="2158470" rtl="0" eaLnBrk="1" latinLnBrk="0" hangingPunct="1">
        <a:defRPr sz="4266" kern="1200">
          <a:solidFill>
            <a:schemeClr val="tx1"/>
          </a:solidFill>
          <a:latin typeface="+mn-lt"/>
          <a:ea typeface="+mn-ea"/>
          <a:cs typeface="+mn-cs"/>
        </a:defRPr>
      </a:lvl8pPr>
      <a:lvl9pPr marL="8633881" algn="l" defTabSz="2158470" rtl="0" eaLnBrk="1" latinLnBrk="0" hangingPunct="1">
        <a:defRPr sz="4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tfreetraining.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a:hlinkClick r:id="rId3"/>
            <a:extLst>
              <a:ext uri="{FF2B5EF4-FFF2-40B4-BE49-F238E27FC236}">
                <a16:creationId xmlns:a16="http://schemas.microsoft.com/office/drawing/2014/main" id="{90C74D84-C9A9-45EE-B04F-4E3D30FC96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9526"/>
            <a:ext cx="24384000" cy="13715999"/>
          </a:xfrm>
          <a:prstGeom prst="rect">
            <a:avLst/>
          </a:prstGeom>
        </p:spPr>
      </p:pic>
    </p:spTree>
    <p:extLst>
      <p:ext uri="{BB962C8B-B14F-4D97-AF65-F5344CB8AC3E}">
        <p14:creationId xmlns:p14="http://schemas.microsoft.com/office/powerpoint/2010/main" val="1479796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4_SDD text">
            <a:extLst>
              <a:ext uri="{FF2B5EF4-FFF2-40B4-BE49-F238E27FC236}">
                <a16:creationId xmlns:a16="http://schemas.microsoft.com/office/drawing/2014/main" id="{856C3903-A9E6-459F-A976-6F2F17F70D2B}"/>
              </a:ext>
            </a:extLst>
          </p:cNvPr>
          <p:cNvSpPr txBox="1"/>
          <p:nvPr/>
        </p:nvSpPr>
        <p:spPr>
          <a:xfrm>
            <a:off x="15726864" y="11525793"/>
            <a:ext cx="6402009" cy="1107996"/>
          </a:xfrm>
          <a:prstGeom prst="rect">
            <a:avLst/>
          </a:prstGeom>
          <a:noFill/>
        </p:spPr>
        <p:txBody>
          <a:bodyPr wrap="none" rtlCol="0">
            <a:spAutoFit/>
          </a:bodyPr>
          <a:lstStyle/>
          <a:p>
            <a:r>
              <a:rPr lang="en-US" sz="6600" dirty="0">
                <a:solidFill>
                  <a:schemeClr val="bg1"/>
                </a:solidFill>
              </a:rPr>
              <a:t>SSD flash memory</a:t>
            </a:r>
          </a:p>
        </p:txBody>
      </p:sp>
      <p:pic>
        <p:nvPicPr>
          <p:cNvPr id="10" name="4_SDD" descr="A picture containing text, electronics, circuit&#10;&#10;Description automatically generated">
            <a:extLst>
              <a:ext uri="{FF2B5EF4-FFF2-40B4-BE49-F238E27FC236}">
                <a16:creationId xmlns:a16="http://schemas.microsoft.com/office/drawing/2014/main" id="{23CA5BC2-D515-479C-BFA8-7830CA7D72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58737" y="7341691"/>
            <a:ext cx="5560176" cy="3932436"/>
          </a:xfrm>
          <a:prstGeom prst="rect">
            <a:avLst/>
          </a:prstGeom>
        </p:spPr>
      </p:pic>
      <p:sp>
        <p:nvSpPr>
          <p:cNvPr id="15" name="4_HDD text">
            <a:extLst>
              <a:ext uri="{FF2B5EF4-FFF2-40B4-BE49-F238E27FC236}">
                <a16:creationId xmlns:a16="http://schemas.microsoft.com/office/drawing/2014/main" id="{4D34B809-29CD-46F1-ACF3-AC2C34CD72A7}"/>
              </a:ext>
            </a:extLst>
          </p:cNvPr>
          <p:cNvSpPr txBox="1"/>
          <p:nvPr/>
        </p:nvSpPr>
        <p:spPr>
          <a:xfrm>
            <a:off x="16225501" y="6280940"/>
            <a:ext cx="4560736" cy="1107996"/>
          </a:xfrm>
          <a:prstGeom prst="rect">
            <a:avLst/>
          </a:prstGeom>
          <a:noFill/>
        </p:spPr>
        <p:txBody>
          <a:bodyPr wrap="none" rtlCol="0">
            <a:spAutoFit/>
          </a:bodyPr>
          <a:lstStyle/>
          <a:p>
            <a:r>
              <a:rPr lang="en-US" sz="6600" dirty="0">
                <a:solidFill>
                  <a:schemeClr val="bg1"/>
                </a:solidFill>
              </a:rPr>
              <a:t>HDD platters</a:t>
            </a:r>
          </a:p>
        </p:txBody>
      </p:sp>
      <p:pic>
        <p:nvPicPr>
          <p:cNvPr id="8" name="4_HDD" descr="A close-up of a hard drive&#10;&#10;Description automatically generated with low confidence">
            <a:extLst>
              <a:ext uri="{FF2B5EF4-FFF2-40B4-BE49-F238E27FC236}">
                <a16:creationId xmlns:a16="http://schemas.microsoft.com/office/drawing/2014/main" id="{4373CE7E-34AB-4058-9DF8-EFB5A6B32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4968" y="1195074"/>
            <a:ext cx="6659641" cy="4922409"/>
          </a:xfrm>
          <a:prstGeom prst="rect">
            <a:avLst/>
          </a:prstGeom>
        </p:spPr>
      </p:pic>
      <p:sp>
        <p:nvSpPr>
          <p:cNvPr id="18" name="4_Arrow text">
            <a:extLst>
              <a:ext uri="{FF2B5EF4-FFF2-40B4-BE49-F238E27FC236}">
                <a16:creationId xmlns:a16="http://schemas.microsoft.com/office/drawing/2014/main" id="{7743A0C0-0540-4B36-B895-DCBEA80B5B54}"/>
              </a:ext>
            </a:extLst>
          </p:cNvPr>
          <p:cNvSpPr txBox="1"/>
          <p:nvPr/>
        </p:nvSpPr>
        <p:spPr>
          <a:xfrm>
            <a:off x="9470157" y="5877505"/>
            <a:ext cx="5084043" cy="2428295"/>
          </a:xfrm>
          <a:prstGeom prst="rect">
            <a:avLst/>
          </a:prstGeom>
          <a:noFill/>
        </p:spPr>
        <p:txBody>
          <a:bodyPr wrap="none" rtlCol="0">
            <a:prstTxWarp prst="textFadeLeft">
              <a:avLst/>
            </a:prstTxWarp>
            <a:spAutoFit/>
          </a:bodyPr>
          <a:lstStyle/>
          <a:p>
            <a:r>
              <a:rPr lang="en-US" sz="4400" dirty="0">
                <a:solidFill>
                  <a:schemeClr val="bg1"/>
                </a:solidFill>
              </a:rPr>
              <a:t>Combines</a:t>
            </a:r>
            <a:endParaRPr lang="en-US" dirty="0">
              <a:solidFill>
                <a:schemeClr val="bg1"/>
              </a:solidFill>
            </a:endParaRPr>
          </a:p>
        </p:txBody>
      </p:sp>
      <p:sp>
        <p:nvSpPr>
          <p:cNvPr id="13" name="4_Arrow 2">
            <a:extLst>
              <a:ext uri="{FF2B5EF4-FFF2-40B4-BE49-F238E27FC236}">
                <a16:creationId xmlns:a16="http://schemas.microsoft.com/office/drawing/2014/main" id="{71FB3266-CA55-42A3-9941-890DDAA2AD9C}"/>
              </a:ext>
            </a:extLst>
          </p:cNvPr>
          <p:cNvSpPr/>
          <p:nvPr/>
        </p:nvSpPr>
        <p:spPr>
          <a:xfrm rot="701434">
            <a:off x="5838524" y="7515669"/>
            <a:ext cx="9926842" cy="1553121"/>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2" name="4_Arrow 1">
            <a:extLst>
              <a:ext uri="{FF2B5EF4-FFF2-40B4-BE49-F238E27FC236}">
                <a16:creationId xmlns:a16="http://schemas.microsoft.com/office/drawing/2014/main" id="{6C8B84F9-D166-4E79-B0EC-67BE5EB6952D}"/>
              </a:ext>
            </a:extLst>
          </p:cNvPr>
          <p:cNvSpPr/>
          <p:nvPr/>
        </p:nvSpPr>
        <p:spPr>
          <a:xfrm rot="20926590">
            <a:off x="6400148" y="5217325"/>
            <a:ext cx="8882242" cy="1553121"/>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1" name="3_Hybrid text">
            <a:extLst>
              <a:ext uri="{FF2B5EF4-FFF2-40B4-BE49-F238E27FC236}">
                <a16:creationId xmlns:a16="http://schemas.microsoft.com/office/drawing/2014/main" id="{5F43A8DD-C519-49A0-B218-96F0AAF7EA92}"/>
              </a:ext>
            </a:extLst>
          </p:cNvPr>
          <p:cNvSpPr txBox="1"/>
          <p:nvPr/>
        </p:nvSpPr>
        <p:spPr>
          <a:xfrm>
            <a:off x="2471271" y="9956801"/>
            <a:ext cx="7069499" cy="2123658"/>
          </a:xfrm>
          <a:prstGeom prst="rect">
            <a:avLst/>
          </a:prstGeom>
          <a:noFill/>
        </p:spPr>
        <p:txBody>
          <a:bodyPr wrap="none" rtlCol="0">
            <a:spAutoFit/>
          </a:bodyPr>
          <a:lstStyle/>
          <a:p>
            <a:r>
              <a:rPr lang="en-US" sz="6600" dirty="0">
                <a:solidFill>
                  <a:schemeClr val="bg1"/>
                </a:solidFill>
              </a:rPr>
              <a:t>Looks the same as </a:t>
            </a:r>
          </a:p>
          <a:p>
            <a:r>
              <a:rPr lang="en-US" sz="6600" dirty="0">
                <a:solidFill>
                  <a:schemeClr val="bg1"/>
                </a:solidFill>
              </a:rPr>
              <a:t>traditional hard disk</a:t>
            </a:r>
          </a:p>
        </p:txBody>
      </p:sp>
      <p:pic>
        <p:nvPicPr>
          <p:cNvPr id="6" name="3_Hybrid" descr="Graphical user interface, application&#10;&#10;Description automatically generated">
            <a:extLst>
              <a:ext uri="{FF2B5EF4-FFF2-40B4-BE49-F238E27FC236}">
                <a16:creationId xmlns:a16="http://schemas.microsoft.com/office/drawing/2014/main" id="{A193EA16-973D-470E-A4CE-C3AA836EB8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716" y="4484762"/>
            <a:ext cx="5486401" cy="5472039"/>
          </a:xfrm>
          <a:prstGeom prst="rect">
            <a:avLst/>
          </a:prstGeom>
        </p:spPr>
      </p:pic>
      <p:sp>
        <p:nvSpPr>
          <p:cNvPr id="3" name="2_Bullet 2">
            <a:extLst>
              <a:ext uri="{FF2B5EF4-FFF2-40B4-BE49-F238E27FC236}">
                <a16:creationId xmlns:a16="http://schemas.microsoft.com/office/drawing/2014/main" id="{7DB28491-1197-4E88-9B0C-58E9086C53DC}"/>
              </a:ext>
            </a:extLst>
          </p:cNvPr>
          <p:cNvSpPr>
            <a:spLocks noGrp="1"/>
          </p:cNvSpPr>
          <p:nvPr>
            <p:ph idx="1"/>
          </p:nvPr>
        </p:nvSpPr>
        <p:spPr>
          <a:xfrm>
            <a:off x="1219200" y="1828800"/>
            <a:ext cx="21945601" cy="3200400"/>
          </a:xfrm>
        </p:spPr>
        <p:txBody>
          <a:bodyPr/>
          <a:lstStyle/>
          <a:p>
            <a:endParaRPr lang="en-US" dirty="0"/>
          </a:p>
          <a:p>
            <a:r>
              <a:rPr lang="en-US" dirty="0"/>
              <a:t>Not widely adopted</a:t>
            </a:r>
          </a:p>
        </p:txBody>
      </p:sp>
      <p:sp>
        <p:nvSpPr>
          <p:cNvPr id="19" name="1_Bullet 1">
            <a:extLst>
              <a:ext uri="{FF2B5EF4-FFF2-40B4-BE49-F238E27FC236}">
                <a16:creationId xmlns:a16="http://schemas.microsoft.com/office/drawing/2014/main" id="{9D926056-FE65-4639-9078-8DDA31C109B0}"/>
              </a:ext>
            </a:extLst>
          </p:cNvPr>
          <p:cNvSpPr txBox="1">
            <a:spLocks/>
          </p:cNvSpPr>
          <p:nvPr/>
        </p:nvSpPr>
        <p:spPr>
          <a:xfrm>
            <a:off x="1219200" y="1828800"/>
            <a:ext cx="21945601" cy="32004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On market from 2007-2015</a:t>
            </a:r>
          </a:p>
        </p:txBody>
      </p:sp>
      <p:sp>
        <p:nvSpPr>
          <p:cNvPr id="2" name="0_Title">
            <a:extLst>
              <a:ext uri="{FF2B5EF4-FFF2-40B4-BE49-F238E27FC236}">
                <a16:creationId xmlns:a16="http://schemas.microsoft.com/office/drawing/2014/main" id="{A809B077-AC06-4676-9F49-C2BF302E793A}"/>
              </a:ext>
            </a:extLst>
          </p:cNvPr>
          <p:cNvSpPr>
            <a:spLocks noGrp="1"/>
          </p:cNvSpPr>
          <p:nvPr>
            <p:ph type="title"/>
          </p:nvPr>
        </p:nvSpPr>
        <p:spPr/>
        <p:txBody>
          <a:bodyPr/>
          <a:lstStyle/>
          <a:p>
            <a:r>
              <a:rPr lang="en-AU" dirty="0"/>
              <a:t>Hybrid Drives (SSHD)</a:t>
            </a:r>
            <a:endParaRPr lang="en-US" dirty="0"/>
          </a:p>
        </p:txBody>
      </p:sp>
    </p:spTree>
    <p:extLst>
      <p:ext uri="{BB962C8B-B14F-4D97-AF65-F5344CB8AC3E}">
        <p14:creationId xmlns:p14="http://schemas.microsoft.com/office/powerpoint/2010/main" val="516897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0_background">
            <a:extLst>
              <a:ext uri="{FF2B5EF4-FFF2-40B4-BE49-F238E27FC236}">
                <a16:creationId xmlns:a16="http://schemas.microsoft.com/office/drawing/2014/main" id="{01F7C741-C072-4200-B31A-9F8A96D1E669}"/>
              </a:ext>
            </a:extLst>
          </p:cNvPr>
          <p:cNvSpPr/>
          <p:nvPr/>
        </p:nvSpPr>
        <p:spPr>
          <a:xfrm>
            <a:off x="3581400" y="2057400"/>
            <a:ext cx="16764000" cy="10210800"/>
          </a:xfrm>
          <a:prstGeom prst="rect">
            <a:avLst/>
          </a:prstGeom>
          <a:gradFill>
            <a:gsLst>
              <a:gs pos="0">
                <a:schemeClr val="tx1">
                  <a:lumMod val="85000"/>
                  <a:lumOff val="15000"/>
                </a:schemeClr>
              </a:gs>
              <a:gs pos="80000">
                <a:schemeClr val="tx1">
                  <a:lumMod val="75000"/>
                  <a:lumOff val="25000"/>
                </a:schemeClr>
              </a:gs>
              <a:gs pos="100000">
                <a:schemeClr val="tx1">
                  <a:lumMod val="50000"/>
                  <a:lumOff val="50000"/>
                </a:schemeClr>
              </a:gs>
            </a:gsLst>
          </a:gradFill>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5" name="0_circuit board">
            <a:extLst>
              <a:ext uri="{FF2B5EF4-FFF2-40B4-BE49-F238E27FC236}">
                <a16:creationId xmlns:a16="http://schemas.microsoft.com/office/drawing/2014/main" id="{BCFD8AED-E1AA-4551-BAF8-BAAFC148D3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132859" y="3397944"/>
            <a:ext cx="10751610" cy="7613678"/>
          </a:xfrm>
          <a:prstGeom prst="rect">
            <a:avLst/>
          </a:prstGeom>
        </p:spPr>
      </p:pic>
      <p:sp>
        <p:nvSpPr>
          <p:cNvPr id="13" name="2_FC highlight text_2D1.0">
            <a:extLst>
              <a:ext uri="{FF2B5EF4-FFF2-40B4-BE49-F238E27FC236}">
                <a16:creationId xmlns:a16="http://schemas.microsoft.com/office/drawing/2014/main" id="{6B481101-A893-4E77-BFA5-FAA2C1028C96}"/>
              </a:ext>
            </a:extLst>
          </p:cNvPr>
          <p:cNvSpPr txBox="1"/>
          <p:nvPr/>
        </p:nvSpPr>
        <p:spPr>
          <a:xfrm>
            <a:off x="4794453" y="3268709"/>
            <a:ext cx="3322833" cy="748795"/>
          </a:xfrm>
          <a:prstGeom prst="rect">
            <a:avLst/>
          </a:prstGeom>
          <a:noFill/>
        </p:spPr>
        <p:txBody>
          <a:bodyPr wrap="none" rtlCol="0">
            <a:spAutoFit/>
          </a:bodyPr>
          <a:lstStyle/>
          <a:p>
            <a:r>
              <a:rPr lang="en-US" dirty="0">
                <a:solidFill>
                  <a:schemeClr val="bg1"/>
                </a:solidFill>
              </a:rPr>
              <a:t>Flash memory</a:t>
            </a:r>
          </a:p>
        </p:txBody>
      </p:sp>
      <p:sp>
        <p:nvSpPr>
          <p:cNvPr id="38" name="2_FC highlight_2D1.0">
            <a:extLst>
              <a:ext uri="{FF2B5EF4-FFF2-40B4-BE49-F238E27FC236}">
                <a16:creationId xmlns:a16="http://schemas.microsoft.com/office/drawing/2014/main" id="{E18E44FF-A69B-49BC-81C7-9AA4457FD772}"/>
              </a:ext>
            </a:extLst>
          </p:cNvPr>
          <p:cNvSpPr/>
          <p:nvPr/>
        </p:nvSpPr>
        <p:spPr>
          <a:xfrm rot="1866150">
            <a:off x="5194758" y="3022450"/>
            <a:ext cx="6993252" cy="3187609"/>
          </a:xfrm>
          <a:custGeom>
            <a:avLst/>
            <a:gdLst>
              <a:gd name="connsiteX0" fmla="*/ 5642638 w 6993252"/>
              <a:gd name="connsiteY0" fmla="*/ 96059 h 3187609"/>
              <a:gd name="connsiteX1" fmla="*/ 5642638 w 6993252"/>
              <a:gd name="connsiteY1" fmla="*/ 2097290 h 3187609"/>
              <a:gd name="connsiteX2" fmla="*/ 6897193 w 6993252"/>
              <a:gd name="connsiteY2" fmla="*/ 2097290 h 3187609"/>
              <a:gd name="connsiteX3" fmla="*/ 6897193 w 6993252"/>
              <a:gd name="connsiteY3" fmla="*/ 96059 h 3187609"/>
              <a:gd name="connsiteX4" fmla="*/ 0 w 6993252"/>
              <a:gd name="connsiteY4" fmla="*/ 3076952 h 3187609"/>
              <a:gd name="connsiteX5" fmla="*/ 3029535 w 6993252"/>
              <a:gd name="connsiteY5" fmla="*/ 1249239 h 3187609"/>
              <a:gd name="connsiteX6" fmla="*/ 3046279 w 6993252"/>
              <a:gd name="connsiteY6" fmla="*/ 1276993 h 3187609"/>
              <a:gd name="connsiteX7" fmla="*/ 3041338 w 6993252"/>
              <a:gd name="connsiteY7" fmla="*/ 1242119 h 3187609"/>
              <a:gd name="connsiteX8" fmla="*/ 5546579 w 6993252"/>
              <a:gd name="connsiteY8" fmla="*/ 887149 h 3187609"/>
              <a:gd name="connsiteX9" fmla="*/ 5546579 w 6993252"/>
              <a:gd name="connsiteY9" fmla="*/ 0 h 3187609"/>
              <a:gd name="connsiteX10" fmla="*/ 6993252 w 6993252"/>
              <a:gd name="connsiteY10" fmla="*/ 0 h 3187609"/>
              <a:gd name="connsiteX11" fmla="*/ 6993252 w 6993252"/>
              <a:gd name="connsiteY11" fmla="*/ 2193349 h 3187609"/>
              <a:gd name="connsiteX12" fmla="*/ 5546579 w 6993252"/>
              <a:gd name="connsiteY12" fmla="*/ 2193349 h 3187609"/>
              <a:gd name="connsiteX13" fmla="*/ 5546579 w 6993252"/>
              <a:gd name="connsiteY13" fmla="*/ 1028987 h 3187609"/>
              <a:gd name="connsiteX14" fmla="*/ 3061039 w 6993252"/>
              <a:gd name="connsiteY14" fmla="*/ 1381166 h 3187609"/>
              <a:gd name="connsiteX15" fmla="*/ 66759 w 6993252"/>
              <a:gd name="connsiteY15" fmla="*/ 3187609 h 318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93252" h="3187609">
                <a:moveTo>
                  <a:pt x="5642638" y="96059"/>
                </a:moveTo>
                <a:lnTo>
                  <a:pt x="5642638" y="2097290"/>
                </a:lnTo>
                <a:lnTo>
                  <a:pt x="6897193" y="2097290"/>
                </a:lnTo>
                <a:lnTo>
                  <a:pt x="6897193" y="96059"/>
                </a:lnTo>
                <a:close/>
                <a:moveTo>
                  <a:pt x="0" y="3076952"/>
                </a:moveTo>
                <a:lnTo>
                  <a:pt x="3029535" y="1249239"/>
                </a:lnTo>
                <a:lnTo>
                  <a:pt x="3046279" y="1276993"/>
                </a:lnTo>
                <a:lnTo>
                  <a:pt x="3041338" y="1242119"/>
                </a:lnTo>
                <a:lnTo>
                  <a:pt x="5546579" y="887149"/>
                </a:lnTo>
                <a:lnTo>
                  <a:pt x="5546579" y="0"/>
                </a:lnTo>
                <a:lnTo>
                  <a:pt x="6993252" y="0"/>
                </a:lnTo>
                <a:lnTo>
                  <a:pt x="6993252" y="2193349"/>
                </a:lnTo>
                <a:lnTo>
                  <a:pt x="5546579" y="2193349"/>
                </a:lnTo>
                <a:lnTo>
                  <a:pt x="5546579" y="1028987"/>
                </a:lnTo>
                <a:lnTo>
                  <a:pt x="3061039" y="1381166"/>
                </a:lnTo>
                <a:lnTo>
                  <a:pt x="66759" y="3187609"/>
                </a:lnTo>
                <a:close/>
              </a:path>
            </a:pathLst>
          </a:custGeom>
          <a:gradFill>
            <a:gsLst>
              <a:gs pos="0">
                <a:schemeClr val="accent4"/>
              </a:gs>
              <a:gs pos="80000">
                <a:schemeClr val="accent4">
                  <a:lumMod val="75000"/>
                </a:schemeClr>
              </a:gs>
              <a:gs pos="100000">
                <a:schemeClr val="accent4">
                  <a:lumMod val="60000"/>
                  <a:lumOff val="4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translucentPowder">
            <a:bevelT w="260350" h="50800" prst="softRound"/>
            <a:bevelB prst="softRound"/>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9" name="2_Flash highlight text">
            <a:extLst>
              <a:ext uri="{FF2B5EF4-FFF2-40B4-BE49-F238E27FC236}">
                <a16:creationId xmlns:a16="http://schemas.microsoft.com/office/drawing/2014/main" id="{CAA429B3-935F-4490-A7E9-9CA0EDAF9036}"/>
              </a:ext>
            </a:extLst>
          </p:cNvPr>
          <p:cNvSpPr txBox="1"/>
          <p:nvPr/>
        </p:nvSpPr>
        <p:spPr>
          <a:xfrm>
            <a:off x="4329460" y="5788059"/>
            <a:ext cx="3609514" cy="748795"/>
          </a:xfrm>
          <a:prstGeom prst="rect">
            <a:avLst/>
          </a:prstGeom>
          <a:noFill/>
        </p:spPr>
        <p:txBody>
          <a:bodyPr wrap="none" rtlCol="0">
            <a:spAutoFit/>
          </a:bodyPr>
          <a:lstStyle/>
          <a:p>
            <a:r>
              <a:rPr lang="en-US" dirty="0">
                <a:solidFill>
                  <a:schemeClr val="bg1"/>
                </a:solidFill>
              </a:rPr>
              <a:t>Flash controller</a:t>
            </a:r>
          </a:p>
        </p:txBody>
      </p:sp>
      <p:sp>
        <p:nvSpPr>
          <p:cNvPr id="37" name="2_Flash highlight">
            <a:extLst>
              <a:ext uri="{FF2B5EF4-FFF2-40B4-BE49-F238E27FC236}">
                <a16:creationId xmlns:a16="http://schemas.microsoft.com/office/drawing/2014/main" id="{04651DE0-72AF-469B-9D13-1F8353DF42AC}"/>
              </a:ext>
            </a:extLst>
          </p:cNvPr>
          <p:cNvSpPr/>
          <p:nvPr/>
        </p:nvSpPr>
        <p:spPr>
          <a:xfrm>
            <a:off x="4397867" y="6513587"/>
            <a:ext cx="7419149" cy="2339035"/>
          </a:xfrm>
          <a:custGeom>
            <a:avLst/>
            <a:gdLst>
              <a:gd name="connsiteX0" fmla="*/ 6138660 w 7419149"/>
              <a:gd name="connsiteY0" fmla="*/ 560025 h 2339035"/>
              <a:gd name="connsiteX1" fmla="*/ 5644486 w 7419149"/>
              <a:gd name="connsiteY1" fmla="*/ 1722088 h 2339035"/>
              <a:gd name="connsiteX2" fmla="*/ 6798985 w 7419149"/>
              <a:gd name="connsiteY2" fmla="*/ 2213045 h 2339035"/>
              <a:gd name="connsiteX3" fmla="*/ 7293159 w 7419149"/>
              <a:gd name="connsiteY3" fmla="*/ 1050983 h 2339035"/>
              <a:gd name="connsiteX4" fmla="*/ 0 w 7419149"/>
              <a:gd name="connsiteY4" fmla="*/ 0 h 2339035"/>
              <a:gd name="connsiteX5" fmla="*/ 3538166 w 7419149"/>
              <a:gd name="connsiteY5" fmla="*/ 0 h 2339035"/>
              <a:gd name="connsiteX6" fmla="*/ 3538166 w 7419149"/>
              <a:gd name="connsiteY6" fmla="*/ 32414 h 2339035"/>
              <a:gd name="connsiteX7" fmla="*/ 3551950 w 7419149"/>
              <a:gd name="connsiteY7" fmla="*/ 0 h 2339035"/>
              <a:gd name="connsiteX8" fmla="*/ 5855797 w 7419149"/>
              <a:gd name="connsiteY8" fmla="*/ 979724 h 2339035"/>
              <a:gd name="connsiteX9" fmla="*/ 6087854 w 7419149"/>
              <a:gd name="connsiteY9" fmla="*/ 434035 h 2339035"/>
              <a:gd name="connsiteX10" fmla="*/ 7419149 w 7419149"/>
              <a:gd name="connsiteY10" fmla="*/ 1000176 h 2339035"/>
              <a:gd name="connsiteX11" fmla="*/ 6849791 w 7419149"/>
              <a:gd name="connsiteY11" fmla="*/ 2339035 h 2339035"/>
              <a:gd name="connsiteX12" fmla="*/ 5518496 w 7419149"/>
              <a:gd name="connsiteY12" fmla="*/ 1772894 h 2339035"/>
              <a:gd name="connsiteX13" fmla="*/ 5800839 w 7419149"/>
              <a:gd name="connsiteY13" fmla="*/ 1108959 h 2339035"/>
              <a:gd name="connsiteX14" fmla="*/ 3496993 w 7419149"/>
              <a:gd name="connsiteY14" fmla="*/ 129235 h 2339035"/>
              <a:gd name="connsiteX15" fmla="*/ 0 w 7419149"/>
              <a:gd name="connsiteY15" fmla="*/ 129235 h 233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19149" h="2339035">
                <a:moveTo>
                  <a:pt x="6138660" y="560025"/>
                </a:moveTo>
                <a:lnTo>
                  <a:pt x="5644486" y="1722088"/>
                </a:lnTo>
                <a:lnTo>
                  <a:pt x="6798985" y="2213045"/>
                </a:lnTo>
                <a:lnTo>
                  <a:pt x="7293159" y="1050983"/>
                </a:lnTo>
                <a:close/>
                <a:moveTo>
                  <a:pt x="0" y="0"/>
                </a:moveTo>
                <a:lnTo>
                  <a:pt x="3538166" y="0"/>
                </a:lnTo>
                <a:lnTo>
                  <a:pt x="3538166" y="32414"/>
                </a:lnTo>
                <a:lnTo>
                  <a:pt x="3551950" y="0"/>
                </a:lnTo>
                <a:lnTo>
                  <a:pt x="5855797" y="979724"/>
                </a:lnTo>
                <a:lnTo>
                  <a:pt x="6087854" y="434035"/>
                </a:lnTo>
                <a:lnTo>
                  <a:pt x="7419149" y="1000176"/>
                </a:lnTo>
                <a:lnTo>
                  <a:pt x="6849791" y="2339035"/>
                </a:lnTo>
                <a:lnTo>
                  <a:pt x="5518496" y="1772894"/>
                </a:lnTo>
                <a:lnTo>
                  <a:pt x="5800839" y="1108959"/>
                </a:lnTo>
                <a:lnTo>
                  <a:pt x="3496993" y="129235"/>
                </a:lnTo>
                <a:lnTo>
                  <a:pt x="0" y="129235"/>
                </a:lnTo>
                <a:close/>
              </a:path>
            </a:pathLst>
          </a:custGeom>
          <a:gradFill>
            <a:gsLst>
              <a:gs pos="0">
                <a:schemeClr val="accent4"/>
              </a:gs>
              <a:gs pos="80000">
                <a:schemeClr val="accent4">
                  <a:lumMod val="75000"/>
                </a:schemeClr>
              </a:gs>
              <a:gs pos="100000">
                <a:schemeClr val="accent4">
                  <a:lumMod val="60000"/>
                  <a:lumOff val="4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translucentPowder">
            <a:bevelT w="260350" h="50800" prst="softRound"/>
            <a:bevelB prst="softRound"/>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27" name="1_HDD Control text_2D2.0">
            <a:extLst>
              <a:ext uri="{FF2B5EF4-FFF2-40B4-BE49-F238E27FC236}">
                <a16:creationId xmlns:a16="http://schemas.microsoft.com/office/drawing/2014/main" id="{C3D1BC5B-7746-4FB8-A3BB-C87F486C8EDE}"/>
              </a:ext>
            </a:extLst>
          </p:cNvPr>
          <p:cNvSpPr txBox="1"/>
          <p:nvPr/>
        </p:nvSpPr>
        <p:spPr>
          <a:xfrm>
            <a:off x="4854269" y="11007483"/>
            <a:ext cx="4541371" cy="748795"/>
          </a:xfrm>
          <a:prstGeom prst="rect">
            <a:avLst/>
          </a:prstGeom>
          <a:noFill/>
        </p:spPr>
        <p:txBody>
          <a:bodyPr wrap="none" rtlCol="0">
            <a:spAutoFit/>
          </a:bodyPr>
          <a:lstStyle/>
          <a:p>
            <a:r>
              <a:rPr lang="en-US" dirty="0">
                <a:solidFill>
                  <a:schemeClr val="bg1"/>
                </a:solidFill>
              </a:rPr>
              <a:t>Hard disk controller</a:t>
            </a:r>
          </a:p>
        </p:txBody>
      </p:sp>
      <p:sp>
        <p:nvSpPr>
          <p:cNvPr id="36" name="1_HDD Control_2D2.0">
            <a:extLst>
              <a:ext uri="{FF2B5EF4-FFF2-40B4-BE49-F238E27FC236}">
                <a16:creationId xmlns:a16="http://schemas.microsoft.com/office/drawing/2014/main" id="{7DE093A5-BC4D-414F-B89B-437F7039D10F}"/>
              </a:ext>
            </a:extLst>
          </p:cNvPr>
          <p:cNvSpPr/>
          <p:nvPr/>
        </p:nvSpPr>
        <p:spPr>
          <a:xfrm rot="2700000">
            <a:off x="6917544" y="6861338"/>
            <a:ext cx="4264916" cy="7575633"/>
          </a:xfrm>
          <a:custGeom>
            <a:avLst/>
            <a:gdLst>
              <a:gd name="connsiteX0" fmla="*/ 2568898 w 4264916"/>
              <a:gd name="connsiteY0" fmla="*/ 120625 h 7575633"/>
              <a:gd name="connsiteX1" fmla="*/ 2568898 w 4264916"/>
              <a:gd name="connsiteY1" fmla="*/ 1768671 h 7575633"/>
              <a:gd name="connsiteX2" fmla="*/ 4144291 w 4264916"/>
              <a:gd name="connsiteY2" fmla="*/ 1768671 h 7575633"/>
              <a:gd name="connsiteX3" fmla="*/ 4144291 w 4264916"/>
              <a:gd name="connsiteY3" fmla="*/ 120625 h 7575633"/>
              <a:gd name="connsiteX4" fmla="*/ 2448273 w 4264916"/>
              <a:gd name="connsiteY4" fmla="*/ 0 h 7575633"/>
              <a:gd name="connsiteX5" fmla="*/ 4264916 w 4264916"/>
              <a:gd name="connsiteY5" fmla="*/ 0 h 7575633"/>
              <a:gd name="connsiteX6" fmla="*/ 4264916 w 4264916"/>
              <a:gd name="connsiteY6" fmla="*/ 1889296 h 7575633"/>
              <a:gd name="connsiteX7" fmla="*/ 3310218 w 4264916"/>
              <a:gd name="connsiteY7" fmla="*/ 1889296 h 7575633"/>
              <a:gd name="connsiteX8" fmla="*/ 3256475 w 4264916"/>
              <a:gd name="connsiteY8" fmla="*/ 4333091 h 7575633"/>
              <a:gd name="connsiteX9" fmla="*/ 3297259 w 4264916"/>
              <a:gd name="connsiteY9" fmla="*/ 4373876 h 7575633"/>
              <a:gd name="connsiteX10" fmla="*/ 95503 w 4264916"/>
              <a:gd name="connsiteY10" fmla="*/ 7575633 h 7575633"/>
              <a:gd name="connsiteX11" fmla="*/ 0 w 4264916"/>
              <a:gd name="connsiteY11" fmla="*/ 7480130 h 7575633"/>
              <a:gd name="connsiteX12" fmla="*/ 3115308 w 4264916"/>
              <a:gd name="connsiteY12" fmla="*/ 4364822 h 7575633"/>
              <a:gd name="connsiteX13" fmla="*/ 3169748 w 4264916"/>
              <a:gd name="connsiteY13" fmla="*/ 1889296 h 7575633"/>
              <a:gd name="connsiteX14" fmla="*/ 2448273 w 4264916"/>
              <a:gd name="connsiteY14" fmla="*/ 1889296 h 757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64916" h="7575633">
                <a:moveTo>
                  <a:pt x="2568898" y="120625"/>
                </a:moveTo>
                <a:lnTo>
                  <a:pt x="2568898" y="1768671"/>
                </a:lnTo>
                <a:lnTo>
                  <a:pt x="4144291" y="1768671"/>
                </a:lnTo>
                <a:lnTo>
                  <a:pt x="4144291" y="120625"/>
                </a:lnTo>
                <a:close/>
                <a:moveTo>
                  <a:pt x="2448273" y="0"/>
                </a:moveTo>
                <a:lnTo>
                  <a:pt x="4264916" y="0"/>
                </a:lnTo>
                <a:lnTo>
                  <a:pt x="4264916" y="1889296"/>
                </a:lnTo>
                <a:lnTo>
                  <a:pt x="3310218" y="1889296"/>
                </a:lnTo>
                <a:lnTo>
                  <a:pt x="3256475" y="4333091"/>
                </a:lnTo>
                <a:lnTo>
                  <a:pt x="3297259" y="4373876"/>
                </a:lnTo>
                <a:lnTo>
                  <a:pt x="95503" y="7575633"/>
                </a:lnTo>
                <a:lnTo>
                  <a:pt x="0" y="7480130"/>
                </a:lnTo>
                <a:lnTo>
                  <a:pt x="3115308" y="4364822"/>
                </a:lnTo>
                <a:lnTo>
                  <a:pt x="3169748" y="1889296"/>
                </a:lnTo>
                <a:lnTo>
                  <a:pt x="2448273" y="1889296"/>
                </a:lnTo>
                <a:close/>
              </a:path>
            </a:pathLst>
          </a:custGeom>
          <a:gradFill>
            <a:gsLst>
              <a:gs pos="0">
                <a:schemeClr val="accent3">
                  <a:shade val="51000"/>
                  <a:satMod val="130000"/>
                  <a:alpha val="50000"/>
                </a:schemeClr>
              </a:gs>
              <a:gs pos="80000">
                <a:schemeClr val="accent3">
                  <a:shade val="93000"/>
                  <a:satMod val="130000"/>
                  <a:alpha val="50000"/>
                </a:schemeClr>
              </a:gs>
              <a:gs pos="100000">
                <a:schemeClr val="accent3">
                  <a:shade val="94000"/>
                  <a:satMod val="135000"/>
                  <a:alpha val="5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translucentPowder">
            <a:bevelT w="260350" h="50800" prst="softRound"/>
            <a:bevelB prst="softRound"/>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21" name="1_HDD highlight text_2D1.0">
            <a:extLst>
              <a:ext uri="{FF2B5EF4-FFF2-40B4-BE49-F238E27FC236}">
                <a16:creationId xmlns:a16="http://schemas.microsoft.com/office/drawing/2014/main" id="{4AEAA9C2-0808-453E-9F75-EC1598B1524F}"/>
              </a:ext>
            </a:extLst>
          </p:cNvPr>
          <p:cNvSpPr txBox="1"/>
          <p:nvPr/>
        </p:nvSpPr>
        <p:spPr>
          <a:xfrm>
            <a:off x="16384663" y="10952951"/>
            <a:ext cx="3655937" cy="748795"/>
          </a:xfrm>
          <a:prstGeom prst="rect">
            <a:avLst/>
          </a:prstGeom>
          <a:noFill/>
        </p:spPr>
        <p:txBody>
          <a:bodyPr wrap="none" rtlCol="0">
            <a:spAutoFit/>
          </a:bodyPr>
          <a:lstStyle/>
          <a:p>
            <a:r>
              <a:rPr lang="en-US" dirty="0">
                <a:solidFill>
                  <a:schemeClr val="bg1"/>
                </a:solidFill>
              </a:rPr>
              <a:t>Hard disk cache</a:t>
            </a:r>
          </a:p>
        </p:txBody>
      </p:sp>
      <p:sp>
        <p:nvSpPr>
          <p:cNvPr id="35" name="1_HDD highlight_2D1.0">
            <a:extLst>
              <a:ext uri="{FF2B5EF4-FFF2-40B4-BE49-F238E27FC236}">
                <a16:creationId xmlns:a16="http://schemas.microsoft.com/office/drawing/2014/main" id="{BBF71613-53A7-4B4F-AF59-402CA8E0300F}"/>
              </a:ext>
            </a:extLst>
          </p:cNvPr>
          <p:cNvSpPr/>
          <p:nvPr/>
        </p:nvSpPr>
        <p:spPr>
          <a:xfrm>
            <a:off x="13541069" y="9186439"/>
            <a:ext cx="6499531" cy="2611243"/>
          </a:xfrm>
          <a:custGeom>
            <a:avLst/>
            <a:gdLst>
              <a:gd name="connsiteX0" fmla="*/ 65776 w 6499531"/>
              <a:gd name="connsiteY0" fmla="*/ 65776 h 2611243"/>
              <a:gd name="connsiteX1" fmla="*/ 65776 w 6499531"/>
              <a:gd name="connsiteY1" fmla="*/ 1490990 h 2611243"/>
              <a:gd name="connsiteX2" fmla="*/ 924824 w 6499531"/>
              <a:gd name="connsiteY2" fmla="*/ 1490990 h 2611243"/>
              <a:gd name="connsiteX3" fmla="*/ 924824 w 6499531"/>
              <a:gd name="connsiteY3" fmla="*/ 65776 h 2611243"/>
              <a:gd name="connsiteX4" fmla="*/ 0 w 6499531"/>
              <a:gd name="connsiteY4" fmla="*/ 0 h 2611243"/>
              <a:gd name="connsiteX5" fmla="*/ 990600 w 6499531"/>
              <a:gd name="connsiteY5" fmla="*/ 0 h 2611243"/>
              <a:gd name="connsiteX6" fmla="*/ 990600 w 6499531"/>
              <a:gd name="connsiteY6" fmla="*/ 1556766 h 2611243"/>
              <a:gd name="connsiteX7" fmla="*/ 678171 w 6499531"/>
              <a:gd name="connsiteY7" fmla="*/ 1556766 h 2611243"/>
              <a:gd name="connsiteX8" fmla="*/ 2788080 w 6499531"/>
              <a:gd name="connsiteY8" fmla="*/ 2456636 h 2611243"/>
              <a:gd name="connsiteX9" fmla="*/ 6499531 w 6499531"/>
              <a:gd name="connsiteY9" fmla="*/ 2456636 h 2611243"/>
              <a:gd name="connsiteX10" fmla="*/ 6499531 w 6499531"/>
              <a:gd name="connsiteY10" fmla="*/ 2611243 h 2611243"/>
              <a:gd name="connsiteX11" fmla="*/ 2792611 w 6499531"/>
              <a:gd name="connsiteY11" fmla="*/ 2611243 h 2611243"/>
              <a:gd name="connsiteX12" fmla="*/ 2743200 w 6499531"/>
              <a:gd name="connsiteY12" fmla="*/ 2611243 h 2611243"/>
              <a:gd name="connsiteX13" fmla="*/ 2743200 w 6499531"/>
              <a:gd name="connsiteY13" fmla="*/ 2589919 h 2611243"/>
              <a:gd name="connsiteX14" fmla="*/ 349254 w 6499531"/>
              <a:gd name="connsiteY14" fmla="*/ 1556766 h 2611243"/>
              <a:gd name="connsiteX15" fmla="*/ 0 w 6499531"/>
              <a:gd name="connsiteY15" fmla="*/ 1556766 h 261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9531" h="2611243">
                <a:moveTo>
                  <a:pt x="65776" y="65776"/>
                </a:moveTo>
                <a:lnTo>
                  <a:pt x="65776" y="1490990"/>
                </a:lnTo>
                <a:lnTo>
                  <a:pt x="924824" y="1490990"/>
                </a:lnTo>
                <a:lnTo>
                  <a:pt x="924824" y="65776"/>
                </a:lnTo>
                <a:close/>
                <a:moveTo>
                  <a:pt x="0" y="0"/>
                </a:moveTo>
                <a:lnTo>
                  <a:pt x="990600" y="0"/>
                </a:lnTo>
                <a:lnTo>
                  <a:pt x="990600" y="1556766"/>
                </a:lnTo>
                <a:lnTo>
                  <a:pt x="678171" y="1556766"/>
                </a:lnTo>
                <a:lnTo>
                  <a:pt x="2788080" y="2456636"/>
                </a:lnTo>
                <a:lnTo>
                  <a:pt x="6499531" y="2456636"/>
                </a:lnTo>
                <a:lnTo>
                  <a:pt x="6499531" y="2611243"/>
                </a:lnTo>
                <a:lnTo>
                  <a:pt x="2792611" y="2611243"/>
                </a:lnTo>
                <a:lnTo>
                  <a:pt x="2743200" y="2611243"/>
                </a:lnTo>
                <a:lnTo>
                  <a:pt x="2743200" y="2589919"/>
                </a:lnTo>
                <a:lnTo>
                  <a:pt x="349254" y="1556766"/>
                </a:lnTo>
                <a:lnTo>
                  <a:pt x="0" y="1556766"/>
                </a:lnTo>
                <a:close/>
              </a:path>
            </a:pathLst>
          </a:custGeom>
          <a:gradFill>
            <a:gsLst>
              <a:gs pos="0">
                <a:schemeClr val="accent3">
                  <a:shade val="51000"/>
                  <a:satMod val="130000"/>
                  <a:alpha val="50000"/>
                </a:schemeClr>
              </a:gs>
              <a:gs pos="80000">
                <a:schemeClr val="accent3">
                  <a:shade val="93000"/>
                  <a:satMod val="130000"/>
                  <a:alpha val="50000"/>
                </a:schemeClr>
              </a:gs>
              <a:gs pos="100000">
                <a:schemeClr val="accent3">
                  <a:shade val="94000"/>
                  <a:satMod val="135000"/>
                  <a:alpha val="5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translucentPowder">
            <a:bevelT w="260350" h="50800" prst="softRound"/>
            <a:bevelB prst="softRound"/>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17" name="1_Voltage highlight text">
            <a:extLst>
              <a:ext uri="{FF2B5EF4-FFF2-40B4-BE49-F238E27FC236}">
                <a16:creationId xmlns:a16="http://schemas.microsoft.com/office/drawing/2014/main" id="{47F6C19C-8917-4BCC-AB22-4E0AFCEEE4C9}"/>
              </a:ext>
            </a:extLst>
          </p:cNvPr>
          <p:cNvSpPr txBox="1"/>
          <p:nvPr/>
        </p:nvSpPr>
        <p:spPr>
          <a:xfrm>
            <a:off x="7826069" y="2203974"/>
            <a:ext cx="5642699" cy="748795"/>
          </a:xfrm>
          <a:prstGeom prst="rect">
            <a:avLst/>
          </a:prstGeom>
          <a:noFill/>
        </p:spPr>
        <p:txBody>
          <a:bodyPr wrap="none" rtlCol="0">
            <a:spAutoFit/>
          </a:bodyPr>
          <a:lstStyle/>
          <a:p>
            <a:r>
              <a:rPr lang="en-US" dirty="0">
                <a:solidFill>
                  <a:schemeClr val="bg1"/>
                </a:solidFill>
              </a:rPr>
              <a:t>Voltage motor controller</a:t>
            </a:r>
          </a:p>
        </p:txBody>
      </p:sp>
      <p:sp>
        <p:nvSpPr>
          <p:cNvPr id="34" name="1_Voltage highlight">
            <a:extLst>
              <a:ext uri="{FF2B5EF4-FFF2-40B4-BE49-F238E27FC236}">
                <a16:creationId xmlns:a16="http://schemas.microsoft.com/office/drawing/2014/main" id="{457F6AD6-5A08-435A-9050-B08BB83AA06A}"/>
              </a:ext>
            </a:extLst>
          </p:cNvPr>
          <p:cNvSpPr/>
          <p:nvPr/>
        </p:nvSpPr>
        <p:spPr>
          <a:xfrm>
            <a:off x="8013496" y="2937589"/>
            <a:ext cx="7499249" cy="2638432"/>
          </a:xfrm>
          <a:custGeom>
            <a:avLst/>
            <a:gdLst>
              <a:gd name="connsiteX0" fmla="*/ 6315033 w 7499249"/>
              <a:gd name="connsiteY0" fmla="*/ 1449361 h 2638432"/>
              <a:gd name="connsiteX1" fmla="*/ 6315033 w 7499249"/>
              <a:gd name="connsiteY1" fmla="*/ 2554208 h 2638432"/>
              <a:gd name="connsiteX2" fmla="*/ 7415025 w 7499249"/>
              <a:gd name="connsiteY2" fmla="*/ 2554208 h 2638432"/>
              <a:gd name="connsiteX3" fmla="*/ 7415025 w 7499249"/>
              <a:gd name="connsiteY3" fmla="*/ 1449361 h 2638432"/>
              <a:gd name="connsiteX4" fmla="*/ 5389724 w 7499249"/>
              <a:gd name="connsiteY4" fmla="*/ 0 h 2638432"/>
              <a:gd name="connsiteX5" fmla="*/ 6967839 w 7499249"/>
              <a:gd name="connsiteY5" fmla="*/ 1365137 h 2638432"/>
              <a:gd name="connsiteX6" fmla="*/ 7499249 w 7499249"/>
              <a:gd name="connsiteY6" fmla="*/ 1365137 h 2638432"/>
              <a:gd name="connsiteX7" fmla="*/ 7499249 w 7499249"/>
              <a:gd name="connsiteY7" fmla="*/ 2638432 h 2638432"/>
              <a:gd name="connsiteX8" fmla="*/ 6230809 w 7499249"/>
              <a:gd name="connsiteY8" fmla="*/ 2638432 h 2638432"/>
              <a:gd name="connsiteX9" fmla="*/ 6230809 w 7499249"/>
              <a:gd name="connsiteY9" fmla="*/ 1365137 h 2638432"/>
              <a:gd name="connsiteX10" fmla="*/ 6801840 w 7499249"/>
              <a:gd name="connsiteY10" fmla="*/ 1365137 h 2638432"/>
              <a:gd name="connsiteX11" fmla="*/ 5351972 w 7499249"/>
              <a:gd name="connsiteY11" fmla="*/ 152849 h 2638432"/>
              <a:gd name="connsiteX12" fmla="*/ 0 w 7499249"/>
              <a:gd name="connsiteY12" fmla="*/ 152849 h 2638432"/>
              <a:gd name="connsiteX13" fmla="*/ 0 w 7499249"/>
              <a:gd name="connsiteY13" fmla="*/ 9654 h 2638432"/>
              <a:gd name="connsiteX14" fmla="*/ 5375173 w 7499249"/>
              <a:gd name="connsiteY14" fmla="*/ 9654 h 2638432"/>
              <a:gd name="connsiteX15" fmla="*/ 5375173 w 7499249"/>
              <a:gd name="connsiteY15" fmla="*/ 17403 h 263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9249" h="2638432">
                <a:moveTo>
                  <a:pt x="6315033" y="1449361"/>
                </a:moveTo>
                <a:lnTo>
                  <a:pt x="6315033" y="2554208"/>
                </a:lnTo>
                <a:lnTo>
                  <a:pt x="7415025" y="2554208"/>
                </a:lnTo>
                <a:lnTo>
                  <a:pt x="7415025" y="1449361"/>
                </a:lnTo>
                <a:close/>
                <a:moveTo>
                  <a:pt x="5389724" y="0"/>
                </a:moveTo>
                <a:lnTo>
                  <a:pt x="6967839" y="1365137"/>
                </a:lnTo>
                <a:lnTo>
                  <a:pt x="7499249" y="1365137"/>
                </a:lnTo>
                <a:lnTo>
                  <a:pt x="7499249" y="2638432"/>
                </a:lnTo>
                <a:lnTo>
                  <a:pt x="6230809" y="2638432"/>
                </a:lnTo>
                <a:lnTo>
                  <a:pt x="6230809" y="1365137"/>
                </a:lnTo>
                <a:lnTo>
                  <a:pt x="6801840" y="1365137"/>
                </a:lnTo>
                <a:lnTo>
                  <a:pt x="5351972" y="152849"/>
                </a:lnTo>
                <a:lnTo>
                  <a:pt x="0" y="152849"/>
                </a:lnTo>
                <a:lnTo>
                  <a:pt x="0" y="9654"/>
                </a:lnTo>
                <a:lnTo>
                  <a:pt x="5375173" y="9654"/>
                </a:lnTo>
                <a:lnTo>
                  <a:pt x="5375173" y="17403"/>
                </a:lnTo>
                <a:close/>
              </a:path>
            </a:pathLst>
          </a:custGeom>
          <a:gradFill>
            <a:gsLst>
              <a:gs pos="0">
                <a:schemeClr val="accent3">
                  <a:shade val="51000"/>
                  <a:satMod val="130000"/>
                  <a:alpha val="50000"/>
                </a:schemeClr>
              </a:gs>
              <a:gs pos="80000">
                <a:schemeClr val="accent3">
                  <a:shade val="93000"/>
                  <a:satMod val="130000"/>
                  <a:alpha val="50000"/>
                </a:schemeClr>
              </a:gs>
              <a:gs pos="100000">
                <a:schemeClr val="accent3">
                  <a:shade val="94000"/>
                  <a:satMod val="135000"/>
                  <a:alpha val="50000"/>
                </a:schemeClr>
              </a:gs>
            </a:gsLst>
          </a:gradFill>
          <a:ln w="34925">
            <a:solidFill>
              <a:srgbClr val="FFFFFF"/>
            </a:solidFill>
          </a:ln>
          <a:effectLst>
            <a:outerShdw blurRad="317500" dir="2700000" algn="ctr">
              <a:srgbClr val="000000">
                <a:alpha val="43000"/>
              </a:srgbClr>
            </a:outerShdw>
          </a:effectLst>
          <a:scene3d>
            <a:camera prst="perspectiveFront" fov="2700000">
              <a:rot lat="0" lon="0" rev="0"/>
            </a:camera>
            <a:lightRig rig="threePt" dir="t">
              <a:rot lat="0" lon="0" rev="0"/>
            </a:lightRig>
          </a:scene3d>
          <a:sp3d extrusionH="38100" prstMaterial="translucentPowder">
            <a:bevelT w="260350" h="50800" prst="softRound"/>
            <a:bevelB prst="softRound"/>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2" name="0_Title">
            <a:extLst>
              <a:ext uri="{FF2B5EF4-FFF2-40B4-BE49-F238E27FC236}">
                <a16:creationId xmlns:a16="http://schemas.microsoft.com/office/drawing/2014/main" id="{918D7C9E-FDE0-4278-8320-A16215B09B2A}"/>
              </a:ext>
            </a:extLst>
          </p:cNvPr>
          <p:cNvSpPr>
            <a:spLocks noGrp="1"/>
          </p:cNvSpPr>
          <p:nvPr>
            <p:ph type="title"/>
          </p:nvPr>
        </p:nvSpPr>
        <p:spPr/>
        <p:txBody>
          <a:bodyPr/>
          <a:lstStyle/>
          <a:p>
            <a:r>
              <a:rPr lang="en-AU" dirty="0"/>
              <a:t>Hybrid-Drive Circuit Board</a:t>
            </a:r>
            <a:endParaRPr lang="en-US" dirty="0"/>
          </a:p>
        </p:txBody>
      </p:sp>
    </p:spTree>
    <p:extLst>
      <p:ext uri="{BB962C8B-B14F-4D97-AF65-F5344CB8AC3E}">
        <p14:creationId xmlns:p14="http://schemas.microsoft.com/office/powerpoint/2010/main" val="245669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6_Arrow right">
            <a:extLst>
              <a:ext uri="{FF2B5EF4-FFF2-40B4-BE49-F238E27FC236}">
                <a16:creationId xmlns:a16="http://schemas.microsoft.com/office/drawing/2014/main" id="{87931149-350A-4932-8319-77058A9493A3}"/>
              </a:ext>
            </a:extLst>
          </p:cNvPr>
          <p:cNvSpPr/>
          <p:nvPr/>
        </p:nvSpPr>
        <p:spPr>
          <a:xfrm>
            <a:off x="12506527" y="4951412"/>
            <a:ext cx="3706646" cy="3559175"/>
          </a:xfrm>
          <a:prstGeom prst="rightArrow">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7" name="6_Arrow right text">
            <a:extLst>
              <a:ext uri="{FF2B5EF4-FFF2-40B4-BE49-F238E27FC236}">
                <a16:creationId xmlns:a16="http://schemas.microsoft.com/office/drawing/2014/main" id="{06D79878-E073-4B42-82F8-7ED912A12F4B}"/>
              </a:ext>
            </a:extLst>
          </p:cNvPr>
          <p:cNvSpPr txBox="1"/>
          <p:nvPr/>
        </p:nvSpPr>
        <p:spPr>
          <a:xfrm>
            <a:off x="12634823" y="6131004"/>
            <a:ext cx="2967159" cy="1107996"/>
          </a:xfrm>
          <a:prstGeom prst="rect">
            <a:avLst/>
          </a:prstGeom>
          <a:noFill/>
        </p:spPr>
        <p:txBody>
          <a:bodyPr wrap="none" rtlCol="0">
            <a:spAutoFit/>
          </a:bodyPr>
          <a:lstStyle/>
          <a:p>
            <a:r>
              <a:rPr lang="en-US" sz="6600" dirty="0">
                <a:solidFill>
                  <a:schemeClr val="bg1"/>
                </a:solidFill>
              </a:rPr>
              <a:t>Request</a:t>
            </a:r>
          </a:p>
        </p:txBody>
      </p:sp>
      <p:sp>
        <p:nvSpPr>
          <p:cNvPr id="13" name="5_Arrow left">
            <a:extLst>
              <a:ext uri="{FF2B5EF4-FFF2-40B4-BE49-F238E27FC236}">
                <a16:creationId xmlns:a16="http://schemas.microsoft.com/office/drawing/2014/main" id="{B3A4791D-1475-4596-B402-4465427847A0}"/>
              </a:ext>
            </a:extLst>
          </p:cNvPr>
          <p:cNvSpPr/>
          <p:nvPr/>
        </p:nvSpPr>
        <p:spPr>
          <a:xfrm>
            <a:off x="3084881" y="4951412"/>
            <a:ext cx="4535119" cy="3559175"/>
          </a:xfrm>
          <a:prstGeom prst="rightArrow">
            <a:avLst/>
          </a:prstGeom>
          <a:gradFill>
            <a:gsLst>
              <a:gs pos="0">
                <a:schemeClr val="accent3">
                  <a:shade val="51000"/>
                  <a:satMod val="130000"/>
                  <a:alpha val="60000"/>
                </a:schemeClr>
              </a:gs>
              <a:gs pos="80000">
                <a:schemeClr val="accent3">
                  <a:shade val="93000"/>
                  <a:satMod val="130000"/>
                  <a:alpha val="60000"/>
                </a:schemeClr>
              </a:gs>
              <a:gs pos="100000">
                <a:schemeClr val="accent3">
                  <a:shade val="94000"/>
                  <a:satMod val="135000"/>
                  <a:alpha val="60000"/>
                </a:schemeClr>
              </a:gs>
            </a:gsLst>
          </a:gradFill>
          <a:ln>
            <a:noFill/>
          </a:ln>
          <a:effectLst>
            <a:outerShdw blurRad="127000" dist="38100" dir="2700000" algn="ctr">
              <a:srgbClr val="000000">
                <a:alpha val="45000"/>
              </a:srgbClr>
            </a:outerShdw>
          </a:effectLst>
          <a:scene3d>
            <a:camera prst="perspectiveFront" fov="2700000">
              <a:rot lat="0" lon="0" rev="0"/>
            </a:camera>
            <a:lightRig rig="soft" dir="t">
              <a:rot lat="0" lon="0" rev="0"/>
            </a:lightRig>
          </a:scene3d>
          <a:sp3d prstMaterial="translucentPowder">
            <a:bevelT w="203200" h="50800" prst="softRoun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6" name="5_Arrow left text">
            <a:extLst>
              <a:ext uri="{FF2B5EF4-FFF2-40B4-BE49-F238E27FC236}">
                <a16:creationId xmlns:a16="http://schemas.microsoft.com/office/drawing/2014/main" id="{31EB0CE0-75D5-4A57-91E4-83999B84C5AA}"/>
              </a:ext>
            </a:extLst>
          </p:cNvPr>
          <p:cNvSpPr txBox="1"/>
          <p:nvPr/>
        </p:nvSpPr>
        <p:spPr>
          <a:xfrm>
            <a:off x="3536111" y="6131004"/>
            <a:ext cx="2967159" cy="1107996"/>
          </a:xfrm>
          <a:prstGeom prst="rect">
            <a:avLst/>
          </a:prstGeom>
          <a:noFill/>
        </p:spPr>
        <p:txBody>
          <a:bodyPr wrap="none" rtlCol="0">
            <a:spAutoFit/>
          </a:bodyPr>
          <a:lstStyle/>
          <a:p>
            <a:r>
              <a:rPr lang="en-US" sz="6600" dirty="0">
                <a:solidFill>
                  <a:schemeClr val="bg1"/>
                </a:solidFill>
              </a:rPr>
              <a:t>Request</a:t>
            </a:r>
          </a:p>
        </p:txBody>
      </p:sp>
      <p:pic>
        <p:nvPicPr>
          <p:cNvPr id="12" name="4_OS" descr="Icon&#10;&#10;Description automatically generated">
            <a:extLst>
              <a:ext uri="{FF2B5EF4-FFF2-40B4-BE49-F238E27FC236}">
                <a16:creationId xmlns:a16="http://schemas.microsoft.com/office/drawing/2014/main" id="{AD09EAF0-C60F-4024-A38B-73D9B88EB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657600"/>
            <a:ext cx="2249607" cy="6983855"/>
          </a:xfrm>
          <a:prstGeom prst="rect">
            <a:avLst/>
          </a:prstGeom>
        </p:spPr>
      </p:pic>
      <p:sp>
        <p:nvSpPr>
          <p:cNvPr id="9" name="3_Flash memory text">
            <a:extLst>
              <a:ext uri="{FF2B5EF4-FFF2-40B4-BE49-F238E27FC236}">
                <a16:creationId xmlns:a16="http://schemas.microsoft.com/office/drawing/2014/main" id="{4631CF7C-DEDA-40A4-B46C-B76D74736FD4}"/>
              </a:ext>
            </a:extLst>
          </p:cNvPr>
          <p:cNvSpPr txBox="1"/>
          <p:nvPr/>
        </p:nvSpPr>
        <p:spPr>
          <a:xfrm>
            <a:off x="6533417" y="9447295"/>
            <a:ext cx="8449814" cy="3139321"/>
          </a:xfrm>
          <a:prstGeom prst="rect">
            <a:avLst/>
          </a:prstGeom>
          <a:noFill/>
        </p:spPr>
        <p:txBody>
          <a:bodyPr wrap="none" rtlCol="0">
            <a:spAutoFit/>
          </a:bodyPr>
          <a:lstStyle/>
          <a:p>
            <a:r>
              <a:rPr lang="en-US" sz="6600" dirty="0">
                <a:solidFill>
                  <a:schemeClr val="bg1"/>
                </a:solidFill>
              </a:rPr>
              <a:t>Contains cache of data</a:t>
            </a:r>
          </a:p>
          <a:p>
            <a:r>
              <a:rPr lang="en-US" sz="6600" dirty="0">
                <a:solidFill>
                  <a:schemeClr val="bg1"/>
                </a:solidFill>
              </a:rPr>
              <a:t>Improves response time</a:t>
            </a:r>
          </a:p>
          <a:p>
            <a:r>
              <a:rPr lang="en-US" sz="6600" dirty="0">
                <a:solidFill>
                  <a:schemeClr val="bg1"/>
                </a:solidFill>
              </a:rPr>
              <a:t>Improves boot time</a:t>
            </a:r>
          </a:p>
        </p:txBody>
      </p:sp>
      <p:grpSp>
        <p:nvGrpSpPr>
          <p:cNvPr id="15" name="3_Flash memory">
            <a:extLst>
              <a:ext uri="{FF2B5EF4-FFF2-40B4-BE49-F238E27FC236}">
                <a16:creationId xmlns:a16="http://schemas.microsoft.com/office/drawing/2014/main" id="{BF7CCD92-52BF-45A3-B158-3B459BB466DE}"/>
              </a:ext>
            </a:extLst>
          </p:cNvPr>
          <p:cNvGrpSpPr/>
          <p:nvPr/>
        </p:nvGrpSpPr>
        <p:grpSpPr>
          <a:xfrm>
            <a:off x="7912633" y="5343860"/>
            <a:ext cx="4593894" cy="3124200"/>
            <a:chOff x="7912633" y="5343860"/>
            <a:chExt cx="4593894" cy="3124200"/>
          </a:xfrm>
        </p:grpSpPr>
        <p:pic>
          <p:nvPicPr>
            <p:cNvPr id="8" name="Picture 7" descr="A picture containing text, indoor, electronics, oven&#10;&#10;Description automatically generated">
              <a:extLst>
                <a:ext uri="{FF2B5EF4-FFF2-40B4-BE49-F238E27FC236}">
                  <a16:creationId xmlns:a16="http://schemas.microsoft.com/office/drawing/2014/main" id="{D82131B6-DDBC-4843-97AD-4F45577EC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2633" y="5343860"/>
              <a:ext cx="4593894" cy="3124200"/>
            </a:xfrm>
            <a:prstGeom prst="rect">
              <a:avLst/>
            </a:prstGeom>
          </p:spPr>
        </p:pic>
        <p:sp>
          <p:nvSpPr>
            <p:cNvPr id="10" name="3_Hybrid text">
              <a:extLst>
                <a:ext uri="{FF2B5EF4-FFF2-40B4-BE49-F238E27FC236}">
                  <a16:creationId xmlns:a16="http://schemas.microsoft.com/office/drawing/2014/main" id="{A79BA157-9E8A-44FA-AD7C-1250C7971CD0}"/>
                </a:ext>
              </a:extLst>
            </p:cNvPr>
            <p:cNvSpPr txBox="1"/>
            <p:nvPr/>
          </p:nvSpPr>
          <p:spPr>
            <a:xfrm>
              <a:off x="8448913" y="5669169"/>
              <a:ext cx="3133487" cy="2123658"/>
            </a:xfrm>
            <a:prstGeom prst="rect">
              <a:avLst/>
            </a:prstGeom>
            <a:noFill/>
          </p:spPr>
          <p:txBody>
            <a:bodyPr wrap="none" rtlCol="0">
              <a:spAutoFit/>
            </a:bodyPr>
            <a:lstStyle/>
            <a:p>
              <a:pPr algn="ctr"/>
              <a:r>
                <a:rPr lang="en-US" sz="6600" dirty="0">
                  <a:solidFill>
                    <a:schemeClr val="bg1"/>
                  </a:solidFill>
                </a:rPr>
                <a:t>Flash</a:t>
              </a:r>
            </a:p>
            <a:p>
              <a:pPr algn="ctr"/>
              <a:r>
                <a:rPr lang="en-US" sz="6600" dirty="0">
                  <a:solidFill>
                    <a:schemeClr val="bg1"/>
                  </a:solidFill>
                </a:rPr>
                <a:t>Memory</a:t>
              </a:r>
            </a:p>
          </p:txBody>
        </p:sp>
      </p:grpSp>
      <p:sp>
        <p:nvSpPr>
          <p:cNvPr id="6" name="2_platter text">
            <a:extLst>
              <a:ext uri="{FF2B5EF4-FFF2-40B4-BE49-F238E27FC236}">
                <a16:creationId xmlns:a16="http://schemas.microsoft.com/office/drawing/2014/main" id="{2946665A-44D5-4572-865E-E65CBB77B750}"/>
              </a:ext>
            </a:extLst>
          </p:cNvPr>
          <p:cNvSpPr txBox="1"/>
          <p:nvPr/>
        </p:nvSpPr>
        <p:spPr>
          <a:xfrm>
            <a:off x="15601982" y="9407942"/>
            <a:ext cx="8401018" cy="2123658"/>
          </a:xfrm>
          <a:prstGeom prst="rect">
            <a:avLst/>
          </a:prstGeom>
          <a:noFill/>
        </p:spPr>
        <p:txBody>
          <a:bodyPr wrap="none" rtlCol="0">
            <a:spAutoFit/>
          </a:bodyPr>
          <a:lstStyle/>
          <a:p>
            <a:r>
              <a:rPr lang="en-US" sz="6600" dirty="0">
                <a:solidFill>
                  <a:schemeClr val="bg1"/>
                </a:solidFill>
              </a:rPr>
              <a:t>Platters contain all data</a:t>
            </a:r>
          </a:p>
          <a:p>
            <a:r>
              <a:rPr lang="en-US" sz="6600" dirty="0">
                <a:solidFill>
                  <a:schemeClr val="bg1"/>
                </a:solidFill>
              </a:rPr>
              <a:t>Cached and non-cached</a:t>
            </a:r>
          </a:p>
        </p:txBody>
      </p:sp>
      <p:pic>
        <p:nvPicPr>
          <p:cNvPr id="5" name="2_platter" descr="A picture containing electronics, plate, white, compact disk&#10;&#10;Description automatically generated">
            <a:extLst>
              <a:ext uri="{FF2B5EF4-FFF2-40B4-BE49-F238E27FC236}">
                <a16:creationId xmlns:a16="http://schemas.microsoft.com/office/drawing/2014/main" id="{B5C61093-F022-4199-B7ED-D3E1702F33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8146" y="4038600"/>
            <a:ext cx="7013224" cy="5062046"/>
          </a:xfrm>
          <a:prstGeom prst="rect">
            <a:avLst/>
          </a:prstGeom>
        </p:spPr>
      </p:pic>
      <p:sp>
        <p:nvSpPr>
          <p:cNvPr id="3" name="1_bullet 1">
            <a:extLst>
              <a:ext uri="{FF2B5EF4-FFF2-40B4-BE49-F238E27FC236}">
                <a16:creationId xmlns:a16="http://schemas.microsoft.com/office/drawing/2014/main" id="{D4C80279-067C-4BEE-8EDB-2EEDE6044B26}"/>
              </a:ext>
            </a:extLst>
          </p:cNvPr>
          <p:cNvSpPr>
            <a:spLocks noGrp="1"/>
          </p:cNvSpPr>
          <p:nvPr>
            <p:ph idx="1"/>
          </p:nvPr>
        </p:nvSpPr>
        <p:spPr>
          <a:xfrm>
            <a:off x="1219200" y="2184400"/>
            <a:ext cx="21945601" cy="2286000"/>
          </a:xfrm>
        </p:spPr>
        <p:txBody>
          <a:bodyPr/>
          <a:lstStyle/>
          <a:p>
            <a:r>
              <a:rPr lang="en-US" dirty="0"/>
              <a:t>Uses flash memory to cache small amount of data</a:t>
            </a:r>
          </a:p>
        </p:txBody>
      </p:sp>
      <p:sp>
        <p:nvSpPr>
          <p:cNvPr id="2" name="0_Title">
            <a:extLst>
              <a:ext uri="{FF2B5EF4-FFF2-40B4-BE49-F238E27FC236}">
                <a16:creationId xmlns:a16="http://schemas.microsoft.com/office/drawing/2014/main" id="{5D64EEEA-26D0-4438-B01A-FFB57C003FBC}"/>
              </a:ext>
            </a:extLst>
          </p:cNvPr>
          <p:cNvSpPr>
            <a:spLocks noGrp="1"/>
          </p:cNvSpPr>
          <p:nvPr>
            <p:ph type="title"/>
          </p:nvPr>
        </p:nvSpPr>
        <p:spPr/>
        <p:txBody>
          <a:bodyPr/>
          <a:lstStyle/>
          <a:p>
            <a:r>
              <a:rPr lang="en-US" dirty="0"/>
              <a:t>Hybrid-Drive Cache</a:t>
            </a:r>
          </a:p>
        </p:txBody>
      </p:sp>
    </p:spTree>
    <p:extLst>
      <p:ext uri="{BB962C8B-B14F-4D97-AF65-F5344CB8AC3E}">
        <p14:creationId xmlns:p14="http://schemas.microsoft.com/office/powerpoint/2010/main" val="3519839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3_ram text">
            <a:extLst>
              <a:ext uri="{FF2B5EF4-FFF2-40B4-BE49-F238E27FC236}">
                <a16:creationId xmlns:a16="http://schemas.microsoft.com/office/drawing/2014/main" id="{DD8BF3BE-3130-42EC-9EF7-C07A881EA83F}"/>
              </a:ext>
            </a:extLst>
          </p:cNvPr>
          <p:cNvSpPr txBox="1"/>
          <p:nvPr/>
        </p:nvSpPr>
        <p:spPr>
          <a:xfrm>
            <a:off x="17267510" y="8366879"/>
            <a:ext cx="5396927" cy="3139321"/>
          </a:xfrm>
          <a:prstGeom prst="rect">
            <a:avLst/>
          </a:prstGeom>
          <a:noFill/>
        </p:spPr>
        <p:txBody>
          <a:bodyPr wrap="none" rtlCol="0">
            <a:spAutoFit/>
          </a:bodyPr>
          <a:lstStyle/>
          <a:p>
            <a:r>
              <a:rPr lang="en-US" sz="6600" dirty="0">
                <a:solidFill>
                  <a:schemeClr val="bg1"/>
                </a:solidFill>
              </a:rPr>
              <a:t>Memory cheap</a:t>
            </a:r>
          </a:p>
          <a:p>
            <a:r>
              <a:rPr lang="en-US" sz="6600" dirty="0">
                <a:solidFill>
                  <a:schemeClr val="bg1"/>
                </a:solidFill>
              </a:rPr>
              <a:t>OS will cache</a:t>
            </a:r>
          </a:p>
          <a:p>
            <a:r>
              <a:rPr lang="en-US" sz="6600" dirty="0">
                <a:solidFill>
                  <a:schemeClr val="bg1"/>
                </a:solidFill>
              </a:rPr>
              <a:t>storage excess</a:t>
            </a:r>
          </a:p>
        </p:txBody>
      </p:sp>
      <p:pic>
        <p:nvPicPr>
          <p:cNvPr id="41" name="3_ram_3DRam1">
            <a:extLst>
              <a:ext uri="{FF2B5EF4-FFF2-40B4-BE49-F238E27FC236}">
                <a16:creationId xmlns:a16="http://schemas.microsoft.com/office/drawing/2014/main" id="{B5EA440B-1801-49DB-8481-41E164961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3561" y="3567610"/>
            <a:ext cx="8288627" cy="4662352"/>
          </a:xfrm>
          <a:prstGeom prst="rect">
            <a:avLst/>
          </a:prstGeom>
        </p:spPr>
      </p:pic>
      <p:sp>
        <p:nvSpPr>
          <p:cNvPr id="240" name="2_History text">
            <a:extLst>
              <a:ext uri="{FF2B5EF4-FFF2-40B4-BE49-F238E27FC236}">
                <a16:creationId xmlns:a16="http://schemas.microsoft.com/office/drawing/2014/main" id="{66F67CC6-2C71-41F4-9C66-6E2F690A1E40}"/>
              </a:ext>
            </a:extLst>
          </p:cNvPr>
          <p:cNvSpPr txBox="1"/>
          <p:nvPr/>
        </p:nvSpPr>
        <p:spPr>
          <a:xfrm>
            <a:off x="9075702" y="8366879"/>
            <a:ext cx="6900351" cy="3139321"/>
          </a:xfrm>
          <a:prstGeom prst="rect">
            <a:avLst/>
          </a:prstGeom>
          <a:noFill/>
        </p:spPr>
        <p:txBody>
          <a:bodyPr wrap="none" rtlCol="0">
            <a:spAutoFit/>
          </a:bodyPr>
          <a:lstStyle/>
          <a:p>
            <a:r>
              <a:rPr lang="en-US" sz="6600" dirty="0">
                <a:solidFill>
                  <a:schemeClr val="bg1"/>
                </a:solidFill>
              </a:rPr>
              <a:t>History based</a:t>
            </a:r>
          </a:p>
          <a:p>
            <a:r>
              <a:rPr lang="en-US" sz="6600" dirty="0">
                <a:solidFill>
                  <a:schemeClr val="bg1"/>
                </a:solidFill>
              </a:rPr>
              <a:t>Takes time to learn</a:t>
            </a:r>
          </a:p>
          <a:p>
            <a:r>
              <a:rPr lang="en-US" sz="6600" dirty="0">
                <a:solidFill>
                  <a:schemeClr val="bg1"/>
                </a:solidFill>
              </a:rPr>
              <a:t>which files to cache</a:t>
            </a:r>
          </a:p>
        </p:txBody>
      </p:sp>
      <p:grpSp>
        <p:nvGrpSpPr>
          <p:cNvPr id="242" name="2_History">
            <a:extLst>
              <a:ext uri="{FF2B5EF4-FFF2-40B4-BE49-F238E27FC236}">
                <a16:creationId xmlns:a16="http://schemas.microsoft.com/office/drawing/2014/main" id="{E0B5781C-271B-4F55-8AC6-FC1B19C739A9}"/>
              </a:ext>
            </a:extLst>
          </p:cNvPr>
          <p:cNvGrpSpPr/>
          <p:nvPr/>
        </p:nvGrpSpPr>
        <p:grpSpPr>
          <a:xfrm>
            <a:off x="9169922" y="4416915"/>
            <a:ext cx="6004808" cy="2433915"/>
            <a:chOff x="9169922" y="4721715"/>
            <a:chExt cx="6004808" cy="2433915"/>
          </a:xfrm>
        </p:grpSpPr>
        <p:grpSp>
          <p:nvGrpSpPr>
            <p:cNvPr id="42" name="Group 41">
              <a:extLst>
                <a:ext uri="{FF2B5EF4-FFF2-40B4-BE49-F238E27FC236}">
                  <a16:creationId xmlns:a16="http://schemas.microsoft.com/office/drawing/2014/main" id="{A390F426-9BD1-4D04-8EBE-2268A5C32DEF}"/>
                </a:ext>
              </a:extLst>
            </p:cNvPr>
            <p:cNvGrpSpPr/>
            <p:nvPr/>
          </p:nvGrpSpPr>
          <p:grpSpPr>
            <a:xfrm>
              <a:off x="9169922" y="5704862"/>
              <a:ext cx="1464263" cy="1450768"/>
              <a:chOff x="838200" y="2055812"/>
              <a:chExt cx="3100388" cy="3071814"/>
            </a:xfrm>
          </p:grpSpPr>
          <p:sp>
            <p:nvSpPr>
              <p:cNvPr id="43" name="Freeform 33">
                <a:extLst>
                  <a:ext uri="{FF2B5EF4-FFF2-40B4-BE49-F238E27FC236}">
                    <a16:creationId xmlns:a16="http://schemas.microsoft.com/office/drawing/2014/main" id="{CC08BE92-44BF-492C-AD4E-2E58E65AFF81}"/>
                  </a:ext>
                </a:extLst>
              </p:cNvPr>
              <p:cNvSpPr>
                <a:spLocks/>
              </p:cNvSpPr>
              <p:nvPr/>
            </p:nvSpPr>
            <p:spPr bwMode="auto">
              <a:xfrm>
                <a:off x="2368550" y="2278063"/>
                <a:ext cx="1119188" cy="1274763"/>
              </a:xfrm>
              <a:custGeom>
                <a:avLst/>
                <a:gdLst>
                  <a:gd name="T0" fmla="*/ 493 w 520"/>
                  <a:gd name="T1" fmla="*/ 255 h 593"/>
                  <a:gd name="T2" fmla="*/ 308 w 520"/>
                  <a:gd name="T3" fmla="*/ 570 h 593"/>
                  <a:gd name="T4" fmla="*/ 27 w 520"/>
                  <a:gd name="T5" fmla="*/ 338 h 593"/>
                  <a:gd name="T6" fmla="*/ 211 w 520"/>
                  <a:gd name="T7" fmla="*/ 23 h 593"/>
                  <a:gd name="T8" fmla="*/ 493 w 520"/>
                  <a:gd name="T9" fmla="*/ 255 h 593"/>
                </a:gdLst>
                <a:ahLst/>
                <a:cxnLst>
                  <a:cxn ang="0">
                    <a:pos x="T0" y="T1"/>
                  </a:cxn>
                  <a:cxn ang="0">
                    <a:pos x="T2" y="T3"/>
                  </a:cxn>
                  <a:cxn ang="0">
                    <a:pos x="T4" y="T5"/>
                  </a:cxn>
                  <a:cxn ang="0">
                    <a:pos x="T6" y="T7"/>
                  </a:cxn>
                  <a:cxn ang="0">
                    <a:pos x="T8" y="T9"/>
                  </a:cxn>
                </a:cxnLst>
                <a:rect l="0" t="0" r="r" b="b"/>
                <a:pathLst>
                  <a:path w="520" h="593">
                    <a:moveTo>
                      <a:pt x="493" y="255"/>
                    </a:moveTo>
                    <a:cubicBezTo>
                      <a:pt x="520" y="406"/>
                      <a:pt x="437" y="547"/>
                      <a:pt x="308" y="570"/>
                    </a:cubicBezTo>
                    <a:cubicBezTo>
                      <a:pt x="179" y="593"/>
                      <a:pt x="54" y="488"/>
                      <a:pt x="27" y="338"/>
                    </a:cubicBezTo>
                    <a:cubicBezTo>
                      <a:pt x="0" y="187"/>
                      <a:pt x="82" y="47"/>
                      <a:pt x="211" y="23"/>
                    </a:cubicBezTo>
                    <a:cubicBezTo>
                      <a:pt x="340" y="0"/>
                      <a:pt x="466" y="104"/>
                      <a:pt x="493" y="255"/>
                    </a:cubicBez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4" name="Freeform 34">
                <a:extLst>
                  <a:ext uri="{FF2B5EF4-FFF2-40B4-BE49-F238E27FC236}">
                    <a16:creationId xmlns:a16="http://schemas.microsoft.com/office/drawing/2014/main" id="{7212A12E-8BF2-4CAB-A5E0-37BC692428AC}"/>
                  </a:ext>
                </a:extLst>
              </p:cNvPr>
              <p:cNvSpPr>
                <a:spLocks/>
              </p:cNvSpPr>
              <p:nvPr/>
            </p:nvSpPr>
            <p:spPr bwMode="auto">
              <a:xfrm>
                <a:off x="2335213" y="2905125"/>
                <a:ext cx="298450" cy="334963"/>
              </a:xfrm>
              <a:custGeom>
                <a:avLst/>
                <a:gdLst>
                  <a:gd name="T0" fmla="*/ 131 w 138"/>
                  <a:gd name="T1" fmla="*/ 67 h 156"/>
                  <a:gd name="T2" fmla="*/ 82 w 138"/>
                  <a:gd name="T3" fmla="*/ 150 h 156"/>
                  <a:gd name="T4" fmla="*/ 8 w 138"/>
                  <a:gd name="T5" fmla="*/ 89 h 156"/>
                  <a:gd name="T6" fmla="*/ 56 w 138"/>
                  <a:gd name="T7" fmla="*/ 6 h 156"/>
                  <a:gd name="T8" fmla="*/ 131 w 138"/>
                  <a:gd name="T9" fmla="*/ 67 h 156"/>
                </a:gdLst>
                <a:ahLst/>
                <a:cxnLst>
                  <a:cxn ang="0">
                    <a:pos x="T0" y="T1"/>
                  </a:cxn>
                  <a:cxn ang="0">
                    <a:pos x="T2" y="T3"/>
                  </a:cxn>
                  <a:cxn ang="0">
                    <a:pos x="T4" y="T5"/>
                  </a:cxn>
                  <a:cxn ang="0">
                    <a:pos x="T6" y="T7"/>
                  </a:cxn>
                  <a:cxn ang="0">
                    <a:pos x="T8" y="T9"/>
                  </a:cxn>
                </a:cxnLst>
                <a:rect l="0" t="0" r="r" b="b"/>
                <a:pathLst>
                  <a:path w="138" h="156">
                    <a:moveTo>
                      <a:pt x="131" y="67"/>
                    </a:moveTo>
                    <a:cubicBezTo>
                      <a:pt x="138" y="106"/>
                      <a:pt x="116" y="144"/>
                      <a:pt x="82" y="150"/>
                    </a:cubicBezTo>
                    <a:cubicBezTo>
                      <a:pt x="48" y="156"/>
                      <a:pt x="15" y="128"/>
                      <a:pt x="8" y="89"/>
                    </a:cubicBezTo>
                    <a:cubicBezTo>
                      <a:pt x="0" y="49"/>
                      <a:pt x="22" y="11"/>
                      <a:pt x="56" y="6"/>
                    </a:cubicBezTo>
                    <a:cubicBezTo>
                      <a:pt x="91" y="0"/>
                      <a:pt x="123" y="27"/>
                      <a:pt x="131" y="67"/>
                    </a:cubicBez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5" name="Freeform 35">
                <a:extLst>
                  <a:ext uri="{FF2B5EF4-FFF2-40B4-BE49-F238E27FC236}">
                    <a16:creationId xmlns:a16="http://schemas.microsoft.com/office/drawing/2014/main" id="{0011A84B-6F11-44C8-BA14-738486CEED76}"/>
                  </a:ext>
                </a:extLst>
              </p:cNvPr>
              <p:cNvSpPr>
                <a:spLocks/>
              </p:cNvSpPr>
              <p:nvPr/>
            </p:nvSpPr>
            <p:spPr bwMode="auto">
              <a:xfrm>
                <a:off x="2762250" y="2103438"/>
                <a:ext cx="209550" cy="254000"/>
              </a:xfrm>
              <a:custGeom>
                <a:avLst/>
                <a:gdLst>
                  <a:gd name="T0" fmla="*/ 53 w 97"/>
                  <a:gd name="T1" fmla="*/ 118 h 118"/>
                  <a:gd name="T2" fmla="*/ 29 w 97"/>
                  <a:gd name="T3" fmla="*/ 112 h 118"/>
                  <a:gd name="T4" fmla="*/ 6 w 97"/>
                  <a:gd name="T5" fmla="*/ 74 h 118"/>
                  <a:gd name="T6" fmla="*/ 53 w 97"/>
                  <a:gd name="T7" fmla="*/ 5 h 118"/>
                  <a:gd name="T8" fmla="*/ 96 w 97"/>
                  <a:gd name="T9" fmla="*/ 27 h 118"/>
                  <a:gd name="T10" fmla="*/ 91 w 97"/>
                  <a:gd name="T11" fmla="*/ 36 h 118"/>
                  <a:gd name="T12" fmla="*/ 82 w 97"/>
                  <a:gd name="T13" fmla="*/ 31 h 118"/>
                  <a:gd name="T14" fmla="*/ 56 w 97"/>
                  <a:gd name="T15" fmla="*/ 19 h 118"/>
                  <a:gd name="T16" fmla="*/ 21 w 97"/>
                  <a:gd name="T17" fmla="*/ 72 h 118"/>
                  <a:gd name="T18" fmla="*/ 36 w 97"/>
                  <a:gd name="T19" fmla="*/ 99 h 118"/>
                  <a:gd name="T20" fmla="*/ 68 w 97"/>
                  <a:gd name="T21" fmla="*/ 101 h 118"/>
                  <a:gd name="T22" fmla="*/ 78 w 97"/>
                  <a:gd name="T23" fmla="*/ 106 h 118"/>
                  <a:gd name="T24" fmla="*/ 73 w 97"/>
                  <a:gd name="T25" fmla="*/ 115 h 118"/>
                  <a:gd name="T26" fmla="*/ 53 w 97"/>
                  <a:gd name="T27"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18">
                    <a:moveTo>
                      <a:pt x="53" y="118"/>
                    </a:moveTo>
                    <a:cubicBezTo>
                      <a:pt x="46" y="118"/>
                      <a:pt x="37" y="117"/>
                      <a:pt x="29" y="112"/>
                    </a:cubicBezTo>
                    <a:cubicBezTo>
                      <a:pt x="17" y="105"/>
                      <a:pt x="9" y="92"/>
                      <a:pt x="6" y="74"/>
                    </a:cubicBezTo>
                    <a:cubicBezTo>
                      <a:pt x="0" y="39"/>
                      <a:pt x="25" y="12"/>
                      <a:pt x="53" y="5"/>
                    </a:cubicBezTo>
                    <a:cubicBezTo>
                      <a:pt x="73" y="0"/>
                      <a:pt x="90" y="9"/>
                      <a:pt x="96" y="27"/>
                    </a:cubicBezTo>
                    <a:cubicBezTo>
                      <a:pt x="97" y="31"/>
                      <a:pt x="95" y="35"/>
                      <a:pt x="91" y="36"/>
                    </a:cubicBezTo>
                    <a:cubicBezTo>
                      <a:pt x="87" y="37"/>
                      <a:pt x="83" y="35"/>
                      <a:pt x="82" y="31"/>
                    </a:cubicBezTo>
                    <a:cubicBezTo>
                      <a:pt x="77" y="16"/>
                      <a:pt x="62" y="18"/>
                      <a:pt x="56" y="19"/>
                    </a:cubicBezTo>
                    <a:cubicBezTo>
                      <a:pt x="39" y="24"/>
                      <a:pt x="16" y="43"/>
                      <a:pt x="21" y="72"/>
                    </a:cubicBezTo>
                    <a:cubicBezTo>
                      <a:pt x="23" y="85"/>
                      <a:pt x="28" y="94"/>
                      <a:pt x="36" y="99"/>
                    </a:cubicBezTo>
                    <a:cubicBezTo>
                      <a:pt x="50" y="107"/>
                      <a:pt x="68" y="101"/>
                      <a:pt x="68" y="101"/>
                    </a:cubicBezTo>
                    <a:cubicBezTo>
                      <a:pt x="72" y="100"/>
                      <a:pt x="76" y="102"/>
                      <a:pt x="78" y="106"/>
                    </a:cubicBezTo>
                    <a:cubicBezTo>
                      <a:pt x="79" y="110"/>
                      <a:pt x="77" y="114"/>
                      <a:pt x="73" y="115"/>
                    </a:cubicBezTo>
                    <a:cubicBezTo>
                      <a:pt x="72" y="115"/>
                      <a:pt x="64" y="118"/>
                      <a:pt x="53" y="118"/>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6" name="Freeform 36">
                <a:extLst>
                  <a:ext uri="{FF2B5EF4-FFF2-40B4-BE49-F238E27FC236}">
                    <a16:creationId xmlns:a16="http://schemas.microsoft.com/office/drawing/2014/main" id="{831351F9-4FB9-4F6E-A8B5-0560B5AC3C55}"/>
                  </a:ext>
                </a:extLst>
              </p:cNvPr>
              <p:cNvSpPr>
                <a:spLocks/>
              </p:cNvSpPr>
              <p:nvPr/>
            </p:nvSpPr>
            <p:spPr bwMode="auto">
              <a:xfrm>
                <a:off x="2635250" y="2055812"/>
                <a:ext cx="176213" cy="309563"/>
              </a:xfrm>
              <a:custGeom>
                <a:avLst/>
                <a:gdLst>
                  <a:gd name="T0" fmla="*/ 75 w 82"/>
                  <a:gd name="T1" fmla="*/ 144 h 144"/>
                  <a:gd name="T2" fmla="*/ 74 w 82"/>
                  <a:gd name="T3" fmla="*/ 144 h 144"/>
                  <a:gd name="T4" fmla="*/ 10 w 82"/>
                  <a:gd name="T5" fmla="*/ 91 h 144"/>
                  <a:gd name="T6" fmla="*/ 26 w 82"/>
                  <a:gd name="T7" fmla="*/ 16 h 144"/>
                  <a:gd name="T8" fmla="*/ 59 w 82"/>
                  <a:gd name="T9" fmla="*/ 2 h 144"/>
                  <a:gd name="T10" fmla="*/ 76 w 82"/>
                  <a:gd name="T11" fmla="*/ 14 h 144"/>
                  <a:gd name="T12" fmla="*/ 77 w 82"/>
                  <a:gd name="T13" fmla="*/ 38 h 144"/>
                  <a:gd name="T14" fmla="*/ 67 w 82"/>
                  <a:gd name="T15" fmla="*/ 42 h 144"/>
                  <a:gd name="T16" fmla="*/ 63 w 82"/>
                  <a:gd name="T17" fmla="*/ 32 h 144"/>
                  <a:gd name="T18" fmla="*/ 63 w 82"/>
                  <a:gd name="T19" fmla="*/ 21 h 144"/>
                  <a:gd name="T20" fmla="*/ 56 w 82"/>
                  <a:gd name="T21" fmla="*/ 17 h 144"/>
                  <a:gd name="T22" fmla="*/ 37 w 82"/>
                  <a:gd name="T23" fmla="*/ 26 h 144"/>
                  <a:gd name="T24" fmla="*/ 24 w 82"/>
                  <a:gd name="T25" fmla="*/ 86 h 144"/>
                  <a:gd name="T26" fmla="*/ 75 w 82"/>
                  <a:gd name="T27" fmla="*/ 129 h 144"/>
                  <a:gd name="T28" fmla="*/ 82 w 82"/>
                  <a:gd name="T29" fmla="*/ 137 h 144"/>
                  <a:gd name="T30" fmla="*/ 75 w 82"/>
                  <a:gd name="T31"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144">
                    <a:moveTo>
                      <a:pt x="75" y="144"/>
                    </a:moveTo>
                    <a:cubicBezTo>
                      <a:pt x="75" y="144"/>
                      <a:pt x="74" y="144"/>
                      <a:pt x="74" y="144"/>
                    </a:cubicBezTo>
                    <a:cubicBezTo>
                      <a:pt x="74" y="144"/>
                      <a:pt x="25" y="140"/>
                      <a:pt x="10" y="91"/>
                    </a:cubicBezTo>
                    <a:cubicBezTo>
                      <a:pt x="0" y="59"/>
                      <a:pt x="12" y="32"/>
                      <a:pt x="26" y="16"/>
                    </a:cubicBezTo>
                    <a:cubicBezTo>
                      <a:pt x="37" y="5"/>
                      <a:pt x="49" y="0"/>
                      <a:pt x="59" y="2"/>
                    </a:cubicBezTo>
                    <a:cubicBezTo>
                      <a:pt x="69" y="5"/>
                      <a:pt x="74" y="10"/>
                      <a:pt x="76" y="14"/>
                    </a:cubicBezTo>
                    <a:cubicBezTo>
                      <a:pt x="82" y="25"/>
                      <a:pt x="77" y="36"/>
                      <a:pt x="77" y="38"/>
                    </a:cubicBezTo>
                    <a:cubicBezTo>
                      <a:pt x="75" y="42"/>
                      <a:pt x="71" y="43"/>
                      <a:pt x="67" y="42"/>
                    </a:cubicBezTo>
                    <a:cubicBezTo>
                      <a:pt x="63" y="40"/>
                      <a:pt x="62" y="36"/>
                      <a:pt x="63" y="32"/>
                    </a:cubicBezTo>
                    <a:cubicBezTo>
                      <a:pt x="64" y="30"/>
                      <a:pt x="65" y="25"/>
                      <a:pt x="63" y="21"/>
                    </a:cubicBezTo>
                    <a:cubicBezTo>
                      <a:pt x="63" y="20"/>
                      <a:pt x="62" y="18"/>
                      <a:pt x="56" y="17"/>
                    </a:cubicBezTo>
                    <a:cubicBezTo>
                      <a:pt x="52" y="16"/>
                      <a:pt x="45" y="18"/>
                      <a:pt x="37" y="26"/>
                    </a:cubicBezTo>
                    <a:cubicBezTo>
                      <a:pt x="26" y="38"/>
                      <a:pt x="16" y="61"/>
                      <a:pt x="24" y="86"/>
                    </a:cubicBezTo>
                    <a:cubicBezTo>
                      <a:pt x="36" y="126"/>
                      <a:pt x="75" y="129"/>
                      <a:pt x="75" y="129"/>
                    </a:cubicBezTo>
                    <a:cubicBezTo>
                      <a:pt x="79" y="129"/>
                      <a:pt x="82" y="133"/>
                      <a:pt x="82" y="137"/>
                    </a:cubicBezTo>
                    <a:cubicBezTo>
                      <a:pt x="82" y="141"/>
                      <a:pt x="79" y="144"/>
                      <a:pt x="75" y="144"/>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7" name="Freeform 37">
                <a:extLst>
                  <a:ext uri="{FF2B5EF4-FFF2-40B4-BE49-F238E27FC236}">
                    <a16:creationId xmlns:a16="http://schemas.microsoft.com/office/drawing/2014/main" id="{25A39453-91B3-4758-930D-527C7F1E89A2}"/>
                  </a:ext>
                </a:extLst>
              </p:cNvPr>
              <p:cNvSpPr>
                <a:spLocks/>
              </p:cNvSpPr>
              <p:nvPr/>
            </p:nvSpPr>
            <p:spPr bwMode="auto">
              <a:xfrm>
                <a:off x="2503488" y="2195513"/>
                <a:ext cx="206375" cy="225425"/>
              </a:xfrm>
              <a:custGeom>
                <a:avLst/>
                <a:gdLst>
                  <a:gd name="T0" fmla="*/ 70 w 96"/>
                  <a:gd name="T1" fmla="*/ 105 h 105"/>
                  <a:gd name="T2" fmla="*/ 63 w 96"/>
                  <a:gd name="T3" fmla="*/ 101 h 105"/>
                  <a:gd name="T4" fmla="*/ 67 w 96"/>
                  <a:gd name="T5" fmla="*/ 91 h 105"/>
                  <a:gd name="T6" fmla="*/ 77 w 96"/>
                  <a:gd name="T7" fmla="*/ 78 h 105"/>
                  <a:gd name="T8" fmla="*/ 69 w 96"/>
                  <a:gd name="T9" fmla="*/ 37 h 105"/>
                  <a:gd name="T10" fmla="*/ 39 w 96"/>
                  <a:gd name="T11" fmla="*/ 16 h 105"/>
                  <a:gd name="T12" fmla="*/ 18 w 96"/>
                  <a:gd name="T13" fmla="*/ 28 h 105"/>
                  <a:gd name="T14" fmla="*/ 18 w 96"/>
                  <a:gd name="T15" fmla="*/ 29 h 105"/>
                  <a:gd name="T16" fmla="*/ 19 w 96"/>
                  <a:gd name="T17" fmla="*/ 46 h 105"/>
                  <a:gd name="T18" fmla="*/ 30 w 96"/>
                  <a:gd name="T19" fmla="*/ 51 h 105"/>
                  <a:gd name="T20" fmla="*/ 38 w 96"/>
                  <a:gd name="T21" fmla="*/ 57 h 105"/>
                  <a:gd name="T22" fmla="*/ 31 w 96"/>
                  <a:gd name="T23" fmla="*/ 65 h 105"/>
                  <a:gd name="T24" fmla="*/ 7 w 96"/>
                  <a:gd name="T25" fmla="*/ 54 h 105"/>
                  <a:gd name="T26" fmla="*/ 4 w 96"/>
                  <a:gd name="T27" fmla="*/ 24 h 105"/>
                  <a:gd name="T28" fmla="*/ 37 w 96"/>
                  <a:gd name="T29" fmla="*/ 1 h 105"/>
                  <a:gd name="T30" fmla="*/ 82 w 96"/>
                  <a:gd name="T31" fmla="*/ 30 h 105"/>
                  <a:gd name="T32" fmla="*/ 91 w 96"/>
                  <a:gd name="T33" fmla="*/ 83 h 105"/>
                  <a:gd name="T34" fmla="*/ 73 w 96"/>
                  <a:gd name="T35" fmla="*/ 105 h 105"/>
                  <a:gd name="T36" fmla="*/ 70 w 96"/>
                  <a:gd name="T3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105">
                    <a:moveTo>
                      <a:pt x="70" y="105"/>
                    </a:moveTo>
                    <a:cubicBezTo>
                      <a:pt x="67" y="105"/>
                      <a:pt x="64" y="104"/>
                      <a:pt x="63" y="101"/>
                    </a:cubicBezTo>
                    <a:cubicBezTo>
                      <a:pt x="62" y="98"/>
                      <a:pt x="63" y="93"/>
                      <a:pt x="67" y="91"/>
                    </a:cubicBezTo>
                    <a:cubicBezTo>
                      <a:pt x="67" y="91"/>
                      <a:pt x="74" y="88"/>
                      <a:pt x="77" y="78"/>
                    </a:cubicBezTo>
                    <a:cubicBezTo>
                      <a:pt x="81" y="68"/>
                      <a:pt x="78" y="53"/>
                      <a:pt x="69" y="37"/>
                    </a:cubicBezTo>
                    <a:cubicBezTo>
                      <a:pt x="60" y="18"/>
                      <a:pt x="47" y="15"/>
                      <a:pt x="39" y="16"/>
                    </a:cubicBezTo>
                    <a:cubicBezTo>
                      <a:pt x="28" y="17"/>
                      <a:pt x="20" y="24"/>
                      <a:pt x="18" y="28"/>
                    </a:cubicBezTo>
                    <a:cubicBezTo>
                      <a:pt x="18" y="29"/>
                      <a:pt x="18" y="29"/>
                      <a:pt x="18" y="29"/>
                    </a:cubicBezTo>
                    <a:cubicBezTo>
                      <a:pt x="16" y="34"/>
                      <a:pt x="16" y="41"/>
                      <a:pt x="19" y="46"/>
                    </a:cubicBezTo>
                    <a:cubicBezTo>
                      <a:pt x="21" y="49"/>
                      <a:pt x="25" y="51"/>
                      <a:pt x="30" y="51"/>
                    </a:cubicBezTo>
                    <a:cubicBezTo>
                      <a:pt x="34" y="50"/>
                      <a:pt x="38" y="53"/>
                      <a:pt x="38" y="57"/>
                    </a:cubicBezTo>
                    <a:cubicBezTo>
                      <a:pt x="38" y="61"/>
                      <a:pt x="35" y="65"/>
                      <a:pt x="31" y="65"/>
                    </a:cubicBezTo>
                    <a:cubicBezTo>
                      <a:pt x="21" y="66"/>
                      <a:pt x="12" y="62"/>
                      <a:pt x="7" y="54"/>
                    </a:cubicBezTo>
                    <a:cubicBezTo>
                      <a:pt x="0" y="45"/>
                      <a:pt x="1" y="32"/>
                      <a:pt x="4" y="24"/>
                    </a:cubicBezTo>
                    <a:cubicBezTo>
                      <a:pt x="8" y="12"/>
                      <a:pt x="22" y="3"/>
                      <a:pt x="37" y="1"/>
                    </a:cubicBezTo>
                    <a:cubicBezTo>
                      <a:pt x="56" y="0"/>
                      <a:pt x="72" y="10"/>
                      <a:pt x="82" y="30"/>
                    </a:cubicBezTo>
                    <a:cubicBezTo>
                      <a:pt x="93" y="51"/>
                      <a:pt x="96" y="69"/>
                      <a:pt x="91" y="83"/>
                    </a:cubicBezTo>
                    <a:cubicBezTo>
                      <a:pt x="86" y="99"/>
                      <a:pt x="73" y="104"/>
                      <a:pt x="73" y="105"/>
                    </a:cubicBezTo>
                    <a:cubicBezTo>
                      <a:pt x="72" y="105"/>
                      <a:pt x="71" y="105"/>
                      <a:pt x="70" y="105"/>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8" name="Freeform 38">
                <a:extLst>
                  <a:ext uri="{FF2B5EF4-FFF2-40B4-BE49-F238E27FC236}">
                    <a16:creationId xmlns:a16="http://schemas.microsoft.com/office/drawing/2014/main" id="{93B5A00C-FD4D-4097-9821-00CD2262D6C3}"/>
                  </a:ext>
                </a:extLst>
              </p:cNvPr>
              <p:cNvSpPr>
                <a:spLocks/>
              </p:cNvSpPr>
              <p:nvPr/>
            </p:nvSpPr>
            <p:spPr bwMode="auto">
              <a:xfrm>
                <a:off x="1863725" y="3427413"/>
                <a:ext cx="1295400" cy="1154113"/>
              </a:xfrm>
              <a:custGeom>
                <a:avLst/>
                <a:gdLst>
                  <a:gd name="T0" fmla="*/ 411 w 601"/>
                  <a:gd name="T1" fmla="*/ 0 h 537"/>
                  <a:gd name="T2" fmla="*/ 392 w 601"/>
                  <a:gd name="T3" fmla="*/ 62 h 537"/>
                  <a:gd name="T4" fmla="*/ 199 w 601"/>
                  <a:gd name="T5" fmla="*/ 134 h 537"/>
                  <a:gd name="T6" fmla="*/ 0 w 601"/>
                  <a:gd name="T7" fmla="*/ 180 h 537"/>
                  <a:gd name="T8" fmla="*/ 141 w 601"/>
                  <a:gd name="T9" fmla="*/ 537 h 537"/>
                  <a:gd name="T10" fmla="*/ 357 w 601"/>
                  <a:gd name="T11" fmla="*/ 470 h 537"/>
                  <a:gd name="T12" fmla="*/ 585 w 601"/>
                  <a:gd name="T13" fmla="*/ 204 h 537"/>
                  <a:gd name="T14" fmla="*/ 601 w 601"/>
                  <a:gd name="T15" fmla="*/ 1 h 537"/>
                  <a:gd name="T16" fmla="*/ 411 w 601"/>
                  <a:gd name="T17"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1" h="537">
                    <a:moveTo>
                      <a:pt x="411" y="0"/>
                    </a:moveTo>
                    <a:cubicBezTo>
                      <a:pt x="392" y="62"/>
                      <a:pt x="392" y="62"/>
                      <a:pt x="392" y="62"/>
                    </a:cubicBezTo>
                    <a:cubicBezTo>
                      <a:pt x="392" y="62"/>
                      <a:pt x="253" y="113"/>
                      <a:pt x="199" y="134"/>
                    </a:cubicBezTo>
                    <a:cubicBezTo>
                      <a:pt x="145" y="154"/>
                      <a:pt x="0" y="180"/>
                      <a:pt x="0" y="180"/>
                    </a:cubicBezTo>
                    <a:cubicBezTo>
                      <a:pt x="141" y="537"/>
                      <a:pt x="141" y="537"/>
                      <a:pt x="141" y="537"/>
                    </a:cubicBezTo>
                    <a:cubicBezTo>
                      <a:pt x="141" y="537"/>
                      <a:pt x="272" y="508"/>
                      <a:pt x="357" y="470"/>
                    </a:cubicBezTo>
                    <a:cubicBezTo>
                      <a:pt x="442" y="433"/>
                      <a:pt x="574" y="244"/>
                      <a:pt x="585" y="204"/>
                    </a:cubicBezTo>
                    <a:cubicBezTo>
                      <a:pt x="596" y="165"/>
                      <a:pt x="601" y="1"/>
                      <a:pt x="601" y="1"/>
                    </a:cubicBezTo>
                    <a:lnTo>
                      <a:pt x="411"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9" name="Freeform 39">
                <a:extLst>
                  <a:ext uri="{FF2B5EF4-FFF2-40B4-BE49-F238E27FC236}">
                    <a16:creationId xmlns:a16="http://schemas.microsoft.com/office/drawing/2014/main" id="{CBDB5674-78BE-442F-99ED-4609FA0E865C}"/>
                  </a:ext>
                </a:extLst>
              </p:cNvPr>
              <p:cNvSpPr>
                <a:spLocks/>
              </p:cNvSpPr>
              <p:nvPr/>
            </p:nvSpPr>
            <p:spPr bwMode="auto">
              <a:xfrm>
                <a:off x="2887663" y="3586163"/>
                <a:ext cx="1050925" cy="1470025"/>
              </a:xfrm>
              <a:custGeom>
                <a:avLst/>
                <a:gdLst>
                  <a:gd name="T0" fmla="*/ 115 w 488"/>
                  <a:gd name="T1" fmla="*/ 0 h 684"/>
                  <a:gd name="T2" fmla="*/ 172 w 488"/>
                  <a:gd name="T3" fmla="*/ 83 h 684"/>
                  <a:gd name="T4" fmla="*/ 203 w 488"/>
                  <a:gd name="T5" fmla="*/ 348 h 684"/>
                  <a:gd name="T6" fmla="*/ 331 w 488"/>
                  <a:gd name="T7" fmla="*/ 573 h 684"/>
                  <a:gd name="T8" fmla="*/ 465 w 488"/>
                  <a:gd name="T9" fmla="*/ 684 h 684"/>
                  <a:gd name="T10" fmla="*/ 275 w 488"/>
                  <a:gd name="T11" fmla="*/ 684 h 684"/>
                  <a:gd name="T12" fmla="*/ 86 w 488"/>
                  <a:gd name="T13" fmla="*/ 479 h 684"/>
                  <a:gd name="T14" fmla="*/ 0 w 488"/>
                  <a:gd name="T15" fmla="*/ 252 h 684"/>
                  <a:gd name="T16" fmla="*/ 115 w 488"/>
                  <a:gd name="T1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8" h="684">
                    <a:moveTo>
                      <a:pt x="115" y="0"/>
                    </a:moveTo>
                    <a:cubicBezTo>
                      <a:pt x="115" y="0"/>
                      <a:pt x="153" y="18"/>
                      <a:pt x="172" y="83"/>
                    </a:cubicBezTo>
                    <a:cubicBezTo>
                      <a:pt x="191" y="148"/>
                      <a:pt x="203" y="348"/>
                      <a:pt x="203" y="348"/>
                    </a:cubicBezTo>
                    <a:cubicBezTo>
                      <a:pt x="203" y="348"/>
                      <a:pt x="300" y="516"/>
                      <a:pt x="331" y="573"/>
                    </a:cubicBezTo>
                    <a:cubicBezTo>
                      <a:pt x="331" y="573"/>
                      <a:pt x="488" y="555"/>
                      <a:pt x="465" y="684"/>
                    </a:cubicBezTo>
                    <a:cubicBezTo>
                      <a:pt x="275" y="684"/>
                      <a:pt x="275" y="684"/>
                      <a:pt x="275" y="684"/>
                    </a:cubicBezTo>
                    <a:cubicBezTo>
                      <a:pt x="275" y="684"/>
                      <a:pt x="130" y="549"/>
                      <a:pt x="86" y="479"/>
                    </a:cubicBezTo>
                    <a:cubicBezTo>
                      <a:pt x="41" y="410"/>
                      <a:pt x="0" y="252"/>
                      <a:pt x="0" y="252"/>
                    </a:cubicBezTo>
                    <a:lnTo>
                      <a:pt x="115"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0" name="Freeform 40">
                <a:extLst>
                  <a:ext uri="{FF2B5EF4-FFF2-40B4-BE49-F238E27FC236}">
                    <a16:creationId xmlns:a16="http://schemas.microsoft.com/office/drawing/2014/main" id="{FB620238-7D27-44B6-80B3-700114A7A3B7}"/>
                  </a:ext>
                </a:extLst>
              </p:cNvPr>
              <p:cNvSpPr>
                <a:spLocks/>
              </p:cNvSpPr>
              <p:nvPr/>
            </p:nvSpPr>
            <p:spPr bwMode="auto">
              <a:xfrm>
                <a:off x="2260600" y="3536950"/>
                <a:ext cx="1038225" cy="1519238"/>
              </a:xfrm>
              <a:custGeom>
                <a:avLst/>
                <a:gdLst>
                  <a:gd name="T0" fmla="*/ 217 w 482"/>
                  <a:gd name="T1" fmla="*/ 19 h 707"/>
                  <a:gd name="T2" fmla="*/ 156 w 482"/>
                  <a:gd name="T3" fmla="*/ 1 h 707"/>
                  <a:gd name="T4" fmla="*/ 29 w 482"/>
                  <a:gd name="T5" fmla="*/ 166 h 707"/>
                  <a:gd name="T6" fmla="*/ 19 w 482"/>
                  <a:gd name="T7" fmla="*/ 425 h 707"/>
                  <a:gd name="T8" fmla="*/ 257 w 482"/>
                  <a:gd name="T9" fmla="*/ 707 h 707"/>
                  <a:gd name="T10" fmla="*/ 450 w 482"/>
                  <a:gd name="T11" fmla="*/ 707 h 707"/>
                  <a:gd name="T12" fmla="*/ 429 w 482"/>
                  <a:gd name="T13" fmla="*/ 608 h 707"/>
                  <a:gd name="T14" fmla="*/ 315 w 482"/>
                  <a:gd name="T15" fmla="*/ 596 h 707"/>
                  <a:gd name="T16" fmla="*/ 190 w 482"/>
                  <a:gd name="T17" fmla="*/ 377 h 707"/>
                  <a:gd name="T18" fmla="*/ 211 w 482"/>
                  <a:gd name="T19" fmla="*/ 172 h 707"/>
                  <a:gd name="T20" fmla="*/ 217 w 482"/>
                  <a:gd name="T21" fmla="*/ 19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2" h="707">
                    <a:moveTo>
                      <a:pt x="217" y="19"/>
                    </a:moveTo>
                    <a:cubicBezTo>
                      <a:pt x="217" y="19"/>
                      <a:pt x="206" y="0"/>
                      <a:pt x="156" y="1"/>
                    </a:cubicBezTo>
                    <a:cubicBezTo>
                      <a:pt x="106" y="3"/>
                      <a:pt x="54" y="61"/>
                      <a:pt x="29" y="166"/>
                    </a:cubicBezTo>
                    <a:cubicBezTo>
                      <a:pt x="5" y="269"/>
                      <a:pt x="0" y="333"/>
                      <a:pt x="19" y="425"/>
                    </a:cubicBezTo>
                    <a:cubicBezTo>
                      <a:pt x="38" y="517"/>
                      <a:pt x="140" y="644"/>
                      <a:pt x="257" y="707"/>
                    </a:cubicBezTo>
                    <a:cubicBezTo>
                      <a:pt x="450" y="707"/>
                      <a:pt x="450" y="707"/>
                      <a:pt x="450" y="707"/>
                    </a:cubicBezTo>
                    <a:cubicBezTo>
                      <a:pt x="450" y="707"/>
                      <a:pt x="482" y="640"/>
                      <a:pt x="429" y="608"/>
                    </a:cubicBezTo>
                    <a:cubicBezTo>
                      <a:pt x="377" y="576"/>
                      <a:pt x="315" y="596"/>
                      <a:pt x="315" y="596"/>
                    </a:cubicBezTo>
                    <a:cubicBezTo>
                      <a:pt x="315" y="596"/>
                      <a:pt x="229" y="408"/>
                      <a:pt x="190" y="377"/>
                    </a:cubicBezTo>
                    <a:cubicBezTo>
                      <a:pt x="211" y="172"/>
                      <a:pt x="211" y="172"/>
                      <a:pt x="211" y="172"/>
                    </a:cubicBezTo>
                    <a:lnTo>
                      <a:pt x="217" y="19"/>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1" name="Freeform 41">
                <a:extLst>
                  <a:ext uri="{FF2B5EF4-FFF2-40B4-BE49-F238E27FC236}">
                    <a16:creationId xmlns:a16="http://schemas.microsoft.com/office/drawing/2014/main" id="{96F7F039-B0C4-4CF3-9A79-FAD3EB62E766}"/>
                  </a:ext>
                </a:extLst>
              </p:cNvPr>
              <p:cNvSpPr>
                <a:spLocks/>
              </p:cNvSpPr>
              <p:nvPr/>
            </p:nvSpPr>
            <p:spPr bwMode="auto">
              <a:xfrm>
                <a:off x="838200" y="3656013"/>
                <a:ext cx="1471613" cy="1471613"/>
              </a:xfrm>
              <a:custGeom>
                <a:avLst/>
                <a:gdLst>
                  <a:gd name="T0" fmla="*/ 611 w 683"/>
                  <a:gd name="T1" fmla="*/ 290 h 685"/>
                  <a:gd name="T2" fmla="*/ 668 w 683"/>
                  <a:gd name="T3" fmla="*/ 499 h 685"/>
                  <a:gd name="T4" fmla="*/ 618 w 683"/>
                  <a:gd name="T5" fmla="*/ 649 h 685"/>
                  <a:gd name="T6" fmla="*/ 159 w 683"/>
                  <a:gd name="T7" fmla="*/ 652 h 685"/>
                  <a:gd name="T8" fmla="*/ 91 w 683"/>
                  <a:gd name="T9" fmla="*/ 675 h 685"/>
                  <a:gd name="T10" fmla="*/ 0 w 683"/>
                  <a:gd name="T11" fmla="*/ 658 h 685"/>
                  <a:gd name="T12" fmla="*/ 101 w 683"/>
                  <a:gd name="T13" fmla="*/ 511 h 685"/>
                  <a:gd name="T14" fmla="*/ 165 w 683"/>
                  <a:gd name="T15" fmla="*/ 433 h 685"/>
                  <a:gd name="T16" fmla="*/ 234 w 683"/>
                  <a:gd name="T17" fmla="*/ 499 h 685"/>
                  <a:gd name="T18" fmla="*/ 359 w 683"/>
                  <a:gd name="T19" fmla="*/ 471 h 685"/>
                  <a:gd name="T20" fmla="*/ 240 w 683"/>
                  <a:gd name="T21" fmla="*/ 290 h 685"/>
                  <a:gd name="T22" fmla="*/ 295 w 683"/>
                  <a:gd name="T23" fmla="*/ 87 h 685"/>
                  <a:gd name="T24" fmla="*/ 542 w 683"/>
                  <a:gd name="T25" fmla="*/ 64 h 685"/>
                  <a:gd name="T26" fmla="*/ 611 w 683"/>
                  <a:gd name="T27" fmla="*/ 290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3" h="685">
                    <a:moveTo>
                      <a:pt x="611" y="290"/>
                    </a:moveTo>
                    <a:cubicBezTo>
                      <a:pt x="611" y="290"/>
                      <a:pt x="656" y="442"/>
                      <a:pt x="668" y="499"/>
                    </a:cubicBezTo>
                    <a:cubicBezTo>
                      <a:pt x="682" y="561"/>
                      <a:pt x="683" y="642"/>
                      <a:pt x="618" y="649"/>
                    </a:cubicBezTo>
                    <a:cubicBezTo>
                      <a:pt x="596" y="651"/>
                      <a:pt x="159" y="652"/>
                      <a:pt x="159" y="652"/>
                    </a:cubicBezTo>
                    <a:cubicBezTo>
                      <a:pt x="159" y="652"/>
                      <a:pt x="145" y="663"/>
                      <a:pt x="91" y="675"/>
                    </a:cubicBezTo>
                    <a:cubicBezTo>
                      <a:pt x="50" y="685"/>
                      <a:pt x="1" y="671"/>
                      <a:pt x="0" y="658"/>
                    </a:cubicBezTo>
                    <a:cubicBezTo>
                      <a:pt x="0" y="658"/>
                      <a:pt x="74" y="572"/>
                      <a:pt x="101" y="511"/>
                    </a:cubicBezTo>
                    <a:cubicBezTo>
                      <a:pt x="122" y="464"/>
                      <a:pt x="122" y="435"/>
                      <a:pt x="165" y="433"/>
                    </a:cubicBezTo>
                    <a:cubicBezTo>
                      <a:pt x="215" y="429"/>
                      <a:pt x="232" y="469"/>
                      <a:pt x="234" y="499"/>
                    </a:cubicBezTo>
                    <a:cubicBezTo>
                      <a:pt x="234" y="499"/>
                      <a:pt x="309" y="481"/>
                      <a:pt x="359" y="471"/>
                    </a:cubicBezTo>
                    <a:cubicBezTo>
                      <a:pt x="359" y="471"/>
                      <a:pt x="262" y="363"/>
                      <a:pt x="240" y="290"/>
                    </a:cubicBezTo>
                    <a:cubicBezTo>
                      <a:pt x="220" y="217"/>
                      <a:pt x="245" y="129"/>
                      <a:pt x="295" y="87"/>
                    </a:cubicBezTo>
                    <a:cubicBezTo>
                      <a:pt x="345" y="45"/>
                      <a:pt x="435" y="0"/>
                      <a:pt x="542" y="64"/>
                    </a:cubicBezTo>
                    <a:lnTo>
                      <a:pt x="611" y="29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2" name="Freeform 42">
                <a:extLst>
                  <a:ext uri="{FF2B5EF4-FFF2-40B4-BE49-F238E27FC236}">
                    <a16:creationId xmlns:a16="http://schemas.microsoft.com/office/drawing/2014/main" id="{38604ADB-63A4-49E2-A440-D941C189EBA2}"/>
                  </a:ext>
                </a:extLst>
              </p:cNvPr>
              <p:cNvSpPr>
                <a:spLocks/>
              </p:cNvSpPr>
              <p:nvPr/>
            </p:nvSpPr>
            <p:spPr bwMode="auto">
              <a:xfrm>
                <a:off x="1252538" y="3656013"/>
                <a:ext cx="984250" cy="896938"/>
              </a:xfrm>
              <a:custGeom>
                <a:avLst/>
                <a:gdLst>
                  <a:gd name="T0" fmla="*/ 457 w 457"/>
                  <a:gd name="T1" fmla="*/ 418 h 418"/>
                  <a:gd name="T2" fmla="*/ 419 w 457"/>
                  <a:gd name="T3" fmla="*/ 290 h 418"/>
                  <a:gd name="T4" fmla="*/ 350 w 457"/>
                  <a:gd name="T5" fmla="*/ 64 h 418"/>
                  <a:gd name="T6" fmla="*/ 80 w 457"/>
                  <a:gd name="T7" fmla="*/ 73 h 418"/>
                  <a:gd name="T8" fmla="*/ 21 w 457"/>
                  <a:gd name="T9" fmla="*/ 292 h 418"/>
                  <a:gd name="T10" fmla="*/ 69 w 457"/>
                  <a:gd name="T11" fmla="*/ 335 h 418"/>
                  <a:gd name="T12" fmla="*/ 209 w 457"/>
                  <a:gd name="T13" fmla="*/ 270 h 418"/>
                  <a:gd name="T14" fmla="*/ 457 w 457"/>
                  <a:gd name="T15" fmla="*/ 418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7" h="418">
                    <a:moveTo>
                      <a:pt x="457" y="418"/>
                    </a:moveTo>
                    <a:cubicBezTo>
                      <a:pt x="440" y="353"/>
                      <a:pt x="419" y="290"/>
                      <a:pt x="419" y="290"/>
                    </a:cubicBezTo>
                    <a:cubicBezTo>
                      <a:pt x="350" y="64"/>
                      <a:pt x="350" y="64"/>
                      <a:pt x="350" y="64"/>
                    </a:cubicBezTo>
                    <a:cubicBezTo>
                      <a:pt x="243" y="0"/>
                      <a:pt x="130" y="31"/>
                      <a:pt x="80" y="73"/>
                    </a:cubicBezTo>
                    <a:cubicBezTo>
                      <a:pt x="30" y="116"/>
                      <a:pt x="0" y="219"/>
                      <a:pt x="21" y="292"/>
                    </a:cubicBezTo>
                    <a:cubicBezTo>
                      <a:pt x="26" y="307"/>
                      <a:pt x="45" y="344"/>
                      <a:pt x="69" y="335"/>
                    </a:cubicBezTo>
                    <a:cubicBezTo>
                      <a:pt x="90" y="318"/>
                      <a:pt x="139" y="283"/>
                      <a:pt x="209" y="270"/>
                    </a:cubicBezTo>
                    <a:cubicBezTo>
                      <a:pt x="348" y="246"/>
                      <a:pt x="433" y="373"/>
                      <a:pt x="457" y="41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3" name="Freeform 43">
                <a:extLst>
                  <a:ext uri="{FF2B5EF4-FFF2-40B4-BE49-F238E27FC236}">
                    <a16:creationId xmlns:a16="http://schemas.microsoft.com/office/drawing/2014/main" id="{78B51BB9-1DAF-4FAF-828C-15DC9EFBBC6B}"/>
                  </a:ext>
                </a:extLst>
              </p:cNvPr>
              <p:cNvSpPr>
                <a:spLocks/>
              </p:cNvSpPr>
              <p:nvPr/>
            </p:nvSpPr>
            <p:spPr bwMode="auto">
              <a:xfrm>
                <a:off x="2763838" y="3440113"/>
                <a:ext cx="412750" cy="85725"/>
              </a:xfrm>
              <a:custGeom>
                <a:avLst/>
                <a:gdLst>
                  <a:gd name="T0" fmla="*/ 87 w 191"/>
                  <a:gd name="T1" fmla="*/ 40 h 40"/>
                  <a:gd name="T2" fmla="*/ 6 w 191"/>
                  <a:gd name="T3" fmla="*/ 24 h 40"/>
                  <a:gd name="T4" fmla="*/ 2 w 191"/>
                  <a:gd name="T5" fmla="*/ 14 h 40"/>
                  <a:gd name="T6" fmla="*/ 11 w 191"/>
                  <a:gd name="T7" fmla="*/ 10 h 40"/>
                  <a:gd name="T8" fmla="*/ 123 w 191"/>
                  <a:gd name="T9" fmla="*/ 22 h 40"/>
                  <a:gd name="T10" fmla="*/ 180 w 191"/>
                  <a:gd name="T11" fmla="*/ 2 h 40"/>
                  <a:gd name="T12" fmla="*/ 190 w 191"/>
                  <a:gd name="T13" fmla="*/ 5 h 40"/>
                  <a:gd name="T14" fmla="*/ 186 w 191"/>
                  <a:gd name="T15" fmla="*/ 15 h 40"/>
                  <a:gd name="T16" fmla="*/ 126 w 191"/>
                  <a:gd name="T17" fmla="*/ 36 h 40"/>
                  <a:gd name="T18" fmla="*/ 87 w 191"/>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1" h="40">
                    <a:moveTo>
                      <a:pt x="87" y="40"/>
                    </a:moveTo>
                    <a:cubicBezTo>
                      <a:pt x="60" y="40"/>
                      <a:pt x="33" y="34"/>
                      <a:pt x="6" y="24"/>
                    </a:cubicBezTo>
                    <a:cubicBezTo>
                      <a:pt x="2" y="22"/>
                      <a:pt x="0" y="18"/>
                      <a:pt x="2" y="14"/>
                    </a:cubicBezTo>
                    <a:cubicBezTo>
                      <a:pt x="3" y="10"/>
                      <a:pt x="8" y="8"/>
                      <a:pt x="11" y="10"/>
                    </a:cubicBezTo>
                    <a:cubicBezTo>
                      <a:pt x="48" y="25"/>
                      <a:pt x="86" y="29"/>
                      <a:pt x="123" y="22"/>
                    </a:cubicBezTo>
                    <a:cubicBezTo>
                      <a:pt x="142" y="18"/>
                      <a:pt x="161" y="12"/>
                      <a:pt x="180" y="2"/>
                    </a:cubicBezTo>
                    <a:cubicBezTo>
                      <a:pt x="183" y="0"/>
                      <a:pt x="188" y="1"/>
                      <a:pt x="190" y="5"/>
                    </a:cubicBezTo>
                    <a:cubicBezTo>
                      <a:pt x="191" y="8"/>
                      <a:pt x="190" y="13"/>
                      <a:pt x="186" y="15"/>
                    </a:cubicBezTo>
                    <a:cubicBezTo>
                      <a:pt x="166" y="25"/>
                      <a:pt x="146" y="33"/>
                      <a:pt x="126" y="36"/>
                    </a:cubicBezTo>
                    <a:cubicBezTo>
                      <a:pt x="113" y="38"/>
                      <a:pt x="100" y="40"/>
                      <a:pt x="87" y="40"/>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4" name="Freeform 44">
                <a:extLst>
                  <a:ext uri="{FF2B5EF4-FFF2-40B4-BE49-F238E27FC236}">
                    <a16:creationId xmlns:a16="http://schemas.microsoft.com/office/drawing/2014/main" id="{76548A7A-F482-458C-A409-43547E5DC33B}"/>
                  </a:ext>
                </a:extLst>
              </p:cNvPr>
              <p:cNvSpPr>
                <a:spLocks/>
              </p:cNvSpPr>
              <p:nvPr/>
            </p:nvSpPr>
            <p:spPr bwMode="auto">
              <a:xfrm>
                <a:off x="2374900" y="2976563"/>
                <a:ext cx="111125" cy="225425"/>
              </a:xfrm>
              <a:custGeom>
                <a:avLst/>
                <a:gdLst>
                  <a:gd name="T0" fmla="*/ 42 w 52"/>
                  <a:gd name="T1" fmla="*/ 105 h 105"/>
                  <a:gd name="T2" fmla="*/ 39 w 52"/>
                  <a:gd name="T3" fmla="*/ 104 h 105"/>
                  <a:gd name="T4" fmla="*/ 2 w 52"/>
                  <a:gd name="T5" fmla="*/ 38 h 105"/>
                  <a:gd name="T6" fmla="*/ 25 w 52"/>
                  <a:gd name="T7" fmla="*/ 1 h 105"/>
                  <a:gd name="T8" fmla="*/ 41 w 52"/>
                  <a:gd name="T9" fmla="*/ 4 h 105"/>
                  <a:gd name="T10" fmla="*/ 52 w 52"/>
                  <a:gd name="T11" fmla="*/ 31 h 105"/>
                  <a:gd name="T12" fmla="*/ 45 w 52"/>
                  <a:gd name="T13" fmla="*/ 39 h 105"/>
                  <a:gd name="T14" fmla="*/ 37 w 52"/>
                  <a:gd name="T15" fmla="*/ 32 h 105"/>
                  <a:gd name="T16" fmla="*/ 37 w 52"/>
                  <a:gd name="T17" fmla="*/ 32 h 105"/>
                  <a:gd name="T18" fmla="*/ 32 w 52"/>
                  <a:gd name="T19" fmla="*/ 16 h 105"/>
                  <a:gd name="T20" fmla="*/ 29 w 52"/>
                  <a:gd name="T21" fmla="*/ 15 h 105"/>
                  <a:gd name="T22" fmla="*/ 16 w 52"/>
                  <a:gd name="T23" fmla="*/ 39 h 105"/>
                  <a:gd name="T24" fmla="*/ 45 w 52"/>
                  <a:gd name="T25" fmla="*/ 91 h 105"/>
                  <a:gd name="T26" fmla="*/ 49 w 52"/>
                  <a:gd name="T27" fmla="*/ 100 h 105"/>
                  <a:gd name="T28" fmla="*/ 42 w 52"/>
                  <a:gd name="T2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105">
                    <a:moveTo>
                      <a:pt x="42" y="105"/>
                    </a:moveTo>
                    <a:cubicBezTo>
                      <a:pt x="41" y="105"/>
                      <a:pt x="40" y="104"/>
                      <a:pt x="39" y="104"/>
                    </a:cubicBezTo>
                    <a:cubicBezTo>
                      <a:pt x="11" y="92"/>
                      <a:pt x="0" y="61"/>
                      <a:pt x="2" y="38"/>
                    </a:cubicBezTo>
                    <a:cubicBezTo>
                      <a:pt x="3" y="19"/>
                      <a:pt x="12" y="5"/>
                      <a:pt x="25" y="1"/>
                    </a:cubicBezTo>
                    <a:cubicBezTo>
                      <a:pt x="31" y="0"/>
                      <a:pt x="36" y="1"/>
                      <a:pt x="41" y="4"/>
                    </a:cubicBezTo>
                    <a:cubicBezTo>
                      <a:pt x="50" y="12"/>
                      <a:pt x="52" y="28"/>
                      <a:pt x="52" y="31"/>
                    </a:cubicBezTo>
                    <a:cubicBezTo>
                      <a:pt x="52" y="35"/>
                      <a:pt x="49" y="39"/>
                      <a:pt x="45" y="39"/>
                    </a:cubicBezTo>
                    <a:cubicBezTo>
                      <a:pt x="41" y="39"/>
                      <a:pt x="37" y="36"/>
                      <a:pt x="37" y="32"/>
                    </a:cubicBezTo>
                    <a:cubicBezTo>
                      <a:pt x="37" y="32"/>
                      <a:pt x="37" y="32"/>
                      <a:pt x="37" y="32"/>
                    </a:cubicBezTo>
                    <a:cubicBezTo>
                      <a:pt x="37" y="27"/>
                      <a:pt x="35" y="18"/>
                      <a:pt x="32" y="16"/>
                    </a:cubicBezTo>
                    <a:cubicBezTo>
                      <a:pt x="31" y="15"/>
                      <a:pt x="31" y="15"/>
                      <a:pt x="29" y="15"/>
                    </a:cubicBezTo>
                    <a:cubicBezTo>
                      <a:pt x="22" y="17"/>
                      <a:pt x="17" y="26"/>
                      <a:pt x="16" y="39"/>
                    </a:cubicBezTo>
                    <a:cubicBezTo>
                      <a:pt x="15" y="57"/>
                      <a:pt x="23" y="81"/>
                      <a:pt x="45" y="91"/>
                    </a:cubicBezTo>
                    <a:cubicBezTo>
                      <a:pt x="49" y="92"/>
                      <a:pt x="50" y="97"/>
                      <a:pt x="49" y="100"/>
                    </a:cubicBezTo>
                    <a:cubicBezTo>
                      <a:pt x="48" y="103"/>
                      <a:pt x="45" y="105"/>
                      <a:pt x="42" y="105"/>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5" name="Freeform 45">
                <a:extLst>
                  <a:ext uri="{FF2B5EF4-FFF2-40B4-BE49-F238E27FC236}">
                    <a16:creationId xmlns:a16="http://schemas.microsoft.com/office/drawing/2014/main" id="{E73D0B3E-EA83-4977-BF17-FCE9085E3537}"/>
                  </a:ext>
                </a:extLst>
              </p:cNvPr>
              <p:cNvSpPr>
                <a:spLocks/>
              </p:cNvSpPr>
              <p:nvPr/>
            </p:nvSpPr>
            <p:spPr bwMode="auto">
              <a:xfrm>
                <a:off x="2184400" y="3894138"/>
                <a:ext cx="155575" cy="657225"/>
              </a:xfrm>
              <a:custGeom>
                <a:avLst/>
                <a:gdLst>
                  <a:gd name="T0" fmla="*/ 63 w 72"/>
                  <a:gd name="T1" fmla="*/ 306 h 306"/>
                  <a:gd name="T2" fmla="*/ 56 w 72"/>
                  <a:gd name="T3" fmla="*/ 301 h 306"/>
                  <a:gd name="T4" fmla="*/ 57 w 72"/>
                  <a:gd name="T5" fmla="*/ 6 h 306"/>
                  <a:gd name="T6" fmla="*/ 67 w 72"/>
                  <a:gd name="T7" fmla="*/ 1 h 306"/>
                  <a:gd name="T8" fmla="*/ 71 w 72"/>
                  <a:gd name="T9" fmla="*/ 11 h 306"/>
                  <a:gd name="T10" fmla="*/ 70 w 72"/>
                  <a:gd name="T11" fmla="*/ 296 h 306"/>
                  <a:gd name="T12" fmla="*/ 66 w 72"/>
                  <a:gd name="T13" fmla="*/ 305 h 306"/>
                  <a:gd name="T14" fmla="*/ 63 w 72"/>
                  <a:gd name="T15" fmla="*/ 306 h 3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06">
                    <a:moveTo>
                      <a:pt x="63" y="306"/>
                    </a:moveTo>
                    <a:cubicBezTo>
                      <a:pt x="60" y="306"/>
                      <a:pt x="57" y="304"/>
                      <a:pt x="56" y="301"/>
                    </a:cubicBezTo>
                    <a:cubicBezTo>
                      <a:pt x="0" y="173"/>
                      <a:pt x="55" y="13"/>
                      <a:pt x="57" y="6"/>
                    </a:cubicBezTo>
                    <a:cubicBezTo>
                      <a:pt x="59" y="2"/>
                      <a:pt x="63" y="0"/>
                      <a:pt x="67" y="1"/>
                    </a:cubicBezTo>
                    <a:cubicBezTo>
                      <a:pt x="70" y="3"/>
                      <a:pt x="72" y="7"/>
                      <a:pt x="71" y="11"/>
                    </a:cubicBezTo>
                    <a:cubicBezTo>
                      <a:pt x="71" y="12"/>
                      <a:pt x="15" y="173"/>
                      <a:pt x="70" y="296"/>
                    </a:cubicBezTo>
                    <a:cubicBezTo>
                      <a:pt x="71" y="299"/>
                      <a:pt x="70" y="304"/>
                      <a:pt x="66" y="305"/>
                    </a:cubicBezTo>
                    <a:cubicBezTo>
                      <a:pt x="65" y="306"/>
                      <a:pt x="64" y="306"/>
                      <a:pt x="63" y="306"/>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6" name="Freeform 46">
                <a:extLst>
                  <a:ext uri="{FF2B5EF4-FFF2-40B4-BE49-F238E27FC236}">
                    <a16:creationId xmlns:a16="http://schemas.microsoft.com/office/drawing/2014/main" id="{12AA85A7-139C-4B20-98B8-C56BAED49490}"/>
                  </a:ext>
                </a:extLst>
              </p:cNvPr>
              <p:cNvSpPr>
                <a:spLocks/>
              </p:cNvSpPr>
              <p:nvPr/>
            </p:nvSpPr>
            <p:spPr bwMode="auto">
              <a:xfrm>
                <a:off x="2654300" y="3933825"/>
                <a:ext cx="95250" cy="471488"/>
              </a:xfrm>
              <a:custGeom>
                <a:avLst/>
                <a:gdLst>
                  <a:gd name="T0" fmla="*/ 24 w 44"/>
                  <a:gd name="T1" fmla="*/ 219 h 219"/>
                  <a:gd name="T2" fmla="*/ 18 w 44"/>
                  <a:gd name="T3" fmla="*/ 215 h 219"/>
                  <a:gd name="T4" fmla="*/ 4 w 44"/>
                  <a:gd name="T5" fmla="*/ 198 h 219"/>
                  <a:gd name="T6" fmla="*/ 0 w 44"/>
                  <a:gd name="T7" fmla="*/ 191 h 219"/>
                  <a:gd name="T8" fmla="*/ 15 w 44"/>
                  <a:gd name="T9" fmla="*/ 48 h 219"/>
                  <a:gd name="T10" fmla="*/ 39 w 44"/>
                  <a:gd name="T11" fmla="*/ 0 h 219"/>
                  <a:gd name="T12" fmla="*/ 43 w 44"/>
                  <a:gd name="T13" fmla="*/ 15 h 219"/>
                  <a:gd name="T14" fmla="*/ 44 w 44"/>
                  <a:gd name="T15" fmla="*/ 14 h 219"/>
                  <a:gd name="T16" fmla="*/ 29 w 44"/>
                  <a:gd name="T17" fmla="*/ 50 h 219"/>
                  <a:gd name="T18" fmla="*/ 15 w 44"/>
                  <a:gd name="T19" fmla="*/ 188 h 219"/>
                  <a:gd name="T20" fmla="*/ 31 w 44"/>
                  <a:gd name="T21" fmla="*/ 208 h 219"/>
                  <a:gd name="T22" fmla="*/ 28 w 44"/>
                  <a:gd name="T23" fmla="*/ 218 h 219"/>
                  <a:gd name="T24" fmla="*/ 24 w 44"/>
                  <a:gd name="T25"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19">
                    <a:moveTo>
                      <a:pt x="24" y="219"/>
                    </a:moveTo>
                    <a:cubicBezTo>
                      <a:pt x="22" y="219"/>
                      <a:pt x="19" y="217"/>
                      <a:pt x="18" y="215"/>
                    </a:cubicBezTo>
                    <a:cubicBezTo>
                      <a:pt x="11" y="202"/>
                      <a:pt x="4" y="198"/>
                      <a:pt x="4" y="198"/>
                    </a:cubicBezTo>
                    <a:cubicBezTo>
                      <a:pt x="1" y="197"/>
                      <a:pt x="0" y="194"/>
                      <a:pt x="0" y="191"/>
                    </a:cubicBezTo>
                    <a:cubicBezTo>
                      <a:pt x="0" y="187"/>
                      <a:pt x="9" y="85"/>
                      <a:pt x="15" y="48"/>
                    </a:cubicBezTo>
                    <a:cubicBezTo>
                      <a:pt x="21" y="7"/>
                      <a:pt x="36" y="1"/>
                      <a:pt x="39" y="0"/>
                    </a:cubicBezTo>
                    <a:cubicBezTo>
                      <a:pt x="43" y="15"/>
                      <a:pt x="43" y="15"/>
                      <a:pt x="43" y="15"/>
                    </a:cubicBezTo>
                    <a:cubicBezTo>
                      <a:pt x="43" y="15"/>
                      <a:pt x="43" y="15"/>
                      <a:pt x="44" y="14"/>
                    </a:cubicBezTo>
                    <a:cubicBezTo>
                      <a:pt x="44" y="14"/>
                      <a:pt x="34" y="19"/>
                      <a:pt x="29" y="50"/>
                    </a:cubicBezTo>
                    <a:cubicBezTo>
                      <a:pt x="24" y="83"/>
                      <a:pt x="17" y="168"/>
                      <a:pt x="15" y="188"/>
                    </a:cubicBezTo>
                    <a:cubicBezTo>
                      <a:pt x="19" y="191"/>
                      <a:pt x="25" y="197"/>
                      <a:pt x="31" y="208"/>
                    </a:cubicBezTo>
                    <a:cubicBezTo>
                      <a:pt x="33" y="211"/>
                      <a:pt x="31" y="216"/>
                      <a:pt x="28" y="218"/>
                    </a:cubicBezTo>
                    <a:cubicBezTo>
                      <a:pt x="27" y="218"/>
                      <a:pt x="25" y="219"/>
                      <a:pt x="24" y="219"/>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7" name="Freeform 47">
                <a:extLst>
                  <a:ext uri="{FF2B5EF4-FFF2-40B4-BE49-F238E27FC236}">
                    <a16:creationId xmlns:a16="http://schemas.microsoft.com/office/drawing/2014/main" id="{44BECC3C-9720-4AC4-9E85-19C06CD42055}"/>
                  </a:ext>
                </a:extLst>
              </p:cNvPr>
              <p:cNvSpPr>
                <a:spLocks/>
              </p:cNvSpPr>
              <p:nvPr/>
            </p:nvSpPr>
            <p:spPr bwMode="auto">
              <a:xfrm>
                <a:off x="2884488" y="3917950"/>
                <a:ext cx="188913" cy="304800"/>
              </a:xfrm>
              <a:custGeom>
                <a:avLst/>
                <a:gdLst>
                  <a:gd name="T0" fmla="*/ 9 w 87"/>
                  <a:gd name="T1" fmla="*/ 142 h 142"/>
                  <a:gd name="T2" fmla="*/ 5 w 87"/>
                  <a:gd name="T3" fmla="*/ 141 h 142"/>
                  <a:gd name="T4" fmla="*/ 3 w 87"/>
                  <a:gd name="T5" fmla="*/ 131 h 142"/>
                  <a:gd name="T6" fmla="*/ 72 w 87"/>
                  <a:gd name="T7" fmla="*/ 5 h 142"/>
                  <a:gd name="T8" fmla="*/ 81 w 87"/>
                  <a:gd name="T9" fmla="*/ 2 h 142"/>
                  <a:gd name="T10" fmla="*/ 85 w 87"/>
                  <a:gd name="T11" fmla="*/ 11 h 142"/>
                  <a:gd name="T12" fmla="*/ 15 w 87"/>
                  <a:gd name="T13" fmla="*/ 139 h 142"/>
                  <a:gd name="T14" fmla="*/ 9 w 87"/>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42">
                    <a:moveTo>
                      <a:pt x="9" y="142"/>
                    </a:moveTo>
                    <a:cubicBezTo>
                      <a:pt x="7" y="142"/>
                      <a:pt x="6" y="142"/>
                      <a:pt x="5" y="141"/>
                    </a:cubicBezTo>
                    <a:cubicBezTo>
                      <a:pt x="1" y="139"/>
                      <a:pt x="0" y="134"/>
                      <a:pt x="3" y="131"/>
                    </a:cubicBezTo>
                    <a:cubicBezTo>
                      <a:pt x="30" y="89"/>
                      <a:pt x="71" y="6"/>
                      <a:pt x="72" y="5"/>
                    </a:cubicBezTo>
                    <a:cubicBezTo>
                      <a:pt x="73" y="1"/>
                      <a:pt x="78" y="0"/>
                      <a:pt x="81" y="2"/>
                    </a:cubicBezTo>
                    <a:cubicBezTo>
                      <a:pt x="85" y="3"/>
                      <a:pt x="87" y="8"/>
                      <a:pt x="85" y="11"/>
                    </a:cubicBezTo>
                    <a:cubicBezTo>
                      <a:pt x="83" y="15"/>
                      <a:pt x="43" y="96"/>
                      <a:pt x="15" y="139"/>
                    </a:cubicBezTo>
                    <a:cubicBezTo>
                      <a:pt x="13" y="141"/>
                      <a:pt x="11" y="142"/>
                      <a:pt x="9" y="142"/>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8" name="Freeform 48">
                <a:extLst>
                  <a:ext uri="{FF2B5EF4-FFF2-40B4-BE49-F238E27FC236}">
                    <a16:creationId xmlns:a16="http://schemas.microsoft.com/office/drawing/2014/main" id="{1316175B-5A56-4149-965D-DA2684C11E70}"/>
                  </a:ext>
                </a:extLst>
              </p:cNvPr>
              <p:cNvSpPr>
                <a:spLocks/>
              </p:cNvSpPr>
              <p:nvPr/>
            </p:nvSpPr>
            <p:spPr bwMode="auto">
              <a:xfrm>
                <a:off x="3576638" y="4921250"/>
                <a:ext cx="223838" cy="133350"/>
              </a:xfrm>
              <a:custGeom>
                <a:avLst/>
                <a:gdLst>
                  <a:gd name="T0" fmla="*/ 95 w 104"/>
                  <a:gd name="T1" fmla="*/ 62 h 62"/>
                  <a:gd name="T2" fmla="*/ 94 w 104"/>
                  <a:gd name="T3" fmla="*/ 62 h 62"/>
                  <a:gd name="T4" fmla="*/ 88 w 104"/>
                  <a:gd name="T5" fmla="*/ 54 h 62"/>
                  <a:gd name="T6" fmla="*/ 83 w 104"/>
                  <a:gd name="T7" fmla="*/ 35 h 62"/>
                  <a:gd name="T8" fmla="*/ 8 w 104"/>
                  <a:gd name="T9" fmla="*/ 22 h 62"/>
                  <a:gd name="T10" fmla="*/ 0 w 104"/>
                  <a:gd name="T11" fmla="*/ 15 h 62"/>
                  <a:gd name="T12" fmla="*/ 6 w 104"/>
                  <a:gd name="T13" fmla="*/ 7 h 62"/>
                  <a:gd name="T14" fmla="*/ 93 w 104"/>
                  <a:gd name="T15" fmla="*/ 25 h 62"/>
                  <a:gd name="T16" fmla="*/ 102 w 104"/>
                  <a:gd name="T17" fmla="*/ 56 h 62"/>
                  <a:gd name="T18" fmla="*/ 95 w 104"/>
                  <a:gd name="T1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62">
                    <a:moveTo>
                      <a:pt x="95" y="62"/>
                    </a:moveTo>
                    <a:cubicBezTo>
                      <a:pt x="95" y="62"/>
                      <a:pt x="94" y="62"/>
                      <a:pt x="94" y="62"/>
                    </a:cubicBezTo>
                    <a:cubicBezTo>
                      <a:pt x="90" y="61"/>
                      <a:pt x="87" y="58"/>
                      <a:pt x="88" y="54"/>
                    </a:cubicBezTo>
                    <a:cubicBezTo>
                      <a:pt x="89" y="46"/>
                      <a:pt x="87" y="40"/>
                      <a:pt x="83" y="35"/>
                    </a:cubicBezTo>
                    <a:cubicBezTo>
                      <a:pt x="67" y="19"/>
                      <a:pt x="24" y="20"/>
                      <a:pt x="8" y="22"/>
                    </a:cubicBezTo>
                    <a:cubicBezTo>
                      <a:pt x="4" y="22"/>
                      <a:pt x="0" y="19"/>
                      <a:pt x="0" y="15"/>
                    </a:cubicBezTo>
                    <a:cubicBezTo>
                      <a:pt x="0" y="11"/>
                      <a:pt x="2" y="8"/>
                      <a:pt x="6" y="7"/>
                    </a:cubicBezTo>
                    <a:cubicBezTo>
                      <a:pt x="9" y="7"/>
                      <a:pt x="69" y="0"/>
                      <a:pt x="93" y="25"/>
                    </a:cubicBezTo>
                    <a:cubicBezTo>
                      <a:pt x="101" y="33"/>
                      <a:pt x="104" y="43"/>
                      <a:pt x="102" y="56"/>
                    </a:cubicBezTo>
                    <a:cubicBezTo>
                      <a:pt x="102" y="59"/>
                      <a:pt x="99" y="62"/>
                      <a:pt x="95" y="62"/>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9" name="Freeform 49">
                <a:extLst>
                  <a:ext uri="{FF2B5EF4-FFF2-40B4-BE49-F238E27FC236}">
                    <a16:creationId xmlns:a16="http://schemas.microsoft.com/office/drawing/2014/main" id="{B5247A2B-2597-44DF-A1EF-63CA3850EFAF}"/>
                  </a:ext>
                </a:extLst>
              </p:cNvPr>
              <p:cNvSpPr>
                <a:spLocks/>
              </p:cNvSpPr>
              <p:nvPr/>
            </p:nvSpPr>
            <p:spPr bwMode="auto">
              <a:xfrm>
                <a:off x="1592263" y="4586288"/>
                <a:ext cx="366713" cy="96838"/>
              </a:xfrm>
              <a:custGeom>
                <a:avLst/>
                <a:gdLst>
                  <a:gd name="T0" fmla="*/ 9 w 170"/>
                  <a:gd name="T1" fmla="*/ 45 h 45"/>
                  <a:gd name="T2" fmla="*/ 2 w 170"/>
                  <a:gd name="T3" fmla="*/ 40 h 45"/>
                  <a:gd name="T4" fmla="*/ 6 w 170"/>
                  <a:gd name="T5" fmla="*/ 31 h 45"/>
                  <a:gd name="T6" fmla="*/ 163 w 170"/>
                  <a:gd name="T7" fmla="*/ 10 h 45"/>
                  <a:gd name="T8" fmla="*/ 170 w 170"/>
                  <a:gd name="T9" fmla="*/ 18 h 45"/>
                  <a:gd name="T10" fmla="*/ 161 w 170"/>
                  <a:gd name="T11" fmla="*/ 24 h 45"/>
                  <a:gd name="T12" fmla="*/ 11 w 170"/>
                  <a:gd name="T13" fmla="*/ 44 h 45"/>
                  <a:gd name="T14" fmla="*/ 9 w 170"/>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45">
                    <a:moveTo>
                      <a:pt x="9" y="45"/>
                    </a:moveTo>
                    <a:cubicBezTo>
                      <a:pt x="6" y="45"/>
                      <a:pt x="3" y="43"/>
                      <a:pt x="2" y="40"/>
                    </a:cubicBezTo>
                    <a:cubicBezTo>
                      <a:pt x="0" y="36"/>
                      <a:pt x="2" y="32"/>
                      <a:pt x="6" y="31"/>
                    </a:cubicBezTo>
                    <a:cubicBezTo>
                      <a:pt x="9" y="29"/>
                      <a:pt x="90" y="0"/>
                      <a:pt x="163" y="10"/>
                    </a:cubicBezTo>
                    <a:cubicBezTo>
                      <a:pt x="167" y="10"/>
                      <a:pt x="170" y="14"/>
                      <a:pt x="170" y="18"/>
                    </a:cubicBezTo>
                    <a:cubicBezTo>
                      <a:pt x="169" y="22"/>
                      <a:pt x="165" y="25"/>
                      <a:pt x="161" y="24"/>
                    </a:cubicBezTo>
                    <a:cubicBezTo>
                      <a:pt x="92" y="15"/>
                      <a:pt x="12" y="44"/>
                      <a:pt x="11" y="44"/>
                    </a:cubicBezTo>
                    <a:cubicBezTo>
                      <a:pt x="10" y="45"/>
                      <a:pt x="9" y="45"/>
                      <a:pt x="9" y="45"/>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0" name="Freeform 50">
                <a:extLst>
                  <a:ext uri="{FF2B5EF4-FFF2-40B4-BE49-F238E27FC236}">
                    <a16:creationId xmlns:a16="http://schemas.microsoft.com/office/drawing/2014/main" id="{15D1C697-C82C-44D2-A3F5-EEEBCAF8452E}"/>
                  </a:ext>
                </a:extLst>
              </p:cNvPr>
              <p:cNvSpPr>
                <a:spLocks/>
              </p:cNvSpPr>
              <p:nvPr/>
            </p:nvSpPr>
            <p:spPr bwMode="auto">
              <a:xfrm>
                <a:off x="1917700" y="3757613"/>
                <a:ext cx="360363" cy="806450"/>
              </a:xfrm>
              <a:custGeom>
                <a:avLst/>
                <a:gdLst>
                  <a:gd name="T0" fmla="*/ 0 w 227"/>
                  <a:gd name="T1" fmla="*/ 0 h 508"/>
                  <a:gd name="T2" fmla="*/ 105 w 227"/>
                  <a:gd name="T3" fmla="*/ 7 h 508"/>
                  <a:gd name="T4" fmla="*/ 227 w 227"/>
                  <a:gd name="T5" fmla="*/ 507 h 508"/>
                  <a:gd name="T6" fmla="*/ 202 w 227"/>
                  <a:gd name="T7" fmla="*/ 508 h 508"/>
                  <a:gd name="T8" fmla="*/ 125 w 227"/>
                  <a:gd name="T9" fmla="*/ 352 h 508"/>
                  <a:gd name="T10" fmla="*/ 0 w 227"/>
                  <a:gd name="T11" fmla="*/ 0 h 508"/>
                  <a:gd name="T12" fmla="*/ 0 w 227"/>
                  <a:gd name="T13" fmla="*/ 0 h 508"/>
                </a:gdLst>
                <a:ahLst/>
                <a:cxnLst>
                  <a:cxn ang="0">
                    <a:pos x="T0" y="T1"/>
                  </a:cxn>
                  <a:cxn ang="0">
                    <a:pos x="T2" y="T3"/>
                  </a:cxn>
                  <a:cxn ang="0">
                    <a:pos x="T4" y="T5"/>
                  </a:cxn>
                  <a:cxn ang="0">
                    <a:pos x="T6" y="T7"/>
                  </a:cxn>
                  <a:cxn ang="0">
                    <a:pos x="T8" y="T9"/>
                  </a:cxn>
                  <a:cxn ang="0">
                    <a:pos x="T10" y="T11"/>
                  </a:cxn>
                  <a:cxn ang="0">
                    <a:pos x="T12" y="T13"/>
                  </a:cxn>
                </a:cxnLst>
                <a:rect l="0" t="0" r="r" b="b"/>
                <a:pathLst>
                  <a:path w="227" h="508">
                    <a:moveTo>
                      <a:pt x="0" y="0"/>
                    </a:moveTo>
                    <a:lnTo>
                      <a:pt x="105" y="7"/>
                    </a:lnTo>
                    <a:lnTo>
                      <a:pt x="227" y="507"/>
                    </a:lnTo>
                    <a:lnTo>
                      <a:pt x="202" y="508"/>
                    </a:lnTo>
                    <a:lnTo>
                      <a:pt x="125" y="352"/>
                    </a:lnTo>
                    <a:lnTo>
                      <a:pt x="0"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1" name="Freeform 51">
                <a:extLst>
                  <a:ext uri="{FF2B5EF4-FFF2-40B4-BE49-F238E27FC236}">
                    <a16:creationId xmlns:a16="http://schemas.microsoft.com/office/drawing/2014/main" id="{C9F6D1EC-E598-4B5C-97F9-EA1A2056316C}"/>
                  </a:ext>
                </a:extLst>
              </p:cNvPr>
              <p:cNvSpPr>
                <a:spLocks/>
              </p:cNvSpPr>
              <p:nvPr/>
            </p:nvSpPr>
            <p:spPr bwMode="auto">
              <a:xfrm>
                <a:off x="1935163" y="3749675"/>
                <a:ext cx="144463" cy="6350"/>
              </a:xfrm>
              <a:custGeom>
                <a:avLst/>
                <a:gdLst>
                  <a:gd name="T0" fmla="*/ 0 w 91"/>
                  <a:gd name="T1" fmla="*/ 4 h 4"/>
                  <a:gd name="T2" fmla="*/ 91 w 91"/>
                  <a:gd name="T3" fmla="*/ 0 h 4"/>
                  <a:gd name="T4" fmla="*/ 0 w 91"/>
                  <a:gd name="T5" fmla="*/ 4 h 4"/>
                </a:gdLst>
                <a:ahLst/>
                <a:cxnLst>
                  <a:cxn ang="0">
                    <a:pos x="T0" y="T1"/>
                  </a:cxn>
                  <a:cxn ang="0">
                    <a:pos x="T2" y="T3"/>
                  </a:cxn>
                  <a:cxn ang="0">
                    <a:pos x="T4" y="T5"/>
                  </a:cxn>
                </a:cxnLst>
                <a:rect l="0" t="0" r="r" b="b"/>
                <a:pathLst>
                  <a:path w="91" h="4">
                    <a:moveTo>
                      <a:pt x="0" y="4"/>
                    </a:moveTo>
                    <a:lnTo>
                      <a:pt x="91" y="0"/>
                    </a:lnTo>
                    <a:lnTo>
                      <a:pt x="0"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2" name="Freeform 52">
                <a:extLst>
                  <a:ext uri="{FF2B5EF4-FFF2-40B4-BE49-F238E27FC236}">
                    <a16:creationId xmlns:a16="http://schemas.microsoft.com/office/drawing/2014/main" id="{ECF679BF-E122-4F35-BD6E-657B685DBEE1}"/>
                  </a:ext>
                </a:extLst>
              </p:cNvPr>
              <p:cNvSpPr>
                <a:spLocks/>
              </p:cNvSpPr>
              <p:nvPr/>
            </p:nvSpPr>
            <p:spPr bwMode="auto">
              <a:xfrm>
                <a:off x="1917700" y="3732213"/>
                <a:ext cx="176213" cy="41275"/>
              </a:xfrm>
              <a:custGeom>
                <a:avLst/>
                <a:gdLst>
                  <a:gd name="T0" fmla="*/ 8 w 82"/>
                  <a:gd name="T1" fmla="*/ 19 h 19"/>
                  <a:gd name="T2" fmla="*/ 0 w 82"/>
                  <a:gd name="T3" fmla="*/ 12 h 19"/>
                  <a:gd name="T4" fmla="*/ 7 w 82"/>
                  <a:gd name="T5" fmla="*/ 4 h 19"/>
                  <a:gd name="T6" fmla="*/ 74 w 82"/>
                  <a:gd name="T7" fmla="*/ 0 h 19"/>
                  <a:gd name="T8" fmla="*/ 82 w 82"/>
                  <a:gd name="T9" fmla="*/ 7 h 19"/>
                  <a:gd name="T10" fmla="*/ 75 w 82"/>
                  <a:gd name="T11" fmla="*/ 15 h 19"/>
                  <a:gd name="T12" fmla="*/ 8 w 82"/>
                  <a:gd name="T13" fmla="*/ 19 h 19"/>
                  <a:gd name="T14" fmla="*/ 8 w 82"/>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9">
                    <a:moveTo>
                      <a:pt x="8" y="19"/>
                    </a:moveTo>
                    <a:cubicBezTo>
                      <a:pt x="4" y="19"/>
                      <a:pt x="1" y="16"/>
                      <a:pt x="0" y="12"/>
                    </a:cubicBezTo>
                    <a:cubicBezTo>
                      <a:pt x="0" y="8"/>
                      <a:pt x="3" y="4"/>
                      <a:pt x="7" y="4"/>
                    </a:cubicBezTo>
                    <a:cubicBezTo>
                      <a:pt x="74" y="0"/>
                      <a:pt x="74" y="0"/>
                      <a:pt x="74" y="0"/>
                    </a:cubicBezTo>
                    <a:cubicBezTo>
                      <a:pt x="78" y="0"/>
                      <a:pt x="82" y="3"/>
                      <a:pt x="82" y="7"/>
                    </a:cubicBezTo>
                    <a:cubicBezTo>
                      <a:pt x="82" y="11"/>
                      <a:pt x="79" y="15"/>
                      <a:pt x="75" y="15"/>
                    </a:cubicBezTo>
                    <a:cubicBezTo>
                      <a:pt x="8" y="19"/>
                      <a:pt x="8" y="19"/>
                      <a:pt x="8" y="19"/>
                    </a:cubicBezTo>
                    <a:cubicBezTo>
                      <a:pt x="8" y="19"/>
                      <a:pt x="8" y="19"/>
                      <a:pt x="8" y="19"/>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3" name="Freeform 53">
                <a:extLst>
                  <a:ext uri="{FF2B5EF4-FFF2-40B4-BE49-F238E27FC236}">
                    <a16:creationId xmlns:a16="http://schemas.microsoft.com/office/drawing/2014/main" id="{DA6F38B0-FE28-475F-A5DE-F49283413042}"/>
                  </a:ext>
                </a:extLst>
              </p:cNvPr>
              <p:cNvSpPr>
                <a:spLocks/>
              </p:cNvSpPr>
              <p:nvPr/>
            </p:nvSpPr>
            <p:spPr bwMode="auto">
              <a:xfrm>
                <a:off x="2230438" y="45640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4" name="Freeform 54">
                <a:extLst>
                  <a:ext uri="{FF2B5EF4-FFF2-40B4-BE49-F238E27FC236}">
                    <a16:creationId xmlns:a16="http://schemas.microsoft.com/office/drawing/2014/main" id="{EFB7FEB0-597B-4BBF-B30B-E14FA9A5851B}"/>
                  </a:ext>
                </a:extLst>
              </p:cNvPr>
              <p:cNvSpPr>
                <a:spLocks/>
              </p:cNvSpPr>
              <p:nvPr/>
            </p:nvSpPr>
            <p:spPr bwMode="auto">
              <a:xfrm>
                <a:off x="2214563" y="4546600"/>
                <a:ext cx="33338" cy="33338"/>
              </a:xfrm>
              <a:custGeom>
                <a:avLst/>
                <a:gdLst>
                  <a:gd name="T0" fmla="*/ 7 w 15"/>
                  <a:gd name="T1" fmla="*/ 15 h 15"/>
                  <a:gd name="T2" fmla="*/ 2 w 15"/>
                  <a:gd name="T3" fmla="*/ 13 h 15"/>
                  <a:gd name="T4" fmla="*/ 0 w 15"/>
                  <a:gd name="T5" fmla="*/ 8 h 15"/>
                  <a:gd name="T6" fmla="*/ 2 w 15"/>
                  <a:gd name="T7" fmla="*/ 3 h 15"/>
                  <a:gd name="T8" fmla="*/ 13 w 15"/>
                  <a:gd name="T9" fmla="*/ 3 h 15"/>
                  <a:gd name="T10" fmla="*/ 15 w 15"/>
                  <a:gd name="T11" fmla="*/ 8 h 15"/>
                  <a:gd name="T12" fmla="*/ 13 w 15"/>
                  <a:gd name="T13" fmla="*/ 13 h 15"/>
                  <a:gd name="T14" fmla="*/ 7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7" y="15"/>
                    </a:moveTo>
                    <a:cubicBezTo>
                      <a:pt x="6" y="15"/>
                      <a:pt x="4" y="14"/>
                      <a:pt x="2" y="13"/>
                    </a:cubicBezTo>
                    <a:cubicBezTo>
                      <a:pt x="1" y="12"/>
                      <a:pt x="0" y="10"/>
                      <a:pt x="0" y="8"/>
                    </a:cubicBezTo>
                    <a:cubicBezTo>
                      <a:pt x="0" y="6"/>
                      <a:pt x="1" y="4"/>
                      <a:pt x="2" y="3"/>
                    </a:cubicBezTo>
                    <a:cubicBezTo>
                      <a:pt x="5" y="0"/>
                      <a:pt x="10" y="0"/>
                      <a:pt x="13" y="3"/>
                    </a:cubicBezTo>
                    <a:cubicBezTo>
                      <a:pt x="14" y="4"/>
                      <a:pt x="15" y="6"/>
                      <a:pt x="15" y="8"/>
                    </a:cubicBezTo>
                    <a:cubicBezTo>
                      <a:pt x="15" y="10"/>
                      <a:pt x="14" y="12"/>
                      <a:pt x="13" y="13"/>
                    </a:cubicBezTo>
                    <a:cubicBezTo>
                      <a:pt x="11" y="14"/>
                      <a:pt x="9" y="15"/>
                      <a:pt x="7" y="15"/>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5" name="Freeform 55">
                <a:extLst>
                  <a:ext uri="{FF2B5EF4-FFF2-40B4-BE49-F238E27FC236}">
                    <a16:creationId xmlns:a16="http://schemas.microsoft.com/office/drawing/2014/main" id="{A5E3CBAD-81A0-4C10-8CD9-EE562486D676}"/>
                  </a:ext>
                </a:extLst>
              </p:cNvPr>
              <p:cNvSpPr>
                <a:spLocks/>
              </p:cNvSpPr>
              <p:nvPr/>
            </p:nvSpPr>
            <p:spPr bwMode="auto">
              <a:xfrm>
                <a:off x="1235075" y="3665538"/>
                <a:ext cx="714375" cy="728663"/>
              </a:xfrm>
              <a:custGeom>
                <a:avLst/>
                <a:gdLst>
                  <a:gd name="T0" fmla="*/ 332 w 332"/>
                  <a:gd name="T1" fmla="*/ 46 h 339"/>
                  <a:gd name="T2" fmla="*/ 71 w 332"/>
                  <a:gd name="T3" fmla="*/ 81 h 339"/>
                  <a:gd name="T4" fmla="*/ 29 w 332"/>
                  <a:gd name="T5" fmla="*/ 287 h 339"/>
                  <a:gd name="T6" fmla="*/ 77 w 332"/>
                  <a:gd name="T7" fmla="*/ 330 h 339"/>
                </a:gdLst>
                <a:ahLst/>
                <a:cxnLst>
                  <a:cxn ang="0">
                    <a:pos x="T0" y="T1"/>
                  </a:cxn>
                  <a:cxn ang="0">
                    <a:pos x="T2" y="T3"/>
                  </a:cxn>
                  <a:cxn ang="0">
                    <a:pos x="T4" y="T5"/>
                  </a:cxn>
                  <a:cxn ang="0">
                    <a:pos x="T6" y="T7"/>
                  </a:cxn>
                </a:cxnLst>
                <a:rect l="0" t="0" r="r" b="b"/>
                <a:pathLst>
                  <a:path w="332" h="339">
                    <a:moveTo>
                      <a:pt x="332" y="46"/>
                    </a:moveTo>
                    <a:cubicBezTo>
                      <a:pt x="234" y="0"/>
                      <a:pt x="142" y="9"/>
                      <a:pt x="71" y="81"/>
                    </a:cubicBezTo>
                    <a:cubicBezTo>
                      <a:pt x="16" y="137"/>
                      <a:pt x="0" y="211"/>
                      <a:pt x="29" y="287"/>
                    </a:cubicBezTo>
                    <a:cubicBezTo>
                      <a:pt x="34" y="301"/>
                      <a:pt x="53" y="339"/>
                      <a:pt x="77" y="330"/>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6" name="Freeform 56">
                <a:extLst>
                  <a:ext uri="{FF2B5EF4-FFF2-40B4-BE49-F238E27FC236}">
                    <a16:creationId xmlns:a16="http://schemas.microsoft.com/office/drawing/2014/main" id="{B8180624-A6C4-4BDB-B9F7-E0DE69769951}"/>
                  </a:ext>
                </a:extLst>
              </p:cNvPr>
              <p:cNvSpPr>
                <a:spLocks/>
              </p:cNvSpPr>
              <p:nvPr/>
            </p:nvSpPr>
            <p:spPr bwMode="auto">
              <a:xfrm>
                <a:off x="1219200" y="3646488"/>
                <a:ext cx="747713" cy="747713"/>
              </a:xfrm>
              <a:custGeom>
                <a:avLst/>
                <a:gdLst>
                  <a:gd name="T0" fmla="*/ 77 w 347"/>
                  <a:gd name="T1" fmla="*/ 348 h 348"/>
                  <a:gd name="T2" fmla="*/ 30 w 347"/>
                  <a:gd name="T3" fmla="*/ 299 h 348"/>
                  <a:gd name="T4" fmla="*/ 73 w 347"/>
                  <a:gd name="T5" fmla="*/ 85 h 348"/>
                  <a:gd name="T6" fmla="*/ 342 w 347"/>
                  <a:gd name="T7" fmla="*/ 48 h 348"/>
                  <a:gd name="T8" fmla="*/ 346 w 347"/>
                  <a:gd name="T9" fmla="*/ 58 h 348"/>
                  <a:gd name="T10" fmla="*/ 336 w 347"/>
                  <a:gd name="T11" fmla="*/ 62 h 348"/>
                  <a:gd name="T12" fmla="*/ 83 w 347"/>
                  <a:gd name="T13" fmla="*/ 95 h 348"/>
                  <a:gd name="T14" fmla="*/ 43 w 347"/>
                  <a:gd name="T15" fmla="*/ 294 h 348"/>
                  <a:gd name="T16" fmla="*/ 82 w 347"/>
                  <a:gd name="T17" fmla="*/ 332 h 348"/>
                  <a:gd name="T18" fmla="*/ 91 w 347"/>
                  <a:gd name="T19" fmla="*/ 337 h 348"/>
                  <a:gd name="T20" fmla="*/ 86 w 347"/>
                  <a:gd name="T21" fmla="*/ 346 h 348"/>
                  <a:gd name="T22" fmla="*/ 77 w 347"/>
                  <a:gd name="T23"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7" h="348">
                    <a:moveTo>
                      <a:pt x="77" y="348"/>
                    </a:moveTo>
                    <a:cubicBezTo>
                      <a:pt x="54" y="348"/>
                      <a:pt x="37" y="318"/>
                      <a:pt x="30" y="299"/>
                    </a:cubicBezTo>
                    <a:cubicBezTo>
                      <a:pt x="0" y="220"/>
                      <a:pt x="15" y="144"/>
                      <a:pt x="73" y="85"/>
                    </a:cubicBezTo>
                    <a:cubicBezTo>
                      <a:pt x="144" y="13"/>
                      <a:pt x="240" y="0"/>
                      <a:pt x="342" y="48"/>
                    </a:cubicBezTo>
                    <a:cubicBezTo>
                      <a:pt x="346" y="50"/>
                      <a:pt x="347" y="54"/>
                      <a:pt x="346" y="58"/>
                    </a:cubicBezTo>
                    <a:cubicBezTo>
                      <a:pt x="344" y="62"/>
                      <a:pt x="339" y="63"/>
                      <a:pt x="336" y="62"/>
                    </a:cubicBezTo>
                    <a:cubicBezTo>
                      <a:pt x="239" y="16"/>
                      <a:pt x="150" y="28"/>
                      <a:pt x="83" y="95"/>
                    </a:cubicBezTo>
                    <a:cubicBezTo>
                      <a:pt x="30" y="150"/>
                      <a:pt x="15" y="221"/>
                      <a:pt x="43" y="294"/>
                    </a:cubicBezTo>
                    <a:cubicBezTo>
                      <a:pt x="48" y="307"/>
                      <a:pt x="64" y="338"/>
                      <a:pt x="82" y="332"/>
                    </a:cubicBezTo>
                    <a:cubicBezTo>
                      <a:pt x="85" y="331"/>
                      <a:pt x="90" y="333"/>
                      <a:pt x="91" y="337"/>
                    </a:cubicBezTo>
                    <a:cubicBezTo>
                      <a:pt x="92" y="341"/>
                      <a:pt x="90" y="345"/>
                      <a:pt x="86" y="346"/>
                    </a:cubicBezTo>
                    <a:cubicBezTo>
                      <a:pt x="83" y="347"/>
                      <a:pt x="80" y="348"/>
                      <a:pt x="77" y="348"/>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7" name="Freeform 57">
                <a:extLst>
                  <a:ext uri="{FF2B5EF4-FFF2-40B4-BE49-F238E27FC236}">
                    <a16:creationId xmlns:a16="http://schemas.microsoft.com/office/drawing/2014/main" id="{8C877648-446F-404B-B641-AA863EC3B73D}"/>
                  </a:ext>
                </a:extLst>
              </p:cNvPr>
              <p:cNvSpPr>
                <a:spLocks/>
              </p:cNvSpPr>
              <p:nvPr/>
            </p:nvSpPr>
            <p:spPr bwMode="auto">
              <a:xfrm>
                <a:off x="1930400" y="3751263"/>
                <a:ext cx="206375" cy="592138"/>
              </a:xfrm>
              <a:custGeom>
                <a:avLst/>
                <a:gdLst>
                  <a:gd name="T0" fmla="*/ 88 w 96"/>
                  <a:gd name="T1" fmla="*/ 275 h 275"/>
                  <a:gd name="T2" fmla="*/ 81 w 96"/>
                  <a:gd name="T3" fmla="*/ 270 h 275"/>
                  <a:gd name="T4" fmla="*/ 1 w 96"/>
                  <a:gd name="T5" fmla="*/ 11 h 275"/>
                  <a:gd name="T6" fmla="*/ 6 w 96"/>
                  <a:gd name="T7" fmla="*/ 1 h 275"/>
                  <a:gd name="T8" fmla="*/ 15 w 96"/>
                  <a:gd name="T9" fmla="*/ 6 h 275"/>
                  <a:gd name="T10" fmla="*/ 95 w 96"/>
                  <a:gd name="T11" fmla="*/ 266 h 275"/>
                  <a:gd name="T12" fmla="*/ 90 w 96"/>
                  <a:gd name="T13" fmla="*/ 275 h 275"/>
                  <a:gd name="T14" fmla="*/ 88 w 9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75">
                    <a:moveTo>
                      <a:pt x="88" y="275"/>
                    </a:moveTo>
                    <a:cubicBezTo>
                      <a:pt x="85" y="275"/>
                      <a:pt x="82" y="273"/>
                      <a:pt x="81" y="270"/>
                    </a:cubicBezTo>
                    <a:cubicBezTo>
                      <a:pt x="52" y="174"/>
                      <a:pt x="1" y="12"/>
                      <a:pt x="1" y="11"/>
                    </a:cubicBezTo>
                    <a:cubicBezTo>
                      <a:pt x="0" y="7"/>
                      <a:pt x="2" y="3"/>
                      <a:pt x="6" y="1"/>
                    </a:cubicBezTo>
                    <a:cubicBezTo>
                      <a:pt x="9" y="0"/>
                      <a:pt x="14" y="2"/>
                      <a:pt x="15" y="6"/>
                    </a:cubicBezTo>
                    <a:cubicBezTo>
                      <a:pt x="15" y="8"/>
                      <a:pt x="66" y="170"/>
                      <a:pt x="95" y="266"/>
                    </a:cubicBezTo>
                    <a:cubicBezTo>
                      <a:pt x="96" y="270"/>
                      <a:pt x="94" y="274"/>
                      <a:pt x="90" y="275"/>
                    </a:cubicBezTo>
                    <a:cubicBezTo>
                      <a:pt x="90" y="275"/>
                      <a:pt x="89" y="275"/>
                      <a:pt x="88" y="275"/>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68" name="Group 67">
              <a:extLst>
                <a:ext uri="{FF2B5EF4-FFF2-40B4-BE49-F238E27FC236}">
                  <a16:creationId xmlns:a16="http://schemas.microsoft.com/office/drawing/2014/main" id="{B8F91005-ED97-417B-982B-203FD79EEEF7}"/>
                </a:ext>
              </a:extLst>
            </p:cNvPr>
            <p:cNvGrpSpPr/>
            <p:nvPr/>
          </p:nvGrpSpPr>
          <p:grpSpPr>
            <a:xfrm>
              <a:off x="10852857" y="4721715"/>
              <a:ext cx="1048269" cy="2433915"/>
              <a:chOff x="3732213" y="2212975"/>
              <a:chExt cx="1381125" cy="3206750"/>
            </a:xfrm>
          </p:grpSpPr>
          <p:sp>
            <p:nvSpPr>
              <p:cNvPr id="69" name="Freeform 61">
                <a:extLst>
                  <a:ext uri="{FF2B5EF4-FFF2-40B4-BE49-F238E27FC236}">
                    <a16:creationId xmlns:a16="http://schemas.microsoft.com/office/drawing/2014/main" id="{855E0CD2-5DFC-4FF8-8464-B21DE3C82A81}"/>
                  </a:ext>
                </a:extLst>
              </p:cNvPr>
              <p:cNvSpPr>
                <a:spLocks/>
              </p:cNvSpPr>
              <p:nvPr/>
            </p:nvSpPr>
            <p:spPr bwMode="auto">
              <a:xfrm>
                <a:off x="3836988" y="5033963"/>
                <a:ext cx="160338" cy="163513"/>
              </a:xfrm>
              <a:custGeom>
                <a:avLst/>
                <a:gdLst>
                  <a:gd name="T0" fmla="*/ 0 w 101"/>
                  <a:gd name="T1" fmla="*/ 50 h 103"/>
                  <a:gd name="T2" fmla="*/ 43 w 101"/>
                  <a:gd name="T3" fmla="*/ 0 h 103"/>
                  <a:gd name="T4" fmla="*/ 101 w 101"/>
                  <a:gd name="T5" fmla="*/ 49 h 103"/>
                  <a:gd name="T6" fmla="*/ 46 w 101"/>
                  <a:gd name="T7" fmla="*/ 103 h 103"/>
                  <a:gd name="T8" fmla="*/ 0 w 101"/>
                  <a:gd name="T9" fmla="*/ 50 h 103"/>
                  <a:gd name="T10" fmla="*/ 0 w 101"/>
                  <a:gd name="T11" fmla="*/ 50 h 103"/>
                </a:gdLst>
                <a:ahLst/>
                <a:cxnLst>
                  <a:cxn ang="0">
                    <a:pos x="T0" y="T1"/>
                  </a:cxn>
                  <a:cxn ang="0">
                    <a:pos x="T2" y="T3"/>
                  </a:cxn>
                  <a:cxn ang="0">
                    <a:pos x="T4" y="T5"/>
                  </a:cxn>
                  <a:cxn ang="0">
                    <a:pos x="T6" y="T7"/>
                  </a:cxn>
                  <a:cxn ang="0">
                    <a:pos x="T8" y="T9"/>
                  </a:cxn>
                  <a:cxn ang="0">
                    <a:pos x="T10" y="T11"/>
                  </a:cxn>
                </a:cxnLst>
                <a:rect l="0" t="0" r="r" b="b"/>
                <a:pathLst>
                  <a:path w="101" h="103">
                    <a:moveTo>
                      <a:pt x="0" y="50"/>
                    </a:moveTo>
                    <a:lnTo>
                      <a:pt x="43" y="0"/>
                    </a:lnTo>
                    <a:lnTo>
                      <a:pt x="101" y="49"/>
                    </a:lnTo>
                    <a:lnTo>
                      <a:pt x="46" y="103"/>
                    </a:lnTo>
                    <a:lnTo>
                      <a:pt x="0" y="50"/>
                    </a:lnTo>
                    <a:lnTo>
                      <a:pt x="0" y="5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0" name="Freeform 62">
                <a:extLst>
                  <a:ext uri="{FF2B5EF4-FFF2-40B4-BE49-F238E27FC236}">
                    <a16:creationId xmlns:a16="http://schemas.microsoft.com/office/drawing/2014/main" id="{A9085ECA-A005-43B8-96C3-F78D4F7C1E7E}"/>
                  </a:ext>
                </a:extLst>
              </p:cNvPr>
              <p:cNvSpPr>
                <a:spLocks/>
              </p:cNvSpPr>
              <p:nvPr/>
            </p:nvSpPr>
            <p:spPr bwMode="auto">
              <a:xfrm>
                <a:off x="3881438" y="3849688"/>
                <a:ext cx="660400" cy="1293813"/>
              </a:xfrm>
              <a:custGeom>
                <a:avLst/>
                <a:gdLst>
                  <a:gd name="T0" fmla="*/ 591 w 613"/>
                  <a:gd name="T1" fmla="*/ 0 h 1205"/>
                  <a:gd name="T2" fmla="*/ 601 w 613"/>
                  <a:gd name="T3" fmla="*/ 577 h 1205"/>
                  <a:gd name="T4" fmla="*/ 560 w 613"/>
                  <a:gd name="T5" fmla="*/ 655 h 1205"/>
                  <a:gd name="T6" fmla="*/ 88 w 613"/>
                  <a:gd name="T7" fmla="*/ 1205 h 1205"/>
                  <a:gd name="T8" fmla="*/ 0 w 613"/>
                  <a:gd name="T9" fmla="*/ 1121 h 1205"/>
                  <a:gd name="T10" fmla="*/ 263 w 613"/>
                  <a:gd name="T11" fmla="*/ 712 h 1205"/>
                  <a:gd name="T12" fmla="*/ 337 w 613"/>
                  <a:gd name="T13" fmla="*/ 490 h 1205"/>
                  <a:gd name="T14" fmla="*/ 364 w 613"/>
                  <a:gd name="T15" fmla="*/ 44 h 1205"/>
                  <a:gd name="T16" fmla="*/ 591 w 613"/>
                  <a:gd name="T17" fmla="*/ 0 h 1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3" h="1205">
                    <a:moveTo>
                      <a:pt x="591" y="0"/>
                    </a:moveTo>
                    <a:cubicBezTo>
                      <a:pt x="591" y="0"/>
                      <a:pt x="613" y="493"/>
                      <a:pt x="601" y="577"/>
                    </a:cubicBezTo>
                    <a:cubicBezTo>
                      <a:pt x="592" y="636"/>
                      <a:pt x="560" y="655"/>
                      <a:pt x="560" y="655"/>
                    </a:cubicBezTo>
                    <a:cubicBezTo>
                      <a:pt x="88" y="1205"/>
                      <a:pt x="88" y="1205"/>
                      <a:pt x="88" y="1205"/>
                    </a:cubicBezTo>
                    <a:cubicBezTo>
                      <a:pt x="88" y="1205"/>
                      <a:pt x="20" y="1151"/>
                      <a:pt x="0" y="1121"/>
                    </a:cubicBezTo>
                    <a:cubicBezTo>
                      <a:pt x="0" y="1121"/>
                      <a:pt x="222" y="779"/>
                      <a:pt x="263" y="712"/>
                    </a:cubicBezTo>
                    <a:cubicBezTo>
                      <a:pt x="303" y="646"/>
                      <a:pt x="337" y="490"/>
                      <a:pt x="337" y="490"/>
                    </a:cubicBezTo>
                    <a:cubicBezTo>
                      <a:pt x="364" y="44"/>
                      <a:pt x="364" y="44"/>
                      <a:pt x="364" y="44"/>
                    </a:cubicBezTo>
                    <a:lnTo>
                      <a:pt x="591" y="0"/>
                    </a:lnTo>
                    <a:close/>
                  </a:path>
                </a:pathLst>
              </a:custGeom>
              <a:solidFill>
                <a:srgbClr val="5366F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1" name="Freeform 63">
                <a:extLst>
                  <a:ext uri="{FF2B5EF4-FFF2-40B4-BE49-F238E27FC236}">
                    <a16:creationId xmlns:a16="http://schemas.microsoft.com/office/drawing/2014/main" id="{4F778466-A230-43DD-9F2C-7D87F80BC328}"/>
                  </a:ext>
                </a:extLst>
              </p:cNvPr>
              <p:cNvSpPr>
                <a:spLocks/>
              </p:cNvSpPr>
              <p:nvPr/>
            </p:nvSpPr>
            <p:spPr bwMode="auto">
              <a:xfrm>
                <a:off x="3741738" y="5092700"/>
                <a:ext cx="287338" cy="327025"/>
              </a:xfrm>
              <a:custGeom>
                <a:avLst/>
                <a:gdLst>
                  <a:gd name="T0" fmla="*/ 246 w 267"/>
                  <a:gd name="T1" fmla="*/ 253 h 304"/>
                  <a:gd name="T2" fmla="*/ 222 w 267"/>
                  <a:gd name="T3" fmla="*/ 232 h 304"/>
                  <a:gd name="T4" fmla="*/ 175 w 267"/>
                  <a:gd name="T5" fmla="*/ 99 h 304"/>
                  <a:gd name="T6" fmla="*/ 103 w 267"/>
                  <a:gd name="T7" fmla="*/ 0 h 304"/>
                  <a:gd name="T8" fmla="*/ 0 w 267"/>
                  <a:gd name="T9" fmla="*/ 67 h 304"/>
                  <a:gd name="T10" fmla="*/ 166 w 267"/>
                  <a:gd name="T11" fmla="*/ 304 h 304"/>
                  <a:gd name="T12" fmla="*/ 264 w 267"/>
                  <a:gd name="T13" fmla="*/ 304 h 304"/>
                  <a:gd name="T14" fmla="*/ 246 w 267"/>
                  <a:gd name="T15" fmla="*/ 253 h 3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7" h="304">
                    <a:moveTo>
                      <a:pt x="246" y="253"/>
                    </a:moveTo>
                    <a:cubicBezTo>
                      <a:pt x="235" y="250"/>
                      <a:pt x="222" y="232"/>
                      <a:pt x="222" y="232"/>
                    </a:cubicBezTo>
                    <a:cubicBezTo>
                      <a:pt x="175" y="99"/>
                      <a:pt x="175" y="99"/>
                      <a:pt x="175" y="99"/>
                    </a:cubicBezTo>
                    <a:cubicBezTo>
                      <a:pt x="103" y="0"/>
                      <a:pt x="103" y="0"/>
                      <a:pt x="103" y="0"/>
                    </a:cubicBezTo>
                    <a:cubicBezTo>
                      <a:pt x="52" y="11"/>
                      <a:pt x="0" y="67"/>
                      <a:pt x="0" y="67"/>
                    </a:cubicBezTo>
                    <a:cubicBezTo>
                      <a:pt x="0" y="67"/>
                      <a:pt x="150" y="292"/>
                      <a:pt x="166" y="304"/>
                    </a:cubicBezTo>
                    <a:cubicBezTo>
                      <a:pt x="264" y="304"/>
                      <a:pt x="264" y="304"/>
                      <a:pt x="264" y="304"/>
                    </a:cubicBezTo>
                    <a:cubicBezTo>
                      <a:pt x="267" y="303"/>
                      <a:pt x="262" y="258"/>
                      <a:pt x="246" y="253"/>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2" name="Freeform 64">
                <a:extLst>
                  <a:ext uri="{FF2B5EF4-FFF2-40B4-BE49-F238E27FC236}">
                    <a16:creationId xmlns:a16="http://schemas.microsoft.com/office/drawing/2014/main" id="{BF23D96C-FCAE-44EC-87CF-FB544937B35C}"/>
                  </a:ext>
                </a:extLst>
              </p:cNvPr>
              <p:cNvSpPr>
                <a:spLocks/>
              </p:cNvSpPr>
              <p:nvPr/>
            </p:nvSpPr>
            <p:spPr bwMode="auto">
              <a:xfrm>
                <a:off x="4905375" y="3562350"/>
                <a:ext cx="207963" cy="215900"/>
              </a:xfrm>
              <a:custGeom>
                <a:avLst/>
                <a:gdLst>
                  <a:gd name="T0" fmla="*/ 50 w 193"/>
                  <a:gd name="T1" fmla="*/ 0 h 202"/>
                  <a:gd name="T2" fmla="*/ 153 w 193"/>
                  <a:gd name="T3" fmla="*/ 26 h 202"/>
                  <a:gd name="T4" fmla="*/ 190 w 193"/>
                  <a:gd name="T5" fmla="*/ 76 h 202"/>
                  <a:gd name="T6" fmla="*/ 159 w 193"/>
                  <a:gd name="T7" fmla="*/ 164 h 202"/>
                  <a:gd name="T8" fmla="*/ 109 w 193"/>
                  <a:gd name="T9" fmla="*/ 195 h 202"/>
                  <a:gd name="T10" fmla="*/ 85 w 193"/>
                  <a:gd name="T11" fmla="*/ 170 h 202"/>
                  <a:gd name="T12" fmla="*/ 0 w 193"/>
                  <a:gd name="T13" fmla="*/ 111 h 202"/>
                  <a:gd name="T14" fmla="*/ 50 w 193"/>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202">
                    <a:moveTo>
                      <a:pt x="50" y="0"/>
                    </a:moveTo>
                    <a:cubicBezTo>
                      <a:pt x="153" y="26"/>
                      <a:pt x="153" y="26"/>
                      <a:pt x="153" y="26"/>
                    </a:cubicBezTo>
                    <a:cubicBezTo>
                      <a:pt x="153" y="26"/>
                      <a:pt x="186" y="32"/>
                      <a:pt x="190" y="76"/>
                    </a:cubicBezTo>
                    <a:cubicBezTo>
                      <a:pt x="193" y="120"/>
                      <a:pt x="159" y="164"/>
                      <a:pt x="159" y="164"/>
                    </a:cubicBezTo>
                    <a:cubicBezTo>
                      <a:pt x="109" y="195"/>
                      <a:pt x="109" y="195"/>
                      <a:pt x="109" y="195"/>
                    </a:cubicBezTo>
                    <a:cubicBezTo>
                      <a:pt x="109" y="195"/>
                      <a:pt x="79" y="202"/>
                      <a:pt x="85" y="170"/>
                    </a:cubicBezTo>
                    <a:cubicBezTo>
                      <a:pt x="0" y="111"/>
                      <a:pt x="0" y="111"/>
                      <a:pt x="0" y="111"/>
                    </a:cubicBezTo>
                    <a:lnTo>
                      <a:pt x="50"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3" name="Freeform 65">
                <a:extLst>
                  <a:ext uri="{FF2B5EF4-FFF2-40B4-BE49-F238E27FC236}">
                    <a16:creationId xmlns:a16="http://schemas.microsoft.com/office/drawing/2014/main" id="{FCC61234-B3E1-4A2B-BCAF-CB7B641848F4}"/>
                  </a:ext>
                </a:extLst>
              </p:cNvPr>
              <p:cNvSpPr>
                <a:spLocks/>
              </p:cNvSpPr>
              <p:nvPr/>
            </p:nvSpPr>
            <p:spPr bwMode="auto">
              <a:xfrm>
                <a:off x="4962525" y="3616325"/>
                <a:ext cx="77788" cy="80963"/>
              </a:xfrm>
              <a:custGeom>
                <a:avLst/>
                <a:gdLst>
                  <a:gd name="T0" fmla="*/ 37 w 72"/>
                  <a:gd name="T1" fmla="*/ 76 h 76"/>
                  <a:gd name="T2" fmla="*/ 4 w 72"/>
                  <a:gd name="T3" fmla="*/ 65 h 76"/>
                  <a:gd name="T4" fmla="*/ 2 w 72"/>
                  <a:gd name="T5" fmla="*/ 57 h 76"/>
                  <a:gd name="T6" fmla="*/ 10 w 72"/>
                  <a:gd name="T7" fmla="*/ 55 h 76"/>
                  <a:gd name="T8" fmla="*/ 47 w 72"/>
                  <a:gd name="T9" fmla="*/ 61 h 76"/>
                  <a:gd name="T10" fmla="*/ 58 w 72"/>
                  <a:gd name="T11" fmla="*/ 46 h 76"/>
                  <a:gd name="T12" fmla="*/ 26 w 72"/>
                  <a:gd name="T13" fmla="*/ 15 h 76"/>
                  <a:gd name="T14" fmla="*/ 20 w 72"/>
                  <a:gd name="T15" fmla="*/ 12 h 76"/>
                  <a:gd name="T16" fmla="*/ 22 w 72"/>
                  <a:gd name="T17" fmla="*/ 4 h 76"/>
                  <a:gd name="T18" fmla="*/ 43 w 72"/>
                  <a:gd name="T19" fmla="*/ 10 h 76"/>
                  <a:gd name="T20" fmla="*/ 70 w 72"/>
                  <a:gd name="T21" fmla="*/ 48 h 76"/>
                  <a:gd name="T22" fmla="*/ 52 w 72"/>
                  <a:gd name="T23" fmla="*/ 72 h 76"/>
                  <a:gd name="T24" fmla="*/ 37 w 72"/>
                  <a:gd name="T25"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76">
                    <a:moveTo>
                      <a:pt x="37" y="76"/>
                    </a:moveTo>
                    <a:cubicBezTo>
                      <a:pt x="27" y="76"/>
                      <a:pt x="16" y="72"/>
                      <a:pt x="4" y="65"/>
                    </a:cubicBezTo>
                    <a:cubicBezTo>
                      <a:pt x="1" y="63"/>
                      <a:pt x="0" y="60"/>
                      <a:pt x="2" y="57"/>
                    </a:cubicBezTo>
                    <a:cubicBezTo>
                      <a:pt x="4" y="54"/>
                      <a:pt x="7" y="53"/>
                      <a:pt x="10" y="55"/>
                    </a:cubicBezTo>
                    <a:cubicBezTo>
                      <a:pt x="25" y="63"/>
                      <a:pt x="38" y="66"/>
                      <a:pt x="47" y="61"/>
                    </a:cubicBezTo>
                    <a:cubicBezTo>
                      <a:pt x="53" y="59"/>
                      <a:pt x="57" y="53"/>
                      <a:pt x="58" y="46"/>
                    </a:cubicBezTo>
                    <a:cubicBezTo>
                      <a:pt x="59" y="32"/>
                      <a:pt x="32" y="16"/>
                      <a:pt x="26" y="15"/>
                    </a:cubicBezTo>
                    <a:cubicBezTo>
                      <a:pt x="24" y="15"/>
                      <a:pt x="21" y="14"/>
                      <a:pt x="20" y="12"/>
                    </a:cubicBezTo>
                    <a:cubicBezTo>
                      <a:pt x="18" y="10"/>
                      <a:pt x="19" y="6"/>
                      <a:pt x="22" y="4"/>
                    </a:cubicBezTo>
                    <a:cubicBezTo>
                      <a:pt x="23" y="3"/>
                      <a:pt x="27" y="0"/>
                      <a:pt x="43" y="10"/>
                    </a:cubicBezTo>
                    <a:cubicBezTo>
                      <a:pt x="51" y="15"/>
                      <a:pt x="72" y="29"/>
                      <a:pt x="70" y="48"/>
                    </a:cubicBezTo>
                    <a:cubicBezTo>
                      <a:pt x="68" y="59"/>
                      <a:pt x="62" y="68"/>
                      <a:pt x="52" y="72"/>
                    </a:cubicBezTo>
                    <a:cubicBezTo>
                      <a:pt x="48" y="74"/>
                      <a:pt x="42" y="76"/>
                      <a:pt x="37" y="76"/>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4" name="Freeform 66">
                <a:extLst>
                  <a:ext uri="{FF2B5EF4-FFF2-40B4-BE49-F238E27FC236}">
                    <a16:creationId xmlns:a16="http://schemas.microsoft.com/office/drawing/2014/main" id="{EB966593-4E71-49F7-9001-ADC70CF98F20}"/>
                  </a:ext>
                </a:extLst>
              </p:cNvPr>
              <p:cNvSpPr>
                <a:spLocks/>
              </p:cNvSpPr>
              <p:nvPr/>
            </p:nvSpPr>
            <p:spPr bwMode="auto">
              <a:xfrm>
                <a:off x="3752850" y="3857625"/>
                <a:ext cx="203200" cy="260350"/>
              </a:xfrm>
              <a:custGeom>
                <a:avLst/>
                <a:gdLst>
                  <a:gd name="T0" fmla="*/ 61 w 188"/>
                  <a:gd name="T1" fmla="*/ 17 h 242"/>
                  <a:gd name="T2" fmla="*/ 63 w 188"/>
                  <a:gd name="T3" fmla="*/ 72 h 242"/>
                  <a:gd name="T4" fmla="*/ 17 w 188"/>
                  <a:gd name="T5" fmla="*/ 95 h 242"/>
                  <a:gd name="T6" fmla="*/ 9 w 188"/>
                  <a:gd name="T7" fmla="*/ 134 h 242"/>
                  <a:gd name="T8" fmla="*/ 64 w 188"/>
                  <a:gd name="T9" fmla="*/ 226 h 242"/>
                  <a:gd name="T10" fmla="*/ 100 w 188"/>
                  <a:gd name="T11" fmla="*/ 227 h 242"/>
                  <a:gd name="T12" fmla="*/ 175 w 188"/>
                  <a:gd name="T13" fmla="*/ 145 h 242"/>
                  <a:gd name="T14" fmla="*/ 167 w 188"/>
                  <a:gd name="T15" fmla="*/ 0 h 242"/>
                  <a:gd name="T16" fmla="*/ 61 w 188"/>
                  <a:gd name="T17" fmla="*/ 17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242">
                    <a:moveTo>
                      <a:pt x="61" y="17"/>
                    </a:moveTo>
                    <a:cubicBezTo>
                      <a:pt x="63" y="72"/>
                      <a:pt x="63" y="72"/>
                      <a:pt x="63" y="72"/>
                    </a:cubicBezTo>
                    <a:cubicBezTo>
                      <a:pt x="63" y="72"/>
                      <a:pt x="34" y="81"/>
                      <a:pt x="17" y="95"/>
                    </a:cubicBezTo>
                    <a:cubicBezTo>
                      <a:pt x="0" y="108"/>
                      <a:pt x="0" y="120"/>
                      <a:pt x="9" y="134"/>
                    </a:cubicBezTo>
                    <a:cubicBezTo>
                      <a:pt x="17" y="148"/>
                      <a:pt x="64" y="226"/>
                      <a:pt x="64" y="226"/>
                    </a:cubicBezTo>
                    <a:cubicBezTo>
                      <a:pt x="64" y="226"/>
                      <a:pt x="75" y="242"/>
                      <a:pt x="100" y="227"/>
                    </a:cubicBezTo>
                    <a:cubicBezTo>
                      <a:pt x="126" y="212"/>
                      <a:pt x="163" y="163"/>
                      <a:pt x="175" y="145"/>
                    </a:cubicBezTo>
                    <a:cubicBezTo>
                      <a:pt x="188" y="128"/>
                      <a:pt x="167" y="0"/>
                      <a:pt x="167" y="0"/>
                    </a:cubicBezTo>
                    <a:lnTo>
                      <a:pt x="61" y="17"/>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5" name="Freeform 67">
                <a:extLst>
                  <a:ext uri="{FF2B5EF4-FFF2-40B4-BE49-F238E27FC236}">
                    <a16:creationId xmlns:a16="http://schemas.microsoft.com/office/drawing/2014/main" id="{431301DA-B766-4542-81C9-11DA7F1523B0}"/>
                  </a:ext>
                </a:extLst>
              </p:cNvPr>
              <p:cNvSpPr>
                <a:spLocks/>
              </p:cNvSpPr>
              <p:nvPr/>
            </p:nvSpPr>
            <p:spPr bwMode="auto">
              <a:xfrm>
                <a:off x="3881438" y="3959225"/>
                <a:ext cx="84138" cy="139700"/>
              </a:xfrm>
              <a:custGeom>
                <a:avLst/>
                <a:gdLst>
                  <a:gd name="T0" fmla="*/ 54 w 78"/>
                  <a:gd name="T1" fmla="*/ 0 h 130"/>
                  <a:gd name="T2" fmla="*/ 75 w 78"/>
                  <a:gd name="T3" fmla="*/ 34 h 130"/>
                  <a:gd name="T4" fmla="*/ 45 w 78"/>
                  <a:gd name="T5" fmla="*/ 125 h 130"/>
                  <a:gd name="T6" fmla="*/ 0 w 78"/>
                  <a:gd name="T7" fmla="*/ 92 h 130"/>
                  <a:gd name="T8" fmla="*/ 54 w 78"/>
                  <a:gd name="T9" fmla="*/ 0 h 130"/>
                </a:gdLst>
                <a:ahLst/>
                <a:cxnLst>
                  <a:cxn ang="0">
                    <a:pos x="T0" y="T1"/>
                  </a:cxn>
                  <a:cxn ang="0">
                    <a:pos x="T2" y="T3"/>
                  </a:cxn>
                  <a:cxn ang="0">
                    <a:pos x="T4" y="T5"/>
                  </a:cxn>
                  <a:cxn ang="0">
                    <a:pos x="T6" y="T7"/>
                  </a:cxn>
                  <a:cxn ang="0">
                    <a:pos x="T8" y="T9"/>
                  </a:cxn>
                </a:cxnLst>
                <a:rect l="0" t="0" r="r" b="b"/>
                <a:pathLst>
                  <a:path w="78" h="130">
                    <a:moveTo>
                      <a:pt x="54" y="0"/>
                    </a:moveTo>
                    <a:cubicBezTo>
                      <a:pt x="54" y="0"/>
                      <a:pt x="73" y="16"/>
                      <a:pt x="75" y="34"/>
                    </a:cubicBezTo>
                    <a:cubicBezTo>
                      <a:pt x="78" y="52"/>
                      <a:pt x="56" y="120"/>
                      <a:pt x="45" y="125"/>
                    </a:cubicBezTo>
                    <a:cubicBezTo>
                      <a:pt x="34" y="130"/>
                      <a:pt x="0" y="92"/>
                      <a:pt x="0" y="92"/>
                    </a:cubicBezTo>
                    <a:lnTo>
                      <a:pt x="54"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6" name="Freeform 68">
                <a:extLst>
                  <a:ext uri="{FF2B5EF4-FFF2-40B4-BE49-F238E27FC236}">
                    <a16:creationId xmlns:a16="http://schemas.microsoft.com/office/drawing/2014/main" id="{C3DFD132-C278-4755-B164-5E4A6FAD9B77}"/>
                  </a:ext>
                </a:extLst>
              </p:cNvPr>
              <p:cNvSpPr>
                <a:spLocks/>
              </p:cNvSpPr>
              <p:nvPr/>
            </p:nvSpPr>
            <p:spPr bwMode="auto">
              <a:xfrm>
                <a:off x="4513263" y="5191125"/>
                <a:ext cx="149225" cy="150813"/>
              </a:xfrm>
              <a:custGeom>
                <a:avLst/>
                <a:gdLst>
                  <a:gd name="T0" fmla="*/ 75 w 94"/>
                  <a:gd name="T1" fmla="*/ 0 h 95"/>
                  <a:gd name="T2" fmla="*/ 88 w 94"/>
                  <a:gd name="T3" fmla="*/ 81 h 95"/>
                  <a:gd name="T4" fmla="*/ 94 w 94"/>
                  <a:gd name="T5" fmla="*/ 95 h 95"/>
                  <a:gd name="T6" fmla="*/ 19 w 94"/>
                  <a:gd name="T7" fmla="*/ 92 h 95"/>
                  <a:gd name="T8" fmla="*/ 0 w 94"/>
                  <a:gd name="T9" fmla="*/ 10 h 95"/>
                  <a:gd name="T10" fmla="*/ 75 w 94"/>
                  <a:gd name="T11" fmla="*/ 0 h 95"/>
                  <a:gd name="T12" fmla="*/ 75 w 94"/>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94" h="95">
                    <a:moveTo>
                      <a:pt x="75" y="0"/>
                    </a:moveTo>
                    <a:lnTo>
                      <a:pt x="88" y="81"/>
                    </a:lnTo>
                    <a:lnTo>
                      <a:pt x="94" y="95"/>
                    </a:lnTo>
                    <a:lnTo>
                      <a:pt x="19" y="92"/>
                    </a:lnTo>
                    <a:lnTo>
                      <a:pt x="0" y="10"/>
                    </a:lnTo>
                    <a:lnTo>
                      <a:pt x="75" y="0"/>
                    </a:lnTo>
                    <a:lnTo>
                      <a:pt x="75"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7" name="Freeform 69">
                <a:extLst>
                  <a:ext uri="{FF2B5EF4-FFF2-40B4-BE49-F238E27FC236}">
                    <a16:creationId xmlns:a16="http://schemas.microsoft.com/office/drawing/2014/main" id="{A8D66842-CB5D-4494-A665-B665A66D3192}"/>
                  </a:ext>
                </a:extLst>
              </p:cNvPr>
              <p:cNvSpPr>
                <a:spLocks/>
              </p:cNvSpPr>
              <p:nvPr/>
            </p:nvSpPr>
            <p:spPr bwMode="auto">
              <a:xfrm>
                <a:off x="4008438" y="3840163"/>
                <a:ext cx="654050" cy="1423988"/>
              </a:xfrm>
              <a:custGeom>
                <a:avLst/>
                <a:gdLst>
                  <a:gd name="T0" fmla="*/ 20 w 607"/>
                  <a:gd name="T1" fmla="*/ 62 h 1326"/>
                  <a:gd name="T2" fmla="*/ 52 w 607"/>
                  <a:gd name="T3" fmla="*/ 274 h 1326"/>
                  <a:gd name="T4" fmla="*/ 353 w 607"/>
                  <a:gd name="T5" fmla="*/ 827 h 1326"/>
                  <a:gd name="T6" fmla="*/ 464 w 607"/>
                  <a:gd name="T7" fmla="*/ 1318 h 1326"/>
                  <a:gd name="T8" fmla="*/ 607 w 607"/>
                  <a:gd name="T9" fmla="*/ 1282 h 1326"/>
                  <a:gd name="T10" fmla="*/ 531 w 607"/>
                  <a:gd name="T11" fmla="*/ 705 h 1326"/>
                  <a:gd name="T12" fmla="*/ 452 w 607"/>
                  <a:gd name="T13" fmla="*/ 512 h 1326"/>
                  <a:gd name="T14" fmla="*/ 318 w 607"/>
                  <a:gd name="T15" fmla="*/ 141 h 1326"/>
                  <a:gd name="T16" fmla="*/ 306 w 607"/>
                  <a:gd name="T17" fmla="*/ 0 h 1326"/>
                  <a:gd name="T18" fmla="*/ 20 w 607"/>
                  <a:gd name="T19" fmla="*/ 62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 h="1326">
                    <a:moveTo>
                      <a:pt x="20" y="62"/>
                    </a:moveTo>
                    <a:cubicBezTo>
                      <a:pt x="20" y="62"/>
                      <a:pt x="0" y="136"/>
                      <a:pt x="52" y="274"/>
                    </a:cubicBezTo>
                    <a:cubicBezTo>
                      <a:pt x="103" y="412"/>
                      <a:pt x="353" y="827"/>
                      <a:pt x="353" y="827"/>
                    </a:cubicBezTo>
                    <a:cubicBezTo>
                      <a:pt x="464" y="1318"/>
                      <a:pt x="464" y="1318"/>
                      <a:pt x="464" y="1318"/>
                    </a:cubicBezTo>
                    <a:cubicBezTo>
                      <a:pt x="464" y="1318"/>
                      <a:pt x="543" y="1326"/>
                      <a:pt x="607" y="1282"/>
                    </a:cubicBezTo>
                    <a:cubicBezTo>
                      <a:pt x="531" y="705"/>
                      <a:pt x="531" y="705"/>
                      <a:pt x="531" y="705"/>
                    </a:cubicBezTo>
                    <a:cubicBezTo>
                      <a:pt x="531" y="705"/>
                      <a:pt x="491" y="603"/>
                      <a:pt x="452" y="512"/>
                    </a:cubicBezTo>
                    <a:cubicBezTo>
                      <a:pt x="412" y="421"/>
                      <a:pt x="318" y="141"/>
                      <a:pt x="318" y="141"/>
                    </a:cubicBezTo>
                    <a:cubicBezTo>
                      <a:pt x="306" y="0"/>
                      <a:pt x="306" y="0"/>
                      <a:pt x="306" y="0"/>
                    </a:cubicBezTo>
                    <a:lnTo>
                      <a:pt x="20" y="62"/>
                    </a:lnTo>
                    <a:close/>
                  </a:path>
                </a:pathLst>
              </a:custGeom>
              <a:solidFill>
                <a:srgbClr val="5366F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8" name="Freeform 70">
                <a:extLst>
                  <a:ext uri="{FF2B5EF4-FFF2-40B4-BE49-F238E27FC236}">
                    <a16:creationId xmlns:a16="http://schemas.microsoft.com/office/drawing/2014/main" id="{78A86949-7E76-4D55-B10B-65A8CB02F20D}"/>
                  </a:ext>
                </a:extLst>
              </p:cNvPr>
              <p:cNvSpPr>
                <a:spLocks/>
              </p:cNvSpPr>
              <p:nvPr/>
            </p:nvSpPr>
            <p:spPr bwMode="auto">
              <a:xfrm>
                <a:off x="4008438" y="2365375"/>
                <a:ext cx="465138" cy="549275"/>
              </a:xfrm>
              <a:custGeom>
                <a:avLst/>
                <a:gdLst>
                  <a:gd name="T0" fmla="*/ 314 w 432"/>
                  <a:gd name="T1" fmla="*/ 0 h 511"/>
                  <a:gd name="T2" fmla="*/ 397 w 432"/>
                  <a:gd name="T3" fmla="*/ 234 h 511"/>
                  <a:gd name="T4" fmla="*/ 282 w 432"/>
                  <a:gd name="T5" fmla="*/ 493 h 511"/>
                  <a:gd name="T6" fmla="*/ 64 w 432"/>
                  <a:gd name="T7" fmla="*/ 372 h 511"/>
                  <a:gd name="T8" fmla="*/ 0 w 432"/>
                  <a:gd name="T9" fmla="*/ 94 h 511"/>
                  <a:gd name="T10" fmla="*/ 314 w 432"/>
                  <a:gd name="T11" fmla="*/ 0 h 511"/>
                </a:gdLst>
                <a:ahLst/>
                <a:cxnLst>
                  <a:cxn ang="0">
                    <a:pos x="T0" y="T1"/>
                  </a:cxn>
                  <a:cxn ang="0">
                    <a:pos x="T2" y="T3"/>
                  </a:cxn>
                  <a:cxn ang="0">
                    <a:pos x="T4" y="T5"/>
                  </a:cxn>
                  <a:cxn ang="0">
                    <a:pos x="T6" y="T7"/>
                  </a:cxn>
                  <a:cxn ang="0">
                    <a:pos x="T8" y="T9"/>
                  </a:cxn>
                  <a:cxn ang="0">
                    <a:pos x="T10" y="T11"/>
                  </a:cxn>
                </a:cxnLst>
                <a:rect l="0" t="0" r="r" b="b"/>
                <a:pathLst>
                  <a:path w="432" h="511">
                    <a:moveTo>
                      <a:pt x="314" y="0"/>
                    </a:moveTo>
                    <a:cubicBezTo>
                      <a:pt x="314" y="0"/>
                      <a:pt x="362" y="90"/>
                      <a:pt x="397" y="234"/>
                    </a:cubicBezTo>
                    <a:cubicBezTo>
                      <a:pt x="432" y="378"/>
                      <a:pt x="381" y="465"/>
                      <a:pt x="282" y="493"/>
                    </a:cubicBezTo>
                    <a:cubicBezTo>
                      <a:pt x="219" y="511"/>
                      <a:pt x="127" y="509"/>
                      <a:pt x="64" y="372"/>
                    </a:cubicBezTo>
                    <a:cubicBezTo>
                      <a:pt x="0" y="236"/>
                      <a:pt x="0" y="94"/>
                      <a:pt x="0" y="94"/>
                    </a:cubicBezTo>
                    <a:lnTo>
                      <a:pt x="314"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9" name="Freeform 71">
                <a:extLst>
                  <a:ext uri="{FF2B5EF4-FFF2-40B4-BE49-F238E27FC236}">
                    <a16:creationId xmlns:a16="http://schemas.microsoft.com/office/drawing/2014/main" id="{52248730-39D9-43EA-BE36-F8824239AF6E}"/>
                  </a:ext>
                </a:extLst>
              </p:cNvPr>
              <p:cNvSpPr>
                <a:spLocks/>
              </p:cNvSpPr>
              <p:nvPr/>
            </p:nvSpPr>
            <p:spPr bwMode="auto">
              <a:xfrm>
                <a:off x="4178300" y="2838450"/>
                <a:ext cx="206375" cy="292100"/>
              </a:xfrm>
              <a:custGeom>
                <a:avLst/>
                <a:gdLst>
                  <a:gd name="T0" fmla="*/ 116 w 130"/>
                  <a:gd name="T1" fmla="*/ 0 h 184"/>
                  <a:gd name="T2" fmla="*/ 130 w 130"/>
                  <a:gd name="T3" fmla="*/ 106 h 184"/>
                  <a:gd name="T4" fmla="*/ 37 w 130"/>
                  <a:gd name="T5" fmla="*/ 184 h 184"/>
                  <a:gd name="T6" fmla="*/ 1 w 130"/>
                  <a:gd name="T7" fmla="*/ 106 h 184"/>
                  <a:gd name="T8" fmla="*/ 0 w 130"/>
                  <a:gd name="T9" fmla="*/ 18 h 184"/>
                  <a:gd name="T10" fmla="*/ 116 w 130"/>
                  <a:gd name="T11" fmla="*/ 0 h 184"/>
                  <a:gd name="T12" fmla="*/ 116 w 130"/>
                  <a:gd name="T13" fmla="*/ 0 h 184"/>
                </a:gdLst>
                <a:ahLst/>
                <a:cxnLst>
                  <a:cxn ang="0">
                    <a:pos x="T0" y="T1"/>
                  </a:cxn>
                  <a:cxn ang="0">
                    <a:pos x="T2" y="T3"/>
                  </a:cxn>
                  <a:cxn ang="0">
                    <a:pos x="T4" y="T5"/>
                  </a:cxn>
                  <a:cxn ang="0">
                    <a:pos x="T6" y="T7"/>
                  </a:cxn>
                  <a:cxn ang="0">
                    <a:pos x="T8" y="T9"/>
                  </a:cxn>
                  <a:cxn ang="0">
                    <a:pos x="T10" y="T11"/>
                  </a:cxn>
                  <a:cxn ang="0">
                    <a:pos x="T12" y="T13"/>
                  </a:cxn>
                </a:cxnLst>
                <a:rect l="0" t="0" r="r" b="b"/>
                <a:pathLst>
                  <a:path w="130" h="184">
                    <a:moveTo>
                      <a:pt x="116" y="0"/>
                    </a:moveTo>
                    <a:lnTo>
                      <a:pt x="130" y="106"/>
                    </a:lnTo>
                    <a:lnTo>
                      <a:pt x="37" y="184"/>
                    </a:lnTo>
                    <a:lnTo>
                      <a:pt x="1" y="106"/>
                    </a:lnTo>
                    <a:lnTo>
                      <a:pt x="0" y="18"/>
                    </a:lnTo>
                    <a:lnTo>
                      <a:pt x="116" y="0"/>
                    </a:lnTo>
                    <a:lnTo>
                      <a:pt x="116"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0" name="Freeform 72">
                <a:extLst>
                  <a:ext uri="{FF2B5EF4-FFF2-40B4-BE49-F238E27FC236}">
                    <a16:creationId xmlns:a16="http://schemas.microsoft.com/office/drawing/2014/main" id="{92C0D85A-B2B5-42E8-A79E-23669B68164D}"/>
                  </a:ext>
                </a:extLst>
              </p:cNvPr>
              <p:cNvSpPr>
                <a:spLocks/>
              </p:cNvSpPr>
              <p:nvPr/>
            </p:nvSpPr>
            <p:spPr bwMode="auto">
              <a:xfrm>
                <a:off x="3932238" y="2212975"/>
                <a:ext cx="550863" cy="274638"/>
              </a:xfrm>
              <a:custGeom>
                <a:avLst/>
                <a:gdLst>
                  <a:gd name="T0" fmla="*/ 31 w 511"/>
                  <a:gd name="T1" fmla="*/ 207 h 256"/>
                  <a:gd name="T2" fmla="*/ 82 w 511"/>
                  <a:gd name="T3" fmla="*/ 57 h 256"/>
                  <a:gd name="T4" fmla="*/ 333 w 511"/>
                  <a:gd name="T5" fmla="*/ 40 h 256"/>
                  <a:gd name="T6" fmla="*/ 479 w 511"/>
                  <a:gd name="T7" fmla="*/ 0 h 256"/>
                  <a:gd name="T8" fmla="*/ 374 w 511"/>
                  <a:gd name="T9" fmla="*/ 209 h 256"/>
                  <a:gd name="T10" fmla="*/ 117 w 511"/>
                  <a:gd name="T11" fmla="*/ 256 h 256"/>
                  <a:gd name="T12" fmla="*/ 31 w 511"/>
                  <a:gd name="T13" fmla="*/ 207 h 256"/>
                </a:gdLst>
                <a:ahLst/>
                <a:cxnLst>
                  <a:cxn ang="0">
                    <a:pos x="T0" y="T1"/>
                  </a:cxn>
                  <a:cxn ang="0">
                    <a:pos x="T2" y="T3"/>
                  </a:cxn>
                  <a:cxn ang="0">
                    <a:pos x="T4" y="T5"/>
                  </a:cxn>
                  <a:cxn ang="0">
                    <a:pos x="T6" y="T7"/>
                  </a:cxn>
                  <a:cxn ang="0">
                    <a:pos x="T8" y="T9"/>
                  </a:cxn>
                  <a:cxn ang="0">
                    <a:pos x="T10" y="T11"/>
                  </a:cxn>
                  <a:cxn ang="0">
                    <a:pos x="T12" y="T13"/>
                  </a:cxn>
                </a:cxnLst>
                <a:rect l="0" t="0" r="r" b="b"/>
                <a:pathLst>
                  <a:path w="511" h="256">
                    <a:moveTo>
                      <a:pt x="31" y="207"/>
                    </a:moveTo>
                    <a:cubicBezTo>
                      <a:pt x="31" y="207"/>
                      <a:pt x="0" y="110"/>
                      <a:pt x="82" y="57"/>
                    </a:cubicBezTo>
                    <a:cubicBezTo>
                      <a:pt x="164" y="5"/>
                      <a:pt x="239" y="34"/>
                      <a:pt x="333" y="40"/>
                    </a:cubicBezTo>
                    <a:cubicBezTo>
                      <a:pt x="427" y="47"/>
                      <a:pt x="456" y="37"/>
                      <a:pt x="479" y="0"/>
                    </a:cubicBezTo>
                    <a:cubicBezTo>
                      <a:pt x="479" y="0"/>
                      <a:pt x="511" y="167"/>
                      <a:pt x="374" y="209"/>
                    </a:cubicBezTo>
                    <a:cubicBezTo>
                      <a:pt x="265" y="243"/>
                      <a:pt x="117" y="256"/>
                      <a:pt x="117" y="256"/>
                    </a:cubicBezTo>
                    <a:lnTo>
                      <a:pt x="31" y="20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1" name="Freeform 73">
                <a:extLst>
                  <a:ext uri="{FF2B5EF4-FFF2-40B4-BE49-F238E27FC236}">
                    <a16:creationId xmlns:a16="http://schemas.microsoft.com/office/drawing/2014/main" id="{937EA784-5BCA-43D2-8D6F-87F809515533}"/>
                  </a:ext>
                </a:extLst>
              </p:cNvPr>
              <p:cNvSpPr>
                <a:spLocks/>
              </p:cNvSpPr>
              <p:nvPr/>
            </p:nvSpPr>
            <p:spPr bwMode="auto">
              <a:xfrm>
                <a:off x="3863975" y="2403475"/>
                <a:ext cx="285750" cy="466725"/>
              </a:xfrm>
              <a:custGeom>
                <a:avLst/>
                <a:gdLst>
                  <a:gd name="T0" fmla="*/ 108 w 265"/>
                  <a:gd name="T1" fmla="*/ 14 h 434"/>
                  <a:gd name="T2" fmla="*/ 29 w 265"/>
                  <a:gd name="T3" fmla="*/ 64 h 434"/>
                  <a:gd name="T4" fmla="*/ 48 w 265"/>
                  <a:gd name="T5" fmla="*/ 260 h 434"/>
                  <a:gd name="T6" fmla="*/ 265 w 265"/>
                  <a:gd name="T7" fmla="*/ 434 h 434"/>
                  <a:gd name="T8" fmla="*/ 174 w 265"/>
                  <a:gd name="T9" fmla="*/ 292 h 434"/>
                  <a:gd name="T10" fmla="*/ 160 w 265"/>
                  <a:gd name="T11" fmla="*/ 217 h 434"/>
                  <a:gd name="T12" fmla="*/ 183 w 265"/>
                  <a:gd name="T13" fmla="*/ 59 h 434"/>
                  <a:gd name="T14" fmla="*/ 108 w 265"/>
                  <a:gd name="T15" fmla="*/ 14 h 4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434">
                    <a:moveTo>
                      <a:pt x="108" y="14"/>
                    </a:moveTo>
                    <a:cubicBezTo>
                      <a:pt x="108" y="14"/>
                      <a:pt x="59" y="0"/>
                      <a:pt x="29" y="64"/>
                    </a:cubicBezTo>
                    <a:cubicBezTo>
                      <a:pt x="0" y="127"/>
                      <a:pt x="15" y="208"/>
                      <a:pt x="48" y="260"/>
                    </a:cubicBezTo>
                    <a:cubicBezTo>
                      <a:pt x="79" y="309"/>
                      <a:pt x="162" y="417"/>
                      <a:pt x="265" y="434"/>
                    </a:cubicBezTo>
                    <a:cubicBezTo>
                      <a:pt x="174" y="292"/>
                      <a:pt x="174" y="292"/>
                      <a:pt x="174" y="292"/>
                    </a:cubicBezTo>
                    <a:cubicBezTo>
                      <a:pt x="160" y="217"/>
                      <a:pt x="160" y="217"/>
                      <a:pt x="160" y="217"/>
                    </a:cubicBezTo>
                    <a:cubicBezTo>
                      <a:pt x="160" y="217"/>
                      <a:pt x="196" y="120"/>
                      <a:pt x="183" y="59"/>
                    </a:cubicBezTo>
                    <a:lnTo>
                      <a:pt x="108" y="14"/>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2" name="Freeform 74">
                <a:extLst>
                  <a:ext uri="{FF2B5EF4-FFF2-40B4-BE49-F238E27FC236}">
                    <a16:creationId xmlns:a16="http://schemas.microsoft.com/office/drawing/2014/main" id="{EE3002CE-04ED-47B7-9FEC-2705633B7473}"/>
                  </a:ext>
                </a:extLst>
              </p:cNvPr>
              <p:cNvSpPr>
                <a:spLocks/>
              </p:cNvSpPr>
              <p:nvPr/>
            </p:nvSpPr>
            <p:spPr bwMode="auto">
              <a:xfrm>
                <a:off x="3986213" y="2606675"/>
                <a:ext cx="161925" cy="185738"/>
              </a:xfrm>
              <a:custGeom>
                <a:avLst/>
                <a:gdLst>
                  <a:gd name="T0" fmla="*/ 133 w 150"/>
                  <a:gd name="T1" fmla="*/ 63 h 173"/>
                  <a:gd name="T2" fmla="*/ 104 w 150"/>
                  <a:gd name="T3" fmla="*/ 160 h 173"/>
                  <a:gd name="T4" fmla="*/ 16 w 150"/>
                  <a:gd name="T5" fmla="*/ 110 h 173"/>
                  <a:gd name="T6" fmla="*/ 46 w 150"/>
                  <a:gd name="T7" fmla="*/ 13 h 173"/>
                  <a:gd name="T8" fmla="*/ 133 w 150"/>
                  <a:gd name="T9" fmla="*/ 63 h 173"/>
                </a:gdLst>
                <a:ahLst/>
                <a:cxnLst>
                  <a:cxn ang="0">
                    <a:pos x="T0" y="T1"/>
                  </a:cxn>
                  <a:cxn ang="0">
                    <a:pos x="T2" y="T3"/>
                  </a:cxn>
                  <a:cxn ang="0">
                    <a:pos x="T4" y="T5"/>
                  </a:cxn>
                  <a:cxn ang="0">
                    <a:pos x="T6" y="T7"/>
                  </a:cxn>
                  <a:cxn ang="0">
                    <a:pos x="T8" y="T9"/>
                  </a:cxn>
                </a:cxnLst>
                <a:rect l="0" t="0" r="r" b="b"/>
                <a:pathLst>
                  <a:path w="150" h="173">
                    <a:moveTo>
                      <a:pt x="133" y="63"/>
                    </a:moveTo>
                    <a:cubicBezTo>
                      <a:pt x="150" y="104"/>
                      <a:pt x="136" y="147"/>
                      <a:pt x="104" y="160"/>
                    </a:cubicBezTo>
                    <a:cubicBezTo>
                      <a:pt x="72" y="173"/>
                      <a:pt x="32" y="151"/>
                      <a:pt x="16" y="110"/>
                    </a:cubicBezTo>
                    <a:cubicBezTo>
                      <a:pt x="0" y="69"/>
                      <a:pt x="13" y="26"/>
                      <a:pt x="46" y="13"/>
                    </a:cubicBezTo>
                    <a:cubicBezTo>
                      <a:pt x="78" y="0"/>
                      <a:pt x="117" y="22"/>
                      <a:pt x="133" y="63"/>
                    </a:cubicBez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3" name="Freeform 75">
                <a:extLst>
                  <a:ext uri="{FF2B5EF4-FFF2-40B4-BE49-F238E27FC236}">
                    <a16:creationId xmlns:a16="http://schemas.microsoft.com/office/drawing/2014/main" id="{28E4213A-7C0C-4CC9-BC82-46B278091884}"/>
                  </a:ext>
                </a:extLst>
              </p:cNvPr>
              <p:cNvSpPr>
                <a:spLocks/>
              </p:cNvSpPr>
              <p:nvPr/>
            </p:nvSpPr>
            <p:spPr bwMode="auto">
              <a:xfrm>
                <a:off x="3732213" y="2968625"/>
                <a:ext cx="1238250" cy="974725"/>
              </a:xfrm>
              <a:custGeom>
                <a:avLst/>
                <a:gdLst>
                  <a:gd name="T0" fmla="*/ 414 w 1148"/>
                  <a:gd name="T1" fmla="*/ 29 h 909"/>
                  <a:gd name="T2" fmla="*/ 512 w 1148"/>
                  <a:gd name="T3" fmla="*/ 62 h 909"/>
                  <a:gd name="T4" fmla="*/ 604 w 1148"/>
                  <a:gd name="T5" fmla="*/ 12 h 909"/>
                  <a:gd name="T6" fmla="*/ 714 w 1148"/>
                  <a:gd name="T7" fmla="*/ 16 h 909"/>
                  <a:gd name="T8" fmla="*/ 844 w 1148"/>
                  <a:gd name="T9" fmla="*/ 420 h 909"/>
                  <a:gd name="T10" fmla="*/ 1148 w 1148"/>
                  <a:gd name="T11" fmla="*/ 548 h 909"/>
                  <a:gd name="T12" fmla="*/ 1104 w 1148"/>
                  <a:gd name="T13" fmla="*/ 680 h 909"/>
                  <a:gd name="T14" fmla="*/ 772 w 1148"/>
                  <a:gd name="T15" fmla="*/ 628 h 909"/>
                  <a:gd name="T16" fmla="*/ 739 w 1148"/>
                  <a:gd name="T17" fmla="*/ 801 h 909"/>
                  <a:gd name="T18" fmla="*/ 734 w 1148"/>
                  <a:gd name="T19" fmla="*/ 847 h 909"/>
                  <a:gd name="T20" fmla="*/ 270 w 1148"/>
                  <a:gd name="T21" fmla="*/ 892 h 909"/>
                  <a:gd name="T22" fmla="*/ 269 w 1148"/>
                  <a:gd name="T23" fmla="*/ 847 h 909"/>
                  <a:gd name="T24" fmla="*/ 246 w 1148"/>
                  <a:gd name="T25" fmla="*/ 807 h 909"/>
                  <a:gd name="T26" fmla="*/ 257 w 1148"/>
                  <a:gd name="T27" fmla="*/ 488 h 909"/>
                  <a:gd name="T28" fmla="*/ 199 w 1148"/>
                  <a:gd name="T29" fmla="*/ 566 h 909"/>
                  <a:gd name="T30" fmla="*/ 196 w 1148"/>
                  <a:gd name="T31" fmla="*/ 836 h 909"/>
                  <a:gd name="T32" fmla="*/ 72 w 1148"/>
                  <a:gd name="T33" fmla="*/ 862 h 909"/>
                  <a:gd name="T34" fmla="*/ 13 w 1148"/>
                  <a:gd name="T35" fmla="*/ 549 h 909"/>
                  <a:gd name="T36" fmla="*/ 66 w 1148"/>
                  <a:gd name="T37" fmla="*/ 382 h 909"/>
                  <a:gd name="T38" fmla="*/ 222 w 1148"/>
                  <a:gd name="T39" fmla="*/ 128 h 909"/>
                  <a:gd name="T40" fmla="*/ 311 w 1148"/>
                  <a:gd name="T41" fmla="*/ 40 h 909"/>
                  <a:gd name="T42" fmla="*/ 414 w 1148"/>
                  <a:gd name="T43" fmla="*/ 29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8" h="909">
                    <a:moveTo>
                      <a:pt x="414" y="29"/>
                    </a:moveTo>
                    <a:cubicBezTo>
                      <a:pt x="414" y="29"/>
                      <a:pt x="433" y="65"/>
                      <a:pt x="512" y="62"/>
                    </a:cubicBezTo>
                    <a:cubicBezTo>
                      <a:pt x="551" y="61"/>
                      <a:pt x="597" y="45"/>
                      <a:pt x="604" y="12"/>
                    </a:cubicBezTo>
                    <a:cubicBezTo>
                      <a:pt x="604" y="12"/>
                      <a:pt x="683" y="0"/>
                      <a:pt x="714" y="16"/>
                    </a:cubicBezTo>
                    <a:cubicBezTo>
                      <a:pt x="785" y="52"/>
                      <a:pt x="844" y="420"/>
                      <a:pt x="844" y="420"/>
                    </a:cubicBezTo>
                    <a:cubicBezTo>
                      <a:pt x="1148" y="548"/>
                      <a:pt x="1148" y="548"/>
                      <a:pt x="1148" y="548"/>
                    </a:cubicBezTo>
                    <a:cubicBezTo>
                      <a:pt x="1104" y="680"/>
                      <a:pt x="1104" y="680"/>
                      <a:pt x="1104" y="680"/>
                    </a:cubicBezTo>
                    <a:cubicBezTo>
                      <a:pt x="772" y="628"/>
                      <a:pt x="772" y="628"/>
                      <a:pt x="772" y="628"/>
                    </a:cubicBezTo>
                    <a:cubicBezTo>
                      <a:pt x="772" y="628"/>
                      <a:pt x="775" y="797"/>
                      <a:pt x="739" y="801"/>
                    </a:cubicBezTo>
                    <a:cubicBezTo>
                      <a:pt x="734" y="847"/>
                      <a:pt x="734" y="847"/>
                      <a:pt x="734" y="847"/>
                    </a:cubicBezTo>
                    <a:cubicBezTo>
                      <a:pt x="734" y="847"/>
                      <a:pt x="437" y="909"/>
                      <a:pt x="270" y="892"/>
                    </a:cubicBezTo>
                    <a:cubicBezTo>
                      <a:pt x="269" y="847"/>
                      <a:pt x="269" y="847"/>
                      <a:pt x="269" y="847"/>
                    </a:cubicBezTo>
                    <a:cubicBezTo>
                      <a:pt x="269" y="847"/>
                      <a:pt x="257" y="848"/>
                      <a:pt x="246" y="807"/>
                    </a:cubicBezTo>
                    <a:cubicBezTo>
                      <a:pt x="235" y="766"/>
                      <a:pt x="257" y="488"/>
                      <a:pt x="257" y="488"/>
                    </a:cubicBezTo>
                    <a:cubicBezTo>
                      <a:pt x="199" y="566"/>
                      <a:pt x="199" y="566"/>
                      <a:pt x="199" y="566"/>
                    </a:cubicBezTo>
                    <a:cubicBezTo>
                      <a:pt x="196" y="836"/>
                      <a:pt x="196" y="836"/>
                      <a:pt x="196" y="836"/>
                    </a:cubicBezTo>
                    <a:cubicBezTo>
                      <a:pt x="72" y="862"/>
                      <a:pt x="72" y="862"/>
                      <a:pt x="72" y="862"/>
                    </a:cubicBezTo>
                    <a:cubicBezTo>
                      <a:pt x="72" y="862"/>
                      <a:pt x="25" y="587"/>
                      <a:pt x="13" y="549"/>
                    </a:cubicBezTo>
                    <a:cubicBezTo>
                      <a:pt x="0" y="511"/>
                      <a:pt x="37" y="440"/>
                      <a:pt x="66" y="382"/>
                    </a:cubicBezTo>
                    <a:cubicBezTo>
                      <a:pt x="94" y="325"/>
                      <a:pt x="199" y="168"/>
                      <a:pt x="222" y="128"/>
                    </a:cubicBezTo>
                    <a:cubicBezTo>
                      <a:pt x="244" y="89"/>
                      <a:pt x="281" y="51"/>
                      <a:pt x="311" y="40"/>
                    </a:cubicBezTo>
                    <a:cubicBezTo>
                      <a:pt x="341" y="30"/>
                      <a:pt x="414" y="29"/>
                      <a:pt x="414" y="29"/>
                    </a:cubicBezTo>
                    <a:close/>
                  </a:path>
                </a:pathLst>
              </a:custGeom>
              <a:solidFill>
                <a:srgbClr val="4EB0F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4" name="Freeform 76">
                <a:extLst>
                  <a:ext uri="{FF2B5EF4-FFF2-40B4-BE49-F238E27FC236}">
                    <a16:creationId xmlns:a16="http://schemas.microsoft.com/office/drawing/2014/main" id="{5DC5F33C-8821-445F-B7A6-EC0D5193C9F5}"/>
                  </a:ext>
                </a:extLst>
              </p:cNvPr>
              <p:cNvSpPr>
                <a:spLocks/>
              </p:cNvSpPr>
              <p:nvPr/>
            </p:nvSpPr>
            <p:spPr bwMode="auto">
              <a:xfrm>
                <a:off x="4021138" y="3821113"/>
                <a:ext cx="512763" cy="61913"/>
              </a:xfrm>
              <a:custGeom>
                <a:avLst/>
                <a:gdLst>
                  <a:gd name="T0" fmla="*/ 10 w 476"/>
                  <a:gd name="T1" fmla="*/ 58 h 58"/>
                  <a:gd name="T2" fmla="*/ 6 w 476"/>
                  <a:gd name="T3" fmla="*/ 58 h 58"/>
                  <a:gd name="T4" fmla="*/ 0 w 476"/>
                  <a:gd name="T5" fmla="*/ 52 h 58"/>
                  <a:gd name="T6" fmla="*/ 6 w 476"/>
                  <a:gd name="T7" fmla="*/ 46 h 58"/>
                  <a:gd name="T8" fmla="*/ 10 w 476"/>
                  <a:gd name="T9" fmla="*/ 46 h 58"/>
                  <a:gd name="T10" fmla="*/ 468 w 476"/>
                  <a:gd name="T11" fmla="*/ 1 h 58"/>
                  <a:gd name="T12" fmla="*/ 475 w 476"/>
                  <a:gd name="T13" fmla="*/ 6 h 58"/>
                  <a:gd name="T14" fmla="*/ 470 w 476"/>
                  <a:gd name="T15" fmla="*/ 13 h 58"/>
                  <a:gd name="T16" fmla="*/ 10 w 476"/>
                  <a:gd name="T1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6" h="58">
                    <a:moveTo>
                      <a:pt x="10" y="58"/>
                    </a:moveTo>
                    <a:cubicBezTo>
                      <a:pt x="7" y="58"/>
                      <a:pt x="6" y="58"/>
                      <a:pt x="6" y="58"/>
                    </a:cubicBezTo>
                    <a:cubicBezTo>
                      <a:pt x="3" y="58"/>
                      <a:pt x="0" y="55"/>
                      <a:pt x="0" y="52"/>
                    </a:cubicBezTo>
                    <a:cubicBezTo>
                      <a:pt x="0" y="49"/>
                      <a:pt x="3" y="46"/>
                      <a:pt x="6" y="46"/>
                    </a:cubicBezTo>
                    <a:cubicBezTo>
                      <a:pt x="6" y="46"/>
                      <a:pt x="7" y="46"/>
                      <a:pt x="10" y="46"/>
                    </a:cubicBezTo>
                    <a:cubicBezTo>
                      <a:pt x="43" y="46"/>
                      <a:pt x="289" y="44"/>
                      <a:pt x="468" y="1"/>
                    </a:cubicBezTo>
                    <a:cubicBezTo>
                      <a:pt x="471" y="0"/>
                      <a:pt x="474" y="2"/>
                      <a:pt x="475" y="6"/>
                    </a:cubicBezTo>
                    <a:cubicBezTo>
                      <a:pt x="476" y="9"/>
                      <a:pt x="474" y="12"/>
                      <a:pt x="470" y="13"/>
                    </a:cubicBezTo>
                    <a:cubicBezTo>
                      <a:pt x="290" y="56"/>
                      <a:pt x="43" y="58"/>
                      <a:pt x="10" y="58"/>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5" name="Freeform 77">
                <a:extLst>
                  <a:ext uri="{FF2B5EF4-FFF2-40B4-BE49-F238E27FC236}">
                    <a16:creationId xmlns:a16="http://schemas.microsoft.com/office/drawing/2014/main" id="{EAF5A4C6-6977-4EDE-A2F6-FC4B18A6152F}"/>
                  </a:ext>
                </a:extLst>
              </p:cNvPr>
              <p:cNvSpPr>
                <a:spLocks/>
              </p:cNvSpPr>
              <p:nvPr/>
            </p:nvSpPr>
            <p:spPr bwMode="auto">
              <a:xfrm>
                <a:off x="4003675" y="3298825"/>
                <a:ext cx="134938" cy="200025"/>
              </a:xfrm>
              <a:custGeom>
                <a:avLst/>
                <a:gdLst>
                  <a:gd name="T0" fmla="*/ 7 w 125"/>
                  <a:gd name="T1" fmla="*/ 186 h 186"/>
                  <a:gd name="T2" fmla="*/ 4 w 125"/>
                  <a:gd name="T3" fmla="*/ 185 h 186"/>
                  <a:gd name="T4" fmla="*/ 2 w 125"/>
                  <a:gd name="T5" fmla="*/ 177 h 186"/>
                  <a:gd name="T6" fmla="*/ 113 w 125"/>
                  <a:gd name="T7" fmla="*/ 4 h 186"/>
                  <a:gd name="T8" fmla="*/ 121 w 125"/>
                  <a:gd name="T9" fmla="*/ 2 h 186"/>
                  <a:gd name="T10" fmla="*/ 123 w 125"/>
                  <a:gd name="T11" fmla="*/ 10 h 186"/>
                  <a:gd name="T12" fmla="*/ 12 w 125"/>
                  <a:gd name="T13" fmla="*/ 183 h 186"/>
                  <a:gd name="T14" fmla="*/ 7 w 125"/>
                  <a:gd name="T15" fmla="*/ 186 h 1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86">
                    <a:moveTo>
                      <a:pt x="7" y="186"/>
                    </a:moveTo>
                    <a:cubicBezTo>
                      <a:pt x="6" y="186"/>
                      <a:pt x="5" y="186"/>
                      <a:pt x="4" y="185"/>
                    </a:cubicBezTo>
                    <a:cubicBezTo>
                      <a:pt x="1" y="183"/>
                      <a:pt x="0" y="180"/>
                      <a:pt x="2" y="177"/>
                    </a:cubicBezTo>
                    <a:cubicBezTo>
                      <a:pt x="113" y="4"/>
                      <a:pt x="113" y="4"/>
                      <a:pt x="113" y="4"/>
                    </a:cubicBezTo>
                    <a:cubicBezTo>
                      <a:pt x="115" y="1"/>
                      <a:pt x="118" y="0"/>
                      <a:pt x="121" y="2"/>
                    </a:cubicBezTo>
                    <a:cubicBezTo>
                      <a:pt x="124" y="4"/>
                      <a:pt x="125" y="7"/>
                      <a:pt x="123" y="10"/>
                    </a:cubicBezTo>
                    <a:cubicBezTo>
                      <a:pt x="12" y="183"/>
                      <a:pt x="12" y="183"/>
                      <a:pt x="12" y="183"/>
                    </a:cubicBezTo>
                    <a:cubicBezTo>
                      <a:pt x="11" y="185"/>
                      <a:pt x="9" y="186"/>
                      <a:pt x="7" y="186"/>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6" name="Freeform 78">
                <a:extLst>
                  <a:ext uri="{FF2B5EF4-FFF2-40B4-BE49-F238E27FC236}">
                    <a16:creationId xmlns:a16="http://schemas.microsoft.com/office/drawing/2014/main" id="{A8F0C43D-A0A4-45C3-BC0C-66B6B6AAC52D}"/>
                  </a:ext>
                </a:extLst>
              </p:cNvPr>
              <p:cNvSpPr>
                <a:spLocks/>
              </p:cNvSpPr>
              <p:nvPr/>
            </p:nvSpPr>
            <p:spPr bwMode="auto">
              <a:xfrm>
                <a:off x="4510088" y="3206750"/>
                <a:ext cx="61913" cy="441325"/>
              </a:xfrm>
              <a:custGeom>
                <a:avLst/>
                <a:gdLst>
                  <a:gd name="T0" fmla="*/ 51 w 57"/>
                  <a:gd name="T1" fmla="*/ 412 h 412"/>
                  <a:gd name="T2" fmla="*/ 45 w 57"/>
                  <a:gd name="T3" fmla="*/ 407 h 412"/>
                  <a:gd name="T4" fmla="*/ 0 w 57"/>
                  <a:gd name="T5" fmla="*/ 7 h 412"/>
                  <a:gd name="T6" fmla="*/ 5 w 57"/>
                  <a:gd name="T7" fmla="*/ 0 h 412"/>
                  <a:gd name="T8" fmla="*/ 12 w 57"/>
                  <a:gd name="T9" fmla="*/ 5 h 412"/>
                  <a:gd name="T10" fmla="*/ 57 w 57"/>
                  <a:gd name="T11" fmla="*/ 405 h 412"/>
                  <a:gd name="T12" fmla="*/ 52 w 57"/>
                  <a:gd name="T13" fmla="*/ 412 h 412"/>
                  <a:gd name="T14" fmla="*/ 51 w 57"/>
                  <a:gd name="T15" fmla="*/ 412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412">
                    <a:moveTo>
                      <a:pt x="51" y="412"/>
                    </a:moveTo>
                    <a:cubicBezTo>
                      <a:pt x="48" y="412"/>
                      <a:pt x="45" y="410"/>
                      <a:pt x="45" y="407"/>
                    </a:cubicBezTo>
                    <a:cubicBezTo>
                      <a:pt x="0" y="7"/>
                      <a:pt x="0" y="7"/>
                      <a:pt x="0" y="7"/>
                    </a:cubicBezTo>
                    <a:cubicBezTo>
                      <a:pt x="0" y="3"/>
                      <a:pt x="2" y="0"/>
                      <a:pt x="5" y="0"/>
                    </a:cubicBezTo>
                    <a:cubicBezTo>
                      <a:pt x="9" y="0"/>
                      <a:pt x="12" y="2"/>
                      <a:pt x="12" y="5"/>
                    </a:cubicBezTo>
                    <a:cubicBezTo>
                      <a:pt x="57" y="405"/>
                      <a:pt x="57" y="405"/>
                      <a:pt x="57" y="405"/>
                    </a:cubicBezTo>
                    <a:cubicBezTo>
                      <a:pt x="57" y="409"/>
                      <a:pt x="55" y="412"/>
                      <a:pt x="52" y="412"/>
                    </a:cubicBezTo>
                    <a:cubicBezTo>
                      <a:pt x="51" y="412"/>
                      <a:pt x="51" y="412"/>
                      <a:pt x="51" y="412"/>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7" name="Freeform 79">
                <a:extLst>
                  <a:ext uri="{FF2B5EF4-FFF2-40B4-BE49-F238E27FC236}">
                    <a16:creationId xmlns:a16="http://schemas.microsoft.com/office/drawing/2014/main" id="{C9EDE9A8-2F6B-4D48-A547-BA96238A1D67}"/>
                  </a:ext>
                </a:extLst>
              </p:cNvPr>
              <p:cNvSpPr>
                <a:spLocks/>
              </p:cNvSpPr>
              <p:nvPr/>
            </p:nvSpPr>
            <p:spPr bwMode="auto">
              <a:xfrm>
                <a:off x="4108450" y="2974975"/>
                <a:ext cx="344488" cy="119063"/>
              </a:xfrm>
              <a:custGeom>
                <a:avLst/>
                <a:gdLst>
                  <a:gd name="T0" fmla="*/ 153 w 319"/>
                  <a:gd name="T1" fmla="*/ 110 h 111"/>
                  <a:gd name="T2" fmla="*/ 2 w 319"/>
                  <a:gd name="T3" fmla="*/ 34 h 111"/>
                  <a:gd name="T4" fmla="*/ 4 w 319"/>
                  <a:gd name="T5" fmla="*/ 26 h 111"/>
                  <a:gd name="T6" fmla="*/ 12 w 319"/>
                  <a:gd name="T7" fmla="*/ 28 h 111"/>
                  <a:gd name="T8" fmla="*/ 186 w 319"/>
                  <a:gd name="T9" fmla="*/ 95 h 111"/>
                  <a:gd name="T10" fmla="*/ 306 w 319"/>
                  <a:gd name="T11" fmla="*/ 5 h 111"/>
                  <a:gd name="T12" fmla="*/ 314 w 319"/>
                  <a:gd name="T13" fmla="*/ 1 h 111"/>
                  <a:gd name="T14" fmla="*/ 318 w 319"/>
                  <a:gd name="T15" fmla="*/ 9 h 111"/>
                  <a:gd name="T16" fmla="*/ 188 w 319"/>
                  <a:gd name="T17" fmla="*/ 107 h 111"/>
                  <a:gd name="T18" fmla="*/ 153 w 319"/>
                  <a:gd name="T19" fmla="*/ 11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 h="111">
                    <a:moveTo>
                      <a:pt x="153" y="110"/>
                    </a:moveTo>
                    <a:cubicBezTo>
                      <a:pt x="62" y="110"/>
                      <a:pt x="15" y="53"/>
                      <a:pt x="2" y="34"/>
                    </a:cubicBezTo>
                    <a:cubicBezTo>
                      <a:pt x="0" y="32"/>
                      <a:pt x="1" y="28"/>
                      <a:pt x="4" y="26"/>
                    </a:cubicBezTo>
                    <a:cubicBezTo>
                      <a:pt x="6" y="24"/>
                      <a:pt x="10" y="25"/>
                      <a:pt x="12" y="28"/>
                    </a:cubicBezTo>
                    <a:cubicBezTo>
                      <a:pt x="26" y="47"/>
                      <a:pt x="79" y="111"/>
                      <a:pt x="186" y="95"/>
                    </a:cubicBezTo>
                    <a:cubicBezTo>
                      <a:pt x="273" y="82"/>
                      <a:pt x="303" y="13"/>
                      <a:pt x="306" y="5"/>
                    </a:cubicBezTo>
                    <a:cubicBezTo>
                      <a:pt x="308" y="2"/>
                      <a:pt x="311" y="0"/>
                      <a:pt x="314" y="1"/>
                    </a:cubicBezTo>
                    <a:cubicBezTo>
                      <a:pt x="317" y="3"/>
                      <a:pt x="319" y="6"/>
                      <a:pt x="318" y="9"/>
                    </a:cubicBezTo>
                    <a:cubicBezTo>
                      <a:pt x="314" y="18"/>
                      <a:pt x="282" y="93"/>
                      <a:pt x="188" y="107"/>
                    </a:cubicBezTo>
                    <a:cubicBezTo>
                      <a:pt x="175" y="109"/>
                      <a:pt x="164" y="110"/>
                      <a:pt x="153" y="110"/>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8" name="Freeform 80">
                <a:extLst>
                  <a:ext uri="{FF2B5EF4-FFF2-40B4-BE49-F238E27FC236}">
                    <a16:creationId xmlns:a16="http://schemas.microsoft.com/office/drawing/2014/main" id="{5D56F5E6-FB4F-470F-9CAC-AEE2EF38DBFA}"/>
                  </a:ext>
                </a:extLst>
              </p:cNvPr>
              <p:cNvSpPr>
                <a:spLocks/>
              </p:cNvSpPr>
              <p:nvPr/>
            </p:nvSpPr>
            <p:spPr bwMode="auto">
              <a:xfrm>
                <a:off x="4175125" y="2863850"/>
                <a:ext cx="198438" cy="46038"/>
              </a:xfrm>
              <a:custGeom>
                <a:avLst/>
                <a:gdLst>
                  <a:gd name="T0" fmla="*/ 74 w 183"/>
                  <a:gd name="T1" fmla="*/ 43 h 43"/>
                  <a:gd name="T2" fmla="*/ 4 w 183"/>
                  <a:gd name="T3" fmla="*/ 27 h 43"/>
                  <a:gd name="T4" fmla="*/ 2 w 183"/>
                  <a:gd name="T5" fmla="*/ 19 h 43"/>
                  <a:gd name="T6" fmla="*/ 10 w 183"/>
                  <a:gd name="T7" fmla="*/ 17 h 43"/>
                  <a:gd name="T8" fmla="*/ 124 w 183"/>
                  <a:gd name="T9" fmla="*/ 23 h 43"/>
                  <a:gd name="T10" fmla="*/ 173 w 183"/>
                  <a:gd name="T11" fmla="*/ 2 h 43"/>
                  <a:gd name="T12" fmla="*/ 181 w 183"/>
                  <a:gd name="T13" fmla="*/ 4 h 43"/>
                  <a:gd name="T14" fmla="*/ 179 w 183"/>
                  <a:gd name="T15" fmla="*/ 12 h 43"/>
                  <a:gd name="T16" fmla="*/ 128 w 183"/>
                  <a:gd name="T17" fmla="*/ 35 h 43"/>
                  <a:gd name="T18" fmla="*/ 74 w 18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3" h="43">
                    <a:moveTo>
                      <a:pt x="74" y="43"/>
                    </a:moveTo>
                    <a:cubicBezTo>
                      <a:pt x="52" y="43"/>
                      <a:pt x="28" y="39"/>
                      <a:pt x="4" y="27"/>
                    </a:cubicBezTo>
                    <a:cubicBezTo>
                      <a:pt x="1" y="26"/>
                      <a:pt x="0" y="22"/>
                      <a:pt x="2" y="19"/>
                    </a:cubicBezTo>
                    <a:cubicBezTo>
                      <a:pt x="3" y="16"/>
                      <a:pt x="7" y="15"/>
                      <a:pt x="10" y="17"/>
                    </a:cubicBezTo>
                    <a:cubicBezTo>
                      <a:pt x="53" y="37"/>
                      <a:pt x="96" y="32"/>
                      <a:pt x="124" y="23"/>
                    </a:cubicBezTo>
                    <a:cubicBezTo>
                      <a:pt x="140" y="19"/>
                      <a:pt x="155" y="12"/>
                      <a:pt x="173" y="2"/>
                    </a:cubicBezTo>
                    <a:cubicBezTo>
                      <a:pt x="176" y="0"/>
                      <a:pt x="179" y="1"/>
                      <a:pt x="181" y="4"/>
                    </a:cubicBezTo>
                    <a:cubicBezTo>
                      <a:pt x="183" y="7"/>
                      <a:pt x="182" y="10"/>
                      <a:pt x="179" y="12"/>
                    </a:cubicBezTo>
                    <a:cubicBezTo>
                      <a:pt x="160" y="23"/>
                      <a:pt x="145" y="30"/>
                      <a:pt x="128" y="35"/>
                    </a:cubicBezTo>
                    <a:cubicBezTo>
                      <a:pt x="113" y="39"/>
                      <a:pt x="94" y="43"/>
                      <a:pt x="74" y="43"/>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89" name="Freeform 81">
                <a:extLst>
                  <a:ext uri="{FF2B5EF4-FFF2-40B4-BE49-F238E27FC236}">
                    <a16:creationId xmlns:a16="http://schemas.microsoft.com/office/drawing/2014/main" id="{2DB2582D-2359-4C4D-AB3B-C8CAFA34FCE1}"/>
                  </a:ext>
                </a:extLst>
              </p:cNvPr>
              <p:cNvSpPr>
                <a:spLocks/>
              </p:cNvSpPr>
              <p:nvPr/>
            </p:nvSpPr>
            <p:spPr bwMode="auto">
              <a:xfrm>
                <a:off x="4003675" y="2655888"/>
                <a:ext cx="68263" cy="112713"/>
              </a:xfrm>
              <a:custGeom>
                <a:avLst/>
                <a:gdLst>
                  <a:gd name="T0" fmla="*/ 58 w 64"/>
                  <a:gd name="T1" fmla="*/ 105 h 105"/>
                  <a:gd name="T2" fmla="*/ 58 w 64"/>
                  <a:gd name="T3" fmla="*/ 105 h 105"/>
                  <a:gd name="T4" fmla="*/ 1 w 64"/>
                  <a:gd name="T5" fmla="*/ 40 h 105"/>
                  <a:gd name="T6" fmla="*/ 14 w 64"/>
                  <a:gd name="T7" fmla="*/ 4 h 105"/>
                  <a:gd name="T8" fmla="*/ 42 w 64"/>
                  <a:gd name="T9" fmla="*/ 20 h 105"/>
                  <a:gd name="T10" fmla="*/ 38 w 64"/>
                  <a:gd name="T11" fmla="*/ 28 h 105"/>
                  <a:gd name="T12" fmla="*/ 30 w 64"/>
                  <a:gd name="T13" fmla="*/ 24 h 105"/>
                  <a:gd name="T14" fmla="*/ 16 w 64"/>
                  <a:gd name="T15" fmla="*/ 16 h 105"/>
                  <a:gd name="T16" fmla="*/ 15 w 64"/>
                  <a:gd name="T17" fmla="*/ 50 h 105"/>
                  <a:gd name="T18" fmla="*/ 58 w 64"/>
                  <a:gd name="T19" fmla="*/ 93 h 105"/>
                  <a:gd name="T20" fmla="*/ 64 w 64"/>
                  <a:gd name="T21" fmla="*/ 99 h 105"/>
                  <a:gd name="T22" fmla="*/ 58 w 64"/>
                  <a:gd name="T23"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105">
                    <a:moveTo>
                      <a:pt x="58" y="105"/>
                    </a:moveTo>
                    <a:cubicBezTo>
                      <a:pt x="58" y="105"/>
                      <a:pt x="58" y="105"/>
                      <a:pt x="58" y="105"/>
                    </a:cubicBezTo>
                    <a:cubicBezTo>
                      <a:pt x="24" y="104"/>
                      <a:pt x="5" y="72"/>
                      <a:pt x="1" y="40"/>
                    </a:cubicBezTo>
                    <a:cubicBezTo>
                      <a:pt x="0" y="25"/>
                      <a:pt x="2" y="7"/>
                      <a:pt x="14" y="4"/>
                    </a:cubicBezTo>
                    <a:cubicBezTo>
                      <a:pt x="31" y="0"/>
                      <a:pt x="39" y="13"/>
                      <a:pt x="42" y="20"/>
                    </a:cubicBezTo>
                    <a:cubicBezTo>
                      <a:pt x="43" y="23"/>
                      <a:pt x="41" y="27"/>
                      <a:pt x="38" y="28"/>
                    </a:cubicBezTo>
                    <a:cubicBezTo>
                      <a:pt x="35" y="29"/>
                      <a:pt x="31" y="27"/>
                      <a:pt x="30" y="24"/>
                    </a:cubicBezTo>
                    <a:cubicBezTo>
                      <a:pt x="30" y="22"/>
                      <a:pt x="26" y="13"/>
                      <a:pt x="16" y="16"/>
                    </a:cubicBezTo>
                    <a:cubicBezTo>
                      <a:pt x="14" y="17"/>
                      <a:pt x="11" y="31"/>
                      <a:pt x="15" y="50"/>
                    </a:cubicBezTo>
                    <a:cubicBezTo>
                      <a:pt x="18" y="60"/>
                      <a:pt x="28" y="92"/>
                      <a:pt x="58" y="93"/>
                    </a:cubicBezTo>
                    <a:cubicBezTo>
                      <a:pt x="61" y="93"/>
                      <a:pt x="64" y="96"/>
                      <a:pt x="64" y="99"/>
                    </a:cubicBezTo>
                    <a:cubicBezTo>
                      <a:pt x="64" y="102"/>
                      <a:pt x="61" y="105"/>
                      <a:pt x="58" y="105"/>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0" name="Freeform 82">
                <a:extLst>
                  <a:ext uri="{FF2B5EF4-FFF2-40B4-BE49-F238E27FC236}">
                    <a16:creationId xmlns:a16="http://schemas.microsoft.com/office/drawing/2014/main" id="{55C469C7-1495-4660-9D12-8C5C1EB20A3E}"/>
                  </a:ext>
                </a:extLst>
              </p:cNvPr>
              <p:cNvSpPr>
                <a:spLocks/>
              </p:cNvSpPr>
              <p:nvPr/>
            </p:nvSpPr>
            <p:spPr bwMode="auto">
              <a:xfrm>
                <a:off x="4067175" y="3354388"/>
                <a:ext cx="76200" cy="49213"/>
              </a:xfrm>
              <a:custGeom>
                <a:avLst/>
                <a:gdLst>
                  <a:gd name="T0" fmla="*/ 7 w 71"/>
                  <a:gd name="T1" fmla="*/ 46 h 46"/>
                  <a:gd name="T2" fmla="*/ 2 w 71"/>
                  <a:gd name="T3" fmla="*/ 43 h 46"/>
                  <a:gd name="T4" fmla="*/ 4 w 71"/>
                  <a:gd name="T5" fmla="*/ 35 h 46"/>
                  <a:gd name="T6" fmla="*/ 61 w 71"/>
                  <a:gd name="T7" fmla="*/ 2 h 46"/>
                  <a:gd name="T8" fmla="*/ 69 w 71"/>
                  <a:gd name="T9" fmla="*/ 4 h 46"/>
                  <a:gd name="T10" fmla="*/ 67 w 71"/>
                  <a:gd name="T11" fmla="*/ 12 h 46"/>
                  <a:gd name="T12" fmla="*/ 10 w 71"/>
                  <a:gd name="T13" fmla="*/ 45 h 46"/>
                  <a:gd name="T14" fmla="*/ 7 w 71"/>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46">
                    <a:moveTo>
                      <a:pt x="7" y="46"/>
                    </a:moveTo>
                    <a:cubicBezTo>
                      <a:pt x="5" y="46"/>
                      <a:pt x="3" y="45"/>
                      <a:pt x="2" y="43"/>
                    </a:cubicBezTo>
                    <a:cubicBezTo>
                      <a:pt x="0" y="40"/>
                      <a:pt x="1" y="36"/>
                      <a:pt x="4" y="35"/>
                    </a:cubicBezTo>
                    <a:cubicBezTo>
                      <a:pt x="61" y="2"/>
                      <a:pt x="61" y="2"/>
                      <a:pt x="61" y="2"/>
                    </a:cubicBezTo>
                    <a:cubicBezTo>
                      <a:pt x="64" y="0"/>
                      <a:pt x="68" y="1"/>
                      <a:pt x="69" y="4"/>
                    </a:cubicBezTo>
                    <a:cubicBezTo>
                      <a:pt x="71" y="7"/>
                      <a:pt x="70" y="11"/>
                      <a:pt x="67" y="12"/>
                    </a:cubicBezTo>
                    <a:cubicBezTo>
                      <a:pt x="10" y="45"/>
                      <a:pt x="10" y="45"/>
                      <a:pt x="10" y="45"/>
                    </a:cubicBezTo>
                    <a:cubicBezTo>
                      <a:pt x="9" y="46"/>
                      <a:pt x="8" y="46"/>
                      <a:pt x="7" y="46"/>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1" name="Freeform 83">
                <a:extLst>
                  <a:ext uri="{FF2B5EF4-FFF2-40B4-BE49-F238E27FC236}">
                    <a16:creationId xmlns:a16="http://schemas.microsoft.com/office/drawing/2014/main" id="{6F133DB6-ACB0-406D-8D5E-0D1004FC0E9E}"/>
                  </a:ext>
                </a:extLst>
              </p:cNvPr>
              <p:cNvSpPr>
                <a:spLocks/>
              </p:cNvSpPr>
              <p:nvPr/>
            </p:nvSpPr>
            <p:spPr bwMode="auto">
              <a:xfrm>
                <a:off x="3852863" y="3500438"/>
                <a:ext cx="96838" cy="74613"/>
              </a:xfrm>
              <a:custGeom>
                <a:avLst/>
                <a:gdLst>
                  <a:gd name="T0" fmla="*/ 82 w 89"/>
                  <a:gd name="T1" fmla="*/ 69 h 69"/>
                  <a:gd name="T2" fmla="*/ 81 w 89"/>
                  <a:gd name="T3" fmla="*/ 69 h 69"/>
                  <a:gd name="T4" fmla="*/ 28 w 89"/>
                  <a:gd name="T5" fmla="*/ 63 h 69"/>
                  <a:gd name="T6" fmla="*/ 23 w 89"/>
                  <a:gd name="T7" fmla="*/ 56 h 69"/>
                  <a:gd name="T8" fmla="*/ 30 w 89"/>
                  <a:gd name="T9" fmla="*/ 51 h 69"/>
                  <a:gd name="T10" fmla="*/ 61 w 89"/>
                  <a:gd name="T11" fmla="*/ 55 h 69"/>
                  <a:gd name="T12" fmla="*/ 3 w 89"/>
                  <a:gd name="T13" fmla="*/ 12 h 69"/>
                  <a:gd name="T14" fmla="*/ 2 w 89"/>
                  <a:gd name="T15" fmla="*/ 3 h 69"/>
                  <a:gd name="T16" fmla="*/ 11 w 89"/>
                  <a:gd name="T17" fmla="*/ 2 h 69"/>
                  <a:gd name="T18" fmla="*/ 86 w 89"/>
                  <a:gd name="T19" fmla="*/ 58 h 69"/>
                  <a:gd name="T20" fmla="*/ 88 w 89"/>
                  <a:gd name="T21" fmla="*/ 65 h 69"/>
                  <a:gd name="T22" fmla="*/ 82 w 89"/>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69">
                    <a:moveTo>
                      <a:pt x="82" y="69"/>
                    </a:moveTo>
                    <a:cubicBezTo>
                      <a:pt x="82" y="69"/>
                      <a:pt x="82" y="69"/>
                      <a:pt x="81" y="69"/>
                    </a:cubicBezTo>
                    <a:cubicBezTo>
                      <a:pt x="28" y="63"/>
                      <a:pt x="28" y="63"/>
                      <a:pt x="28" y="63"/>
                    </a:cubicBezTo>
                    <a:cubicBezTo>
                      <a:pt x="25" y="63"/>
                      <a:pt x="23" y="60"/>
                      <a:pt x="23" y="56"/>
                    </a:cubicBezTo>
                    <a:cubicBezTo>
                      <a:pt x="23" y="53"/>
                      <a:pt x="26" y="51"/>
                      <a:pt x="30" y="51"/>
                    </a:cubicBezTo>
                    <a:cubicBezTo>
                      <a:pt x="61" y="55"/>
                      <a:pt x="61" y="55"/>
                      <a:pt x="61" y="55"/>
                    </a:cubicBezTo>
                    <a:cubicBezTo>
                      <a:pt x="3" y="12"/>
                      <a:pt x="3" y="12"/>
                      <a:pt x="3" y="12"/>
                    </a:cubicBezTo>
                    <a:cubicBezTo>
                      <a:pt x="1" y="10"/>
                      <a:pt x="0" y="6"/>
                      <a:pt x="2" y="3"/>
                    </a:cubicBezTo>
                    <a:cubicBezTo>
                      <a:pt x="4" y="1"/>
                      <a:pt x="8" y="0"/>
                      <a:pt x="11" y="2"/>
                    </a:cubicBezTo>
                    <a:cubicBezTo>
                      <a:pt x="86" y="58"/>
                      <a:pt x="86" y="58"/>
                      <a:pt x="86" y="58"/>
                    </a:cubicBezTo>
                    <a:cubicBezTo>
                      <a:pt x="88" y="60"/>
                      <a:pt x="89" y="63"/>
                      <a:pt x="88" y="65"/>
                    </a:cubicBezTo>
                    <a:cubicBezTo>
                      <a:pt x="87" y="68"/>
                      <a:pt x="84" y="69"/>
                      <a:pt x="82" y="69"/>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2" name="Freeform 84">
                <a:extLst>
                  <a:ext uri="{FF2B5EF4-FFF2-40B4-BE49-F238E27FC236}">
                    <a16:creationId xmlns:a16="http://schemas.microsoft.com/office/drawing/2014/main" id="{88621783-74BE-438F-A2E5-4472A65868B8}"/>
                  </a:ext>
                </a:extLst>
              </p:cNvPr>
              <p:cNvSpPr>
                <a:spLocks/>
              </p:cNvSpPr>
              <p:nvPr/>
            </p:nvSpPr>
            <p:spPr bwMode="auto">
              <a:xfrm>
                <a:off x="4570413" y="3417888"/>
                <a:ext cx="76200" cy="74613"/>
              </a:xfrm>
              <a:custGeom>
                <a:avLst/>
                <a:gdLst>
                  <a:gd name="T0" fmla="*/ 7 w 71"/>
                  <a:gd name="T1" fmla="*/ 69 h 69"/>
                  <a:gd name="T2" fmla="*/ 3 w 71"/>
                  <a:gd name="T3" fmla="*/ 67 h 69"/>
                  <a:gd name="T4" fmla="*/ 3 w 71"/>
                  <a:gd name="T5" fmla="*/ 59 h 69"/>
                  <a:gd name="T6" fmla="*/ 61 w 71"/>
                  <a:gd name="T7" fmla="*/ 3 h 69"/>
                  <a:gd name="T8" fmla="*/ 68 w 71"/>
                  <a:gd name="T9" fmla="*/ 2 h 69"/>
                  <a:gd name="T10" fmla="*/ 71 w 71"/>
                  <a:gd name="T11" fmla="*/ 8 h 69"/>
                  <a:gd name="T12" fmla="*/ 62 w 71"/>
                  <a:gd name="T13" fmla="*/ 52 h 69"/>
                  <a:gd name="T14" fmla="*/ 55 w 71"/>
                  <a:gd name="T15" fmla="*/ 57 h 69"/>
                  <a:gd name="T16" fmla="*/ 50 w 71"/>
                  <a:gd name="T17" fmla="*/ 50 h 69"/>
                  <a:gd name="T18" fmla="*/ 55 w 71"/>
                  <a:gd name="T19" fmla="*/ 25 h 69"/>
                  <a:gd name="T20" fmla="*/ 11 w 71"/>
                  <a:gd name="T21" fmla="*/ 67 h 69"/>
                  <a:gd name="T22" fmla="*/ 7 w 71"/>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69">
                    <a:moveTo>
                      <a:pt x="7" y="69"/>
                    </a:moveTo>
                    <a:cubicBezTo>
                      <a:pt x="5" y="69"/>
                      <a:pt x="4" y="68"/>
                      <a:pt x="3" y="67"/>
                    </a:cubicBezTo>
                    <a:cubicBezTo>
                      <a:pt x="0" y="65"/>
                      <a:pt x="0" y="61"/>
                      <a:pt x="3" y="59"/>
                    </a:cubicBezTo>
                    <a:cubicBezTo>
                      <a:pt x="61" y="3"/>
                      <a:pt x="61" y="3"/>
                      <a:pt x="61" y="3"/>
                    </a:cubicBezTo>
                    <a:cubicBezTo>
                      <a:pt x="63" y="1"/>
                      <a:pt x="66" y="0"/>
                      <a:pt x="68" y="2"/>
                    </a:cubicBezTo>
                    <a:cubicBezTo>
                      <a:pt x="70" y="3"/>
                      <a:pt x="71" y="6"/>
                      <a:pt x="71" y="8"/>
                    </a:cubicBezTo>
                    <a:cubicBezTo>
                      <a:pt x="62" y="52"/>
                      <a:pt x="62" y="52"/>
                      <a:pt x="62" y="52"/>
                    </a:cubicBezTo>
                    <a:cubicBezTo>
                      <a:pt x="61" y="55"/>
                      <a:pt x="58" y="58"/>
                      <a:pt x="55" y="57"/>
                    </a:cubicBezTo>
                    <a:cubicBezTo>
                      <a:pt x="52" y="56"/>
                      <a:pt x="49" y="53"/>
                      <a:pt x="50" y="50"/>
                    </a:cubicBezTo>
                    <a:cubicBezTo>
                      <a:pt x="55" y="25"/>
                      <a:pt x="55" y="25"/>
                      <a:pt x="55" y="25"/>
                    </a:cubicBezTo>
                    <a:cubicBezTo>
                      <a:pt x="11" y="67"/>
                      <a:pt x="11" y="67"/>
                      <a:pt x="11" y="67"/>
                    </a:cubicBezTo>
                    <a:cubicBezTo>
                      <a:pt x="10" y="68"/>
                      <a:pt x="8" y="69"/>
                      <a:pt x="7" y="69"/>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3" name="Freeform 85">
                <a:extLst>
                  <a:ext uri="{FF2B5EF4-FFF2-40B4-BE49-F238E27FC236}">
                    <a16:creationId xmlns:a16="http://schemas.microsoft.com/office/drawing/2014/main" id="{91E424C0-7CE9-47AA-9FBD-E6EEBA1A789D}"/>
                  </a:ext>
                </a:extLst>
              </p:cNvPr>
              <p:cNvSpPr>
                <a:spLocks/>
              </p:cNvSpPr>
              <p:nvPr/>
            </p:nvSpPr>
            <p:spPr bwMode="auto">
              <a:xfrm>
                <a:off x="4125913" y="3005138"/>
                <a:ext cx="49213" cy="26988"/>
              </a:xfrm>
              <a:custGeom>
                <a:avLst/>
                <a:gdLst>
                  <a:gd name="T0" fmla="*/ 7 w 47"/>
                  <a:gd name="T1" fmla="*/ 25 h 25"/>
                  <a:gd name="T2" fmla="*/ 1 w 47"/>
                  <a:gd name="T3" fmla="*/ 21 h 25"/>
                  <a:gd name="T4" fmla="*/ 5 w 47"/>
                  <a:gd name="T5" fmla="*/ 13 h 25"/>
                  <a:gd name="T6" fmla="*/ 38 w 47"/>
                  <a:gd name="T7" fmla="*/ 1 h 25"/>
                  <a:gd name="T8" fmla="*/ 46 w 47"/>
                  <a:gd name="T9" fmla="*/ 5 h 25"/>
                  <a:gd name="T10" fmla="*/ 42 w 47"/>
                  <a:gd name="T11" fmla="*/ 13 h 25"/>
                  <a:gd name="T12" fmla="*/ 9 w 47"/>
                  <a:gd name="T13" fmla="*/ 25 h 25"/>
                  <a:gd name="T14" fmla="*/ 7 w 47"/>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5">
                    <a:moveTo>
                      <a:pt x="7" y="25"/>
                    </a:moveTo>
                    <a:cubicBezTo>
                      <a:pt x="5" y="25"/>
                      <a:pt x="2" y="23"/>
                      <a:pt x="1" y="21"/>
                    </a:cubicBezTo>
                    <a:cubicBezTo>
                      <a:pt x="0" y="18"/>
                      <a:pt x="2" y="14"/>
                      <a:pt x="5" y="13"/>
                    </a:cubicBezTo>
                    <a:cubicBezTo>
                      <a:pt x="38" y="1"/>
                      <a:pt x="38" y="1"/>
                      <a:pt x="38" y="1"/>
                    </a:cubicBezTo>
                    <a:cubicBezTo>
                      <a:pt x="41" y="0"/>
                      <a:pt x="45" y="2"/>
                      <a:pt x="46" y="5"/>
                    </a:cubicBezTo>
                    <a:cubicBezTo>
                      <a:pt x="47" y="8"/>
                      <a:pt x="45" y="12"/>
                      <a:pt x="42" y="13"/>
                    </a:cubicBezTo>
                    <a:cubicBezTo>
                      <a:pt x="9" y="25"/>
                      <a:pt x="9" y="25"/>
                      <a:pt x="9" y="25"/>
                    </a:cubicBezTo>
                    <a:cubicBezTo>
                      <a:pt x="8" y="25"/>
                      <a:pt x="8" y="25"/>
                      <a:pt x="7" y="25"/>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4" name="Freeform 86">
                <a:extLst>
                  <a:ext uri="{FF2B5EF4-FFF2-40B4-BE49-F238E27FC236}">
                    <a16:creationId xmlns:a16="http://schemas.microsoft.com/office/drawing/2014/main" id="{3A2C97A4-5383-4304-9F7A-241975B6417E}"/>
                  </a:ext>
                </a:extLst>
              </p:cNvPr>
              <p:cNvSpPr>
                <a:spLocks/>
              </p:cNvSpPr>
              <p:nvPr/>
            </p:nvSpPr>
            <p:spPr bwMode="auto">
              <a:xfrm>
                <a:off x="4141788" y="3017838"/>
                <a:ext cx="41275" cy="30163"/>
              </a:xfrm>
              <a:custGeom>
                <a:avLst/>
                <a:gdLst>
                  <a:gd name="T0" fmla="*/ 7 w 38"/>
                  <a:gd name="T1" fmla="*/ 28 h 28"/>
                  <a:gd name="T2" fmla="*/ 2 w 38"/>
                  <a:gd name="T3" fmla="*/ 25 h 28"/>
                  <a:gd name="T4" fmla="*/ 4 w 38"/>
                  <a:gd name="T5" fmla="*/ 17 h 28"/>
                  <a:gd name="T6" fmla="*/ 28 w 38"/>
                  <a:gd name="T7" fmla="*/ 2 h 28"/>
                  <a:gd name="T8" fmla="*/ 36 w 38"/>
                  <a:gd name="T9" fmla="*/ 4 h 28"/>
                  <a:gd name="T10" fmla="*/ 34 w 38"/>
                  <a:gd name="T11" fmla="*/ 12 h 28"/>
                  <a:gd name="T12" fmla="*/ 10 w 38"/>
                  <a:gd name="T13" fmla="*/ 27 h 28"/>
                  <a:gd name="T14" fmla="*/ 7 w 38"/>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8">
                    <a:moveTo>
                      <a:pt x="7" y="28"/>
                    </a:moveTo>
                    <a:cubicBezTo>
                      <a:pt x="5" y="28"/>
                      <a:pt x="3" y="27"/>
                      <a:pt x="2" y="25"/>
                    </a:cubicBezTo>
                    <a:cubicBezTo>
                      <a:pt x="0" y="22"/>
                      <a:pt x="1" y="19"/>
                      <a:pt x="4" y="17"/>
                    </a:cubicBezTo>
                    <a:cubicBezTo>
                      <a:pt x="28" y="2"/>
                      <a:pt x="28" y="2"/>
                      <a:pt x="28" y="2"/>
                    </a:cubicBezTo>
                    <a:cubicBezTo>
                      <a:pt x="31" y="0"/>
                      <a:pt x="34" y="1"/>
                      <a:pt x="36" y="4"/>
                    </a:cubicBezTo>
                    <a:cubicBezTo>
                      <a:pt x="38" y="7"/>
                      <a:pt x="37" y="10"/>
                      <a:pt x="34" y="12"/>
                    </a:cubicBezTo>
                    <a:cubicBezTo>
                      <a:pt x="10" y="27"/>
                      <a:pt x="10" y="27"/>
                      <a:pt x="10" y="27"/>
                    </a:cubicBezTo>
                    <a:cubicBezTo>
                      <a:pt x="9" y="28"/>
                      <a:pt x="8" y="28"/>
                      <a:pt x="7" y="28"/>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5" name="Freeform 87">
                <a:extLst>
                  <a:ext uri="{FF2B5EF4-FFF2-40B4-BE49-F238E27FC236}">
                    <a16:creationId xmlns:a16="http://schemas.microsoft.com/office/drawing/2014/main" id="{FBEE711F-1137-4453-9AB1-0DC718819258}"/>
                  </a:ext>
                </a:extLst>
              </p:cNvPr>
              <p:cNvSpPr>
                <a:spLocks/>
              </p:cNvSpPr>
              <p:nvPr/>
            </p:nvSpPr>
            <p:spPr bwMode="auto">
              <a:xfrm>
                <a:off x="4164013" y="3032125"/>
                <a:ext cx="34925" cy="33338"/>
              </a:xfrm>
              <a:custGeom>
                <a:avLst/>
                <a:gdLst>
                  <a:gd name="T0" fmla="*/ 7 w 32"/>
                  <a:gd name="T1" fmla="*/ 31 h 31"/>
                  <a:gd name="T2" fmla="*/ 3 w 32"/>
                  <a:gd name="T3" fmla="*/ 29 h 31"/>
                  <a:gd name="T4" fmla="*/ 3 w 32"/>
                  <a:gd name="T5" fmla="*/ 21 h 31"/>
                  <a:gd name="T6" fmla="*/ 21 w 32"/>
                  <a:gd name="T7" fmla="*/ 3 h 31"/>
                  <a:gd name="T8" fmla="*/ 29 w 32"/>
                  <a:gd name="T9" fmla="*/ 3 h 31"/>
                  <a:gd name="T10" fmla="*/ 29 w 32"/>
                  <a:gd name="T11" fmla="*/ 11 h 31"/>
                  <a:gd name="T12" fmla="*/ 11 w 32"/>
                  <a:gd name="T13" fmla="*/ 29 h 31"/>
                  <a:gd name="T14" fmla="*/ 7 w 32"/>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7" y="31"/>
                    </a:moveTo>
                    <a:cubicBezTo>
                      <a:pt x="5" y="31"/>
                      <a:pt x="4" y="30"/>
                      <a:pt x="3" y="29"/>
                    </a:cubicBezTo>
                    <a:cubicBezTo>
                      <a:pt x="0" y="27"/>
                      <a:pt x="0" y="23"/>
                      <a:pt x="3" y="21"/>
                    </a:cubicBezTo>
                    <a:cubicBezTo>
                      <a:pt x="21" y="3"/>
                      <a:pt x="21" y="3"/>
                      <a:pt x="21" y="3"/>
                    </a:cubicBezTo>
                    <a:cubicBezTo>
                      <a:pt x="23" y="0"/>
                      <a:pt x="27" y="0"/>
                      <a:pt x="29" y="3"/>
                    </a:cubicBezTo>
                    <a:cubicBezTo>
                      <a:pt x="32" y="5"/>
                      <a:pt x="32" y="9"/>
                      <a:pt x="29" y="11"/>
                    </a:cubicBezTo>
                    <a:cubicBezTo>
                      <a:pt x="11" y="29"/>
                      <a:pt x="11" y="29"/>
                      <a:pt x="11" y="29"/>
                    </a:cubicBezTo>
                    <a:cubicBezTo>
                      <a:pt x="10" y="30"/>
                      <a:pt x="9" y="31"/>
                      <a:pt x="7" y="31"/>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6" name="Freeform 88">
                <a:extLst>
                  <a:ext uri="{FF2B5EF4-FFF2-40B4-BE49-F238E27FC236}">
                    <a16:creationId xmlns:a16="http://schemas.microsoft.com/office/drawing/2014/main" id="{EBE59262-ACF9-414D-81DD-AE437B466D24}"/>
                  </a:ext>
                </a:extLst>
              </p:cNvPr>
              <p:cNvSpPr>
                <a:spLocks/>
              </p:cNvSpPr>
              <p:nvPr/>
            </p:nvSpPr>
            <p:spPr bwMode="auto">
              <a:xfrm>
                <a:off x="4194175" y="3038475"/>
                <a:ext cx="28575" cy="41275"/>
              </a:xfrm>
              <a:custGeom>
                <a:avLst/>
                <a:gdLst>
                  <a:gd name="T0" fmla="*/ 7 w 26"/>
                  <a:gd name="T1" fmla="*/ 38 h 38"/>
                  <a:gd name="T2" fmla="*/ 4 w 26"/>
                  <a:gd name="T3" fmla="*/ 37 h 38"/>
                  <a:gd name="T4" fmla="*/ 2 w 26"/>
                  <a:gd name="T5" fmla="*/ 29 h 38"/>
                  <a:gd name="T6" fmla="*/ 14 w 26"/>
                  <a:gd name="T7" fmla="*/ 4 h 38"/>
                  <a:gd name="T8" fmla="*/ 22 w 26"/>
                  <a:gd name="T9" fmla="*/ 2 h 38"/>
                  <a:gd name="T10" fmla="*/ 24 w 26"/>
                  <a:gd name="T11" fmla="*/ 10 h 38"/>
                  <a:gd name="T12" fmla="*/ 12 w 26"/>
                  <a:gd name="T13" fmla="*/ 35 h 38"/>
                  <a:gd name="T14" fmla="*/ 7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7" y="38"/>
                    </a:moveTo>
                    <a:cubicBezTo>
                      <a:pt x="6" y="38"/>
                      <a:pt x="5" y="38"/>
                      <a:pt x="4" y="37"/>
                    </a:cubicBezTo>
                    <a:cubicBezTo>
                      <a:pt x="1" y="36"/>
                      <a:pt x="0" y="32"/>
                      <a:pt x="2" y="29"/>
                    </a:cubicBezTo>
                    <a:cubicBezTo>
                      <a:pt x="14" y="4"/>
                      <a:pt x="14" y="4"/>
                      <a:pt x="14" y="4"/>
                    </a:cubicBezTo>
                    <a:cubicBezTo>
                      <a:pt x="15" y="1"/>
                      <a:pt x="19" y="0"/>
                      <a:pt x="22" y="2"/>
                    </a:cubicBezTo>
                    <a:cubicBezTo>
                      <a:pt x="25" y="3"/>
                      <a:pt x="26" y="7"/>
                      <a:pt x="24" y="10"/>
                    </a:cubicBezTo>
                    <a:cubicBezTo>
                      <a:pt x="12" y="35"/>
                      <a:pt x="12" y="35"/>
                      <a:pt x="12" y="35"/>
                    </a:cubicBezTo>
                    <a:cubicBezTo>
                      <a:pt x="11" y="37"/>
                      <a:pt x="9" y="38"/>
                      <a:pt x="7" y="38"/>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7" name="Freeform 89">
                <a:extLst>
                  <a:ext uri="{FF2B5EF4-FFF2-40B4-BE49-F238E27FC236}">
                    <a16:creationId xmlns:a16="http://schemas.microsoft.com/office/drawing/2014/main" id="{F74BF973-ACFA-4E6A-83FC-EA06B6C07FEA}"/>
                  </a:ext>
                </a:extLst>
              </p:cNvPr>
              <p:cNvSpPr>
                <a:spLocks/>
              </p:cNvSpPr>
              <p:nvPr/>
            </p:nvSpPr>
            <p:spPr bwMode="auto">
              <a:xfrm>
                <a:off x="4397375" y="2987675"/>
                <a:ext cx="44450" cy="17463"/>
              </a:xfrm>
              <a:custGeom>
                <a:avLst/>
                <a:gdLst>
                  <a:gd name="T0" fmla="*/ 35 w 41"/>
                  <a:gd name="T1" fmla="*/ 16 h 16"/>
                  <a:gd name="T2" fmla="*/ 34 w 41"/>
                  <a:gd name="T3" fmla="*/ 16 h 16"/>
                  <a:gd name="T4" fmla="*/ 5 w 41"/>
                  <a:gd name="T5" fmla="*/ 12 h 16"/>
                  <a:gd name="T6" fmla="*/ 0 w 41"/>
                  <a:gd name="T7" fmla="*/ 5 h 16"/>
                  <a:gd name="T8" fmla="*/ 7 w 41"/>
                  <a:gd name="T9" fmla="*/ 0 h 16"/>
                  <a:gd name="T10" fmla="*/ 36 w 41"/>
                  <a:gd name="T11" fmla="*/ 4 h 16"/>
                  <a:gd name="T12" fmla="*/ 41 w 41"/>
                  <a:gd name="T13" fmla="*/ 11 h 16"/>
                  <a:gd name="T14" fmla="*/ 35 w 41"/>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6">
                    <a:moveTo>
                      <a:pt x="35" y="16"/>
                    </a:moveTo>
                    <a:cubicBezTo>
                      <a:pt x="35" y="16"/>
                      <a:pt x="34" y="16"/>
                      <a:pt x="34" y="16"/>
                    </a:cubicBezTo>
                    <a:cubicBezTo>
                      <a:pt x="5" y="12"/>
                      <a:pt x="5" y="12"/>
                      <a:pt x="5" y="12"/>
                    </a:cubicBezTo>
                    <a:cubicBezTo>
                      <a:pt x="2" y="11"/>
                      <a:pt x="0" y="8"/>
                      <a:pt x="0" y="5"/>
                    </a:cubicBezTo>
                    <a:cubicBezTo>
                      <a:pt x="1" y="2"/>
                      <a:pt x="4" y="0"/>
                      <a:pt x="7" y="0"/>
                    </a:cubicBezTo>
                    <a:cubicBezTo>
                      <a:pt x="36" y="4"/>
                      <a:pt x="36" y="4"/>
                      <a:pt x="36" y="4"/>
                    </a:cubicBezTo>
                    <a:cubicBezTo>
                      <a:pt x="39" y="5"/>
                      <a:pt x="41" y="8"/>
                      <a:pt x="41" y="11"/>
                    </a:cubicBezTo>
                    <a:cubicBezTo>
                      <a:pt x="41" y="14"/>
                      <a:pt x="38" y="16"/>
                      <a:pt x="35" y="16"/>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8" name="Freeform 90">
                <a:extLst>
                  <a:ext uri="{FF2B5EF4-FFF2-40B4-BE49-F238E27FC236}">
                    <a16:creationId xmlns:a16="http://schemas.microsoft.com/office/drawing/2014/main" id="{78378BEF-E79F-427C-AAA9-7199FD7A1C74}"/>
                  </a:ext>
                </a:extLst>
              </p:cNvPr>
              <p:cNvSpPr>
                <a:spLocks/>
              </p:cNvSpPr>
              <p:nvPr/>
            </p:nvSpPr>
            <p:spPr bwMode="auto">
              <a:xfrm>
                <a:off x="4381500" y="3000375"/>
                <a:ext cx="46038" cy="26988"/>
              </a:xfrm>
              <a:custGeom>
                <a:avLst/>
                <a:gdLst>
                  <a:gd name="T0" fmla="*/ 37 w 44"/>
                  <a:gd name="T1" fmla="*/ 25 h 25"/>
                  <a:gd name="T2" fmla="*/ 35 w 44"/>
                  <a:gd name="T3" fmla="*/ 25 h 25"/>
                  <a:gd name="T4" fmla="*/ 5 w 44"/>
                  <a:gd name="T5" fmla="*/ 13 h 25"/>
                  <a:gd name="T6" fmla="*/ 1 w 44"/>
                  <a:gd name="T7" fmla="*/ 5 h 25"/>
                  <a:gd name="T8" fmla="*/ 9 w 44"/>
                  <a:gd name="T9" fmla="*/ 1 h 25"/>
                  <a:gd name="T10" fmla="*/ 39 w 44"/>
                  <a:gd name="T11" fmla="*/ 13 h 25"/>
                  <a:gd name="T12" fmla="*/ 43 w 44"/>
                  <a:gd name="T13" fmla="*/ 21 h 25"/>
                  <a:gd name="T14" fmla="*/ 37 w 44"/>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25">
                    <a:moveTo>
                      <a:pt x="37" y="25"/>
                    </a:moveTo>
                    <a:cubicBezTo>
                      <a:pt x="36" y="25"/>
                      <a:pt x="36" y="25"/>
                      <a:pt x="35" y="25"/>
                    </a:cubicBezTo>
                    <a:cubicBezTo>
                      <a:pt x="5" y="13"/>
                      <a:pt x="5" y="13"/>
                      <a:pt x="5" y="13"/>
                    </a:cubicBezTo>
                    <a:cubicBezTo>
                      <a:pt x="2" y="11"/>
                      <a:pt x="0" y="8"/>
                      <a:pt x="1" y="5"/>
                    </a:cubicBezTo>
                    <a:cubicBezTo>
                      <a:pt x="3" y="2"/>
                      <a:pt x="6" y="0"/>
                      <a:pt x="9" y="1"/>
                    </a:cubicBezTo>
                    <a:cubicBezTo>
                      <a:pt x="39" y="13"/>
                      <a:pt x="39" y="13"/>
                      <a:pt x="39" y="13"/>
                    </a:cubicBezTo>
                    <a:cubicBezTo>
                      <a:pt x="42" y="15"/>
                      <a:pt x="44" y="18"/>
                      <a:pt x="43" y="21"/>
                    </a:cubicBezTo>
                    <a:cubicBezTo>
                      <a:pt x="42" y="24"/>
                      <a:pt x="39" y="25"/>
                      <a:pt x="37" y="25"/>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99" name="Freeform 91">
                <a:extLst>
                  <a:ext uri="{FF2B5EF4-FFF2-40B4-BE49-F238E27FC236}">
                    <a16:creationId xmlns:a16="http://schemas.microsoft.com/office/drawing/2014/main" id="{D1D94148-2218-4AFB-BD49-211ACC2D5F51}"/>
                  </a:ext>
                </a:extLst>
              </p:cNvPr>
              <p:cNvSpPr>
                <a:spLocks/>
              </p:cNvSpPr>
              <p:nvPr/>
            </p:nvSpPr>
            <p:spPr bwMode="auto">
              <a:xfrm>
                <a:off x="4365625" y="3013075"/>
                <a:ext cx="39688" cy="38100"/>
              </a:xfrm>
              <a:custGeom>
                <a:avLst/>
                <a:gdLst>
                  <a:gd name="T0" fmla="*/ 30 w 37"/>
                  <a:gd name="T1" fmla="*/ 35 h 35"/>
                  <a:gd name="T2" fmla="*/ 26 w 37"/>
                  <a:gd name="T3" fmla="*/ 33 h 35"/>
                  <a:gd name="T4" fmla="*/ 3 w 37"/>
                  <a:gd name="T5" fmla="*/ 11 h 35"/>
                  <a:gd name="T6" fmla="*/ 3 w 37"/>
                  <a:gd name="T7" fmla="*/ 3 h 35"/>
                  <a:gd name="T8" fmla="*/ 11 w 37"/>
                  <a:gd name="T9" fmla="*/ 3 h 35"/>
                  <a:gd name="T10" fmla="*/ 34 w 37"/>
                  <a:gd name="T11" fmla="*/ 25 h 35"/>
                  <a:gd name="T12" fmla="*/ 34 w 37"/>
                  <a:gd name="T13" fmla="*/ 33 h 35"/>
                  <a:gd name="T14" fmla="*/ 30 w 37"/>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5">
                    <a:moveTo>
                      <a:pt x="30" y="35"/>
                    </a:moveTo>
                    <a:cubicBezTo>
                      <a:pt x="29" y="35"/>
                      <a:pt x="27" y="34"/>
                      <a:pt x="26" y="33"/>
                    </a:cubicBezTo>
                    <a:cubicBezTo>
                      <a:pt x="3" y="11"/>
                      <a:pt x="3" y="11"/>
                      <a:pt x="3" y="11"/>
                    </a:cubicBezTo>
                    <a:cubicBezTo>
                      <a:pt x="0" y="9"/>
                      <a:pt x="0" y="5"/>
                      <a:pt x="3" y="3"/>
                    </a:cubicBezTo>
                    <a:cubicBezTo>
                      <a:pt x="5" y="0"/>
                      <a:pt x="9" y="0"/>
                      <a:pt x="11" y="3"/>
                    </a:cubicBezTo>
                    <a:cubicBezTo>
                      <a:pt x="34" y="25"/>
                      <a:pt x="34" y="25"/>
                      <a:pt x="34" y="25"/>
                    </a:cubicBezTo>
                    <a:cubicBezTo>
                      <a:pt x="37" y="27"/>
                      <a:pt x="37" y="31"/>
                      <a:pt x="34" y="33"/>
                    </a:cubicBezTo>
                    <a:cubicBezTo>
                      <a:pt x="33" y="34"/>
                      <a:pt x="32" y="35"/>
                      <a:pt x="30" y="35"/>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0" name="Freeform 92">
                <a:extLst>
                  <a:ext uri="{FF2B5EF4-FFF2-40B4-BE49-F238E27FC236}">
                    <a16:creationId xmlns:a16="http://schemas.microsoft.com/office/drawing/2014/main" id="{00477709-029A-47B1-90F3-907F665C3283}"/>
                  </a:ext>
                </a:extLst>
              </p:cNvPr>
              <p:cNvSpPr>
                <a:spLocks/>
              </p:cNvSpPr>
              <p:nvPr/>
            </p:nvSpPr>
            <p:spPr bwMode="auto">
              <a:xfrm>
                <a:off x="4351338" y="3022600"/>
                <a:ext cx="34925" cy="41275"/>
              </a:xfrm>
              <a:custGeom>
                <a:avLst/>
                <a:gdLst>
                  <a:gd name="T0" fmla="*/ 26 w 33"/>
                  <a:gd name="T1" fmla="*/ 39 h 39"/>
                  <a:gd name="T2" fmla="*/ 21 w 33"/>
                  <a:gd name="T3" fmla="*/ 37 h 39"/>
                  <a:gd name="T4" fmla="*/ 2 w 33"/>
                  <a:gd name="T5" fmla="*/ 11 h 39"/>
                  <a:gd name="T6" fmla="*/ 3 w 33"/>
                  <a:gd name="T7" fmla="*/ 2 h 39"/>
                  <a:gd name="T8" fmla="*/ 12 w 33"/>
                  <a:gd name="T9" fmla="*/ 3 h 39"/>
                  <a:gd name="T10" fmla="*/ 31 w 33"/>
                  <a:gd name="T11" fmla="*/ 29 h 39"/>
                  <a:gd name="T12" fmla="*/ 30 w 33"/>
                  <a:gd name="T13" fmla="*/ 38 h 39"/>
                  <a:gd name="T14" fmla="*/ 26 w 33"/>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9">
                    <a:moveTo>
                      <a:pt x="26" y="39"/>
                    </a:moveTo>
                    <a:cubicBezTo>
                      <a:pt x="24" y="39"/>
                      <a:pt x="22" y="38"/>
                      <a:pt x="21" y="37"/>
                    </a:cubicBezTo>
                    <a:cubicBezTo>
                      <a:pt x="2" y="11"/>
                      <a:pt x="2" y="11"/>
                      <a:pt x="2" y="11"/>
                    </a:cubicBezTo>
                    <a:cubicBezTo>
                      <a:pt x="0" y="8"/>
                      <a:pt x="1" y="4"/>
                      <a:pt x="3" y="2"/>
                    </a:cubicBezTo>
                    <a:cubicBezTo>
                      <a:pt x="6" y="0"/>
                      <a:pt x="10" y="1"/>
                      <a:pt x="12" y="3"/>
                    </a:cubicBezTo>
                    <a:cubicBezTo>
                      <a:pt x="31" y="29"/>
                      <a:pt x="31" y="29"/>
                      <a:pt x="31" y="29"/>
                    </a:cubicBezTo>
                    <a:cubicBezTo>
                      <a:pt x="33" y="32"/>
                      <a:pt x="32" y="36"/>
                      <a:pt x="30" y="38"/>
                    </a:cubicBezTo>
                    <a:cubicBezTo>
                      <a:pt x="28" y="39"/>
                      <a:pt x="27" y="39"/>
                      <a:pt x="26" y="39"/>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1" name="Freeform 93">
                <a:extLst>
                  <a:ext uri="{FF2B5EF4-FFF2-40B4-BE49-F238E27FC236}">
                    <a16:creationId xmlns:a16="http://schemas.microsoft.com/office/drawing/2014/main" id="{7522BD02-7BB6-4647-84D3-E58369E3B084}"/>
                  </a:ext>
                </a:extLst>
              </p:cNvPr>
              <p:cNvSpPr>
                <a:spLocks/>
              </p:cNvSpPr>
              <p:nvPr/>
            </p:nvSpPr>
            <p:spPr bwMode="auto">
              <a:xfrm>
                <a:off x="4333875" y="3030538"/>
                <a:ext cx="30163" cy="47625"/>
              </a:xfrm>
              <a:custGeom>
                <a:avLst/>
                <a:gdLst>
                  <a:gd name="T0" fmla="*/ 21 w 28"/>
                  <a:gd name="T1" fmla="*/ 43 h 43"/>
                  <a:gd name="T2" fmla="*/ 16 w 28"/>
                  <a:gd name="T3" fmla="*/ 40 h 43"/>
                  <a:gd name="T4" fmla="*/ 2 w 28"/>
                  <a:gd name="T5" fmla="*/ 10 h 43"/>
                  <a:gd name="T6" fmla="*/ 4 w 28"/>
                  <a:gd name="T7" fmla="*/ 2 h 43"/>
                  <a:gd name="T8" fmla="*/ 12 w 28"/>
                  <a:gd name="T9" fmla="*/ 4 h 43"/>
                  <a:gd name="T10" fmla="*/ 26 w 28"/>
                  <a:gd name="T11" fmla="*/ 34 h 43"/>
                  <a:gd name="T12" fmla="*/ 24 w 28"/>
                  <a:gd name="T13" fmla="*/ 42 h 43"/>
                  <a:gd name="T14" fmla="*/ 21 w 28"/>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3">
                    <a:moveTo>
                      <a:pt x="21" y="43"/>
                    </a:moveTo>
                    <a:cubicBezTo>
                      <a:pt x="19" y="43"/>
                      <a:pt x="17" y="42"/>
                      <a:pt x="16" y="40"/>
                    </a:cubicBezTo>
                    <a:cubicBezTo>
                      <a:pt x="2" y="10"/>
                      <a:pt x="2" y="10"/>
                      <a:pt x="2" y="10"/>
                    </a:cubicBezTo>
                    <a:cubicBezTo>
                      <a:pt x="0" y="7"/>
                      <a:pt x="1" y="3"/>
                      <a:pt x="4" y="2"/>
                    </a:cubicBezTo>
                    <a:cubicBezTo>
                      <a:pt x="7" y="0"/>
                      <a:pt x="11" y="1"/>
                      <a:pt x="12" y="4"/>
                    </a:cubicBezTo>
                    <a:cubicBezTo>
                      <a:pt x="26" y="34"/>
                      <a:pt x="26" y="34"/>
                      <a:pt x="26" y="34"/>
                    </a:cubicBezTo>
                    <a:cubicBezTo>
                      <a:pt x="28" y="37"/>
                      <a:pt x="27" y="41"/>
                      <a:pt x="24" y="42"/>
                    </a:cubicBezTo>
                    <a:cubicBezTo>
                      <a:pt x="23" y="43"/>
                      <a:pt x="22" y="43"/>
                      <a:pt x="21" y="43"/>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2" name="Freeform 94">
                <a:extLst>
                  <a:ext uri="{FF2B5EF4-FFF2-40B4-BE49-F238E27FC236}">
                    <a16:creationId xmlns:a16="http://schemas.microsoft.com/office/drawing/2014/main" id="{F0356557-8024-4A80-9CE2-69171107550C}"/>
                  </a:ext>
                </a:extLst>
              </p:cNvPr>
              <p:cNvSpPr>
                <a:spLocks/>
              </p:cNvSpPr>
              <p:nvPr/>
            </p:nvSpPr>
            <p:spPr bwMode="auto">
              <a:xfrm>
                <a:off x="4225925" y="3044825"/>
                <a:ext cx="17463" cy="42863"/>
              </a:xfrm>
              <a:custGeom>
                <a:avLst/>
                <a:gdLst>
                  <a:gd name="T0" fmla="*/ 6 w 16"/>
                  <a:gd name="T1" fmla="*/ 41 h 41"/>
                  <a:gd name="T2" fmla="*/ 5 w 16"/>
                  <a:gd name="T3" fmla="*/ 41 h 41"/>
                  <a:gd name="T4" fmla="*/ 0 w 16"/>
                  <a:gd name="T5" fmla="*/ 34 h 41"/>
                  <a:gd name="T6" fmla="*/ 4 w 16"/>
                  <a:gd name="T7" fmla="*/ 5 h 41"/>
                  <a:gd name="T8" fmla="*/ 11 w 16"/>
                  <a:gd name="T9" fmla="*/ 0 h 41"/>
                  <a:gd name="T10" fmla="*/ 16 w 16"/>
                  <a:gd name="T11" fmla="*/ 7 h 41"/>
                  <a:gd name="T12" fmla="*/ 12 w 16"/>
                  <a:gd name="T13" fmla="*/ 36 h 41"/>
                  <a:gd name="T14" fmla="*/ 6 w 16"/>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1">
                    <a:moveTo>
                      <a:pt x="6" y="41"/>
                    </a:moveTo>
                    <a:cubicBezTo>
                      <a:pt x="6" y="41"/>
                      <a:pt x="5" y="41"/>
                      <a:pt x="5" y="41"/>
                    </a:cubicBezTo>
                    <a:cubicBezTo>
                      <a:pt x="2" y="40"/>
                      <a:pt x="0" y="37"/>
                      <a:pt x="0" y="34"/>
                    </a:cubicBezTo>
                    <a:cubicBezTo>
                      <a:pt x="4" y="5"/>
                      <a:pt x="4" y="5"/>
                      <a:pt x="4" y="5"/>
                    </a:cubicBezTo>
                    <a:cubicBezTo>
                      <a:pt x="5" y="2"/>
                      <a:pt x="8" y="0"/>
                      <a:pt x="11" y="0"/>
                    </a:cubicBezTo>
                    <a:cubicBezTo>
                      <a:pt x="14" y="1"/>
                      <a:pt x="16" y="4"/>
                      <a:pt x="16" y="7"/>
                    </a:cubicBezTo>
                    <a:cubicBezTo>
                      <a:pt x="12" y="36"/>
                      <a:pt x="12" y="36"/>
                      <a:pt x="12" y="36"/>
                    </a:cubicBezTo>
                    <a:cubicBezTo>
                      <a:pt x="12" y="39"/>
                      <a:pt x="9" y="41"/>
                      <a:pt x="6" y="41"/>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3" name="Freeform 95">
                <a:extLst>
                  <a:ext uri="{FF2B5EF4-FFF2-40B4-BE49-F238E27FC236}">
                    <a16:creationId xmlns:a16="http://schemas.microsoft.com/office/drawing/2014/main" id="{5B07ACCF-6E95-4BAE-B523-8A68F0777D5A}"/>
                  </a:ext>
                </a:extLst>
              </p:cNvPr>
              <p:cNvSpPr>
                <a:spLocks/>
              </p:cNvSpPr>
              <p:nvPr/>
            </p:nvSpPr>
            <p:spPr bwMode="auto">
              <a:xfrm>
                <a:off x="4522788" y="5278438"/>
                <a:ext cx="368300" cy="139700"/>
              </a:xfrm>
              <a:custGeom>
                <a:avLst/>
                <a:gdLst>
                  <a:gd name="T0" fmla="*/ 310 w 343"/>
                  <a:gd name="T1" fmla="*/ 88 h 130"/>
                  <a:gd name="T2" fmla="*/ 276 w 343"/>
                  <a:gd name="T3" fmla="*/ 81 h 130"/>
                  <a:gd name="T4" fmla="*/ 120 w 343"/>
                  <a:gd name="T5" fmla="*/ 0 h 130"/>
                  <a:gd name="T6" fmla="*/ 9 w 343"/>
                  <a:gd name="T7" fmla="*/ 35 h 130"/>
                  <a:gd name="T8" fmla="*/ 17 w 343"/>
                  <a:gd name="T9" fmla="*/ 130 h 130"/>
                  <a:gd name="T10" fmla="*/ 146 w 343"/>
                  <a:gd name="T11" fmla="*/ 130 h 130"/>
                  <a:gd name="T12" fmla="*/ 332 w 343"/>
                  <a:gd name="T13" fmla="*/ 130 h 130"/>
                  <a:gd name="T14" fmla="*/ 310 w 343"/>
                  <a:gd name="T15" fmla="*/ 88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3" h="130">
                    <a:moveTo>
                      <a:pt x="310" y="88"/>
                    </a:moveTo>
                    <a:cubicBezTo>
                      <a:pt x="276" y="81"/>
                      <a:pt x="276" y="81"/>
                      <a:pt x="276" y="81"/>
                    </a:cubicBezTo>
                    <a:cubicBezTo>
                      <a:pt x="120" y="0"/>
                      <a:pt x="120" y="0"/>
                      <a:pt x="120" y="0"/>
                    </a:cubicBezTo>
                    <a:cubicBezTo>
                      <a:pt x="72" y="62"/>
                      <a:pt x="9" y="35"/>
                      <a:pt x="9" y="35"/>
                    </a:cubicBezTo>
                    <a:cubicBezTo>
                      <a:pt x="0" y="68"/>
                      <a:pt x="17" y="130"/>
                      <a:pt x="17" y="130"/>
                    </a:cubicBezTo>
                    <a:cubicBezTo>
                      <a:pt x="146" y="130"/>
                      <a:pt x="146" y="130"/>
                      <a:pt x="146" y="130"/>
                    </a:cubicBezTo>
                    <a:cubicBezTo>
                      <a:pt x="332" y="130"/>
                      <a:pt x="332" y="130"/>
                      <a:pt x="332" y="130"/>
                    </a:cubicBezTo>
                    <a:cubicBezTo>
                      <a:pt x="343" y="99"/>
                      <a:pt x="310" y="88"/>
                      <a:pt x="310" y="88"/>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4" name="Freeform 96">
                <a:extLst>
                  <a:ext uri="{FF2B5EF4-FFF2-40B4-BE49-F238E27FC236}">
                    <a16:creationId xmlns:a16="http://schemas.microsoft.com/office/drawing/2014/main" id="{11E33AB7-6BDD-4A90-A2A6-6EC12814D68B}"/>
                  </a:ext>
                </a:extLst>
              </p:cNvPr>
              <p:cNvSpPr>
                <a:spLocks/>
              </p:cNvSpPr>
              <p:nvPr/>
            </p:nvSpPr>
            <p:spPr bwMode="auto">
              <a:xfrm>
                <a:off x="3887788" y="4008438"/>
                <a:ext cx="49213" cy="69850"/>
              </a:xfrm>
              <a:custGeom>
                <a:avLst/>
                <a:gdLst>
                  <a:gd name="T0" fmla="*/ 7 w 45"/>
                  <a:gd name="T1" fmla="*/ 65 h 65"/>
                  <a:gd name="T2" fmla="*/ 4 w 45"/>
                  <a:gd name="T3" fmla="*/ 64 h 65"/>
                  <a:gd name="T4" fmla="*/ 2 w 45"/>
                  <a:gd name="T5" fmla="*/ 56 h 65"/>
                  <a:gd name="T6" fmla="*/ 33 w 45"/>
                  <a:gd name="T7" fmla="*/ 4 h 65"/>
                  <a:gd name="T8" fmla="*/ 41 w 45"/>
                  <a:gd name="T9" fmla="*/ 2 h 65"/>
                  <a:gd name="T10" fmla="*/ 43 w 45"/>
                  <a:gd name="T11" fmla="*/ 10 h 65"/>
                  <a:gd name="T12" fmla="*/ 12 w 45"/>
                  <a:gd name="T13" fmla="*/ 62 h 65"/>
                  <a:gd name="T14" fmla="*/ 7 w 45"/>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65">
                    <a:moveTo>
                      <a:pt x="7" y="65"/>
                    </a:moveTo>
                    <a:cubicBezTo>
                      <a:pt x="6" y="65"/>
                      <a:pt x="5" y="65"/>
                      <a:pt x="4" y="64"/>
                    </a:cubicBezTo>
                    <a:cubicBezTo>
                      <a:pt x="1" y="62"/>
                      <a:pt x="0" y="59"/>
                      <a:pt x="2" y="56"/>
                    </a:cubicBezTo>
                    <a:cubicBezTo>
                      <a:pt x="33" y="4"/>
                      <a:pt x="33" y="4"/>
                      <a:pt x="33" y="4"/>
                    </a:cubicBezTo>
                    <a:cubicBezTo>
                      <a:pt x="35" y="1"/>
                      <a:pt x="38" y="0"/>
                      <a:pt x="41" y="2"/>
                    </a:cubicBezTo>
                    <a:cubicBezTo>
                      <a:pt x="44" y="4"/>
                      <a:pt x="45" y="7"/>
                      <a:pt x="43" y="10"/>
                    </a:cubicBezTo>
                    <a:cubicBezTo>
                      <a:pt x="12" y="62"/>
                      <a:pt x="12" y="62"/>
                      <a:pt x="12" y="62"/>
                    </a:cubicBezTo>
                    <a:cubicBezTo>
                      <a:pt x="11" y="64"/>
                      <a:pt x="9" y="65"/>
                      <a:pt x="7" y="65"/>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5" name="Freeform 97">
                <a:extLst>
                  <a:ext uri="{FF2B5EF4-FFF2-40B4-BE49-F238E27FC236}">
                    <a16:creationId xmlns:a16="http://schemas.microsoft.com/office/drawing/2014/main" id="{12F4E30E-FE2D-4703-9700-D922FF59D8FA}"/>
                  </a:ext>
                </a:extLst>
              </p:cNvPr>
              <p:cNvSpPr>
                <a:spLocks/>
              </p:cNvSpPr>
              <p:nvPr/>
            </p:nvSpPr>
            <p:spPr bwMode="auto">
              <a:xfrm>
                <a:off x="4351338" y="4049713"/>
                <a:ext cx="179388" cy="417513"/>
              </a:xfrm>
              <a:custGeom>
                <a:avLst/>
                <a:gdLst>
                  <a:gd name="T0" fmla="*/ 159 w 166"/>
                  <a:gd name="T1" fmla="*/ 389 h 389"/>
                  <a:gd name="T2" fmla="*/ 153 w 166"/>
                  <a:gd name="T3" fmla="*/ 385 h 389"/>
                  <a:gd name="T4" fmla="*/ 1 w 166"/>
                  <a:gd name="T5" fmla="*/ 9 h 389"/>
                  <a:gd name="T6" fmla="*/ 5 w 166"/>
                  <a:gd name="T7" fmla="*/ 1 h 389"/>
                  <a:gd name="T8" fmla="*/ 13 w 166"/>
                  <a:gd name="T9" fmla="*/ 5 h 389"/>
                  <a:gd name="T10" fmla="*/ 165 w 166"/>
                  <a:gd name="T11" fmla="*/ 381 h 389"/>
                  <a:gd name="T12" fmla="*/ 161 w 166"/>
                  <a:gd name="T13" fmla="*/ 389 h 389"/>
                  <a:gd name="T14" fmla="*/ 159 w 166"/>
                  <a:gd name="T15" fmla="*/ 389 h 3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389">
                    <a:moveTo>
                      <a:pt x="159" y="389"/>
                    </a:moveTo>
                    <a:cubicBezTo>
                      <a:pt x="157" y="389"/>
                      <a:pt x="154" y="388"/>
                      <a:pt x="153" y="385"/>
                    </a:cubicBezTo>
                    <a:cubicBezTo>
                      <a:pt x="1" y="9"/>
                      <a:pt x="1" y="9"/>
                      <a:pt x="1" y="9"/>
                    </a:cubicBezTo>
                    <a:cubicBezTo>
                      <a:pt x="0" y="6"/>
                      <a:pt x="2" y="3"/>
                      <a:pt x="5" y="1"/>
                    </a:cubicBezTo>
                    <a:cubicBezTo>
                      <a:pt x="8" y="0"/>
                      <a:pt x="11" y="2"/>
                      <a:pt x="13" y="5"/>
                    </a:cubicBezTo>
                    <a:cubicBezTo>
                      <a:pt x="165" y="381"/>
                      <a:pt x="165" y="381"/>
                      <a:pt x="165" y="381"/>
                    </a:cubicBezTo>
                    <a:cubicBezTo>
                      <a:pt x="166" y="384"/>
                      <a:pt x="164" y="387"/>
                      <a:pt x="161" y="389"/>
                    </a:cubicBezTo>
                    <a:cubicBezTo>
                      <a:pt x="161" y="389"/>
                      <a:pt x="160" y="389"/>
                      <a:pt x="159" y="389"/>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6" name="Freeform 98">
                <a:extLst>
                  <a:ext uri="{FF2B5EF4-FFF2-40B4-BE49-F238E27FC236}">
                    <a16:creationId xmlns:a16="http://schemas.microsoft.com/office/drawing/2014/main" id="{16E3F736-6B82-4125-9E63-2A4ADC32F4EB}"/>
                  </a:ext>
                </a:extLst>
              </p:cNvPr>
              <p:cNvSpPr>
                <a:spLocks/>
              </p:cNvSpPr>
              <p:nvPr/>
            </p:nvSpPr>
            <p:spPr bwMode="auto">
              <a:xfrm>
                <a:off x="4371975" y="4048125"/>
                <a:ext cx="82550" cy="50800"/>
              </a:xfrm>
              <a:custGeom>
                <a:avLst/>
                <a:gdLst>
                  <a:gd name="T0" fmla="*/ 7 w 77"/>
                  <a:gd name="T1" fmla="*/ 48 h 48"/>
                  <a:gd name="T2" fmla="*/ 2 w 77"/>
                  <a:gd name="T3" fmla="*/ 45 h 48"/>
                  <a:gd name="T4" fmla="*/ 4 w 77"/>
                  <a:gd name="T5" fmla="*/ 37 h 48"/>
                  <a:gd name="T6" fmla="*/ 67 w 77"/>
                  <a:gd name="T7" fmla="*/ 2 h 48"/>
                  <a:gd name="T8" fmla="*/ 75 w 77"/>
                  <a:gd name="T9" fmla="*/ 4 h 48"/>
                  <a:gd name="T10" fmla="*/ 73 w 77"/>
                  <a:gd name="T11" fmla="*/ 12 h 48"/>
                  <a:gd name="T12" fmla="*/ 10 w 77"/>
                  <a:gd name="T13" fmla="*/ 47 h 48"/>
                  <a:gd name="T14" fmla="*/ 7 w 77"/>
                  <a:gd name="T15" fmla="*/ 4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48">
                    <a:moveTo>
                      <a:pt x="7" y="48"/>
                    </a:moveTo>
                    <a:cubicBezTo>
                      <a:pt x="5" y="48"/>
                      <a:pt x="3" y="47"/>
                      <a:pt x="2" y="45"/>
                    </a:cubicBezTo>
                    <a:cubicBezTo>
                      <a:pt x="0" y="42"/>
                      <a:pt x="1" y="38"/>
                      <a:pt x="4" y="37"/>
                    </a:cubicBezTo>
                    <a:cubicBezTo>
                      <a:pt x="67" y="2"/>
                      <a:pt x="67" y="2"/>
                      <a:pt x="67" y="2"/>
                    </a:cubicBezTo>
                    <a:cubicBezTo>
                      <a:pt x="70" y="0"/>
                      <a:pt x="74" y="1"/>
                      <a:pt x="75" y="4"/>
                    </a:cubicBezTo>
                    <a:cubicBezTo>
                      <a:pt x="77" y="7"/>
                      <a:pt x="76" y="11"/>
                      <a:pt x="73" y="12"/>
                    </a:cubicBezTo>
                    <a:cubicBezTo>
                      <a:pt x="10" y="47"/>
                      <a:pt x="10" y="47"/>
                      <a:pt x="10" y="47"/>
                    </a:cubicBezTo>
                    <a:cubicBezTo>
                      <a:pt x="9" y="48"/>
                      <a:pt x="8" y="48"/>
                      <a:pt x="7" y="48"/>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7" name="Freeform 99">
                <a:extLst>
                  <a:ext uri="{FF2B5EF4-FFF2-40B4-BE49-F238E27FC236}">
                    <a16:creationId xmlns:a16="http://schemas.microsoft.com/office/drawing/2014/main" id="{D71C27FA-7FA5-4A2B-B585-4F77AFC0D3ED}"/>
                  </a:ext>
                </a:extLst>
              </p:cNvPr>
              <p:cNvSpPr>
                <a:spLocks/>
              </p:cNvSpPr>
              <p:nvPr/>
            </p:nvSpPr>
            <p:spPr bwMode="auto">
              <a:xfrm>
                <a:off x="4224338" y="4454525"/>
                <a:ext cx="141288" cy="238125"/>
              </a:xfrm>
              <a:custGeom>
                <a:avLst/>
                <a:gdLst>
                  <a:gd name="T0" fmla="*/ 124 w 131"/>
                  <a:gd name="T1" fmla="*/ 221 h 221"/>
                  <a:gd name="T2" fmla="*/ 119 w 131"/>
                  <a:gd name="T3" fmla="*/ 218 h 221"/>
                  <a:gd name="T4" fmla="*/ 2 w 131"/>
                  <a:gd name="T5" fmla="*/ 10 h 221"/>
                  <a:gd name="T6" fmla="*/ 4 w 131"/>
                  <a:gd name="T7" fmla="*/ 2 h 221"/>
                  <a:gd name="T8" fmla="*/ 12 w 131"/>
                  <a:gd name="T9" fmla="*/ 4 h 221"/>
                  <a:gd name="T10" fmla="*/ 129 w 131"/>
                  <a:gd name="T11" fmla="*/ 212 h 221"/>
                  <a:gd name="T12" fmla="*/ 127 w 131"/>
                  <a:gd name="T13" fmla="*/ 220 h 221"/>
                  <a:gd name="T14" fmla="*/ 124 w 131"/>
                  <a:gd name="T15" fmla="*/ 221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221">
                    <a:moveTo>
                      <a:pt x="124" y="221"/>
                    </a:moveTo>
                    <a:cubicBezTo>
                      <a:pt x="122" y="221"/>
                      <a:pt x="120" y="220"/>
                      <a:pt x="119" y="218"/>
                    </a:cubicBezTo>
                    <a:cubicBezTo>
                      <a:pt x="2" y="10"/>
                      <a:pt x="2" y="10"/>
                      <a:pt x="2" y="10"/>
                    </a:cubicBezTo>
                    <a:cubicBezTo>
                      <a:pt x="0" y="7"/>
                      <a:pt x="1" y="3"/>
                      <a:pt x="4" y="2"/>
                    </a:cubicBezTo>
                    <a:cubicBezTo>
                      <a:pt x="7" y="0"/>
                      <a:pt x="11" y="1"/>
                      <a:pt x="12" y="4"/>
                    </a:cubicBezTo>
                    <a:cubicBezTo>
                      <a:pt x="129" y="212"/>
                      <a:pt x="129" y="212"/>
                      <a:pt x="129" y="212"/>
                    </a:cubicBezTo>
                    <a:cubicBezTo>
                      <a:pt x="131" y="215"/>
                      <a:pt x="130" y="219"/>
                      <a:pt x="127" y="220"/>
                    </a:cubicBezTo>
                    <a:cubicBezTo>
                      <a:pt x="126" y="221"/>
                      <a:pt x="125" y="221"/>
                      <a:pt x="124" y="221"/>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8" name="Freeform 100">
                <a:extLst>
                  <a:ext uri="{FF2B5EF4-FFF2-40B4-BE49-F238E27FC236}">
                    <a16:creationId xmlns:a16="http://schemas.microsoft.com/office/drawing/2014/main" id="{D14F7B32-C8CF-4B18-9306-A9DA60EF82FB}"/>
                  </a:ext>
                </a:extLst>
              </p:cNvPr>
              <p:cNvSpPr>
                <a:spLocks/>
              </p:cNvSpPr>
              <p:nvPr/>
            </p:nvSpPr>
            <p:spPr bwMode="auto">
              <a:xfrm>
                <a:off x="4175125" y="4579938"/>
                <a:ext cx="68263" cy="93663"/>
              </a:xfrm>
              <a:custGeom>
                <a:avLst/>
                <a:gdLst>
                  <a:gd name="T0" fmla="*/ 56 w 63"/>
                  <a:gd name="T1" fmla="*/ 86 h 86"/>
                  <a:gd name="T2" fmla="*/ 51 w 63"/>
                  <a:gd name="T3" fmla="*/ 83 h 86"/>
                  <a:gd name="T4" fmla="*/ 1 w 63"/>
                  <a:gd name="T5" fmla="*/ 10 h 86"/>
                  <a:gd name="T6" fmla="*/ 1 w 63"/>
                  <a:gd name="T7" fmla="*/ 3 h 86"/>
                  <a:gd name="T8" fmla="*/ 8 w 63"/>
                  <a:gd name="T9" fmla="*/ 2 h 86"/>
                  <a:gd name="T10" fmla="*/ 54 w 63"/>
                  <a:gd name="T11" fmla="*/ 23 h 86"/>
                  <a:gd name="T12" fmla="*/ 57 w 63"/>
                  <a:gd name="T13" fmla="*/ 30 h 86"/>
                  <a:gd name="T14" fmla="*/ 50 w 63"/>
                  <a:gd name="T15" fmla="*/ 33 h 86"/>
                  <a:gd name="T16" fmla="*/ 23 w 63"/>
                  <a:gd name="T17" fmla="*/ 21 h 86"/>
                  <a:gd name="T18" fmla="*/ 61 w 63"/>
                  <a:gd name="T19" fmla="*/ 77 h 86"/>
                  <a:gd name="T20" fmla="*/ 59 w 63"/>
                  <a:gd name="T21" fmla="*/ 85 h 86"/>
                  <a:gd name="T22" fmla="*/ 56 w 63"/>
                  <a:gd name="T2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86">
                    <a:moveTo>
                      <a:pt x="56" y="86"/>
                    </a:moveTo>
                    <a:cubicBezTo>
                      <a:pt x="54" y="86"/>
                      <a:pt x="52" y="85"/>
                      <a:pt x="51" y="83"/>
                    </a:cubicBezTo>
                    <a:cubicBezTo>
                      <a:pt x="1" y="10"/>
                      <a:pt x="1" y="10"/>
                      <a:pt x="1" y="10"/>
                    </a:cubicBezTo>
                    <a:cubicBezTo>
                      <a:pt x="0" y="8"/>
                      <a:pt x="0" y="5"/>
                      <a:pt x="1" y="3"/>
                    </a:cubicBezTo>
                    <a:cubicBezTo>
                      <a:pt x="3" y="1"/>
                      <a:pt x="6" y="0"/>
                      <a:pt x="8" y="2"/>
                    </a:cubicBezTo>
                    <a:cubicBezTo>
                      <a:pt x="54" y="23"/>
                      <a:pt x="54" y="23"/>
                      <a:pt x="54" y="23"/>
                    </a:cubicBezTo>
                    <a:cubicBezTo>
                      <a:pt x="58" y="24"/>
                      <a:pt x="59" y="27"/>
                      <a:pt x="57" y="30"/>
                    </a:cubicBezTo>
                    <a:cubicBezTo>
                      <a:pt x="56" y="34"/>
                      <a:pt x="53" y="35"/>
                      <a:pt x="50" y="33"/>
                    </a:cubicBezTo>
                    <a:cubicBezTo>
                      <a:pt x="23" y="21"/>
                      <a:pt x="23" y="21"/>
                      <a:pt x="23" y="21"/>
                    </a:cubicBezTo>
                    <a:cubicBezTo>
                      <a:pt x="61" y="77"/>
                      <a:pt x="61" y="77"/>
                      <a:pt x="61" y="77"/>
                    </a:cubicBezTo>
                    <a:cubicBezTo>
                      <a:pt x="63" y="79"/>
                      <a:pt x="62" y="83"/>
                      <a:pt x="59" y="85"/>
                    </a:cubicBezTo>
                    <a:cubicBezTo>
                      <a:pt x="58" y="86"/>
                      <a:pt x="57" y="86"/>
                      <a:pt x="56" y="86"/>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9" name="Freeform 101">
                <a:extLst>
                  <a:ext uri="{FF2B5EF4-FFF2-40B4-BE49-F238E27FC236}">
                    <a16:creationId xmlns:a16="http://schemas.microsoft.com/office/drawing/2014/main" id="{3CB58EED-DB03-4A83-97F5-15B1CCF03C25}"/>
                  </a:ext>
                </a:extLst>
              </p:cNvPr>
              <p:cNvSpPr>
                <a:spLocks/>
              </p:cNvSpPr>
              <p:nvPr/>
            </p:nvSpPr>
            <p:spPr bwMode="auto">
              <a:xfrm>
                <a:off x="4999038" y="3644900"/>
                <a:ext cx="68263" cy="98425"/>
              </a:xfrm>
              <a:custGeom>
                <a:avLst/>
                <a:gdLst>
                  <a:gd name="T0" fmla="*/ 7 w 63"/>
                  <a:gd name="T1" fmla="*/ 92 h 92"/>
                  <a:gd name="T2" fmla="*/ 2 w 63"/>
                  <a:gd name="T3" fmla="*/ 89 h 92"/>
                  <a:gd name="T4" fmla="*/ 4 w 63"/>
                  <a:gd name="T5" fmla="*/ 81 h 92"/>
                  <a:gd name="T6" fmla="*/ 45 w 63"/>
                  <a:gd name="T7" fmla="*/ 54 h 92"/>
                  <a:gd name="T8" fmla="*/ 51 w 63"/>
                  <a:gd name="T9" fmla="*/ 5 h 92"/>
                  <a:gd name="T10" fmla="*/ 58 w 63"/>
                  <a:gd name="T11" fmla="*/ 0 h 92"/>
                  <a:gd name="T12" fmla="*/ 63 w 63"/>
                  <a:gd name="T13" fmla="*/ 7 h 92"/>
                  <a:gd name="T14" fmla="*/ 57 w 63"/>
                  <a:gd name="T15" fmla="*/ 59 h 92"/>
                  <a:gd name="T16" fmla="*/ 54 w 63"/>
                  <a:gd name="T17" fmla="*/ 63 h 92"/>
                  <a:gd name="T18" fmla="*/ 10 w 63"/>
                  <a:gd name="T19" fmla="*/ 91 h 92"/>
                  <a:gd name="T20" fmla="*/ 7 w 63"/>
                  <a:gd name="T2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92">
                    <a:moveTo>
                      <a:pt x="7" y="92"/>
                    </a:moveTo>
                    <a:cubicBezTo>
                      <a:pt x="5" y="92"/>
                      <a:pt x="3" y="91"/>
                      <a:pt x="2" y="89"/>
                    </a:cubicBezTo>
                    <a:cubicBezTo>
                      <a:pt x="0" y="86"/>
                      <a:pt x="1" y="83"/>
                      <a:pt x="4" y="81"/>
                    </a:cubicBezTo>
                    <a:cubicBezTo>
                      <a:pt x="45" y="54"/>
                      <a:pt x="45" y="54"/>
                      <a:pt x="45" y="54"/>
                    </a:cubicBezTo>
                    <a:cubicBezTo>
                      <a:pt x="51" y="5"/>
                      <a:pt x="51" y="5"/>
                      <a:pt x="51" y="5"/>
                    </a:cubicBezTo>
                    <a:cubicBezTo>
                      <a:pt x="51" y="2"/>
                      <a:pt x="54" y="0"/>
                      <a:pt x="58" y="0"/>
                    </a:cubicBezTo>
                    <a:cubicBezTo>
                      <a:pt x="61" y="0"/>
                      <a:pt x="63" y="3"/>
                      <a:pt x="63" y="7"/>
                    </a:cubicBezTo>
                    <a:cubicBezTo>
                      <a:pt x="57" y="59"/>
                      <a:pt x="57" y="59"/>
                      <a:pt x="57" y="59"/>
                    </a:cubicBezTo>
                    <a:cubicBezTo>
                      <a:pt x="57" y="60"/>
                      <a:pt x="56" y="62"/>
                      <a:pt x="54" y="63"/>
                    </a:cubicBezTo>
                    <a:cubicBezTo>
                      <a:pt x="10" y="91"/>
                      <a:pt x="10" y="91"/>
                      <a:pt x="10" y="91"/>
                    </a:cubicBezTo>
                    <a:cubicBezTo>
                      <a:pt x="9" y="92"/>
                      <a:pt x="8" y="92"/>
                      <a:pt x="7" y="92"/>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0" name="Freeform 102">
                <a:extLst>
                  <a:ext uri="{FF2B5EF4-FFF2-40B4-BE49-F238E27FC236}">
                    <a16:creationId xmlns:a16="http://schemas.microsoft.com/office/drawing/2014/main" id="{886CC67E-5E8D-4669-A3EA-8789C34BEFA1}"/>
                  </a:ext>
                </a:extLst>
              </p:cNvPr>
              <p:cNvSpPr>
                <a:spLocks/>
              </p:cNvSpPr>
              <p:nvPr/>
            </p:nvSpPr>
            <p:spPr bwMode="auto">
              <a:xfrm>
                <a:off x="4310063" y="3036888"/>
                <a:ext cx="23813" cy="47625"/>
              </a:xfrm>
              <a:custGeom>
                <a:avLst/>
                <a:gdLst>
                  <a:gd name="T0" fmla="*/ 15 w 22"/>
                  <a:gd name="T1" fmla="*/ 43 h 43"/>
                  <a:gd name="T2" fmla="*/ 9 w 22"/>
                  <a:gd name="T3" fmla="*/ 39 h 43"/>
                  <a:gd name="T4" fmla="*/ 1 w 22"/>
                  <a:gd name="T5" fmla="*/ 9 h 43"/>
                  <a:gd name="T6" fmla="*/ 5 w 22"/>
                  <a:gd name="T7" fmla="*/ 1 h 43"/>
                  <a:gd name="T8" fmla="*/ 13 w 22"/>
                  <a:gd name="T9" fmla="*/ 5 h 43"/>
                  <a:gd name="T10" fmla="*/ 21 w 22"/>
                  <a:gd name="T11" fmla="*/ 35 h 43"/>
                  <a:gd name="T12" fmla="*/ 17 w 22"/>
                  <a:gd name="T13" fmla="*/ 43 h 43"/>
                  <a:gd name="T14" fmla="*/ 15 w 2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43">
                    <a:moveTo>
                      <a:pt x="15" y="43"/>
                    </a:moveTo>
                    <a:cubicBezTo>
                      <a:pt x="12" y="43"/>
                      <a:pt x="10" y="41"/>
                      <a:pt x="9" y="39"/>
                    </a:cubicBezTo>
                    <a:cubicBezTo>
                      <a:pt x="1" y="9"/>
                      <a:pt x="1" y="9"/>
                      <a:pt x="1" y="9"/>
                    </a:cubicBezTo>
                    <a:cubicBezTo>
                      <a:pt x="0" y="5"/>
                      <a:pt x="2" y="2"/>
                      <a:pt x="5" y="1"/>
                    </a:cubicBezTo>
                    <a:cubicBezTo>
                      <a:pt x="9" y="0"/>
                      <a:pt x="12" y="2"/>
                      <a:pt x="13" y="5"/>
                    </a:cubicBezTo>
                    <a:cubicBezTo>
                      <a:pt x="21" y="35"/>
                      <a:pt x="21" y="35"/>
                      <a:pt x="21" y="35"/>
                    </a:cubicBezTo>
                    <a:cubicBezTo>
                      <a:pt x="22" y="39"/>
                      <a:pt x="20" y="42"/>
                      <a:pt x="17" y="43"/>
                    </a:cubicBezTo>
                    <a:cubicBezTo>
                      <a:pt x="16" y="43"/>
                      <a:pt x="16" y="43"/>
                      <a:pt x="15" y="43"/>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1" name="Freeform 103">
                <a:extLst>
                  <a:ext uri="{FF2B5EF4-FFF2-40B4-BE49-F238E27FC236}">
                    <a16:creationId xmlns:a16="http://schemas.microsoft.com/office/drawing/2014/main" id="{747726B3-E405-4C6E-9775-51B55D5A718D}"/>
                  </a:ext>
                </a:extLst>
              </p:cNvPr>
              <p:cNvSpPr>
                <a:spLocks/>
              </p:cNvSpPr>
              <p:nvPr/>
            </p:nvSpPr>
            <p:spPr bwMode="auto">
              <a:xfrm>
                <a:off x="4286250" y="3043238"/>
                <a:ext cx="15875" cy="44450"/>
              </a:xfrm>
              <a:custGeom>
                <a:avLst/>
                <a:gdLst>
                  <a:gd name="T0" fmla="*/ 8 w 14"/>
                  <a:gd name="T1" fmla="*/ 42 h 42"/>
                  <a:gd name="T2" fmla="*/ 2 w 14"/>
                  <a:gd name="T3" fmla="*/ 36 h 42"/>
                  <a:gd name="T4" fmla="*/ 0 w 14"/>
                  <a:gd name="T5" fmla="*/ 6 h 42"/>
                  <a:gd name="T6" fmla="*/ 6 w 14"/>
                  <a:gd name="T7" fmla="*/ 0 h 42"/>
                  <a:gd name="T8" fmla="*/ 12 w 14"/>
                  <a:gd name="T9" fmla="*/ 6 h 42"/>
                  <a:gd name="T10" fmla="*/ 14 w 14"/>
                  <a:gd name="T11" fmla="*/ 36 h 42"/>
                  <a:gd name="T12" fmla="*/ 8 w 14"/>
                  <a:gd name="T13" fmla="*/ 42 h 42"/>
                  <a:gd name="T14" fmla="*/ 8 w 14"/>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2">
                    <a:moveTo>
                      <a:pt x="8" y="42"/>
                    </a:moveTo>
                    <a:cubicBezTo>
                      <a:pt x="5" y="42"/>
                      <a:pt x="2" y="40"/>
                      <a:pt x="2" y="36"/>
                    </a:cubicBezTo>
                    <a:cubicBezTo>
                      <a:pt x="0" y="6"/>
                      <a:pt x="0" y="6"/>
                      <a:pt x="0" y="6"/>
                    </a:cubicBezTo>
                    <a:cubicBezTo>
                      <a:pt x="0" y="3"/>
                      <a:pt x="2" y="0"/>
                      <a:pt x="6" y="0"/>
                    </a:cubicBezTo>
                    <a:cubicBezTo>
                      <a:pt x="9" y="0"/>
                      <a:pt x="12" y="2"/>
                      <a:pt x="12" y="6"/>
                    </a:cubicBezTo>
                    <a:cubicBezTo>
                      <a:pt x="14" y="36"/>
                      <a:pt x="14" y="36"/>
                      <a:pt x="14" y="36"/>
                    </a:cubicBezTo>
                    <a:cubicBezTo>
                      <a:pt x="14" y="39"/>
                      <a:pt x="12" y="42"/>
                      <a:pt x="8" y="42"/>
                    </a:cubicBezTo>
                    <a:cubicBezTo>
                      <a:pt x="8" y="42"/>
                      <a:pt x="8" y="42"/>
                      <a:pt x="8" y="42"/>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2" name="Freeform 104">
                <a:extLst>
                  <a:ext uri="{FF2B5EF4-FFF2-40B4-BE49-F238E27FC236}">
                    <a16:creationId xmlns:a16="http://schemas.microsoft.com/office/drawing/2014/main" id="{85E8587A-99A2-4047-A557-20F795D83824}"/>
                  </a:ext>
                </a:extLst>
              </p:cNvPr>
              <p:cNvSpPr>
                <a:spLocks/>
              </p:cNvSpPr>
              <p:nvPr/>
            </p:nvSpPr>
            <p:spPr bwMode="auto">
              <a:xfrm>
                <a:off x="4256088" y="3046413"/>
                <a:ext cx="15875" cy="42863"/>
              </a:xfrm>
              <a:custGeom>
                <a:avLst/>
                <a:gdLst>
                  <a:gd name="T0" fmla="*/ 6 w 15"/>
                  <a:gd name="T1" fmla="*/ 40 h 40"/>
                  <a:gd name="T2" fmla="*/ 5 w 15"/>
                  <a:gd name="T3" fmla="*/ 40 h 40"/>
                  <a:gd name="T4" fmla="*/ 0 w 15"/>
                  <a:gd name="T5" fmla="*/ 33 h 40"/>
                  <a:gd name="T6" fmla="*/ 3 w 15"/>
                  <a:gd name="T7" fmla="*/ 5 h 40"/>
                  <a:gd name="T8" fmla="*/ 10 w 15"/>
                  <a:gd name="T9" fmla="*/ 0 h 40"/>
                  <a:gd name="T10" fmla="*/ 15 w 15"/>
                  <a:gd name="T11" fmla="*/ 7 h 40"/>
                  <a:gd name="T12" fmla="*/ 12 w 15"/>
                  <a:gd name="T13" fmla="*/ 35 h 40"/>
                  <a:gd name="T14" fmla="*/ 6 w 15"/>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0">
                    <a:moveTo>
                      <a:pt x="6" y="40"/>
                    </a:moveTo>
                    <a:cubicBezTo>
                      <a:pt x="6" y="40"/>
                      <a:pt x="6" y="40"/>
                      <a:pt x="5" y="40"/>
                    </a:cubicBezTo>
                    <a:cubicBezTo>
                      <a:pt x="2" y="40"/>
                      <a:pt x="0" y="37"/>
                      <a:pt x="0" y="33"/>
                    </a:cubicBezTo>
                    <a:cubicBezTo>
                      <a:pt x="3" y="5"/>
                      <a:pt x="3" y="5"/>
                      <a:pt x="3" y="5"/>
                    </a:cubicBezTo>
                    <a:cubicBezTo>
                      <a:pt x="3" y="2"/>
                      <a:pt x="6" y="0"/>
                      <a:pt x="10" y="0"/>
                    </a:cubicBezTo>
                    <a:cubicBezTo>
                      <a:pt x="13" y="0"/>
                      <a:pt x="15" y="3"/>
                      <a:pt x="15" y="7"/>
                    </a:cubicBezTo>
                    <a:cubicBezTo>
                      <a:pt x="12" y="35"/>
                      <a:pt x="12" y="35"/>
                      <a:pt x="12" y="35"/>
                    </a:cubicBezTo>
                    <a:cubicBezTo>
                      <a:pt x="12" y="38"/>
                      <a:pt x="9" y="40"/>
                      <a:pt x="6" y="40"/>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3" name="Freeform 105">
                <a:extLst>
                  <a:ext uri="{FF2B5EF4-FFF2-40B4-BE49-F238E27FC236}">
                    <a16:creationId xmlns:a16="http://schemas.microsoft.com/office/drawing/2014/main" id="{A810D35B-49F4-48BB-832D-39D32DF8133F}"/>
                  </a:ext>
                </a:extLst>
              </p:cNvPr>
              <p:cNvSpPr>
                <a:spLocks/>
              </p:cNvSpPr>
              <p:nvPr/>
            </p:nvSpPr>
            <p:spPr bwMode="auto">
              <a:xfrm>
                <a:off x="4027488" y="2274888"/>
                <a:ext cx="390525" cy="79375"/>
              </a:xfrm>
              <a:custGeom>
                <a:avLst/>
                <a:gdLst>
                  <a:gd name="T0" fmla="*/ 4 w 361"/>
                  <a:gd name="T1" fmla="*/ 75 h 75"/>
                  <a:gd name="T2" fmla="*/ 3 w 361"/>
                  <a:gd name="T3" fmla="*/ 75 h 75"/>
                  <a:gd name="T4" fmla="*/ 0 w 361"/>
                  <a:gd name="T5" fmla="*/ 70 h 75"/>
                  <a:gd name="T6" fmla="*/ 79 w 361"/>
                  <a:gd name="T7" fmla="*/ 5 h 75"/>
                  <a:gd name="T8" fmla="*/ 186 w 361"/>
                  <a:gd name="T9" fmla="*/ 15 h 75"/>
                  <a:gd name="T10" fmla="*/ 354 w 361"/>
                  <a:gd name="T11" fmla="*/ 3 h 75"/>
                  <a:gd name="T12" fmla="*/ 360 w 361"/>
                  <a:gd name="T13" fmla="*/ 3 h 75"/>
                  <a:gd name="T14" fmla="*/ 360 w 361"/>
                  <a:gd name="T15" fmla="*/ 9 h 75"/>
                  <a:gd name="T16" fmla="*/ 184 w 361"/>
                  <a:gd name="T17" fmla="*/ 23 h 75"/>
                  <a:gd name="T18" fmla="*/ 81 w 361"/>
                  <a:gd name="T19" fmla="*/ 13 h 75"/>
                  <a:gd name="T20" fmla="*/ 8 w 361"/>
                  <a:gd name="T21" fmla="*/ 72 h 75"/>
                  <a:gd name="T22" fmla="*/ 4 w 361"/>
                  <a:gd name="T2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1" h="75">
                    <a:moveTo>
                      <a:pt x="4" y="75"/>
                    </a:moveTo>
                    <a:cubicBezTo>
                      <a:pt x="4" y="75"/>
                      <a:pt x="3" y="75"/>
                      <a:pt x="3" y="75"/>
                    </a:cubicBezTo>
                    <a:cubicBezTo>
                      <a:pt x="1" y="74"/>
                      <a:pt x="0" y="72"/>
                      <a:pt x="0" y="70"/>
                    </a:cubicBezTo>
                    <a:cubicBezTo>
                      <a:pt x="0" y="69"/>
                      <a:pt x="16" y="16"/>
                      <a:pt x="79" y="5"/>
                    </a:cubicBezTo>
                    <a:cubicBezTo>
                      <a:pt x="109" y="0"/>
                      <a:pt x="147" y="7"/>
                      <a:pt x="186" y="15"/>
                    </a:cubicBezTo>
                    <a:cubicBezTo>
                      <a:pt x="249" y="27"/>
                      <a:pt x="314" y="40"/>
                      <a:pt x="354" y="3"/>
                    </a:cubicBezTo>
                    <a:cubicBezTo>
                      <a:pt x="356" y="2"/>
                      <a:pt x="358" y="2"/>
                      <a:pt x="360" y="3"/>
                    </a:cubicBezTo>
                    <a:cubicBezTo>
                      <a:pt x="361" y="5"/>
                      <a:pt x="361" y="8"/>
                      <a:pt x="360" y="9"/>
                    </a:cubicBezTo>
                    <a:cubicBezTo>
                      <a:pt x="316" y="48"/>
                      <a:pt x="249" y="35"/>
                      <a:pt x="184" y="23"/>
                    </a:cubicBezTo>
                    <a:cubicBezTo>
                      <a:pt x="146" y="15"/>
                      <a:pt x="109" y="8"/>
                      <a:pt x="81" y="13"/>
                    </a:cubicBezTo>
                    <a:cubicBezTo>
                      <a:pt x="22" y="23"/>
                      <a:pt x="8" y="72"/>
                      <a:pt x="8" y="72"/>
                    </a:cubicBezTo>
                    <a:cubicBezTo>
                      <a:pt x="7" y="74"/>
                      <a:pt x="6" y="75"/>
                      <a:pt x="4" y="7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4" name="Freeform 106">
                <a:extLst>
                  <a:ext uri="{FF2B5EF4-FFF2-40B4-BE49-F238E27FC236}">
                    <a16:creationId xmlns:a16="http://schemas.microsoft.com/office/drawing/2014/main" id="{2347EFE5-F2E8-442C-9BDB-573D5C85EDAF}"/>
                  </a:ext>
                </a:extLst>
              </p:cNvPr>
              <p:cNvSpPr>
                <a:spLocks/>
              </p:cNvSpPr>
              <p:nvPr/>
            </p:nvSpPr>
            <p:spPr bwMode="auto">
              <a:xfrm>
                <a:off x="4124325" y="2274888"/>
                <a:ext cx="295275" cy="104775"/>
              </a:xfrm>
              <a:custGeom>
                <a:avLst/>
                <a:gdLst>
                  <a:gd name="T0" fmla="*/ 5 w 274"/>
                  <a:gd name="T1" fmla="*/ 97 h 97"/>
                  <a:gd name="T2" fmla="*/ 3 w 274"/>
                  <a:gd name="T3" fmla="*/ 97 h 97"/>
                  <a:gd name="T4" fmla="*/ 1 w 274"/>
                  <a:gd name="T5" fmla="*/ 91 h 97"/>
                  <a:gd name="T6" fmla="*/ 83 w 274"/>
                  <a:gd name="T7" fmla="*/ 71 h 97"/>
                  <a:gd name="T8" fmla="*/ 266 w 274"/>
                  <a:gd name="T9" fmla="*/ 3 h 97"/>
                  <a:gd name="T10" fmla="*/ 271 w 274"/>
                  <a:gd name="T11" fmla="*/ 0 h 97"/>
                  <a:gd name="T12" fmla="*/ 274 w 274"/>
                  <a:gd name="T13" fmla="*/ 5 h 97"/>
                  <a:gd name="T14" fmla="*/ 81 w 274"/>
                  <a:gd name="T15" fmla="*/ 79 h 97"/>
                  <a:gd name="T16" fmla="*/ 9 w 274"/>
                  <a:gd name="T17" fmla="*/ 95 h 97"/>
                  <a:gd name="T18" fmla="*/ 5 w 274"/>
                  <a:gd name="T1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 h="97">
                    <a:moveTo>
                      <a:pt x="5" y="97"/>
                    </a:moveTo>
                    <a:cubicBezTo>
                      <a:pt x="4" y="97"/>
                      <a:pt x="4" y="97"/>
                      <a:pt x="3" y="97"/>
                    </a:cubicBezTo>
                    <a:cubicBezTo>
                      <a:pt x="1" y="95"/>
                      <a:pt x="0" y="93"/>
                      <a:pt x="1" y="91"/>
                    </a:cubicBezTo>
                    <a:cubicBezTo>
                      <a:pt x="2" y="90"/>
                      <a:pt x="18" y="63"/>
                      <a:pt x="83" y="71"/>
                    </a:cubicBezTo>
                    <a:cubicBezTo>
                      <a:pt x="194" y="87"/>
                      <a:pt x="253" y="65"/>
                      <a:pt x="266" y="3"/>
                    </a:cubicBezTo>
                    <a:cubicBezTo>
                      <a:pt x="267" y="1"/>
                      <a:pt x="269" y="0"/>
                      <a:pt x="271" y="0"/>
                    </a:cubicBezTo>
                    <a:cubicBezTo>
                      <a:pt x="273" y="1"/>
                      <a:pt x="274" y="3"/>
                      <a:pt x="274" y="5"/>
                    </a:cubicBezTo>
                    <a:cubicBezTo>
                      <a:pt x="260" y="71"/>
                      <a:pt x="197" y="95"/>
                      <a:pt x="81" y="79"/>
                    </a:cubicBezTo>
                    <a:cubicBezTo>
                      <a:pt x="22" y="71"/>
                      <a:pt x="9" y="95"/>
                      <a:pt x="9" y="95"/>
                    </a:cubicBezTo>
                    <a:cubicBezTo>
                      <a:pt x="8" y="96"/>
                      <a:pt x="6" y="97"/>
                      <a:pt x="5" y="9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5" name="Freeform 107">
                <a:extLst>
                  <a:ext uri="{FF2B5EF4-FFF2-40B4-BE49-F238E27FC236}">
                    <a16:creationId xmlns:a16="http://schemas.microsoft.com/office/drawing/2014/main" id="{F39434BD-2810-4EA2-9457-F855420D40E8}"/>
                  </a:ext>
                </a:extLst>
              </p:cNvPr>
              <p:cNvSpPr>
                <a:spLocks/>
              </p:cNvSpPr>
              <p:nvPr/>
            </p:nvSpPr>
            <p:spPr bwMode="auto">
              <a:xfrm>
                <a:off x="3962400" y="2417763"/>
                <a:ext cx="100013" cy="74613"/>
              </a:xfrm>
              <a:custGeom>
                <a:avLst/>
                <a:gdLst>
                  <a:gd name="T0" fmla="*/ 89 w 93"/>
                  <a:gd name="T1" fmla="*/ 69 h 69"/>
                  <a:gd name="T2" fmla="*/ 88 w 93"/>
                  <a:gd name="T3" fmla="*/ 69 h 69"/>
                  <a:gd name="T4" fmla="*/ 2 w 93"/>
                  <a:gd name="T5" fmla="*/ 7 h 69"/>
                  <a:gd name="T6" fmla="*/ 3 w 93"/>
                  <a:gd name="T7" fmla="*/ 2 h 69"/>
                  <a:gd name="T8" fmla="*/ 8 w 93"/>
                  <a:gd name="T9" fmla="*/ 3 h 69"/>
                  <a:gd name="T10" fmla="*/ 90 w 93"/>
                  <a:gd name="T11" fmla="*/ 61 h 69"/>
                  <a:gd name="T12" fmla="*/ 93 w 93"/>
                  <a:gd name="T13" fmla="*/ 66 h 69"/>
                  <a:gd name="T14" fmla="*/ 89 w 93"/>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69">
                    <a:moveTo>
                      <a:pt x="89" y="69"/>
                    </a:moveTo>
                    <a:cubicBezTo>
                      <a:pt x="89" y="69"/>
                      <a:pt x="89" y="69"/>
                      <a:pt x="88" y="69"/>
                    </a:cubicBezTo>
                    <a:cubicBezTo>
                      <a:pt x="33" y="61"/>
                      <a:pt x="3" y="9"/>
                      <a:pt x="2" y="7"/>
                    </a:cubicBezTo>
                    <a:cubicBezTo>
                      <a:pt x="0" y="5"/>
                      <a:pt x="1" y="3"/>
                      <a:pt x="3" y="2"/>
                    </a:cubicBezTo>
                    <a:cubicBezTo>
                      <a:pt x="5" y="0"/>
                      <a:pt x="7" y="1"/>
                      <a:pt x="8" y="3"/>
                    </a:cubicBezTo>
                    <a:cubicBezTo>
                      <a:pt x="9" y="4"/>
                      <a:pt x="38" y="53"/>
                      <a:pt x="90" y="61"/>
                    </a:cubicBezTo>
                    <a:cubicBezTo>
                      <a:pt x="92" y="61"/>
                      <a:pt x="93" y="63"/>
                      <a:pt x="93" y="66"/>
                    </a:cubicBezTo>
                    <a:cubicBezTo>
                      <a:pt x="93" y="68"/>
                      <a:pt x="91" y="69"/>
                      <a:pt x="89" y="6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16" name="Group 115">
              <a:extLst>
                <a:ext uri="{FF2B5EF4-FFF2-40B4-BE49-F238E27FC236}">
                  <a16:creationId xmlns:a16="http://schemas.microsoft.com/office/drawing/2014/main" id="{2F6696D2-1A6B-499C-A037-193C050C1152}"/>
                </a:ext>
              </a:extLst>
            </p:cNvPr>
            <p:cNvGrpSpPr/>
            <p:nvPr/>
          </p:nvGrpSpPr>
          <p:grpSpPr>
            <a:xfrm>
              <a:off x="12103405" y="4867301"/>
              <a:ext cx="1109074" cy="2288329"/>
              <a:chOff x="6583362" y="1970088"/>
              <a:chExt cx="1781176" cy="3675063"/>
            </a:xfrm>
          </p:grpSpPr>
          <p:sp>
            <p:nvSpPr>
              <p:cNvPr id="117" name="Freeform 111">
                <a:extLst>
                  <a:ext uri="{FF2B5EF4-FFF2-40B4-BE49-F238E27FC236}">
                    <a16:creationId xmlns:a16="http://schemas.microsoft.com/office/drawing/2014/main" id="{EDE54C98-84C0-4662-8F57-B5B0FF86A92A}"/>
                  </a:ext>
                </a:extLst>
              </p:cNvPr>
              <p:cNvSpPr>
                <a:spLocks/>
              </p:cNvSpPr>
              <p:nvPr/>
            </p:nvSpPr>
            <p:spPr bwMode="auto">
              <a:xfrm>
                <a:off x="6621463" y="5189538"/>
                <a:ext cx="268288" cy="241300"/>
              </a:xfrm>
              <a:custGeom>
                <a:avLst/>
                <a:gdLst>
                  <a:gd name="T0" fmla="*/ 172 w 203"/>
                  <a:gd name="T1" fmla="*/ 184 h 184"/>
                  <a:gd name="T2" fmla="*/ 163 w 203"/>
                  <a:gd name="T3" fmla="*/ 144 h 184"/>
                  <a:gd name="T4" fmla="*/ 203 w 203"/>
                  <a:gd name="T5" fmla="*/ 90 h 184"/>
                  <a:gd name="T6" fmla="*/ 105 w 203"/>
                  <a:gd name="T7" fmla="*/ 0 h 184"/>
                  <a:gd name="T8" fmla="*/ 0 w 203"/>
                  <a:gd name="T9" fmla="*/ 119 h 184"/>
                  <a:gd name="T10" fmla="*/ 172 w 203"/>
                  <a:gd name="T11" fmla="*/ 184 h 184"/>
                </a:gdLst>
                <a:ahLst/>
                <a:cxnLst>
                  <a:cxn ang="0">
                    <a:pos x="T0" y="T1"/>
                  </a:cxn>
                  <a:cxn ang="0">
                    <a:pos x="T2" y="T3"/>
                  </a:cxn>
                  <a:cxn ang="0">
                    <a:pos x="T4" y="T5"/>
                  </a:cxn>
                  <a:cxn ang="0">
                    <a:pos x="T6" y="T7"/>
                  </a:cxn>
                  <a:cxn ang="0">
                    <a:pos x="T8" y="T9"/>
                  </a:cxn>
                  <a:cxn ang="0">
                    <a:pos x="T10" y="T11"/>
                  </a:cxn>
                </a:cxnLst>
                <a:rect l="0" t="0" r="r" b="b"/>
                <a:pathLst>
                  <a:path w="203" h="184">
                    <a:moveTo>
                      <a:pt x="172" y="184"/>
                    </a:moveTo>
                    <a:cubicBezTo>
                      <a:pt x="160" y="160"/>
                      <a:pt x="163" y="144"/>
                      <a:pt x="163" y="144"/>
                    </a:cubicBezTo>
                    <a:cubicBezTo>
                      <a:pt x="170" y="132"/>
                      <a:pt x="192" y="105"/>
                      <a:pt x="203" y="90"/>
                    </a:cubicBezTo>
                    <a:cubicBezTo>
                      <a:pt x="145" y="62"/>
                      <a:pt x="123" y="23"/>
                      <a:pt x="105" y="0"/>
                    </a:cubicBezTo>
                    <a:cubicBezTo>
                      <a:pt x="75" y="40"/>
                      <a:pt x="22" y="91"/>
                      <a:pt x="0" y="119"/>
                    </a:cubicBezTo>
                    <a:cubicBezTo>
                      <a:pt x="53" y="156"/>
                      <a:pt x="121" y="175"/>
                      <a:pt x="172" y="184"/>
                    </a:cubicBez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8" name="Freeform 112">
                <a:extLst>
                  <a:ext uri="{FF2B5EF4-FFF2-40B4-BE49-F238E27FC236}">
                    <a16:creationId xmlns:a16="http://schemas.microsoft.com/office/drawing/2014/main" id="{E3519CD4-B665-4864-965F-89694BF07192}"/>
                  </a:ext>
                </a:extLst>
              </p:cNvPr>
              <p:cNvSpPr>
                <a:spLocks/>
              </p:cNvSpPr>
              <p:nvPr/>
            </p:nvSpPr>
            <p:spPr bwMode="auto">
              <a:xfrm>
                <a:off x="6737350" y="3895726"/>
                <a:ext cx="784225" cy="1427163"/>
              </a:xfrm>
              <a:custGeom>
                <a:avLst/>
                <a:gdLst>
                  <a:gd name="T0" fmla="*/ 593 w 593"/>
                  <a:gd name="T1" fmla="*/ 37 h 1083"/>
                  <a:gd name="T2" fmla="*/ 575 w 593"/>
                  <a:gd name="T3" fmla="*/ 612 h 1083"/>
                  <a:gd name="T4" fmla="*/ 515 w 593"/>
                  <a:gd name="T5" fmla="*/ 727 h 1083"/>
                  <a:gd name="T6" fmla="*/ 113 w 593"/>
                  <a:gd name="T7" fmla="*/ 1083 h 1083"/>
                  <a:gd name="T8" fmla="*/ 0 w 593"/>
                  <a:gd name="T9" fmla="*/ 995 h 1083"/>
                  <a:gd name="T10" fmla="*/ 25 w 593"/>
                  <a:gd name="T11" fmla="*/ 961 h 1083"/>
                  <a:gd name="T12" fmla="*/ 336 w 593"/>
                  <a:gd name="T13" fmla="*/ 588 h 1083"/>
                  <a:gd name="T14" fmla="*/ 336 w 593"/>
                  <a:gd name="T15" fmla="*/ 338 h 1083"/>
                  <a:gd name="T16" fmla="*/ 384 w 593"/>
                  <a:gd name="T17" fmla="*/ 0 h 1083"/>
                  <a:gd name="T18" fmla="*/ 593 w 593"/>
                  <a:gd name="T19" fmla="*/ 37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3" h="1083">
                    <a:moveTo>
                      <a:pt x="593" y="37"/>
                    </a:moveTo>
                    <a:cubicBezTo>
                      <a:pt x="593" y="37"/>
                      <a:pt x="583" y="574"/>
                      <a:pt x="575" y="612"/>
                    </a:cubicBezTo>
                    <a:cubicBezTo>
                      <a:pt x="568" y="650"/>
                      <a:pt x="537" y="702"/>
                      <a:pt x="515" y="727"/>
                    </a:cubicBezTo>
                    <a:cubicBezTo>
                      <a:pt x="494" y="750"/>
                      <a:pt x="216" y="954"/>
                      <a:pt x="113" y="1083"/>
                    </a:cubicBezTo>
                    <a:cubicBezTo>
                      <a:pt x="0" y="995"/>
                      <a:pt x="0" y="995"/>
                      <a:pt x="0" y="995"/>
                    </a:cubicBezTo>
                    <a:cubicBezTo>
                      <a:pt x="9" y="984"/>
                      <a:pt x="17" y="972"/>
                      <a:pt x="25" y="961"/>
                    </a:cubicBezTo>
                    <a:cubicBezTo>
                      <a:pt x="84" y="880"/>
                      <a:pt x="336" y="588"/>
                      <a:pt x="336" y="588"/>
                    </a:cubicBezTo>
                    <a:cubicBezTo>
                      <a:pt x="336" y="338"/>
                      <a:pt x="336" y="338"/>
                      <a:pt x="336" y="338"/>
                    </a:cubicBezTo>
                    <a:cubicBezTo>
                      <a:pt x="384" y="0"/>
                      <a:pt x="384" y="0"/>
                      <a:pt x="384" y="0"/>
                    </a:cubicBezTo>
                    <a:lnTo>
                      <a:pt x="593" y="37"/>
                    </a:lnTo>
                    <a:close/>
                  </a:path>
                </a:pathLst>
              </a:custGeom>
              <a:solidFill>
                <a:srgbClr val="5366F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9" name="Freeform 113">
                <a:extLst>
                  <a:ext uri="{FF2B5EF4-FFF2-40B4-BE49-F238E27FC236}">
                    <a16:creationId xmlns:a16="http://schemas.microsoft.com/office/drawing/2014/main" id="{31F5A829-690F-4D90-BC34-C0F56A6A2582}"/>
                  </a:ext>
                </a:extLst>
              </p:cNvPr>
              <p:cNvSpPr>
                <a:spLocks/>
              </p:cNvSpPr>
              <p:nvPr/>
            </p:nvSpPr>
            <p:spPr bwMode="auto">
              <a:xfrm>
                <a:off x="6583362" y="5283201"/>
                <a:ext cx="444500" cy="361950"/>
              </a:xfrm>
              <a:custGeom>
                <a:avLst/>
                <a:gdLst>
                  <a:gd name="T0" fmla="*/ 277 w 336"/>
                  <a:gd name="T1" fmla="*/ 203 h 275"/>
                  <a:gd name="T2" fmla="*/ 197 w 336"/>
                  <a:gd name="T3" fmla="*/ 72 h 275"/>
                  <a:gd name="T4" fmla="*/ 73 w 336"/>
                  <a:gd name="T5" fmla="*/ 0 h 275"/>
                  <a:gd name="T6" fmla="*/ 0 w 336"/>
                  <a:gd name="T7" fmla="*/ 85 h 275"/>
                  <a:gd name="T8" fmla="*/ 225 w 336"/>
                  <a:gd name="T9" fmla="*/ 275 h 275"/>
                  <a:gd name="T10" fmla="*/ 335 w 336"/>
                  <a:gd name="T11" fmla="*/ 275 h 275"/>
                  <a:gd name="T12" fmla="*/ 277 w 336"/>
                  <a:gd name="T13" fmla="*/ 203 h 275"/>
                </a:gdLst>
                <a:ahLst/>
                <a:cxnLst>
                  <a:cxn ang="0">
                    <a:pos x="T0" y="T1"/>
                  </a:cxn>
                  <a:cxn ang="0">
                    <a:pos x="T2" y="T3"/>
                  </a:cxn>
                  <a:cxn ang="0">
                    <a:pos x="T4" y="T5"/>
                  </a:cxn>
                  <a:cxn ang="0">
                    <a:pos x="T6" y="T7"/>
                  </a:cxn>
                  <a:cxn ang="0">
                    <a:pos x="T8" y="T9"/>
                  </a:cxn>
                  <a:cxn ang="0">
                    <a:pos x="T10" y="T11"/>
                  </a:cxn>
                  <a:cxn ang="0">
                    <a:pos x="T12" y="T13"/>
                  </a:cxn>
                </a:cxnLst>
                <a:rect l="0" t="0" r="r" b="b"/>
                <a:pathLst>
                  <a:path w="336" h="275">
                    <a:moveTo>
                      <a:pt x="277" y="203"/>
                    </a:moveTo>
                    <a:cubicBezTo>
                      <a:pt x="261" y="191"/>
                      <a:pt x="197" y="72"/>
                      <a:pt x="197" y="72"/>
                    </a:cubicBezTo>
                    <a:cubicBezTo>
                      <a:pt x="198" y="71"/>
                      <a:pt x="115" y="56"/>
                      <a:pt x="73" y="0"/>
                    </a:cubicBezTo>
                    <a:cubicBezTo>
                      <a:pt x="28" y="44"/>
                      <a:pt x="12" y="64"/>
                      <a:pt x="0" y="85"/>
                    </a:cubicBezTo>
                    <a:cubicBezTo>
                      <a:pt x="225" y="275"/>
                      <a:pt x="225" y="275"/>
                      <a:pt x="225" y="275"/>
                    </a:cubicBezTo>
                    <a:cubicBezTo>
                      <a:pt x="335" y="275"/>
                      <a:pt x="335" y="275"/>
                      <a:pt x="335" y="275"/>
                    </a:cubicBezTo>
                    <a:cubicBezTo>
                      <a:pt x="336" y="229"/>
                      <a:pt x="312" y="232"/>
                      <a:pt x="277" y="203"/>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0" name="Freeform 114">
                <a:extLst>
                  <a:ext uri="{FF2B5EF4-FFF2-40B4-BE49-F238E27FC236}">
                    <a16:creationId xmlns:a16="http://schemas.microsoft.com/office/drawing/2014/main" id="{21D87DF2-815B-4E73-858F-4C0F066D282F}"/>
                  </a:ext>
                </a:extLst>
              </p:cNvPr>
              <p:cNvSpPr>
                <a:spLocks/>
              </p:cNvSpPr>
              <p:nvPr/>
            </p:nvSpPr>
            <p:spPr bwMode="auto">
              <a:xfrm>
                <a:off x="6958013" y="3860801"/>
                <a:ext cx="881063" cy="1108075"/>
              </a:xfrm>
              <a:custGeom>
                <a:avLst/>
                <a:gdLst>
                  <a:gd name="T0" fmla="*/ 34 w 667"/>
                  <a:gd name="T1" fmla="*/ 0 h 842"/>
                  <a:gd name="T2" fmla="*/ 5 w 667"/>
                  <a:gd name="T3" fmla="*/ 187 h 842"/>
                  <a:gd name="T4" fmla="*/ 97 w 667"/>
                  <a:gd name="T5" fmla="*/ 346 h 842"/>
                  <a:gd name="T6" fmla="*/ 369 w 667"/>
                  <a:gd name="T7" fmla="*/ 521 h 842"/>
                  <a:gd name="T8" fmla="*/ 75 w 667"/>
                  <a:gd name="T9" fmla="*/ 695 h 842"/>
                  <a:gd name="T10" fmla="*/ 153 w 667"/>
                  <a:gd name="T11" fmla="*/ 827 h 842"/>
                  <a:gd name="T12" fmla="*/ 266 w 667"/>
                  <a:gd name="T13" fmla="*/ 779 h 842"/>
                  <a:gd name="T14" fmla="*/ 570 w 667"/>
                  <a:gd name="T15" fmla="*/ 619 h 842"/>
                  <a:gd name="T16" fmla="*/ 620 w 667"/>
                  <a:gd name="T17" fmla="*/ 458 h 842"/>
                  <a:gd name="T18" fmla="*/ 341 w 667"/>
                  <a:gd name="T19" fmla="*/ 193 h 842"/>
                  <a:gd name="T20" fmla="*/ 360 w 667"/>
                  <a:gd name="T21" fmla="*/ 44 h 842"/>
                  <a:gd name="T22" fmla="*/ 34 w 667"/>
                  <a:gd name="T23"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7" h="842">
                    <a:moveTo>
                      <a:pt x="34" y="0"/>
                    </a:moveTo>
                    <a:cubicBezTo>
                      <a:pt x="34" y="0"/>
                      <a:pt x="10" y="127"/>
                      <a:pt x="5" y="187"/>
                    </a:cubicBezTo>
                    <a:cubicBezTo>
                      <a:pt x="0" y="246"/>
                      <a:pt x="49" y="308"/>
                      <a:pt x="97" y="346"/>
                    </a:cubicBezTo>
                    <a:cubicBezTo>
                      <a:pt x="146" y="384"/>
                      <a:pt x="369" y="521"/>
                      <a:pt x="369" y="521"/>
                    </a:cubicBezTo>
                    <a:cubicBezTo>
                      <a:pt x="369" y="521"/>
                      <a:pt x="190" y="620"/>
                      <a:pt x="75" y="695"/>
                    </a:cubicBezTo>
                    <a:cubicBezTo>
                      <a:pt x="75" y="695"/>
                      <a:pt x="155" y="826"/>
                      <a:pt x="153" y="827"/>
                    </a:cubicBezTo>
                    <a:cubicBezTo>
                      <a:pt x="123" y="842"/>
                      <a:pt x="223" y="791"/>
                      <a:pt x="266" y="779"/>
                    </a:cubicBezTo>
                    <a:cubicBezTo>
                      <a:pt x="349" y="756"/>
                      <a:pt x="537" y="629"/>
                      <a:pt x="570" y="619"/>
                    </a:cubicBezTo>
                    <a:cubicBezTo>
                      <a:pt x="604" y="608"/>
                      <a:pt x="667" y="538"/>
                      <a:pt x="620" y="458"/>
                    </a:cubicBezTo>
                    <a:cubicBezTo>
                      <a:pt x="573" y="378"/>
                      <a:pt x="341" y="193"/>
                      <a:pt x="341" y="193"/>
                    </a:cubicBezTo>
                    <a:cubicBezTo>
                      <a:pt x="360" y="44"/>
                      <a:pt x="360" y="44"/>
                      <a:pt x="360" y="44"/>
                    </a:cubicBezTo>
                    <a:lnTo>
                      <a:pt x="34" y="0"/>
                    </a:lnTo>
                    <a:close/>
                  </a:path>
                </a:pathLst>
              </a:custGeom>
              <a:solidFill>
                <a:srgbClr val="5366F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1" name="Freeform 115">
                <a:extLst>
                  <a:ext uri="{FF2B5EF4-FFF2-40B4-BE49-F238E27FC236}">
                    <a16:creationId xmlns:a16="http://schemas.microsoft.com/office/drawing/2014/main" id="{82A62627-A423-48DD-B8FC-24D1F8C7C1F5}"/>
                  </a:ext>
                </a:extLst>
              </p:cNvPr>
              <p:cNvSpPr>
                <a:spLocks/>
              </p:cNvSpPr>
              <p:nvPr/>
            </p:nvSpPr>
            <p:spPr bwMode="auto">
              <a:xfrm>
                <a:off x="6962775" y="4779963"/>
                <a:ext cx="177800" cy="287338"/>
              </a:xfrm>
              <a:custGeom>
                <a:avLst/>
                <a:gdLst>
                  <a:gd name="T0" fmla="*/ 74 w 134"/>
                  <a:gd name="T1" fmla="*/ 0 h 218"/>
                  <a:gd name="T2" fmla="*/ 12 w 134"/>
                  <a:gd name="T3" fmla="*/ 43 h 218"/>
                  <a:gd name="T4" fmla="*/ 0 w 134"/>
                  <a:gd name="T5" fmla="*/ 53 h 218"/>
                  <a:gd name="T6" fmla="*/ 77 w 134"/>
                  <a:gd name="T7" fmla="*/ 218 h 218"/>
                  <a:gd name="T8" fmla="*/ 107 w 134"/>
                  <a:gd name="T9" fmla="*/ 193 h 218"/>
                  <a:gd name="T10" fmla="*/ 81 w 134"/>
                  <a:gd name="T11" fmla="*/ 144 h 218"/>
                  <a:gd name="T12" fmla="*/ 134 w 134"/>
                  <a:gd name="T13" fmla="*/ 106 h 218"/>
                  <a:gd name="T14" fmla="*/ 74 w 134"/>
                  <a:gd name="T15" fmla="*/ 0 h 2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218">
                    <a:moveTo>
                      <a:pt x="74" y="0"/>
                    </a:moveTo>
                    <a:cubicBezTo>
                      <a:pt x="40" y="21"/>
                      <a:pt x="33" y="26"/>
                      <a:pt x="12" y="43"/>
                    </a:cubicBezTo>
                    <a:cubicBezTo>
                      <a:pt x="7" y="47"/>
                      <a:pt x="3" y="50"/>
                      <a:pt x="0" y="53"/>
                    </a:cubicBezTo>
                    <a:cubicBezTo>
                      <a:pt x="32" y="123"/>
                      <a:pt x="77" y="218"/>
                      <a:pt x="77" y="218"/>
                    </a:cubicBezTo>
                    <a:cubicBezTo>
                      <a:pt x="107" y="193"/>
                      <a:pt x="107" y="193"/>
                      <a:pt x="107" y="193"/>
                    </a:cubicBezTo>
                    <a:cubicBezTo>
                      <a:pt x="104" y="180"/>
                      <a:pt x="81" y="155"/>
                      <a:pt x="81" y="144"/>
                    </a:cubicBezTo>
                    <a:cubicBezTo>
                      <a:pt x="81" y="144"/>
                      <a:pt x="107" y="129"/>
                      <a:pt x="134" y="106"/>
                    </a:cubicBezTo>
                    <a:cubicBezTo>
                      <a:pt x="109" y="60"/>
                      <a:pt x="94" y="35"/>
                      <a:pt x="74" y="0"/>
                    </a:cubicBez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2" name="Freeform 116">
                <a:extLst>
                  <a:ext uri="{FF2B5EF4-FFF2-40B4-BE49-F238E27FC236}">
                    <a16:creationId xmlns:a16="http://schemas.microsoft.com/office/drawing/2014/main" id="{FC96FECA-2A0E-4F8F-8025-E62D90E53319}"/>
                  </a:ext>
                </a:extLst>
              </p:cNvPr>
              <p:cNvSpPr>
                <a:spLocks/>
              </p:cNvSpPr>
              <p:nvPr/>
            </p:nvSpPr>
            <p:spPr bwMode="auto">
              <a:xfrm>
                <a:off x="6864350" y="4833938"/>
                <a:ext cx="293688" cy="457200"/>
              </a:xfrm>
              <a:custGeom>
                <a:avLst/>
                <a:gdLst>
                  <a:gd name="T0" fmla="*/ 0 w 222"/>
                  <a:gd name="T1" fmla="*/ 71 h 347"/>
                  <a:gd name="T2" fmla="*/ 148 w 222"/>
                  <a:gd name="T3" fmla="*/ 297 h 347"/>
                  <a:gd name="T4" fmla="*/ 195 w 222"/>
                  <a:gd name="T5" fmla="*/ 347 h 347"/>
                  <a:gd name="T6" fmla="*/ 222 w 222"/>
                  <a:gd name="T7" fmla="*/ 306 h 347"/>
                  <a:gd name="T8" fmla="*/ 212 w 222"/>
                  <a:gd name="T9" fmla="*/ 262 h 347"/>
                  <a:gd name="T10" fmla="*/ 171 w 222"/>
                  <a:gd name="T11" fmla="*/ 94 h 347"/>
                  <a:gd name="T12" fmla="*/ 87 w 222"/>
                  <a:gd name="T13" fmla="*/ 2 h 347"/>
                  <a:gd name="T14" fmla="*/ 0 w 222"/>
                  <a:gd name="T15" fmla="*/ 71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347">
                    <a:moveTo>
                      <a:pt x="0" y="71"/>
                    </a:moveTo>
                    <a:cubicBezTo>
                      <a:pt x="148" y="297"/>
                      <a:pt x="148" y="297"/>
                      <a:pt x="148" y="297"/>
                    </a:cubicBezTo>
                    <a:cubicBezTo>
                      <a:pt x="195" y="347"/>
                      <a:pt x="195" y="347"/>
                      <a:pt x="195" y="347"/>
                    </a:cubicBezTo>
                    <a:cubicBezTo>
                      <a:pt x="195" y="347"/>
                      <a:pt x="222" y="325"/>
                      <a:pt x="222" y="306"/>
                    </a:cubicBezTo>
                    <a:cubicBezTo>
                      <a:pt x="222" y="300"/>
                      <a:pt x="216" y="277"/>
                      <a:pt x="212" y="262"/>
                    </a:cubicBezTo>
                    <a:cubicBezTo>
                      <a:pt x="197" y="209"/>
                      <a:pt x="171" y="95"/>
                      <a:pt x="171" y="94"/>
                    </a:cubicBezTo>
                    <a:cubicBezTo>
                      <a:pt x="132" y="64"/>
                      <a:pt x="90" y="0"/>
                      <a:pt x="87" y="2"/>
                    </a:cubicBezTo>
                    <a:cubicBezTo>
                      <a:pt x="13" y="55"/>
                      <a:pt x="0" y="71"/>
                      <a:pt x="0" y="71"/>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3" name="Freeform 117">
                <a:extLst>
                  <a:ext uri="{FF2B5EF4-FFF2-40B4-BE49-F238E27FC236}">
                    <a16:creationId xmlns:a16="http://schemas.microsoft.com/office/drawing/2014/main" id="{1AD6BACD-E33F-4206-B8FC-352C9C4A86FA}"/>
                  </a:ext>
                </a:extLst>
              </p:cNvPr>
              <p:cNvSpPr>
                <a:spLocks/>
              </p:cNvSpPr>
              <p:nvPr/>
            </p:nvSpPr>
            <p:spPr bwMode="auto">
              <a:xfrm>
                <a:off x="7427913" y="2195513"/>
                <a:ext cx="530225" cy="642938"/>
              </a:xfrm>
              <a:custGeom>
                <a:avLst/>
                <a:gdLst>
                  <a:gd name="T0" fmla="*/ 390 w 401"/>
                  <a:gd name="T1" fmla="*/ 32 h 488"/>
                  <a:gd name="T2" fmla="*/ 378 w 401"/>
                  <a:gd name="T3" fmla="*/ 281 h 488"/>
                  <a:gd name="T4" fmla="*/ 174 w 401"/>
                  <a:gd name="T5" fmla="*/ 476 h 488"/>
                  <a:gd name="T6" fmla="*/ 7 w 401"/>
                  <a:gd name="T7" fmla="*/ 274 h 488"/>
                  <a:gd name="T8" fmla="*/ 64 w 401"/>
                  <a:gd name="T9" fmla="*/ 0 h 488"/>
                  <a:gd name="T10" fmla="*/ 390 w 401"/>
                  <a:gd name="T11" fmla="*/ 32 h 488"/>
                </a:gdLst>
                <a:ahLst/>
                <a:cxnLst>
                  <a:cxn ang="0">
                    <a:pos x="T0" y="T1"/>
                  </a:cxn>
                  <a:cxn ang="0">
                    <a:pos x="T2" y="T3"/>
                  </a:cxn>
                  <a:cxn ang="0">
                    <a:pos x="T4" y="T5"/>
                  </a:cxn>
                  <a:cxn ang="0">
                    <a:pos x="T6" y="T7"/>
                  </a:cxn>
                  <a:cxn ang="0">
                    <a:pos x="T8" y="T9"/>
                  </a:cxn>
                  <a:cxn ang="0">
                    <a:pos x="T10" y="T11"/>
                  </a:cxn>
                </a:cxnLst>
                <a:rect l="0" t="0" r="r" b="b"/>
                <a:pathLst>
                  <a:path w="401" h="488">
                    <a:moveTo>
                      <a:pt x="390" y="32"/>
                    </a:moveTo>
                    <a:cubicBezTo>
                      <a:pt x="390" y="32"/>
                      <a:pt x="401" y="135"/>
                      <a:pt x="378" y="281"/>
                    </a:cubicBezTo>
                    <a:cubicBezTo>
                      <a:pt x="356" y="427"/>
                      <a:pt x="275" y="488"/>
                      <a:pt x="174" y="476"/>
                    </a:cubicBezTo>
                    <a:cubicBezTo>
                      <a:pt x="108" y="469"/>
                      <a:pt x="14" y="425"/>
                      <a:pt x="7" y="274"/>
                    </a:cubicBezTo>
                    <a:cubicBezTo>
                      <a:pt x="0" y="124"/>
                      <a:pt x="64" y="0"/>
                      <a:pt x="64" y="0"/>
                    </a:cubicBezTo>
                    <a:lnTo>
                      <a:pt x="390" y="32"/>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4" name="Freeform 118">
                <a:extLst>
                  <a:ext uri="{FF2B5EF4-FFF2-40B4-BE49-F238E27FC236}">
                    <a16:creationId xmlns:a16="http://schemas.microsoft.com/office/drawing/2014/main" id="{F28E7EDB-AA59-4E3A-9626-5FF02BF51175}"/>
                  </a:ext>
                </a:extLst>
              </p:cNvPr>
              <p:cNvSpPr>
                <a:spLocks/>
              </p:cNvSpPr>
              <p:nvPr/>
            </p:nvSpPr>
            <p:spPr bwMode="auto">
              <a:xfrm>
                <a:off x="7458075" y="2730501"/>
                <a:ext cx="285750" cy="325438"/>
              </a:xfrm>
              <a:custGeom>
                <a:avLst/>
                <a:gdLst>
                  <a:gd name="T0" fmla="*/ 180 w 180"/>
                  <a:gd name="T1" fmla="*/ 38 h 205"/>
                  <a:gd name="T2" fmla="*/ 137 w 180"/>
                  <a:gd name="T3" fmla="*/ 165 h 205"/>
                  <a:gd name="T4" fmla="*/ 2 w 180"/>
                  <a:gd name="T5" fmla="*/ 205 h 205"/>
                  <a:gd name="T6" fmla="*/ 0 w 180"/>
                  <a:gd name="T7" fmla="*/ 124 h 205"/>
                  <a:gd name="T8" fmla="*/ 38 w 180"/>
                  <a:gd name="T9" fmla="*/ 0 h 205"/>
                  <a:gd name="T10" fmla="*/ 180 w 180"/>
                  <a:gd name="T11" fmla="*/ 38 h 205"/>
                </a:gdLst>
                <a:ahLst/>
                <a:cxnLst>
                  <a:cxn ang="0">
                    <a:pos x="T0" y="T1"/>
                  </a:cxn>
                  <a:cxn ang="0">
                    <a:pos x="T2" y="T3"/>
                  </a:cxn>
                  <a:cxn ang="0">
                    <a:pos x="T4" y="T5"/>
                  </a:cxn>
                  <a:cxn ang="0">
                    <a:pos x="T6" y="T7"/>
                  </a:cxn>
                  <a:cxn ang="0">
                    <a:pos x="T8" y="T9"/>
                  </a:cxn>
                  <a:cxn ang="0">
                    <a:pos x="T10" y="T11"/>
                  </a:cxn>
                </a:cxnLst>
                <a:rect l="0" t="0" r="r" b="b"/>
                <a:pathLst>
                  <a:path w="180" h="205">
                    <a:moveTo>
                      <a:pt x="180" y="38"/>
                    </a:moveTo>
                    <a:lnTo>
                      <a:pt x="137" y="165"/>
                    </a:lnTo>
                    <a:lnTo>
                      <a:pt x="2" y="205"/>
                    </a:lnTo>
                    <a:lnTo>
                      <a:pt x="0" y="124"/>
                    </a:lnTo>
                    <a:lnTo>
                      <a:pt x="38" y="0"/>
                    </a:lnTo>
                    <a:lnTo>
                      <a:pt x="180" y="38"/>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5" name="Freeform 119">
                <a:extLst>
                  <a:ext uri="{FF2B5EF4-FFF2-40B4-BE49-F238E27FC236}">
                    <a16:creationId xmlns:a16="http://schemas.microsoft.com/office/drawing/2014/main" id="{527007A5-9865-4FD5-8E13-887B4F171CFF}"/>
                  </a:ext>
                </a:extLst>
              </p:cNvPr>
              <p:cNvSpPr>
                <a:spLocks/>
              </p:cNvSpPr>
              <p:nvPr/>
            </p:nvSpPr>
            <p:spPr bwMode="auto">
              <a:xfrm>
                <a:off x="7480300" y="1970088"/>
                <a:ext cx="652463" cy="377825"/>
              </a:xfrm>
              <a:custGeom>
                <a:avLst/>
                <a:gdLst>
                  <a:gd name="T0" fmla="*/ 0 w 493"/>
                  <a:gd name="T1" fmla="*/ 130 h 287"/>
                  <a:gd name="T2" fmla="*/ 103 w 493"/>
                  <a:gd name="T3" fmla="*/ 17 h 287"/>
                  <a:gd name="T4" fmla="*/ 343 w 493"/>
                  <a:gd name="T5" fmla="*/ 90 h 287"/>
                  <a:gd name="T6" fmla="*/ 493 w 493"/>
                  <a:gd name="T7" fmla="*/ 108 h 287"/>
                  <a:gd name="T8" fmla="*/ 327 w 493"/>
                  <a:gd name="T9" fmla="*/ 269 h 287"/>
                  <a:gd name="T10" fmla="*/ 61 w 493"/>
                  <a:gd name="T11" fmla="*/ 207 h 287"/>
                  <a:gd name="T12" fmla="*/ 0 w 493"/>
                  <a:gd name="T13" fmla="*/ 130 h 287"/>
                </a:gdLst>
                <a:ahLst/>
                <a:cxnLst>
                  <a:cxn ang="0">
                    <a:pos x="T0" y="T1"/>
                  </a:cxn>
                  <a:cxn ang="0">
                    <a:pos x="T2" y="T3"/>
                  </a:cxn>
                  <a:cxn ang="0">
                    <a:pos x="T4" y="T5"/>
                  </a:cxn>
                  <a:cxn ang="0">
                    <a:pos x="T6" y="T7"/>
                  </a:cxn>
                  <a:cxn ang="0">
                    <a:pos x="T8" y="T9"/>
                  </a:cxn>
                  <a:cxn ang="0">
                    <a:pos x="T10" y="T11"/>
                  </a:cxn>
                  <a:cxn ang="0">
                    <a:pos x="T12" y="T13"/>
                  </a:cxn>
                </a:cxnLst>
                <a:rect l="0" t="0" r="r" b="b"/>
                <a:pathLst>
                  <a:path w="493" h="287">
                    <a:moveTo>
                      <a:pt x="0" y="130"/>
                    </a:moveTo>
                    <a:cubicBezTo>
                      <a:pt x="0" y="130"/>
                      <a:pt x="7" y="35"/>
                      <a:pt x="103" y="17"/>
                    </a:cubicBezTo>
                    <a:cubicBezTo>
                      <a:pt x="198" y="0"/>
                      <a:pt x="259" y="49"/>
                      <a:pt x="343" y="90"/>
                    </a:cubicBezTo>
                    <a:cubicBezTo>
                      <a:pt x="428" y="132"/>
                      <a:pt x="457" y="134"/>
                      <a:pt x="493" y="108"/>
                    </a:cubicBezTo>
                    <a:cubicBezTo>
                      <a:pt x="493" y="108"/>
                      <a:pt x="471" y="256"/>
                      <a:pt x="327" y="269"/>
                    </a:cubicBezTo>
                    <a:cubicBezTo>
                      <a:pt x="144" y="287"/>
                      <a:pt x="61" y="207"/>
                      <a:pt x="61" y="207"/>
                    </a:cubicBezTo>
                    <a:lnTo>
                      <a:pt x="0" y="130"/>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6" name="Freeform 120">
                <a:extLst>
                  <a:ext uri="{FF2B5EF4-FFF2-40B4-BE49-F238E27FC236}">
                    <a16:creationId xmlns:a16="http://schemas.microsoft.com/office/drawing/2014/main" id="{F09A0460-5FD5-48F4-BBC9-54A343A9E092}"/>
                  </a:ext>
                </a:extLst>
              </p:cNvPr>
              <p:cNvSpPr>
                <a:spLocks/>
              </p:cNvSpPr>
              <p:nvPr/>
            </p:nvSpPr>
            <p:spPr bwMode="auto">
              <a:xfrm>
                <a:off x="7292975" y="2087563"/>
                <a:ext cx="280988" cy="631825"/>
              </a:xfrm>
              <a:custGeom>
                <a:avLst/>
                <a:gdLst>
                  <a:gd name="T0" fmla="*/ 160 w 212"/>
                  <a:gd name="T1" fmla="*/ 32 h 480"/>
                  <a:gd name="T2" fmla="*/ 68 w 212"/>
                  <a:gd name="T3" fmla="*/ 48 h 480"/>
                  <a:gd name="T4" fmla="*/ 11 w 212"/>
                  <a:gd name="T5" fmla="*/ 236 h 480"/>
                  <a:gd name="T6" fmla="*/ 145 w 212"/>
                  <a:gd name="T7" fmla="*/ 480 h 480"/>
                  <a:gd name="T8" fmla="*/ 113 w 212"/>
                  <a:gd name="T9" fmla="*/ 377 h 480"/>
                  <a:gd name="T10" fmla="*/ 115 w 212"/>
                  <a:gd name="T11" fmla="*/ 314 h 480"/>
                  <a:gd name="T12" fmla="*/ 133 w 212"/>
                  <a:gd name="T13" fmla="*/ 260 h 480"/>
                  <a:gd name="T14" fmla="*/ 212 w 212"/>
                  <a:gd name="T15" fmla="*/ 102 h 480"/>
                  <a:gd name="T16" fmla="*/ 160 w 212"/>
                  <a:gd name="T17" fmla="*/ 32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480">
                    <a:moveTo>
                      <a:pt x="160" y="32"/>
                    </a:moveTo>
                    <a:cubicBezTo>
                      <a:pt x="160" y="32"/>
                      <a:pt x="120" y="0"/>
                      <a:pt x="68" y="48"/>
                    </a:cubicBezTo>
                    <a:cubicBezTo>
                      <a:pt x="17" y="95"/>
                      <a:pt x="0" y="176"/>
                      <a:pt x="11" y="236"/>
                    </a:cubicBezTo>
                    <a:cubicBezTo>
                      <a:pt x="20" y="294"/>
                      <a:pt x="56" y="425"/>
                      <a:pt x="145" y="480"/>
                    </a:cubicBezTo>
                    <a:cubicBezTo>
                      <a:pt x="113" y="377"/>
                      <a:pt x="113" y="377"/>
                      <a:pt x="113" y="377"/>
                    </a:cubicBezTo>
                    <a:cubicBezTo>
                      <a:pt x="115" y="314"/>
                      <a:pt x="115" y="314"/>
                      <a:pt x="115" y="314"/>
                    </a:cubicBezTo>
                    <a:cubicBezTo>
                      <a:pt x="133" y="260"/>
                      <a:pt x="133" y="260"/>
                      <a:pt x="133" y="260"/>
                    </a:cubicBezTo>
                    <a:cubicBezTo>
                      <a:pt x="133" y="260"/>
                      <a:pt x="201" y="164"/>
                      <a:pt x="212" y="102"/>
                    </a:cubicBezTo>
                    <a:lnTo>
                      <a:pt x="160" y="32"/>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7" name="Freeform 121">
                <a:extLst>
                  <a:ext uri="{FF2B5EF4-FFF2-40B4-BE49-F238E27FC236}">
                    <a16:creationId xmlns:a16="http://schemas.microsoft.com/office/drawing/2014/main" id="{69FACDA1-E720-4E13-8324-7883D41C75DA}"/>
                  </a:ext>
                </a:extLst>
              </p:cNvPr>
              <p:cNvSpPr>
                <a:spLocks/>
              </p:cNvSpPr>
              <p:nvPr/>
            </p:nvSpPr>
            <p:spPr bwMode="auto">
              <a:xfrm>
                <a:off x="7396163" y="2405063"/>
                <a:ext cx="150813" cy="188913"/>
              </a:xfrm>
              <a:custGeom>
                <a:avLst/>
                <a:gdLst>
                  <a:gd name="T0" fmla="*/ 114 w 114"/>
                  <a:gd name="T1" fmla="*/ 81 h 143"/>
                  <a:gd name="T2" fmla="*/ 55 w 114"/>
                  <a:gd name="T3" fmla="*/ 142 h 143"/>
                  <a:gd name="T4" fmla="*/ 0 w 114"/>
                  <a:gd name="T5" fmla="*/ 68 h 143"/>
                  <a:gd name="T6" fmla="*/ 63 w 114"/>
                  <a:gd name="T7" fmla="*/ 5 h 143"/>
                  <a:gd name="T8" fmla="*/ 114 w 114"/>
                  <a:gd name="T9" fmla="*/ 81 h 143"/>
                </a:gdLst>
                <a:ahLst/>
                <a:cxnLst>
                  <a:cxn ang="0">
                    <a:pos x="T0" y="T1"/>
                  </a:cxn>
                  <a:cxn ang="0">
                    <a:pos x="T2" y="T3"/>
                  </a:cxn>
                  <a:cxn ang="0">
                    <a:pos x="T4" y="T5"/>
                  </a:cxn>
                  <a:cxn ang="0">
                    <a:pos x="T6" y="T7"/>
                  </a:cxn>
                  <a:cxn ang="0">
                    <a:pos x="T8" y="T9"/>
                  </a:cxn>
                </a:cxnLst>
                <a:rect l="0" t="0" r="r" b="b"/>
                <a:pathLst>
                  <a:path w="114" h="143">
                    <a:moveTo>
                      <a:pt x="114" y="81"/>
                    </a:moveTo>
                    <a:cubicBezTo>
                      <a:pt x="113" y="125"/>
                      <a:pt x="90" y="143"/>
                      <a:pt x="55" y="142"/>
                    </a:cubicBezTo>
                    <a:cubicBezTo>
                      <a:pt x="20" y="142"/>
                      <a:pt x="1" y="112"/>
                      <a:pt x="0" y="68"/>
                    </a:cubicBezTo>
                    <a:cubicBezTo>
                      <a:pt x="0" y="19"/>
                      <a:pt x="37" y="0"/>
                      <a:pt x="63" y="5"/>
                    </a:cubicBezTo>
                    <a:cubicBezTo>
                      <a:pt x="97" y="11"/>
                      <a:pt x="114" y="37"/>
                      <a:pt x="114" y="81"/>
                    </a:cubicBez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8" name="Freeform 122">
                <a:extLst>
                  <a:ext uri="{FF2B5EF4-FFF2-40B4-BE49-F238E27FC236}">
                    <a16:creationId xmlns:a16="http://schemas.microsoft.com/office/drawing/2014/main" id="{ED343F0B-BC3E-4967-9B4B-02BD9FEA057A}"/>
                  </a:ext>
                </a:extLst>
              </p:cNvPr>
              <p:cNvSpPr>
                <a:spLocks/>
              </p:cNvSpPr>
              <p:nvPr/>
            </p:nvSpPr>
            <p:spPr bwMode="auto">
              <a:xfrm>
                <a:off x="8124825" y="3638551"/>
                <a:ext cx="239713" cy="242888"/>
              </a:xfrm>
              <a:custGeom>
                <a:avLst/>
                <a:gdLst>
                  <a:gd name="T0" fmla="*/ 47 w 181"/>
                  <a:gd name="T1" fmla="*/ 0 h 185"/>
                  <a:gd name="T2" fmla="*/ 143 w 181"/>
                  <a:gd name="T3" fmla="*/ 24 h 185"/>
                  <a:gd name="T4" fmla="*/ 177 w 181"/>
                  <a:gd name="T5" fmla="*/ 70 h 185"/>
                  <a:gd name="T6" fmla="*/ 149 w 181"/>
                  <a:gd name="T7" fmla="*/ 152 h 185"/>
                  <a:gd name="T8" fmla="*/ 103 w 181"/>
                  <a:gd name="T9" fmla="*/ 182 h 185"/>
                  <a:gd name="T10" fmla="*/ 73 w 181"/>
                  <a:gd name="T11" fmla="*/ 148 h 185"/>
                  <a:gd name="T12" fmla="*/ 0 w 181"/>
                  <a:gd name="T13" fmla="*/ 104 h 185"/>
                  <a:gd name="T14" fmla="*/ 47 w 181"/>
                  <a:gd name="T15" fmla="*/ 0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185">
                    <a:moveTo>
                      <a:pt x="47" y="0"/>
                    </a:moveTo>
                    <a:cubicBezTo>
                      <a:pt x="143" y="24"/>
                      <a:pt x="143" y="24"/>
                      <a:pt x="143" y="24"/>
                    </a:cubicBezTo>
                    <a:cubicBezTo>
                      <a:pt x="143" y="24"/>
                      <a:pt x="173" y="29"/>
                      <a:pt x="177" y="70"/>
                    </a:cubicBezTo>
                    <a:cubicBezTo>
                      <a:pt x="181" y="111"/>
                      <a:pt x="149" y="152"/>
                      <a:pt x="149" y="152"/>
                    </a:cubicBezTo>
                    <a:cubicBezTo>
                      <a:pt x="103" y="182"/>
                      <a:pt x="103" y="182"/>
                      <a:pt x="103" y="182"/>
                    </a:cubicBezTo>
                    <a:cubicBezTo>
                      <a:pt x="103" y="182"/>
                      <a:pt x="70" y="185"/>
                      <a:pt x="73" y="148"/>
                    </a:cubicBezTo>
                    <a:cubicBezTo>
                      <a:pt x="0" y="104"/>
                      <a:pt x="0" y="104"/>
                      <a:pt x="0" y="104"/>
                    </a:cubicBezTo>
                    <a:lnTo>
                      <a:pt x="47"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29" name="Freeform 123">
                <a:extLst>
                  <a:ext uri="{FF2B5EF4-FFF2-40B4-BE49-F238E27FC236}">
                    <a16:creationId xmlns:a16="http://schemas.microsoft.com/office/drawing/2014/main" id="{4D1A2E1F-A8F3-47DB-802F-12B6353E770A}"/>
                  </a:ext>
                </a:extLst>
              </p:cNvPr>
              <p:cNvSpPr>
                <a:spLocks/>
              </p:cNvSpPr>
              <p:nvPr/>
            </p:nvSpPr>
            <p:spPr bwMode="auto">
              <a:xfrm>
                <a:off x="8191500" y="3700463"/>
                <a:ext cx="88900" cy="93663"/>
              </a:xfrm>
              <a:custGeom>
                <a:avLst/>
                <a:gdLst>
                  <a:gd name="T0" fmla="*/ 34 w 67"/>
                  <a:gd name="T1" fmla="*/ 72 h 72"/>
                  <a:gd name="T2" fmla="*/ 4 w 67"/>
                  <a:gd name="T3" fmla="*/ 62 h 72"/>
                  <a:gd name="T4" fmla="*/ 2 w 67"/>
                  <a:gd name="T5" fmla="*/ 54 h 72"/>
                  <a:gd name="T6" fmla="*/ 10 w 67"/>
                  <a:gd name="T7" fmla="*/ 52 h 72"/>
                  <a:gd name="T8" fmla="*/ 45 w 67"/>
                  <a:gd name="T9" fmla="*/ 57 h 72"/>
                  <a:gd name="T10" fmla="*/ 54 w 67"/>
                  <a:gd name="T11" fmla="*/ 43 h 72"/>
                  <a:gd name="T12" fmla="*/ 24 w 67"/>
                  <a:gd name="T13" fmla="*/ 15 h 72"/>
                  <a:gd name="T14" fmla="*/ 18 w 67"/>
                  <a:gd name="T15" fmla="*/ 11 h 72"/>
                  <a:gd name="T16" fmla="*/ 21 w 67"/>
                  <a:gd name="T17" fmla="*/ 3 h 72"/>
                  <a:gd name="T18" fmla="*/ 45 w 67"/>
                  <a:gd name="T19" fmla="*/ 12 h 72"/>
                  <a:gd name="T20" fmla="*/ 66 w 67"/>
                  <a:gd name="T21" fmla="*/ 44 h 72"/>
                  <a:gd name="T22" fmla="*/ 50 w 67"/>
                  <a:gd name="T23" fmla="*/ 68 h 72"/>
                  <a:gd name="T24" fmla="*/ 34 w 67"/>
                  <a:gd name="T2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72">
                    <a:moveTo>
                      <a:pt x="34" y="72"/>
                    </a:moveTo>
                    <a:cubicBezTo>
                      <a:pt x="25" y="72"/>
                      <a:pt x="15" y="68"/>
                      <a:pt x="4" y="62"/>
                    </a:cubicBezTo>
                    <a:cubicBezTo>
                      <a:pt x="1" y="60"/>
                      <a:pt x="0" y="57"/>
                      <a:pt x="2" y="54"/>
                    </a:cubicBezTo>
                    <a:cubicBezTo>
                      <a:pt x="4" y="51"/>
                      <a:pt x="7" y="50"/>
                      <a:pt x="10" y="52"/>
                    </a:cubicBezTo>
                    <a:cubicBezTo>
                      <a:pt x="23" y="60"/>
                      <a:pt x="36" y="62"/>
                      <a:pt x="45" y="57"/>
                    </a:cubicBezTo>
                    <a:cubicBezTo>
                      <a:pt x="50" y="55"/>
                      <a:pt x="53" y="50"/>
                      <a:pt x="54" y="43"/>
                    </a:cubicBezTo>
                    <a:cubicBezTo>
                      <a:pt x="55" y="30"/>
                      <a:pt x="30" y="16"/>
                      <a:pt x="24" y="15"/>
                    </a:cubicBezTo>
                    <a:cubicBezTo>
                      <a:pt x="22" y="15"/>
                      <a:pt x="20" y="14"/>
                      <a:pt x="18" y="11"/>
                    </a:cubicBezTo>
                    <a:cubicBezTo>
                      <a:pt x="17" y="8"/>
                      <a:pt x="18" y="5"/>
                      <a:pt x="21" y="3"/>
                    </a:cubicBezTo>
                    <a:cubicBezTo>
                      <a:pt x="27" y="0"/>
                      <a:pt x="40" y="9"/>
                      <a:pt x="45" y="12"/>
                    </a:cubicBezTo>
                    <a:cubicBezTo>
                      <a:pt x="60" y="22"/>
                      <a:pt x="67" y="34"/>
                      <a:pt x="66" y="44"/>
                    </a:cubicBezTo>
                    <a:cubicBezTo>
                      <a:pt x="65" y="55"/>
                      <a:pt x="59" y="63"/>
                      <a:pt x="50" y="68"/>
                    </a:cubicBezTo>
                    <a:cubicBezTo>
                      <a:pt x="45" y="70"/>
                      <a:pt x="40" y="72"/>
                      <a:pt x="34" y="72"/>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0" name="Freeform 124">
                <a:extLst>
                  <a:ext uri="{FF2B5EF4-FFF2-40B4-BE49-F238E27FC236}">
                    <a16:creationId xmlns:a16="http://schemas.microsoft.com/office/drawing/2014/main" id="{BBCA44A6-D251-484E-9710-001C2C9FD937}"/>
                  </a:ext>
                </a:extLst>
              </p:cNvPr>
              <p:cNvSpPr>
                <a:spLocks/>
              </p:cNvSpPr>
              <p:nvPr/>
            </p:nvSpPr>
            <p:spPr bwMode="auto">
              <a:xfrm>
                <a:off x="6605588" y="3651251"/>
                <a:ext cx="249238" cy="320675"/>
              </a:xfrm>
              <a:custGeom>
                <a:avLst/>
                <a:gdLst>
                  <a:gd name="T0" fmla="*/ 61 w 188"/>
                  <a:gd name="T1" fmla="*/ 18 h 243"/>
                  <a:gd name="T2" fmla="*/ 63 w 188"/>
                  <a:gd name="T3" fmla="*/ 72 h 243"/>
                  <a:gd name="T4" fmla="*/ 17 w 188"/>
                  <a:gd name="T5" fmla="*/ 95 h 243"/>
                  <a:gd name="T6" fmla="*/ 9 w 188"/>
                  <a:gd name="T7" fmla="*/ 135 h 243"/>
                  <a:gd name="T8" fmla="*/ 64 w 188"/>
                  <a:gd name="T9" fmla="*/ 226 h 243"/>
                  <a:gd name="T10" fmla="*/ 101 w 188"/>
                  <a:gd name="T11" fmla="*/ 228 h 243"/>
                  <a:gd name="T12" fmla="*/ 175 w 188"/>
                  <a:gd name="T13" fmla="*/ 145 h 243"/>
                  <a:gd name="T14" fmla="*/ 167 w 188"/>
                  <a:gd name="T15" fmla="*/ 0 h 243"/>
                  <a:gd name="T16" fmla="*/ 61 w 188"/>
                  <a:gd name="T17" fmla="*/ 1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243">
                    <a:moveTo>
                      <a:pt x="61" y="18"/>
                    </a:moveTo>
                    <a:cubicBezTo>
                      <a:pt x="63" y="72"/>
                      <a:pt x="63" y="72"/>
                      <a:pt x="63" y="72"/>
                    </a:cubicBezTo>
                    <a:cubicBezTo>
                      <a:pt x="63" y="72"/>
                      <a:pt x="34" y="82"/>
                      <a:pt x="17" y="95"/>
                    </a:cubicBezTo>
                    <a:cubicBezTo>
                      <a:pt x="0" y="109"/>
                      <a:pt x="0" y="121"/>
                      <a:pt x="9" y="135"/>
                    </a:cubicBezTo>
                    <a:cubicBezTo>
                      <a:pt x="17" y="148"/>
                      <a:pt x="64" y="226"/>
                      <a:pt x="64" y="226"/>
                    </a:cubicBezTo>
                    <a:cubicBezTo>
                      <a:pt x="64" y="226"/>
                      <a:pt x="75" y="243"/>
                      <a:pt x="101" y="228"/>
                    </a:cubicBezTo>
                    <a:cubicBezTo>
                      <a:pt x="127" y="212"/>
                      <a:pt x="163" y="163"/>
                      <a:pt x="175" y="145"/>
                    </a:cubicBezTo>
                    <a:cubicBezTo>
                      <a:pt x="188" y="128"/>
                      <a:pt x="167" y="0"/>
                      <a:pt x="167" y="0"/>
                    </a:cubicBezTo>
                    <a:lnTo>
                      <a:pt x="61" y="18"/>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1" name="Freeform 125">
                <a:extLst>
                  <a:ext uri="{FF2B5EF4-FFF2-40B4-BE49-F238E27FC236}">
                    <a16:creationId xmlns:a16="http://schemas.microsoft.com/office/drawing/2014/main" id="{2A504D0C-8DBF-4527-B19C-B9E980B26094}"/>
                  </a:ext>
                </a:extLst>
              </p:cNvPr>
              <p:cNvSpPr>
                <a:spLocks/>
              </p:cNvSpPr>
              <p:nvPr/>
            </p:nvSpPr>
            <p:spPr bwMode="auto">
              <a:xfrm>
                <a:off x="6764338" y="3775076"/>
                <a:ext cx="101600" cy="171450"/>
              </a:xfrm>
              <a:custGeom>
                <a:avLst/>
                <a:gdLst>
                  <a:gd name="T0" fmla="*/ 53 w 77"/>
                  <a:gd name="T1" fmla="*/ 0 h 130"/>
                  <a:gd name="T2" fmla="*/ 74 w 77"/>
                  <a:gd name="T3" fmla="*/ 34 h 130"/>
                  <a:gd name="T4" fmla="*/ 44 w 77"/>
                  <a:gd name="T5" fmla="*/ 125 h 130"/>
                  <a:gd name="T6" fmla="*/ 0 w 77"/>
                  <a:gd name="T7" fmla="*/ 93 h 130"/>
                  <a:gd name="T8" fmla="*/ 53 w 77"/>
                  <a:gd name="T9" fmla="*/ 0 h 130"/>
                </a:gdLst>
                <a:ahLst/>
                <a:cxnLst>
                  <a:cxn ang="0">
                    <a:pos x="T0" y="T1"/>
                  </a:cxn>
                  <a:cxn ang="0">
                    <a:pos x="T2" y="T3"/>
                  </a:cxn>
                  <a:cxn ang="0">
                    <a:pos x="T4" y="T5"/>
                  </a:cxn>
                  <a:cxn ang="0">
                    <a:pos x="T6" y="T7"/>
                  </a:cxn>
                  <a:cxn ang="0">
                    <a:pos x="T8" y="T9"/>
                  </a:cxn>
                </a:cxnLst>
                <a:rect l="0" t="0" r="r" b="b"/>
                <a:pathLst>
                  <a:path w="77" h="130">
                    <a:moveTo>
                      <a:pt x="53" y="0"/>
                    </a:moveTo>
                    <a:cubicBezTo>
                      <a:pt x="53" y="0"/>
                      <a:pt x="72" y="16"/>
                      <a:pt x="74" y="34"/>
                    </a:cubicBezTo>
                    <a:cubicBezTo>
                      <a:pt x="77" y="52"/>
                      <a:pt x="55" y="120"/>
                      <a:pt x="44" y="125"/>
                    </a:cubicBezTo>
                    <a:cubicBezTo>
                      <a:pt x="34" y="130"/>
                      <a:pt x="0" y="93"/>
                      <a:pt x="0" y="93"/>
                    </a:cubicBezTo>
                    <a:lnTo>
                      <a:pt x="53"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2" name="Freeform 126">
                <a:extLst>
                  <a:ext uri="{FF2B5EF4-FFF2-40B4-BE49-F238E27FC236}">
                    <a16:creationId xmlns:a16="http://schemas.microsoft.com/office/drawing/2014/main" id="{F4ABC0D5-DAAD-404C-9AAE-E68333C32296}"/>
                  </a:ext>
                </a:extLst>
              </p:cNvPr>
              <p:cNvSpPr>
                <a:spLocks/>
              </p:cNvSpPr>
              <p:nvPr/>
            </p:nvSpPr>
            <p:spPr bwMode="auto">
              <a:xfrm>
                <a:off x="7526338" y="2765426"/>
                <a:ext cx="207963" cy="68263"/>
              </a:xfrm>
              <a:custGeom>
                <a:avLst/>
                <a:gdLst>
                  <a:gd name="T0" fmla="*/ 123 w 157"/>
                  <a:gd name="T1" fmla="*/ 52 h 52"/>
                  <a:gd name="T2" fmla="*/ 99 w 157"/>
                  <a:gd name="T3" fmla="*/ 50 h 52"/>
                  <a:gd name="T4" fmla="*/ 3 w 157"/>
                  <a:gd name="T5" fmla="*/ 12 h 52"/>
                  <a:gd name="T6" fmla="*/ 2 w 157"/>
                  <a:gd name="T7" fmla="*/ 3 h 52"/>
                  <a:gd name="T8" fmla="*/ 10 w 157"/>
                  <a:gd name="T9" fmla="*/ 2 h 52"/>
                  <a:gd name="T10" fmla="*/ 100 w 157"/>
                  <a:gd name="T11" fmla="*/ 38 h 52"/>
                  <a:gd name="T12" fmla="*/ 150 w 157"/>
                  <a:gd name="T13" fmla="*/ 38 h 52"/>
                  <a:gd name="T14" fmla="*/ 156 w 157"/>
                  <a:gd name="T15" fmla="*/ 43 h 52"/>
                  <a:gd name="T16" fmla="*/ 151 w 157"/>
                  <a:gd name="T17" fmla="*/ 50 h 52"/>
                  <a:gd name="T18" fmla="*/ 123 w 157"/>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52">
                    <a:moveTo>
                      <a:pt x="123" y="52"/>
                    </a:moveTo>
                    <a:cubicBezTo>
                      <a:pt x="115" y="52"/>
                      <a:pt x="107" y="51"/>
                      <a:pt x="99" y="50"/>
                    </a:cubicBezTo>
                    <a:cubicBezTo>
                      <a:pt x="60" y="46"/>
                      <a:pt x="28" y="33"/>
                      <a:pt x="3" y="12"/>
                    </a:cubicBezTo>
                    <a:cubicBezTo>
                      <a:pt x="0" y="9"/>
                      <a:pt x="0" y="6"/>
                      <a:pt x="2" y="3"/>
                    </a:cubicBezTo>
                    <a:cubicBezTo>
                      <a:pt x="4" y="1"/>
                      <a:pt x="8" y="0"/>
                      <a:pt x="10" y="2"/>
                    </a:cubicBezTo>
                    <a:cubicBezTo>
                      <a:pt x="34" y="22"/>
                      <a:pt x="64" y="34"/>
                      <a:pt x="100" y="38"/>
                    </a:cubicBezTo>
                    <a:cubicBezTo>
                      <a:pt x="118" y="40"/>
                      <a:pt x="134" y="40"/>
                      <a:pt x="150" y="38"/>
                    </a:cubicBezTo>
                    <a:cubicBezTo>
                      <a:pt x="153" y="37"/>
                      <a:pt x="156" y="39"/>
                      <a:pt x="156" y="43"/>
                    </a:cubicBezTo>
                    <a:cubicBezTo>
                      <a:pt x="157" y="46"/>
                      <a:pt x="155" y="49"/>
                      <a:pt x="151" y="50"/>
                    </a:cubicBezTo>
                    <a:cubicBezTo>
                      <a:pt x="142" y="51"/>
                      <a:pt x="133" y="52"/>
                      <a:pt x="123" y="52"/>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3" name="Freeform 127">
                <a:extLst>
                  <a:ext uri="{FF2B5EF4-FFF2-40B4-BE49-F238E27FC236}">
                    <a16:creationId xmlns:a16="http://schemas.microsoft.com/office/drawing/2014/main" id="{379E3DBF-D716-4C79-92AD-D9916681412A}"/>
                  </a:ext>
                </a:extLst>
              </p:cNvPr>
              <p:cNvSpPr>
                <a:spLocks/>
              </p:cNvSpPr>
              <p:nvPr/>
            </p:nvSpPr>
            <p:spPr bwMode="auto">
              <a:xfrm>
                <a:off x="6645275" y="2822576"/>
                <a:ext cx="1571625" cy="1095375"/>
              </a:xfrm>
              <a:custGeom>
                <a:avLst/>
                <a:gdLst>
                  <a:gd name="T0" fmla="*/ 621 w 1188"/>
                  <a:gd name="T1" fmla="*/ 62 h 832"/>
                  <a:gd name="T2" fmla="*/ 787 w 1188"/>
                  <a:gd name="T3" fmla="*/ 94 h 832"/>
                  <a:gd name="T4" fmla="*/ 849 w 1188"/>
                  <a:gd name="T5" fmla="*/ 111 h 832"/>
                  <a:gd name="T6" fmla="*/ 923 w 1188"/>
                  <a:gd name="T7" fmla="*/ 509 h 832"/>
                  <a:gd name="T8" fmla="*/ 1188 w 1188"/>
                  <a:gd name="T9" fmla="*/ 611 h 832"/>
                  <a:gd name="T10" fmla="*/ 1131 w 1188"/>
                  <a:gd name="T11" fmla="*/ 744 h 832"/>
                  <a:gd name="T12" fmla="*/ 808 w 1188"/>
                  <a:gd name="T13" fmla="*/ 661 h 832"/>
                  <a:gd name="T14" fmla="*/ 758 w 1188"/>
                  <a:gd name="T15" fmla="*/ 570 h 832"/>
                  <a:gd name="T16" fmla="*/ 731 w 1188"/>
                  <a:gd name="T17" fmla="*/ 781 h 832"/>
                  <a:gd name="T18" fmla="*/ 621 w 1188"/>
                  <a:gd name="T19" fmla="*/ 824 h 832"/>
                  <a:gd name="T20" fmla="*/ 273 w 1188"/>
                  <a:gd name="T21" fmla="*/ 762 h 832"/>
                  <a:gd name="T22" fmla="*/ 244 w 1188"/>
                  <a:gd name="T23" fmla="*/ 674 h 832"/>
                  <a:gd name="T24" fmla="*/ 341 w 1188"/>
                  <a:gd name="T25" fmla="*/ 338 h 832"/>
                  <a:gd name="T26" fmla="*/ 183 w 1188"/>
                  <a:gd name="T27" fmla="*/ 382 h 832"/>
                  <a:gd name="T28" fmla="*/ 167 w 1188"/>
                  <a:gd name="T29" fmla="*/ 661 h 832"/>
                  <a:gd name="T30" fmla="*/ 0 w 1188"/>
                  <a:gd name="T31" fmla="*/ 665 h 832"/>
                  <a:gd name="T32" fmla="*/ 6 w 1188"/>
                  <a:gd name="T33" fmla="*/ 330 h 832"/>
                  <a:gd name="T34" fmla="*/ 59 w 1188"/>
                  <a:gd name="T35" fmla="*/ 229 h 832"/>
                  <a:gd name="T36" fmla="*/ 485 w 1188"/>
                  <a:gd name="T37" fmla="*/ 32 h 832"/>
                  <a:gd name="T38" fmla="*/ 621 w 1188"/>
                  <a:gd name="T39" fmla="*/ 6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8" h="832">
                    <a:moveTo>
                      <a:pt x="621" y="62"/>
                    </a:moveTo>
                    <a:cubicBezTo>
                      <a:pt x="621" y="62"/>
                      <a:pt x="738" y="101"/>
                      <a:pt x="787" y="94"/>
                    </a:cubicBezTo>
                    <a:cubicBezTo>
                      <a:pt x="787" y="94"/>
                      <a:pt x="831" y="77"/>
                      <a:pt x="849" y="111"/>
                    </a:cubicBezTo>
                    <a:cubicBezTo>
                      <a:pt x="886" y="180"/>
                      <a:pt x="923" y="509"/>
                      <a:pt x="923" y="509"/>
                    </a:cubicBezTo>
                    <a:cubicBezTo>
                      <a:pt x="1188" y="611"/>
                      <a:pt x="1188" y="611"/>
                      <a:pt x="1188" y="611"/>
                    </a:cubicBezTo>
                    <a:cubicBezTo>
                      <a:pt x="1131" y="744"/>
                      <a:pt x="1131" y="744"/>
                      <a:pt x="1131" y="744"/>
                    </a:cubicBezTo>
                    <a:cubicBezTo>
                      <a:pt x="808" y="661"/>
                      <a:pt x="808" y="661"/>
                      <a:pt x="808" y="661"/>
                    </a:cubicBezTo>
                    <a:cubicBezTo>
                      <a:pt x="808" y="661"/>
                      <a:pt x="758" y="633"/>
                      <a:pt x="758" y="570"/>
                    </a:cubicBezTo>
                    <a:cubicBezTo>
                      <a:pt x="758" y="570"/>
                      <a:pt x="746" y="750"/>
                      <a:pt x="731" y="781"/>
                    </a:cubicBezTo>
                    <a:cubicBezTo>
                      <a:pt x="715" y="811"/>
                      <a:pt x="702" y="832"/>
                      <a:pt x="621" y="824"/>
                    </a:cubicBezTo>
                    <a:cubicBezTo>
                      <a:pt x="541" y="817"/>
                      <a:pt x="273" y="762"/>
                      <a:pt x="273" y="762"/>
                    </a:cubicBezTo>
                    <a:cubicBezTo>
                      <a:pt x="273" y="762"/>
                      <a:pt x="236" y="727"/>
                      <a:pt x="244" y="674"/>
                    </a:cubicBezTo>
                    <a:cubicBezTo>
                      <a:pt x="252" y="621"/>
                      <a:pt x="341" y="338"/>
                      <a:pt x="341" y="338"/>
                    </a:cubicBezTo>
                    <a:cubicBezTo>
                      <a:pt x="183" y="382"/>
                      <a:pt x="183" y="382"/>
                      <a:pt x="183" y="382"/>
                    </a:cubicBezTo>
                    <a:cubicBezTo>
                      <a:pt x="167" y="661"/>
                      <a:pt x="167" y="661"/>
                      <a:pt x="167" y="661"/>
                    </a:cubicBezTo>
                    <a:cubicBezTo>
                      <a:pt x="0" y="665"/>
                      <a:pt x="0" y="665"/>
                      <a:pt x="0" y="665"/>
                    </a:cubicBezTo>
                    <a:cubicBezTo>
                      <a:pt x="6" y="330"/>
                      <a:pt x="6" y="330"/>
                      <a:pt x="6" y="330"/>
                    </a:cubicBezTo>
                    <a:cubicBezTo>
                      <a:pt x="6" y="330"/>
                      <a:pt x="8" y="267"/>
                      <a:pt x="59" y="229"/>
                    </a:cubicBezTo>
                    <a:cubicBezTo>
                      <a:pt x="111" y="191"/>
                      <a:pt x="485" y="32"/>
                      <a:pt x="485" y="32"/>
                    </a:cubicBezTo>
                    <a:cubicBezTo>
                      <a:pt x="485" y="32"/>
                      <a:pt x="562" y="0"/>
                      <a:pt x="621" y="62"/>
                    </a:cubicBezTo>
                    <a:close/>
                  </a:path>
                </a:pathLst>
              </a:custGeom>
              <a:solidFill>
                <a:srgbClr val="4EB0F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4" name="Freeform 128">
                <a:extLst>
                  <a:ext uri="{FF2B5EF4-FFF2-40B4-BE49-F238E27FC236}">
                    <a16:creationId xmlns:a16="http://schemas.microsoft.com/office/drawing/2014/main" id="{D2050CC2-4870-4D96-97BC-1B8ECBA5A557}"/>
                  </a:ext>
                </a:extLst>
              </p:cNvPr>
              <p:cNvSpPr>
                <a:spLocks/>
              </p:cNvSpPr>
              <p:nvPr/>
            </p:nvSpPr>
            <p:spPr bwMode="auto">
              <a:xfrm>
                <a:off x="6992938" y="3794126"/>
                <a:ext cx="558800" cy="168275"/>
              </a:xfrm>
              <a:custGeom>
                <a:avLst/>
                <a:gdLst>
                  <a:gd name="T0" fmla="*/ 9 w 352"/>
                  <a:gd name="T1" fmla="*/ 0 h 106"/>
                  <a:gd name="T2" fmla="*/ 0 w 352"/>
                  <a:gd name="T3" fmla="*/ 57 h 106"/>
                  <a:gd name="T4" fmla="*/ 342 w 352"/>
                  <a:gd name="T5" fmla="*/ 106 h 106"/>
                  <a:gd name="T6" fmla="*/ 352 w 352"/>
                  <a:gd name="T7" fmla="*/ 59 h 106"/>
                  <a:gd name="T8" fmla="*/ 9 w 352"/>
                  <a:gd name="T9" fmla="*/ 0 h 106"/>
                </a:gdLst>
                <a:ahLst/>
                <a:cxnLst>
                  <a:cxn ang="0">
                    <a:pos x="T0" y="T1"/>
                  </a:cxn>
                  <a:cxn ang="0">
                    <a:pos x="T2" y="T3"/>
                  </a:cxn>
                  <a:cxn ang="0">
                    <a:pos x="T4" y="T5"/>
                  </a:cxn>
                  <a:cxn ang="0">
                    <a:pos x="T6" y="T7"/>
                  </a:cxn>
                  <a:cxn ang="0">
                    <a:pos x="T8" y="T9"/>
                  </a:cxn>
                </a:cxnLst>
                <a:rect l="0" t="0" r="r" b="b"/>
                <a:pathLst>
                  <a:path w="352" h="106">
                    <a:moveTo>
                      <a:pt x="9" y="0"/>
                    </a:moveTo>
                    <a:lnTo>
                      <a:pt x="0" y="57"/>
                    </a:lnTo>
                    <a:lnTo>
                      <a:pt x="342" y="106"/>
                    </a:lnTo>
                    <a:lnTo>
                      <a:pt x="352" y="59"/>
                    </a:lnTo>
                    <a:lnTo>
                      <a:pt x="9" y="0"/>
                    </a:lnTo>
                    <a:close/>
                  </a:path>
                </a:pathLst>
              </a:custGeom>
              <a:solidFill>
                <a:srgbClr val="4EB0F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5" name="Freeform 129">
                <a:extLst>
                  <a:ext uri="{FF2B5EF4-FFF2-40B4-BE49-F238E27FC236}">
                    <a16:creationId xmlns:a16="http://schemas.microsoft.com/office/drawing/2014/main" id="{B6BC4771-3873-40B2-BD46-B8C73916CF27}"/>
                  </a:ext>
                </a:extLst>
              </p:cNvPr>
              <p:cNvSpPr>
                <a:spLocks/>
              </p:cNvSpPr>
              <p:nvPr/>
            </p:nvSpPr>
            <p:spPr bwMode="auto">
              <a:xfrm>
                <a:off x="6780213" y="3833813"/>
                <a:ext cx="58738" cy="85725"/>
              </a:xfrm>
              <a:custGeom>
                <a:avLst/>
                <a:gdLst>
                  <a:gd name="T0" fmla="*/ 6 w 44"/>
                  <a:gd name="T1" fmla="*/ 65 h 65"/>
                  <a:gd name="T2" fmla="*/ 3 w 44"/>
                  <a:gd name="T3" fmla="*/ 64 h 65"/>
                  <a:gd name="T4" fmla="*/ 1 w 44"/>
                  <a:gd name="T5" fmla="*/ 56 h 65"/>
                  <a:gd name="T6" fmla="*/ 31 w 44"/>
                  <a:gd name="T7" fmla="*/ 3 h 65"/>
                  <a:gd name="T8" fmla="*/ 40 w 44"/>
                  <a:gd name="T9" fmla="*/ 1 h 65"/>
                  <a:gd name="T10" fmla="*/ 42 w 44"/>
                  <a:gd name="T11" fmla="*/ 9 h 65"/>
                  <a:gd name="T12" fmla="*/ 12 w 44"/>
                  <a:gd name="T13" fmla="*/ 62 h 65"/>
                  <a:gd name="T14" fmla="*/ 6 w 44"/>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65">
                    <a:moveTo>
                      <a:pt x="6" y="65"/>
                    </a:moveTo>
                    <a:cubicBezTo>
                      <a:pt x="5" y="65"/>
                      <a:pt x="4" y="64"/>
                      <a:pt x="3" y="64"/>
                    </a:cubicBezTo>
                    <a:cubicBezTo>
                      <a:pt x="0" y="62"/>
                      <a:pt x="0" y="59"/>
                      <a:pt x="1" y="56"/>
                    </a:cubicBezTo>
                    <a:cubicBezTo>
                      <a:pt x="31" y="3"/>
                      <a:pt x="31" y="3"/>
                      <a:pt x="31" y="3"/>
                    </a:cubicBezTo>
                    <a:cubicBezTo>
                      <a:pt x="33" y="1"/>
                      <a:pt x="37" y="0"/>
                      <a:pt x="40" y="1"/>
                    </a:cubicBezTo>
                    <a:cubicBezTo>
                      <a:pt x="43" y="3"/>
                      <a:pt x="44" y="7"/>
                      <a:pt x="42" y="9"/>
                    </a:cubicBezTo>
                    <a:cubicBezTo>
                      <a:pt x="12" y="62"/>
                      <a:pt x="12" y="62"/>
                      <a:pt x="12" y="62"/>
                    </a:cubicBezTo>
                    <a:cubicBezTo>
                      <a:pt x="10" y="64"/>
                      <a:pt x="8" y="65"/>
                      <a:pt x="6" y="65"/>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6" name="Freeform 130">
                <a:extLst>
                  <a:ext uri="{FF2B5EF4-FFF2-40B4-BE49-F238E27FC236}">
                    <a16:creationId xmlns:a16="http://schemas.microsoft.com/office/drawing/2014/main" id="{5E3D0826-8774-470D-A85C-FC49753084AE}"/>
                  </a:ext>
                </a:extLst>
              </p:cNvPr>
              <p:cNvSpPr>
                <a:spLocks/>
              </p:cNvSpPr>
              <p:nvPr/>
            </p:nvSpPr>
            <p:spPr bwMode="auto">
              <a:xfrm>
                <a:off x="7096125" y="3154363"/>
                <a:ext cx="196850" cy="117475"/>
              </a:xfrm>
              <a:custGeom>
                <a:avLst/>
                <a:gdLst>
                  <a:gd name="T0" fmla="*/ 6 w 149"/>
                  <a:gd name="T1" fmla="*/ 89 h 89"/>
                  <a:gd name="T2" fmla="*/ 0 w 149"/>
                  <a:gd name="T3" fmla="*/ 85 h 89"/>
                  <a:gd name="T4" fmla="*/ 3 w 149"/>
                  <a:gd name="T5" fmla="*/ 78 h 89"/>
                  <a:gd name="T6" fmla="*/ 140 w 149"/>
                  <a:gd name="T7" fmla="*/ 2 h 89"/>
                  <a:gd name="T8" fmla="*/ 148 w 149"/>
                  <a:gd name="T9" fmla="*/ 4 h 89"/>
                  <a:gd name="T10" fmla="*/ 145 w 149"/>
                  <a:gd name="T11" fmla="*/ 12 h 89"/>
                  <a:gd name="T12" fmla="*/ 35 w 149"/>
                  <a:gd name="T13" fmla="*/ 74 h 89"/>
                  <a:gd name="T14" fmla="*/ 92 w 149"/>
                  <a:gd name="T15" fmla="*/ 68 h 89"/>
                  <a:gd name="T16" fmla="*/ 98 w 149"/>
                  <a:gd name="T17" fmla="*/ 73 h 89"/>
                  <a:gd name="T18" fmla="*/ 93 w 149"/>
                  <a:gd name="T19" fmla="*/ 80 h 89"/>
                  <a:gd name="T20" fmla="*/ 7 w 149"/>
                  <a:gd name="T21" fmla="*/ 89 h 89"/>
                  <a:gd name="T22" fmla="*/ 6 w 149"/>
                  <a:gd name="T23"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89">
                    <a:moveTo>
                      <a:pt x="6" y="89"/>
                    </a:moveTo>
                    <a:cubicBezTo>
                      <a:pt x="4" y="89"/>
                      <a:pt x="1" y="87"/>
                      <a:pt x="0" y="85"/>
                    </a:cubicBezTo>
                    <a:cubicBezTo>
                      <a:pt x="0" y="82"/>
                      <a:pt x="1" y="79"/>
                      <a:pt x="3" y="78"/>
                    </a:cubicBezTo>
                    <a:cubicBezTo>
                      <a:pt x="140" y="2"/>
                      <a:pt x="140" y="2"/>
                      <a:pt x="140" y="2"/>
                    </a:cubicBezTo>
                    <a:cubicBezTo>
                      <a:pt x="143" y="0"/>
                      <a:pt x="146" y="1"/>
                      <a:pt x="148" y="4"/>
                    </a:cubicBezTo>
                    <a:cubicBezTo>
                      <a:pt x="149" y="7"/>
                      <a:pt x="148" y="11"/>
                      <a:pt x="145" y="12"/>
                    </a:cubicBezTo>
                    <a:cubicBezTo>
                      <a:pt x="35" y="74"/>
                      <a:pt x="35" y="74"/>
                      <a:pt x="35" y="74"/>
                    </a:cubicBezTo>
                    <a:cubicBezTo>
                      <a:pt x="92" y="68"/>
                      <a:pt x="92" y="68"/>
                      <a:pt x="92" y="68"/>
                    </a:cubicBezTo>
                    <a:cubicBezTo>
                      <a:pt x="95" y="67"/>
                      <a:pt x="98" y="70"/>
                      <a:pt x="98" y="73"/>
                    </a:cubicBezTo>
                    <a:cubicBezTo>
                      <a:pt x="99" y="76"/>
                      <a:pt x="96" y="79"/>
                      <a:pt x="93" y="80"/>
                    </a:cubicBezTo>
                    <a:cubicBezTo>
                      <a:pt x="7" y="89"/>
                      <a:pt x="7" y="89"/>
                      <a:pt x="7" y="89"/>
                    </a:cubicBezTo>
                    <a:cubicBezTo>
                      <a:pt x="7" y="89"/>
                      <a:pt x="6" y="89"/>
                      <a:pt x="6" y="89"/>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7" name="Freeform 131">
                <a:extLst>
                  <a:ext uri="{FF2B5EF4-FFF2-40B4-BE49-F238E27FC236}">
                    <a16:creationId xmlns:a16="http://schemas.microsoft.com/office/drawing/2014/main" id="{4468E03D-C0A6-479E-BE4A-CC0D434C17CD}"/>
                  </a:ext>
                </a:extLst>
              </p:cNvPr>
              <p:cNvSpPr>
                <a:spLocks/>
              </p:cNvSpPr>
              <p:nvPr/>
            </p:nvSpPr>
            <p:spPr bwMode="auto">
              <a:xfrm>
                <a:off x="6815138" y="3224213"/>
                <a:ext cx="73025" cy="100013"/>
              </a:xfrm>
              <a:custGeom>
                <a:avLst/>
                <a:gdLst>
                  <a:gd name="T0" fmla="*/ 48 w 55"/>
                  <a:gd name="T1" fmla="*/ 76 h 76"/>
                  <a:gd name="T2" fmla="*/ 46 w 55"/>
                  <a:gd name="T3" fmla="*/ 76 h 76"/>
                  <a:gd name="T4" fmla="*/ 5 w 55"/>
                  <a:gd name="T5" fmla="*/ 60 h 76"/>
                  <a:gd name="T6" fmla="*/ 1 w 55"/>
                  <a:gd name="T7" fmla="*/ 52 h 76"/>
                  <a:gd name="T8" fmla="*/ 9 w 55"/>
                  <a:gd name="T9" fmla="*/ 49 h 76"/>
                  <a:gd name="T10" fmla="*/ 36 w 55"/>
                  <a:gd name="T11" fmla="*/ 59 h 76"/>
                  <a:gd name="T12" fmla="*/ 11 w 55"/>
                  <a:gd name="T13" fmla="*/ 10 h 76"/>
                  <a:gd name="T14" fmla="*/ 13 w 55"/>
                  <a:gd name="T15" fmla="*/ 2 h 76"/>
                  <a:gd name="T16" fmla="*/ 21 w 55"/>
                  <a:gd name="T17" fmla="*/ 4 h 76"/>
                  <a:gd name="T18" fmla="*/ 54 w 55"/>
                  <a:gd name="T19" fmla="*/ 67 h 76"/>
                  <a:gd name="T20" fmla="*/ 53 w 55"/>
                  <a:gd name="T21" fmla="*/ 74 h 76"/>
                  <a:gd name="T22" fmla="*/ 48 w 55"/>
                  <a:gd name="T23"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76">
                    <a:moveTo>
                      <a:pt x="48" y="76"/>
                    </a:moveTo>
                    <a:cubicBezTo>
                      <a:pt x="48" y="76"/>
                      <a:pt x="47" y="76"/>
                      <a:pt x="46" y="76"/>
                    </a:cubicBezTo>
                    <a:cubicBezTo>
                      <a:pt x="5" y="60"/>
                      <a:pt x="5" y="60"/>
                      <a:pt x="5" y="60"/>
                    </a:cubicBezTo>
                    <a:cubicBezTo>
                      <a:pt x="2" y="59"/>
                      <a:pt x="0" y="55"/>
                      <a:pt x="1" y="52"/>
                    </a:cubicBezTo>
                    <a:cubicBezTo>
                      <a:pt x="2" y="49"/>
                      <a:pt x="6" y="47"/>
                      <a:pt x="9" y="49"/>
                    </a:cubicBezTo>
                    <a:cubicBezTo>
                      <a:pt x="36" y="59"/>
                      <a:pt x="36" y="59"/>
                      <a:pt x="36" y="59"/>
                    </a:cubicBezTo>
                    <a:cubicBezTo>
                      <a:pt x="11" y="10"/>
                      <a:pt x="11" y="10"/>
                      <a:pt x="11" y="10"/>
                    </a:cubicBezTo>
                    <a:cubicBezTo>
                      <a:pt x="9" y="7"/>
                      <a:pt x="10" y="3"/>
                      <a:pt x="13" y="2"/>
                    </a:cubicBezTo>
                    <a:cubicBezTo>
                      <a:pt x="16" y="0"/>
                      <a:pt x="20" y="1"/>
                      <a:pt x="21" y="4"/>
                    </a:cubicBezTo>
                    <a:cubicBezTo>
                      <a:pt x="54" y="67"/>
                      <a:pt x="54" y="67"/>
                      <a:pt x="54" y="67"/>
                    </a:cubicBezTo>
                    <a:cubicBezTo>
                      <a:pt x="55" y="70"/>
                      <a:pt x="54" y="72"/>
                      <a:pt x="53" y="74"/>
                    </a:cubicBezTo>
                    <a:cubicBezTo>
                      <a:pt x="52" y="76"/>
                      <a:pt x="50" y="76"/>
                      <a:pt x="48" y="76"/>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8" name="Freeform 132">
                <a:extLst>
                  <a:ext uri="{FF2B5EF4-FFF2-40B4-BE49-F238E27FC236}">
                    <a16:creationId xmlns:a16="http://schemas.microsoft.com/office/drawing/2014/main" id="{08D78CC9-5FDE-4578-9FED-02532D244E5F}"/>
                  </a:ext>
                </a:extLst>
              </p:cNvPr>
              <p:cNvSpPr>
                <a:spLocks/>
              </p:cNvSpPr>
              <p:nvPr/>
            </p:nvSpPr>
            <p:spPr bwMode="auto">
              <a:xfrm>
                <a:off x="6997700" y="3817938"/>
                <a:ext cx="552450" cy="93663"/>
              </a:xfrm>
              <a:custGeom>
                <a:avLst/>
                <a:gdLst>
                  <a:gd name="T0" fmla="*/ 412 w 418"/>
                  <a:gd name="T1" fmla="*/ 71 h 71"/>
                  <a:gd name="T2" fmla="*/ 411 w 418"/>
                  <a:gd name="T3" fmla="*/ 71 h 71"/>
                  <a:gd name="T4" fmla="*/ 6 w 418"/>
                  <a:gd name="T5" fmla="*/ 12 h 71"/>
                  <a:gd name="T6" fmla="*/ 1 w 418"/>
                  <a:gd name="T7" fmla="*/ 5 h 71"/>
                  <a:gd name="T8" fmla="*/ 8 w 418"/>
                  <a:gd name="T9" fmla="*/ 0 h 71"/>
                  <a:gd name="T10" fmla="*/ 412 w 418"/>
                  <a:gd name="T11" fmla="*/ 60 h 71"/>
                  <a:gd name="T12" fmla="*/ 417 w 418"/>
                  <a:gd name="T13" fmla="*/ 66 h 71"/>
                  <a:gd name="T14" fmla="*/ 412 w 418"/>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 h="71">
                    <a:moveTo>
                      <a:pt x="412" y="71"/>
                    </a:moveTo>
                    <a:cubicBezTo>
                      <a:pt x="411" y="71"/>
                      <a:pt x="411" y="71"/>
                      <a:pt x="411" y="71"/>
                    </a:cubicBezTo>
                    <a:cubicBezTo>
                      <a:pt x="6" y="12"/>
                      <a:pt x="6" y="12"/>
                      <a:pt x="6" y="12"/>
                    </a:cubicBezTo>
                    <a:cubicBezTo>
                      <a:pt x="3" y="12"/>
                      <a:pt x="0" y="9"/>
                      <a:pt x="1" y="5"/>
                    </a:cubicBezTo>
                    <a:cubicBezTo>
                      <a:pt x="1" y="2"/>
                      <a:pt x="4" y="0"/>
                      <a:pt x="8" y="0"/>
                    </a:cubicBezTo>
                    <a:cubicBezTo>
                      <a:pt x="412" y="60"/>
                      <a:pt x="412" y="60"/>
                      <a:pt x="412" y="60"/>
                    </a:cubicBezTo>
                    <a:cubicBezTo>
                      <a:pt x="416" y="60"/>
                      <a:pt x="418" y="63"/>
                      <a:pt x="417" y="66"/>
                    </a:cubicBezTo>
                    <a:cubicBezTo>
                      <a:pt x="417" y="69"/>
                      <a:pt x="414" y="71"/>
                      <a:pt x="412" y="71"/>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9" name="Freeform 133">
                <a:extLst>
                  <a:ext uri="{FF2B5EF4-FFF2-40B4-BE49-F238E27FC236}">
                    <a16:creationId xmlns:a16="http://schemas.microsoft.com/office/drawing/2014/main" id="{7C6893F7-1BE6-4FC2-BDCF-39C142CE8C46}"/>
                  </a:ext>
                </a:extLst>
              </p:cNvPr>
              <p:cNvSpPr>
                <a:spLocks/>
              </p:cNvSpPr>
              <p:nvPr/>
            </p:nvSpPr>
            <p:spPr bwMode="auto">
              <a:xfrm>
                <a:off x="7740650" y="3492501"/>
                <a:ext cx="122238" cy="74613"/>
              </a:xfrm>
              <a:custGeom>
                <a:avLst/>
                <a:gdLst>
                  <a:gd name="T0" fmla="*/ 65 w 93"/>
                  <a:gd name="T1" fmla="*/ 57 h 57"/>
                  <a:gd name="T2" fmla="*/ 62 w 93"/>
                  <a:gd name="T3" fmla="*/ 57 h 57"/>
                  <a:gd name="T4" fmla="*/ 59 w 93"/>
                  <a:gd name="T5" fmla="*/ 49 h 57"/>
                  <a:gd name="T6" fmla="*/ 75 w 93"/>
                  <a:gd name="T7" fmla="*/ 18 h 57"/>
                  <a:gd name="T8" fmla="*/ 9 w 93"/>
                  <a:gd name="T9" fmla="*/ 45 h 57"/>
                  <a:gd name="T10" fmla="*/ 2 w 93"/>
                  <a:gd name="T11" fmla="*/ 41 h 57"/>
                  <a:gd name="T12" fmla="*/ 5 w 93"/>
                  <a:gd name="T13" fmla="*/ 34 h 57"/>
                  <a:gd name="T14" fmla="*/ 85 w 93"/>
                  <a:gd name="T15" fmla="*/ 1 h 57"/>
                  <a:gd name="T16" fmla="*/ 91 w 93"/>
                  <a:gd name="T17" fmla="*/ 3 h 57"/>
                  <a:gd name="T18" fmla="*/ 92 w 93"/>
                  <a:gd name="T19" fmla="*/ 9 h 57"/>
                  <a:gd name="T20" fmla="*/ 70 w 93"/>
                  <a:gd name="T21" fmla="*/ 54 h 57"/>
                  <a:gd name="T22" fmla="*/ 65 w 93"/>
                  <a:gd name="T2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57">
                    <a:moveTo>
                      <a:pt x="65" y="57"/>
                    </a:moveTo>
                    <a:cubicBezTo>
                      <a:pt x="64" y="57"/>
                      <a:pt x="63" y="57"/>
                      <a:pt x="62" y="57"/>
                    </a:cubicBezTo>
                    <a:cubicBezTo>
                      <a:pt x="59" y="55"/>
                      <a:pt x="58" y="52"/>
                      <a:pt x="59" y="49"/>
                    </a:cubicBezTo>
                    <a:cubicBezTo>
                      <a:pt x="75" y="18"/>
                      <a:pt x="75" y="18"/>
                      <a:pt x="75" y="18"/>
                    </a:cubicBezTo>
                    <a:cubicBezTo>
                      <a:pt x="9" y="45"/>
                      <a:pt x="9" y="45"/>
                      <a:pt x="9" y="45"/>
                    </a:cubicBezTo>
                    <a:cubicBezTo>
                      <a:pt x="6" y="46"/>
                      <a:pt x="3" y="44"/>
                      <a:pt x="2" y="41"/>
                    </a:cubicBezTo>
                    <a:cubicBezTo>
                      <a:pt x="0" y="38"/>
                      <a:pt x="2" y="35"/>
                      <a:pt x="5" y="34"/>
                    </a:cubicBezTo>
                    <a:cubicBezTo>
                      <a:pt x="85" y="1"/>
                      <a:pt x="85" y="1"/>
                      <a:pt x="85" y="1"/>
                    </a:cubicBezTo>
                    <a:cubicBezTo>
                      <a:pt x="87" y="0"/>
                      <a:pt x="90" y="1"/>
                      <a:pt x="91" y="3"/>
                    </a:cubicBezTo>
                    <a:cubicBezTo>
                      <a:pt x="93" y="4"/>
                      <a:pt x="93" y="7"/>
                      <a:pt x="92" y="9"/>
                    </a:cubicBezTo>
                    <a:cubicBezTo>
                      <a:pt x="70" y="54"/>
                      <a:pt x="70" y="54"/>
                      <a:pt x="70" y="54"/>
                    </a:cubicBezTo>
                    <a:cubicBezTo>
                      <a:pt x="69" y="56"/>
                      <a:pt x="67" y="57"/>
                      <a:pt x="65" y="57"/>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0" name="Freeform 134">
                <a:extLst>
                  <a:ext uri="{FF2B5EF4-FFF2-40B4-BE49-F238E27FC236}">
                    <a16:creationId xmlns:a16="http://schemas.microsoft.com/office/drawing/2014/main" id="{1D7CDBC6-92F9-4D37-AA2E-C05420725C6B}"/>
                  </a:ext>
                </a:extLst>
              </p:cNvPr>
              <p:cNvSpPr>
                <a:spLocks/>
              </p:cNvSpPr>
              <p:nvPr/>
            </p:nvSpPr>
            <p:spPr bwMode="auto">
              <a:xfrm>
                <a:off x="7642225" y="3221038"/>
                <a:ext cx="60325" cy="369888"/>
              </a:xfrm>
              <a:custGeom>
                <a:avLst/>
                <a:gdLst>
                  <a:gd name="T0" fmla="*/ 6 w 46"/>
                  <a:gd name="T1" fmla="*/ 280 h 280"/>
                  <a:gd name="T2" fmla="*/ 6 w 46"/>
                  <a:gd name="T3" fmla="*/ 280 h 280"/>
                  <a:gd name="T4" fmla="*/ 0 w 46"/>
                  <a:gd name="T5" fmla="*/ 274 h 280"/>
                  <a:gd name="T6" fmla="*/ 34 w 46"/>
                  <a:gd name="T7" fmla="*/ 5 h 280"/>
                  <a:gd name="T8" fmla="*/ 40 w 46"/>
                  <a:gd name="T9" fmla="*/ 0 h 280"/>
                  <a:gd name="T10" fmla="*/ 46 w 46"/>
                  <a:gd name="T11" fmla="*/ 7 h 280"/>
                  <a:gd name="T12" fmla="*/ 12 w 46"/>
                  <a:gd name="T13" fmla="*/ 275 h 280"/>
                  <a:gd name="T14" fmla="*/ 6 w 46"/>
                  <a:gd name="T15" fmla="*/ 280 h 2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280">
                    <a:moveTo>
                      <a:pt x="6" y="280"/>
                    </a:moveTo>
                    <a:cubicBezTo>
                      <a:pt x="6" y="280"/>
                      <a:pt x="6" y="280"/>
                      <a:pt x="6" y="280"/>
                    </a:cubicBezTo>
                    <a:cubicBezTo>
                      <a:pt x="2" y="280"/>
                      <a:pt x="0" y="277"/>
                      <a:pt x="0" y="274"/>
                    </a:cubicBezTo>
                    <a:cubicBezTo>
                      <a:pt x="34" y="5"/>
                      <a:pt x="34" y="5"/>
                      <a:pt x="34" y="5"/>
                    </a:cubicBezTo>
                    <a:cubicBezTo>
                      <a:pt x="34" y="2"/>
                      <a:pt x="37" y="0"/>
                      <a:pt x="40" y="0"/>
                    </a:cubicBezTo>
                    <a:cubicBezTo>
                      <a:pt x="44" y="1"/>
                      <a:pt x="46" y="4"/>
                      <a:pt x="46" y="7"/>
                    </a:cubicBezTo>
                    <a:cubicBezTo>
                      <a:pt x="12" y="275"/>
                      <a:pt x="12" y="275"/>
                      <a:pt x="12" y="275"/>
                    </a:cubicBezTo>
                    <a:cubicBezTo>
                      <a:pt x="12" y="278"/>
                      <a:pt x="9" y="280"/>
                      <a:pt x="6" y="280"/>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1" name="Freeform 135">
                <a:extLst>
                  <a:ext uri="{FF2B5EF4-FFF2-40B4-BE49-F238E27FC236}">
                    <a16:creationId xmlns:a16="http://schemas.microsoft.com/office/drawing/2014/main" id="{93A5CBDD-FC79-4C77-9C3A-9CE9FA88EE5F}"/>
                  </a:ext>
                </a:extLst>
              </p:cNvPr>
              <p:cNvSpPr>
                <a:spLocks/>
              </p:cNvSpPr>
              <p:nvPr/>
            </p:nvSpPr>
            <p:spPr bwMode="auto">
              <a:xfrm>
                <a:off x="7319963" y="4049713"/>
                <a:ext cx="193675" cy="152400"/>
              </a:xfrm>
              <a:custGeom>
                <a:avLst/>
                <a:gdLst>
                  <a:gd name="T0" fmla="*/ 139 w 146"/>
                  <a:gd name="T1" fmla="*/ 115 h 115"/>
                  <a:gd name="T2" fmla="*/ 136 w 146"/>
                  <a:gd name="T3" fmla="*/ 114 h 115"/>
                  <a:gd name="T4" fmla="*/ 3 w 146"/>
                  <a:gd name="T5" fmla="*/ 12 h 115"/>
                  <a:gd name="T6" fmla="*/ 2 w 146"/>
                  <a:gd name="T7" fmla="*/ 3 h 115"/>
                  <a:gd name="T8" fmla="*/ 11 w 146"/>
                  <a:gd name="T9" fmla="*/ 2 h 115"/>
                  <a:gd name="T10" fmla="*/ 143 w 146"/>
                  <a:gd name="T11" fmla="*/ 104 h 115"/>
                  <a:gd name="T12" fmla="*/ 144 w 146"/>
                  <a:gd name="T13" fmla="*/ 113 h 115"/>
                  <a:gd name="T14" fmla="*/ 139 w 146"/>
                  <a:gd name="T15" fmla="*/ 115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15">
                    <a:moveTo>
                      <a:pt x="139" y="115"/>
                    </a:moveTo>
                    <a:cubicBezTo>
                      <a:pt x="138" y="115"/>
                      <a:pt x="137" y="115"/>
                      <a:pt x="136" y="114"/>
                    </a:cubicBezTo>
                    <a:cubicBezTo>
                      <a:pt x="3" y="12"/>
                      <a:pt x="3" y="12"/>
                      <a:pt x="3" y="12"/>
                    </a:cubicBezTo>
                    <a:cubicBezTo>
                      <a:pt x="1" y="10"/>
                      <a:pt x="0" y="6"/>
                      <a:pt x="2" y="3"/>
                    </a:cubicBezTo>
                    <a:cubicBezTo>
                      <a:pt x="4" y="1"/>
                      <a:pt x="8" y="0"/>
                      <a:pt x="11" y="2"/>
                    </a:cubicBezTo>
                    <a:cubicBezTo>
                      <a:pt x="143" y="104"/>
                      <a:pt x="143" y="104"/>
                      <a:pt x="143" y="104"/>
                    </a:cubicBezTo>
                    <a:cubicBezTo>
                      <a:pt x="146" y="106"/>
                      <a:pt x="146" y="110"/>
                      <a:pt x="144" y="113"/>
                    </a:cubicBezTo>
                    <a:cubicBezTo>
                      <a:pt x="143" y="114"/>
                      <a:pt x="141" y="115"/>
                      <a:pt x="139" y="115"/>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2" name="Freeform 136">
                <a:extLst>
                  <a:ext uri="{FF2B5EF4-FFF2-40B4-BE49-F238E27FC236}">
                    <a16:creationId xmlns:a16="http://schemas.microsoft.com/office/drawing/2014/main" id="{F08F3589-03D2-4FA2-A3DA-7B66453D5D17}"/>
                  </a:ext>
                </a:extLst>
              </p:cNvPr>
              <p:cNvSpPr>
                <a:spLocks/>
              </p:cNvSpPr>
              <p:nvPr/>
            </p:nvSpPr>
            <p:spPr bwMode="auto">
              <a:xfrm>
                <a:off x="7140575" y="4378326"/>
                <a:ext cx="328613" cy="350838"/>
              </a:xfrm>
              <a:custGeom>
                <a:avLst/>
                <a:gdLst>
                  <a:gd name="T0" fmla="*/ 6 w 249"/>
                  <a:gd name="T1" fmla="*/ 267 h 267"/>
                  <a:gd name="T2" fmla="*/ 1 w 249"/>
                  <a:gd name="T3" fmla="*/ 265 h 267"/>
                  <a:gd name="T4" fmla="*/ 3 w 249"/>
                  <a:gd name="T5" fmla="*/ 256 h 267"/>
                  <a:gd name="T6" fmla="*/ 231 w 249"/>
                  <a:gd name="T7" fmla="*/ 107 h 267"/>
                  <a:gd name="T8" fmla="*/ 36 w 249"/>
                  <a:gd name="T9" fmla="*/ 12 h 267"/>
                  <a:gd name="T10" fmla="*/ 33 w 249"/>
                  <a:gd name="T11" fmla="*/ 4 h 267"/>
                  <a:gd name="T12" fmla="*/ 41 w 249"/>
                  <a:gd name="T13" fmla="*/ 1 h 267"/>
                  <a:gd name="T14" fmla="*/ 246 w 249"/>
                  <a:gd name="T15" fmla="*/ 101 h 267"/>
                  <a:gd name="T16" fmla="*/ 249 w 249"/>
                  <a:gd name="T17" fmla="*/ 106 h 267"/>
                  <a:gd name="T18" fmla="*/ 246 w 249"/>
                  <a:gd name="T19" fmla="*/ 112 h 267"/>
                  <a:gd name="T20" fmla="*/ 10 w 249"/>
                  <a:gd name="T21" fmla="*/ 266 h 267"/>
                  <a:gd name="T22" fmla="*/ 6 w 249"/>
                  <a:gd name="T23" fmla="*/ 267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267">
                    <a:moveTo>
                      <a:pt x="6" y="267"/>
                    </a:moveTo>
                    <a:cubicBezTo>
                      <a:pt x="4" y="267"/>
                      <a:pt x="3" y="266"/>
                      <a:pt x="1" y="265"/>
                    </a:cubicBezTo>
                    <a:cubicBezTo>
                      <a:pt x="0" y="262"/>
                      <a:pt x="0" y="258"/>
                      <a:pt x="3" y="256"/>
                    </a:cubicBezTo>
                    <a:cubicBezTo>
                      <a:pt x="231" y="107"/>
                      <a:pt x="231" y="107"/>
                      <a:pt x="231" y="107"/>
                    </a:cubicBezTo>
                    <a:cubicBezTo>
                      <a:pt x="36" y="12"/>
                      <a:pt x="36" y="12"/>
                      <a:pt x="36" y="12"/>
                    </a:cubicBezTo>
                    <a:cubicBezTo>
                      <a:pt x="33" y="11"/>
                      <a:pt x="32" y="7"/>
                      <a:pt x="33" y="4"/>
                    </a:cubicBezTo>
                    <a:cubicBezTo>
                      <a:pt x="35" y="1"/>
                      <a:pt x="38" y="0"/>
                      <a:pt x="41" y="1"/>
                    </a:cubicBezTo>
                    <a:cubicBezTo>
                      <a:pt x="246" y="101"/>
                      <a:pt x="246" y="101"/>
                      <a:pt x="246" y="101"/>
                    </a:cubicBezTo>
                    <a:cubicBezTo>
                      <a:pt x="247" y="102"/>
                      <a:pt x="249" y="104"/>
                      <a:pt x="249" y="106"/>
                    </a:cubicBezTo>
                    <a:cubicBezTo>
                      <a:pt x="249" y="109"/>
                      <a:pt x="248" y="111"/>
                      <a:pt x="246" y="112"/>
                    </a:cubicBezTo>
                    <a:cubicBezTo>
                      <a:pt x="10" y="266"/>
                      <a:pt x="10" y="266"/>
                      <a:pt x="10" y="266"/>
                    </a:cubicBezTo>
                    <a:cubicBezTo>
                      <a:pt x="9" y="267"/>
                      <a:pt x="8" y="267"/>
                      <a:pt x="6" y="267"/>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3" name="Freeform 137">
                <a:extLst>
                  <a:ext uri="{FF2B5EF4-FFF2-40B4-BE49-F238E27FC236}">
                    <a16:creationId xmlns:a16="http://schemas.microsoft.com/office/drawing/2014/main" id="{39D9673B-96DA-4017-AF41-3C15EE96644B}"/>
                  </a:ext>
                </a:extLst>
              </p:cNvPr>
              <p:cNvSpPr>
                <a:spLocks/>
              </p:cNvSpPr>
              <p:nvPr/>
            </p:nvSpPr>
            <p:spPr bwMode="auto">
              <a:xfrm>
                <a:off x="7453313" y="4481513"/>
                <a:ext cx="153988" cy="80963"/>
              </a:xfrm>
              <a:custGeom>
                <a:avLst/>
                <a:gdLst>
                  <a:gd name="T0" fmla="*/ 94 w 116"/>
                  <a:gd name="T1" fmla="*/ 61 h 61"/>
                  <a:gd name="T2" fmla="*/ 92 w 116"/>
                  <a:gd name="T3" fmla="*/ 61 h 61"/>
                  <a:gd name="T4" fmla="*/ 4 w 116"/>
                  <a:gd name="T5" fmla="*/ 33 h 61"/>
                  <a:gd name="T6" fmla="*/ 0 w 116"/>
                  <a:gd name="T7" fmla="*/ 27 h 61"/>
                  <a:gd name="T8" fmla="*/ 5 w 116"/>
                  <a:gd name="T9" fmla="*/ 22 h 61"/>
                  <a:gd name="T10" fmla="*/ 108 w 116"/>
                  <a:gd name="T11" fmla="*/ 1 h 61"/>
                  <a:gd name="T12" fmla="*/ 115 w 116"/>
                  <a:gd name="T13" fmla="*/ 5 h 61"/>
                  <a:gd name="T14" fmla="*/ 110 w 116"/>
                  <a:gd name="T15" fmla="*/ 12 h 61"/>
                  <a:gd name="T16" fmla="*/ 30 w 116"/>
                  <a:gd name="T17" fmla="*/ 29 h 61"/>
                  <a:gd name="T18" fmla="*/ 96 w 116"/>
                  <a:gd name="T19" fmla="*/ 49 h 61"/>
                  <a:gd name="T20" fmla="*/ 100 w 116"/>
                  <a:gd name="T21" fmla="*/ 57 h 61"/>
                  <a:gd name="T22" fmla="*/ 94 w 116"/>
                  <a:gd name="T2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61">
                    <a:moveTo>
                      <a:pt x="94" y="61"/>
                    </a:moveTo>
                    <a:cubicBezTo>
                      <a:pt x="93" y="61"/>
                      <a:pt x="93" y="61"/>
                      <a:pt x="92" y="61"/>
                    </a:cubicBezTo>
                    <a:cubicBezTo>
                      <a:pt x="4" y="33"/>
                      <a:pt x="4" y="33"/>
                      <a:pt x="4" y="33"/>
                    </a:cubicBezTo>
                    <a:cubicBezTo>
                      <a:pt x="2" y="33"/>
                      <a:pt x="0" y="30"/>
                      <a:pt x="0" y="27"/>
                    </a:cubicBezTo>
                    <a:cubicBezTo>
                      <a:pt x="0" y="25"/>
                      <a:pt x="2" y="22"/>
                      <a:pt x="5" y="22"/>
                    </a:cubicBezTo>
                    <a:cubicBezTo>
                      <a:pt x="108" y="1"/>
                      <a:pt x="108" y="1"/>
                      <a:pt x="108" y="1"/>
                    </a:cubicBezTo>
                    <a:cubicBezTo>
                      <a:pt x="111" y="0"/>
                      <a:pt x="114" y="2"/>
                      <a:pt x="115" y="5"/>
                    </a:cubicBezTo>
                    <a:cubicBezTo>
                      <a:pt x="116" y="9"/>
                      <a:pt x="113" y="12"/>
                      <a:pt x="110" y="12"/>
                    </a:cubicBezTo>
                    <a:cubicBezTo>
                      <a:pt x="30" y="29"/>
                      <a:pt x="30" y="29"/>
                      <a:pt x="30" y="29"/>
                    </a:cubicBezTo>
                    <a:cubicBezTo>
                      <a:pt x="96" y="49"/>
                      <a:pt x="96" y="49"/>
                      <a:pt x="96" y="49"/>
                    </a:cubicBezTo>
                    <a:cubicBezTo>
                      <a:pt x="99" y="50"/>
                      <a:pt x="101" y="54"/>
                      <a:pt x="100" y="57"/>
                    </a:cubicBezTo>
                    <a:cubicBezTo>
                      <a:pt x="99" y="59"/>
                      <a:pt x="96" y="61"/>
                      <a:pt x="94" y="61"/>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4" name="Freeform 138">
                <a:extLst>
                  <a:ext uri="{FF2B5EF4-FFF2-40B4-BE49-F238E27FC236}">
                    <a16:creationId xmlns:a16="http://schemas.microsoft.com/office/drawing/2014/main" id="{2AFD975E-0C4D-41EA-B928-4BB5ED196CDB}"/>
                  </a:ext>
                </a:extLst>
              </p:cNvPr>
              <p:cNvSpPr>
                <a:spLocks/>
              </p:cNvSpPr>
              <p:nvPr/>
            </p:nvSpPr>
            <p:spPr bwMode="auto">
              <a:xfrm>
                <a:off x="7142163" y="4826001"/>
                <a:ext cx="282575" cy="144463"/>
              </a:xfrm>
              <a:custGeom>
                <a:avLst/>
                <a:gdLst>
                  <a:gd name="T0" fmla="*/ 18 w 214"/>
                  <a:gd name="T1" fmla="*/ 110 h 110"/>
                  <a:gd name="T2" fmla="*/ 13 w 214"/>
                  <a:gd name="T3" fmla="*/ 107 h 110"/>
                  <a:gd name="T4" fmla="*/ 2 w 214"/>
                  <a:gd name="T5" fmla="*/ 87 h 110"/>
                  <a:gd name="T6" fmla="*/ 4 w 214"/>
                  <a:gd name="T7" fmla="*/ 79 h 110"/>
                  <a:gd name="T8" fmla="*/ 12 w 214"/>
                  <a:gd name="T9" fmla="*/ 81 h 110"/>
                  <a:gd name="T10" fmla="*/ 21 w 214"/>
                  <a:gd name="T11" fmla="*/ 96 h 110"/>
                  <a:gd name="T12" fmla="*/ 205 w 214"/>
                  <a:gd name="T13" fmla="*/ 2 h 110"/>
                  <a:gd name="T14" fmla="*/ 213 w 214"/>
                  <a:gd name="T15" fmla="*/ 5 h 110"/>
                  <a:gd name="T16" fmla="*/ 210 w 214"/>
                  <a:gd name="T17" fmla="*/ 13 h 110"/>
                  <a:gd name="T18" fmla="*/ 21 w 214"/>
                  <a:gd name="T19" fmla="*/ 109 h 110"/>
                  <a:gd name="T20" fmla="*/ 18 w 214"/>
                  <a:gd name="T2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 h="110">
                    <a:moveTo>
                      <a:pt x="18" y="110"/>
                    </a:moveTo>
                    <a:cubicBezTo>
                      <a:pt x="16" y="110"/>
                      <a:pt x="14" y="109"/>
                      <a:pt x="13" y="107"/>
                    </a:cubicBezTo>
                    <a:cubicBezTo>
                      <a:pt x="2" y="87"/>
                      <a:pt x="2" y="87"/>
                      <a:pt x="2" y="87"/>
                    </a:cubicBezTo>
                    <a:cubicBezTo>
                      <a:pt x="0" y="84"/>
                      <a:pt x="1" y="80"/>
                      <a:pt x="4" y="79"/>
                    </a:cubicBezTo>
                    <a:cubicBezTo>
                      <a:pt x="7" y="77"/>
                      <a:pt x="10" y="78"/>
                      <a:pt x="12" y="81"/>
                    </a:cubicBezTo>
                    <a:cubicBezTo>
                      <a:pt x="21" y="96"/>
                      <a:pt x="21" y="96"/>
                      <a:pt x="21" y="96"/>
                    </a:cubicBezTo>
                    <a:cubicBezTo>
                      <a:pt x="205" y="2"/>
                      <a:pt x="205" y="2"/>
                      <a:pt x="205" y="2"/>
                    </a:cubicBezTo>
                    <a:cubicBezTo>
                      <a:pt x="208" y="0"/>
                      <a:pt x="211" y="2"/>
                      <a:pt x="213" y="5"/>
                    </a:cubicBezTo>
                    <a:cubicBezTo>
                      <a:pt x="214" y="7"/>
                      <a:pt x="213" y="11"/>
                      <a:pt x="210" y="13"/>
                    </a:cubicBezTo>
                    <a:cubicBezTo>
                      <a:pt x="21" y="109"/>
                      <a:pt x="21" y="109"/>
                      <a:pt x="21" y="109"/>
                    </a:cubicBezTo>
                    <a:cubicBezTo>
                      <a:pt x="20" y="109"/>
                      <a:pt x="19" y="110"/>
                      <a:pt x="18" y="110"/>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5" name="Freeform 139">
                <a:extLst>
                  <a:ext uri="{FF2B5EF4-FFF2-40B4-BE49-F238E27FC236}">
                    <a16:creationId xmlns:a16="http://schemas.microsoft.com/office/drawing/2014/main" id="{4301E0E5-73B0-405F-9821-1160C4A2CF89}"/>
                  </a:ext>
                </a:extLst>
              </p:cNvPr>
              <p:cNvSpPr>
                <a:spLocks/>
              </p:cNvSpPr>
              <p:nvPr/>
            </p:nvSpPr>
            <p:spPr bwMode="auto">
              <a:xfrm>
                <a:off x="7396163" y="2871788"/>
                <a:ext cx="325438" cy="136525"/>
              </a:xfrm>
              <a:custGeom>
                <a:avLst/>
                <a:gdLst>
                  <a:gd name="T0" fmla="*/ 160 w 247"/>
                  <a:gd name="T1" fmla="*/ 104 h 104"/>
                  <a:gd name="T2" fmla="*/ 72 w 247"/>
                  <a:gd name="T3" fmla="*/ 88 h 104"/>
                  <a:gd name="T4" fmla="*/ 11 w 247"/>
                  <a:gd name="T5" fmla="*/ 6 h 104"/>
                  <a:gd name="T6" fmla="*/ 18 w 247"/>
                  <a:gd name="T7" fmla="*/ 1 h 104"/>
                  <a:gd name="T8" fmla="*/ 22 w 247"/>
                  <a:gd name="T9" fmla="*/ 8 h 104"/>
                  <a:gd name="T10" fmla="*/ 76 w 247"/>
                  <a:gd name="T11" fmla="*/ 77 h 104"/>
                  <a:gd name="T12" fmla="*/ 214 w 247"/>
                  <a:gd name="T13" fmla="*/ 82 h 104"/>
                  <a:gd name="T14" fmla="*/ 235 w 247"/>
                  <a:gd name="T15" fmla="*/ 56 h 104"/>
                  <a:gd name="T16" fmla="*/ 242 w 247"/>
                  <a:gd name="T17" fmla="*/ 52 h 104"/>
                  <a:gd name="T18" fmla="*/ 247 w 247"/>
                  <a:gd name="T19" fmla="*/ 59 h 104"/>
                  <a:gd name="T20" fmla="*/ 220 w 247"/>
                  <a:gd name="T21" fmla="*/ 93 h 104"/>
                  <a:gd name="T22" fmla="*/ 160 w 247"/>
                  <a:gd name="T2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7" h="104">
                    <a:moveTo>
                      <a:pt x="160" y="104"/>
                    </a:moveTo>
                    <a:cubicBezTo>
                      <a:pt x="130" y="104"/>
                      <a:pt x="97" y="98"/>
                      <a:pt x="72" y="88"/>
                    </a:cubicBezTo>
                    <a:cubicBezTo>
                      <a:pt x="0" y="60"/>
                      <a:pt x="11" y="6"/>
                      <a:pt x="11" y="6"/>
                    </a:cubicBezTo>
                    <a:cubicBezTo>
                      <a:pt x="11" y="3"/>
                      <a:pt x="15" y="0"/>
                      <a:pt x="18" y="1"/>
                    </a:cubicBezTo>
                    <a:cubicBezTo>
                      <a:pt x="21" y="2"/>
                      <a:pt x="23" y="5"/>
                      <a:pt x="22" y="8"/>
                    </a:cubicBezTo>
                    <a:cubicBezTo>
                      <a:pt x="22" y="10"/>
                      <a:pt x="15" y="53"/>
                      <a:pt x="76" y="77"/>
                    </a:cubicBezTo>
                    <a:cubicBezTo>
                      <a:pt x="118" y="93"/>
                      <a:pt x="181" y="99"/>
                      <a:pt x="214" y="82"/>
                    </a:cubicBezTo>
                    <a:cubicBezTo>
                      <a:pt x="225" y="76"/>
                      <a:pt x="233" y="67"/>
                      <a:pt x="235" y="56"/>
                    </a:cubicBezTo>
                    <a:cubicBezTo>
                      <a:pt x="236" y="53"/>
                      <a:pt x="239" y="51"/>
                      <a:pt x="242" y="52"/>
                    </a:cubicBezTo>
                    <a:cubicBezTo>
                      <a:pt x="245" y="53"/>
                      <a:pt x="247" y="56"/>
                      <a:pt x="247" y="59"/>
                    </a:cubicBezTo>
                    <a:cubicBezTo>
                      <a:pt x="243" y="74"/>
                      <a:pt x="234" y="85"/>
                      <a:pt x="220" y="93"/>
                    </a:cubicBezTo>
                    <a:cubicBezTo>
                      <a:pt x="204" y="101"/>
                      <a:pt x="183" y="104"/>
                      <a:pt x="160" y="104"/>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6" name="Freeform 140">
                <a:extLst>
                  <a:ext uri="{FF2B5EF4-FFF2-40B4-BE49-F238E27FC236}">
                    <a16:creationId xmlns:a16="http://schemas.microsoft.com/office/drawing/2014/main" id="{C80B24BD-DB05-4E28-8C86-9C31BCC29C15}"/>
                  </a:ext>
                </a:extLst>
              </p:cNvPr>
              <p:cNvSpPr>
                <a:spLocks/>
              </p:cNvSpPr>
              <p:nvPr/>
            </p:nvSpPr>
            <p:spPr bwMode="auto">
              <a:xfrm>
                <a:off x="7667625" y="2951163"/>
                <a:ext cx="22225" cy="38100"/>
              </a:xfrm>
              <a:custGeom>
                <a:avLst/>
                <a:gdLst>
                  <a:gd name="T0" fmla="*/ 9 w 16"/>
                  <a:gd name="T1" fmla="*/ 30 h 30"/>
                  <a:gd name="T2" fmla="*/ 3 w 16"/>
                  <a:gd name="T3" fmla="*/ 25 h 30"/>
                  <a:gd name="T4" fmla="*/ 1 w 16"/>
                  <a:gd name="T5" fmla="*/ 7 h 30"/>
                  <a:gd name="T6" fmla="*/ 6 w 16"/>
                  <a:gd name="T7" fmla="*/ 0 h 30"/>
                  <a:gd name="T8" fmla="*/ 13 w 16"/>
                  <a:gd name="T9" fmla="*/ 6 h 30"/>
                  <a:gd name="T10" fmla="*/ 15 w 16"/>
                  <a:gd name="T11" fmla="*/ 23 h 30"/>
                  <a:gd name="T12" fmla="*/ 10 w 16"/>
                  <a:gd name="T13" fmla="*/ 30 h 30"/>
                  <a:gd name="T14" fmla="*/ 9 w 16"/>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0">
                    <a:moveTo>
                      <a:pt x="9" y="30"/>
                    </a:moveTo>
                    <a:cubicBezTo>
                      <a:pt x="6" y="30"/>
                      <a:pt x="4" y="28"/>
                      <a:pt x="3" y="25"/>
                    </a:cubicBezTo>
                    <a:cubicBezTo>
                      <a:pt x="1" y="7"/>
                      <a:pt x="1" y="7"/>
                      <a:pt x="1" y="7"/>
                    </a:cubicBezTo>
                    <a:cubicBezTo>
                      <a:pt x="0" y="4"/>
                      <a:pt x="2" y="1"/>
                      <a:pt x="6" y="0"/>
                    </a:cubicBezTo>
                    <a:cubicBezTo>
                      <a:pt x="9" y="0"/>
                      <a:pt x="12" y="2"/>
                      <a:pt x="13" y="6"/>
                    </a:cubicBezTo>
                    <a:cubicBezTo>
                      <a:pt x="15" y="23"/>
                      <a:pt x="15" y="23"/>
                      <a:pt x="15" y="23"/>
                    </a:cubicBezTo>
                    <a:cubicBezTo>
                      <a:pt x="16" y="27"/>
                      <a:pt x="13" y="30"/>
                      <a:pt x="10" y="30"/>
                    </a:cubicBezTo>
                    <a:cubicBezTo>
                      <a:pt x="10" y="30"/>
                      <a:pt x="9" y="30"/>
                      <a:pt x="9" y="30"/>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7" name="Freeform 141">
                <a:extLst>
                  <a:ext uri="{FF2B5EF4-FFF2-40B4-BE49-F238E27FC236}">
                    <a16:creationId xmlns:a16="http://schemas.microsoft.com/office/drawing/2014/main" id="{5468DAB6-D3F7-4DD4-9BAF-587A16B002DD}"/>
                  </a:ext>
                </a:extLst>
              </p:cNvPr>
              <p:cNvSpPr>
                <a:spLocks/>
              </p:cNvSpPr>
              <p:nvPr/>
            </p:nvSpPr>
            <p:spPr bwMode="auto">
              <a:xfrm>
                <a:off x="7637463" y="2951163"/>
                <a:ext cx="20638" cy="50800"/>
              </a:xfrm>
              <a:custGeom>
                <a:avLst/>
                <a:gdLst>
                  <a:gd name="T0" fmla="*/ 10 w 16"/>
                  <a:gd name="T1" fmla="*/ 38 h 38"/>
                  <a:gd name="T2" fmla="*/ 4 w 16"/>
                  <a:gd name="T3" fmla="*/ 33 h 38"/>
                  <a:gd name="T4" fmla="*/ 0 w 16"/>
                  <a:gd name="T5" fmla="*/ 8 h 38"/>
                  <a:gd name="T6" fmla="*/ 6 w 16"/>
                  <a:gd name="T7" fmla="*/ 1 h 38"/>
                  <a:gd name="T8" fmla="*/ 12 w 16"/>
                  <a:gd name="T9" fmla="*/ 6 h 38"/>
                  <a:gd name="T10" fmla="*/ 16 w 16"/>
                  <a:gd name="T11" fmla="*/ 31 h 38"/>
                  <a:gd name="T12" fmla="*/ 11 w 16"/>
                  <a:gd name="T13" fmla="*/ 38 h 38"/>
                  <a:gd name="T14" fmla="*/ 10 w 1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8">
                    <a:moveTo>
                      <a:pt x="10" y="38"/>
                    </a:moveTo>
                    <a:cubicBezTo>
                      <a:pt x="7" y="38"/>
                      <a:pt x="4" y="36"/>
                      <a:pt x="4" y="33"/>
                    </a:cubicBezTo>
                    <a:cubicBezTo>
                      <a:pt x="0" y="8"/>
                      <a:pt x="0" y="8"/>
                      <a:pt x="0" y="8"/>
                    </a:cubicBezTo>
                    <a:cubicBezTo>
                      <a:pt x="0" y="4"/>
                      <a:pt x="2" y="1"/>
                      <a:pt x="6" y="1"/>
                    </a:cubicBezTo>
                    <a:cubicBezTo>
                      <a:pt x="9" y="0"/>
                      <a:pt x="12" y="3"/>
                      <a:pt x="12" y="6"/>
                    </a:cubicBezTo>
                    <a:cubicBezTo>
                      <a:pt x="16" y="31"/>
                      <a:pt x="16" y="31"/>
                      <a:pt x="16" y="31"/>
                    </a:cubicBezTo>
                    <a:cubicBezTo>
                      <a:pt x="16" y="34"/>
                      <a:pt x="14" y="37"/>
                      <a:pt x="11" y="38"/>
                    </a:cubicBezTo>
                    <a:cubicBezTo>
                      <a:pt x="10" y="38"/>
                      <a:pt x="10" y="38"/>
                      <a:pt x="10" y="38"/>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8" name="Freeform 142">
                <a:extLst>
                  <a:ext uri="{FF2B5EF4-FFF2-40B4-BE49-F238E27FC236}">
                    <a16:creationId xmlns:a16="http://schemas.microsoft.com/office/drawing/2014/main" id="{C97D4D03-A885-4261-93E9-9EDDDD87263C}"/>
                  </a:ext>
                </a:extLst>
              </p:cNvPr>
              <p:cNvSpPr>
                <a:spLocks/>
              </p:cNvSpPr>
              <p:nvPr/>
            </p:nvSpPr>
            <p:spPr bwMode="auto">
              <a:xfrm>
                <a:off x="7605713" y="2955926"/>
                <a:ext cx="19050" cy="47625"/>
              </a:xfrm>
              <a:custGeom>
                <a:avLst/>
                <a:gdLst>
                  <a:gd name="T0" fmla="*/ 7 w 14"/>
                  <a:gd name="T1" fmla="*/ 36 h 36"/>
                  <a:gd name="T2" fmla="*/ 6 w 14"/>
                  <a:gd name="T3" fmla="*/ 36 h 36"/>
                  <a:gd name="T4" fmla="*/ 1 w 14"/>
                  <a:gd name="T5" fmla="*/ 30 h 36"/>
                  <a:gd name="T6" fmla="*/ 2 w 14"/>
                  <a:gd name="T7" fmla="*/ 6 h 36"/>
                  <a:gd name="T8" fmla="*/ 8 w 14"/>
                  <a:gd name="T9" fmla="*/ 0 h 36"/>
                  <a:gd name="T10" fmla="*/ 14 w 14"/>
                  <a:gd name="T11" fmla="*/ 7 h 36"/>
                  <a:gd name="T12" fmla="*/ 13 w 14"/>
                  <a:gd name="T13" fmla="*/ 30 h 36"/>
                  <a:gd name="T14" fmla="*/ 7 w 14"/>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36">
                    <a:moveTo>
                      <a:pt x="7" y="36"/>
                    </a:moveTo>
                    <a:cubicBezTo>
                      <a:pt x="7" y="36"/>
                      <a:pt x="6" y="36"/>
                      <a:pt x="6" y="36"/>
                    </a:cubicBezTo>
                    <a:cubicBezTo>
                      <a:pt x="3" y="36"/>
                      <a:pt x="0" y="33"/>
                      <a:pt x="1" y="30"/>
                    </a:cubicBezTo>
                    <a:cubicBezTo>
                      <a:pt x="2" y="6"/>
                      <a:pt x="2" y="6"/>
                      <a:pt x="2" y="6"/>
                    </a:cubicBezTo>
                    <a:cubicBezTo>
                      <a:pt x="2" y="3"/>
                      <a:pt x="5" y="0"/>
                      <a:pt x="8" y="0"/>
                    </a:cubicBezTo>
                    <a:cubicBezTo>
                      <a:pt x="11" y="1"/>
                      <a:pt x="14" y="3"/>
                      <a:pt x="14" y="7"/>
                    </a:cubicBezTo>
                    <a:cubicBezTo>
                      <a:pt x="13" y="30"/>
                      <a:pt x="13" y="30"/>
                      <a:pt x="13" y="30"/>
                    </a:cubicBezTo>
                    <a:cubicBezTo>
                      <a:pt x="12" y="34"/>
                      <a:pt x="10" y="36"/>
                      <a:pt x="7" y="36"/>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9" name="Freeform 143">
                <a:extLst>
                  <a:ext uri="{FF2B5EF4-FFF2-40B4-BE49-F238E27FC236}">
                    <a16:creationId xmlns:a16="http://schemas.microsoft.com/office/drawing/2014/main" id="{45535DB3-07C4-4C9D-9CD3-4A2D7302E3D5}"/>
                  </a:ext>
                </a:extLst>
              </p:cNvPr>
              <p:cNvSpPr>
                <a:spLocks/>
              </p:cNvSpPr>
              <p:nvPr/>
            </p:nvSpPr>
            <p:spPr bwMode="auto">
              <a:xfrm>
                <a:off x="7567613" y="2954338"/>
                <a:ext cx="25400" cy="42863"/>
              </a:xfrm>
              <a:custGeom>
                <a:avLst/>
                <a:gdLst>
                  <a:gd name="T0" fmla="*/ 7 w 19"/>
                  <a:gd name="T1" fmla="*/ 33 h 33"/>
                  <a:gd name="T2" fmla="*/ 5 w 19"/>
                  <a:gd name="T3" fmla="*/ 33 h 33"/>
                  <a:gd name="T4" fmla="*/ 1 w 19"/>
                  <a:gd name="T5" fmla="*/ 26 h 33"/>
                  <a:gd name="T6" fmla="*/ 7 w 19"/>
                  <a:gd name="T7" fmla="*/ 5 h 33"/>
                  <a:gd name="T8" fmla="*/ 14 w 19"/>
                  <a:gd name="T9" fmla="*/ 1 h 33"/>
                  <a:gd name="T10" fmla="*/ 18 w 19"/>
                  <a:gd name="T11" fmla="*/ 9 h 33"/>
                  <a:gd name="T12" fmla="*/ 13 w 19"/>
                  <a:gd name="T13" fmla="*/ 29 h 33"/>
                  <a:gd name="T14" fmla="*/ 7 w 19"/>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3">
                    <a:moveTo>
                      <a:pt x="7" y="33"/>
                    </a:moveTo>
                    <a:cubicBezTo>
                      <a:pt x="6" y="33"/>
                      <a:pt x="6" y="33"/>
                      <a:pt x="5" y="33"/>
                    </a:cubicBezTo>
                    <a:cubicBezTo>
                      <a:pt x="2" y="32"/>
                      <a:pt x="0" y="29"/>
                      <a:pt x="1" y="26"/>
                    </a:cubicBezTo>
                    <a:cubicBezTo>
                      <a:pt x="7" y="5"/>
                      <a:pt x="7" y="5"/>
                      <a:pt x="7" y="5"/>
                    </a:cubicBezTo>
                    <a:cubicBezTo>
                      <a:pt x="7" y="2"/>
                      <a:pt x="11" y="0"/>
                      <a:pt x="14" y="1"/>
                    </a:cubicBezTo>
                    <a:cubicBezTo>
                      <a:pt x="17" y="2"/>
                      <a:pt x="19" y="5"/>
                      <a:pt x="18" y="9"/>
                    </a:cubicBezTo>
                    <a:cubicBezTo>
                      <a:pt x="13" y="29"/>
                      <a:pt x="13" y="29"/>
                      <a:pt x="13" y="29"/>
                    </a:cubicBezTo>
                    <a:cubicBezTo>
                      <a:pt x="12" y="31"/>
                      <a:pt x="9" y="33"/>
                      <a:pt x="7" y="33"/>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0" name="Freeform 144">
                <a:extLst>
                  <a:ext uri="{FF2B5EF4-FFF2-40B4-BE49-F238E27FC236}">
                    <a16:creationId xmlns:a16="http://schemas.microsoft.com/office/drawing/2014/main" id="{187F88D9-1F58-463F-81A6-9D441FC17A1F}"/>
                  </a:ext>
                </a:extLst>
              </p:cNvPr>
              <p:cNvSpPr>
                <a:spLocks/>
              </p:cNvSpPr>
              <p:nvPr/>
            </p:nvSpPr>
            <p:spPr bwMode="auto">
              <a:xfrm>
                <a:off x="7415213" y="2894013"/>
                <a:ext cx="39688" cy="20638"/>
              </a:xfrm>
              <a:custGeom>
                <a:avLst/>
                <a:gdLst>
                  <a:gd name="T0" fmla="*/ 7 w 30"/>
                  <a:gd name="T1" fmla="*/ 16 h 16"/>
                  <a:gd name="T2" fmla="*/ 1 w 30"/>
                  <a:gd name="T3" fmla="*/ 11 h 16"/>
                  <a:gd name="T4" fmla="*/ 6 w 30"/>
                  <a:gd name="T5" fmla="*/ 4 h 16"/>
                  <a:gd name="T6" fmla="*/ 22 w 30"/>
                  <a:gd name="T7" fmla="*/ 1 h 16"/>
                  <a:gd name="T8" fmla="*/ 29 w 30"/>
                  <a:gd name="T9" fmla="*/ 6 h 16"/>
                  <a:gd name="T10" fmla="*/ 24 w 30"/>
                  <a:gd name="T11" fmla="*/ 13 h 16"/>
                  <a:gd name="T12" fmla="*/ 8 w 30"/>
                  <a:gd name="T13" fmla="*/ 16 h 16"/>
                  <a:gd name="T14" fmla="*/ 7 w 30"/>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6">
                    <a:moveTo>
                      <a:pt x="7" y="16"/>
                    </a:moveTo>
                    <a:cubicBezTo>
                      <a:pt x="4" y="16"/>
                      <a:pt x="1" y="14"/>
                      <a:pt x="1" y="11"/>
                    </a:cubicBezTo>
                    <a:cubicBezTo>
                      <a:pt x="0" y="8"/>
                      <a:pt x="2" y="5"/>
                      <a:pt x="6" y="4"/>
                    </a:cubicBezTo>
                    <a:cubicBezTo>
                      <a:pt x="22" y="1"/>
                      <a:pt x="22" y="1"/>
                      <a:pt x="22" y="1"/>
                    </a:cubicBezTo>
                    <a:cubicBezTo>
                      <a:pt x="25" y="0"/>
                      <a:pt x="29" y="3"/>
                      <a:pt x="29" y="6"/>
                    </a:cubicBezTo>
                    <a:cubicBezTo>
                      <a:pt x="30" y="9"/>
                      <a:pt x="28" y="12"/>
                      <a:pt x="24" y="13"/>
                    </a:cubicBezTo>
                    <a:cubicBezTo>
                      <a:pt x="8" y="16"/>
                      <a:pt x="8" y="16"/>
                      <a:pt x="8" y="16"/>
                    </a:cubicBezTo>
                    <a:cubicBezTo>
                      <a:pt x="7" y="16"/>
                      <a:pt x="7" y="16"/>
                      <a:pt x="7" y="16"/>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1" name="Freeform 145">
                <a:extLst>
                  <a:ext uri="{FF2B5EF4-FFF2-40B4-BE49-F238E27FC236}">
                    <a16:creationId xmlns:a16="http://schemas.microsoft.com/office/drawing/2014/main" id="{893E6FC0-FE1D-4ACD-9909-F2FA49C1DF60}"/>
                  </a:ext>
                </a:extLst>
              </p:cNvPr>
              <p:cNvSpPr>
                <a:spLocks/>
              </p:cNvSpPr>
              <p:nvPr/>
            </p:nvSpPr>
            <p:spPr bwMode="auto">
              <a:xfrm>
                <a:off x="7442200" y="2913063"/>
                <a:ext cx="36513" cy="34925"/>
              </a:xfrm>
              <a:custGeom>
                <a:avLst/>
                <a:gdLst>
                  <a:gd name="T0" fmla="*/ 6 w 28"/>
                  <a:gd name="T1" fmla="*/ 27 h 27"/>
                  <a:gd name="T2" fmla="*/ 2 w 28"/>
                  <a:gd name="T3" fmla="*/ 25 h 27"/>
                  <a:gd name="T4" fmla="*/ 2 w 28"/>
                  <a:gd name="T5" fmla="*/ 16 h 27"/>
                  <a:gd name="T6" fmla="*/ 17 w 28"/>
                  <a:gd name="T7" fmla="*/ 2 h 27"/>
                  <a:gd name="T8" fmla="*/ 25 w 28"/>
                  <a:gd name="T9" fmla="*/ 2 h 27"/>
                  <a:gd name="T10" fmla="*/ 25 w 28"/>
                  <a:gd name="T11" fmla="*/ 11 h 27"/>
                  <a:gd name="T12" fmla="*/ 10 w 28"/>
                  <a:gd name="T13" fmla="*/ 25 h 27"/>
                  <a:gd name="T14" fmla="*/ 6 w 2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6" y="27"/>
                    </a:moveTo>
                    <a:cubicBezTo>
                      <a:pt x="5" y="27"/>
                      <a:pt x="3" y="26"/>
                      <a:pt x="2" y="25"/>
                    </a:cubicBezTo>
                    <a:cubicBezTo>
                      <a:pt x="0" y="23"/>
                      <a:pt x="0" y="19"/>
                      <a:pt x="2" y="16"/>
                    </a:cubicBezTo>
                    <a:cubicBezTo>
                      <a:pt x="17" y="2"/>
                      <a:pt x="17" y="2"/>
                      <a:pt x="17" y="2"/>
                    </a:cubicBezTo>
                    <a:cubicBezTo>
                      <a:pt x="19" y="0"/>
                      <a:pt x="23" y="0"/>
                      <a:pt x="25" y="2"/>
                    </a:cubicBezTo>
                    <a:cubicBezTo>
                      <a:pt x="28" y="5"/>
                      <a:pt x="28" y="9"/>
                      <a:pt x="25" y="11"/>
                    </a:cubicBezTo>
                    <a:cubicBezTo>
                      <a:pt x="10" y="25"/>
                      <a:pt x="10" y="25"/>
                      <a:pt x="10" y="25"/>
                    </a:cubicBezTo>
                    <a:cubicBezTo>
                      <a:pt x="9" y="26"/>
                      <a:pt x="8" y="27"/>
                      <a:pt x="6" y="27"/>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2" name="Freeform 146">
                <a:extLst>
                  <a:ext uri="{FF2B5EF4-FFF2-40B4-BE49-F238E27FC236}">
                    <a16:creationId xmlns:a16="http://schemas.microsoft.com/office/drawing/2014/main" id="{9E4A174D-B96A-4073-9451-AF1BDB8428B7}"/>
                  </a:ext>
                </a:extLst>
              </p:cNvPr>
              <p:cNvSpPr>
                <a:spLocks/>
              </p:cNvSpPr>
              <p:nvPr/>
            </p:nvSpPr>
            <p:spPr bwMode="auto">
              <a:xfrm>
                <a:off x="7466013" y="2930526"/>
                <a:ext cx="33338" cy="36513"/>
              </a:xfrm>
              <a:custGeom>
                <a:avLst/>
                <a:gdLst>
                  <a:gd name="T0" fmla="*/ 7 w 26"/>
                  <a:gd name="T1" fmla="*/ 28 h 28"/>
                  <a:gd name="T2" fmla="*/ 3 w 26"/>
                  <a:gd name="T3" fmla="*/ 27 h 28"/>
                  <a:gd name="T4" fmla="*/ 2 w 26"/>
                  <a:gd name="T5" fmla="*/ 19 h 28"/>
                  <a:gd name="T6" fmla="*/ 14 w 26"/>
                  <a:gd name="T7" fmla="*/ 3 h 28"/>
                  <a:gd name="T8" fmla="*/ 23 w 26"/>
                  <a:gd name="T9" fmla="*/ 2 h 28"/>
                  <a:gd name="T10" fmla="*/ 24 w 26"/>
                  <a:gd name="T11" fmla="*/ 10 h 28"/>
                  <a:gd name="T12" fmla="*/ 12 w 26"/>
                  <a:gd name="T13" fmla="*/ 26 h 28"/>
                  <a:gd name="T14" fmla="*/ 7 w 26"/>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8">
                    <a:moveTo>
                      <a:pt x="7" y="28"/>
                    </a:moveTo>
                    <a:cubicBezTo>
                      <a:pt x="6" y="28"/>
                      <a:pt x="4" y="28"/>
                      <a:pt x="3" y="27"/>
                    </a:cubicBezTo>
                    <a:cubicBezTo>
                      <a:pt x="1" y="25"/>
                      <a:pt x="0" y="21"/>
                      <a:pt x="2" y="19"/>
                    </a:cubicBezTo>
                    <a:cubicBezTo>
                      <a:pt x="14" y="3"/>
                      <a:pt x="14" y="3"/>
                      <a:pt x="14" y="3"/>
                    </a:cubicBezTo>
                    <a:cubicBezTo>
                      <a:pt x="16" y="0"/>
                      <a:pt x="20" y="0"/>
                      <a:pt x="23" y="2"/>
                    </a:cubicBezTo>
                    <a:cubicBezTo>
                      <a:pt x="25" y="4"/>
                      <a:pt x="26" y="8"/>
                      <a:pt x="24" y="10"/>
                    </a:cubicBezTo>
                    <a:cubicBezTo>
                      <a:pt x="12" y="26"/>
                      <a:pt x="12" y="26"/>
                      <a:pt x="12" y="26"/>
                    </a:cubicBezTo>
                    <a:cubicBezTo>
                      <a:pt x="11" y="28"/>
                      <a:pt x="9" y="28"/>
                      <a:pt x="7" y="28"/>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3" name="Freeform 147">
                <a:extLst>
                  <a:ext uri="{FF2B5EF4-FFF2-40B4-BE49-F238E27FC236}">
                    <a16:creationId xmlns:a16="http://schemas.microsoft.com/office/drawing/2014/main" id="{069DAF3F-3440-4F0C-93CD-5038F7740FE0}"/>
                  </a:ext>
                </a:extLst>
              </p:cNvPr>
              <p:cNvSpPr>
                <a:spLocks/>
              </p:cNvSpPr>
              <p:nvPr/>
            </p:nvSpPr>
            <p:spPr bwMode="auto">
              <a:xfrm>
                <a:off x="7412038" y="2425701"/>
                <a:ext cx="82550" cy="142875"/>
              </a:xfrm>
              <a:custGeom>
                <a:avLst/>
                <a:gdLst>
                  <a:gd name="T0" fmla="*/ 24 w 62"/>
                  <a:gd name="T1" fmla="*/ 109 h 109"/>
                  <a:gd name="T2" fmla="*/ 20 w 62"/>
                  <a:gd name="T3" fmla="*/ 107 h 109"/>
                  <a:gd name="T4" fmla="*/ 3 w 62"/>
                  <a:gd name="T5" fmla="*/ 45 h 109"/>
                  <a:gd name="T6" fmla="*/ 28 w 62"/>
                  <a:gd name="T7" fmla="*/ 6 h 109"/>
                  <a:gd name="T8" fmla="*/ 60 w 62"/>
                  <a:gd name="T9" fmla="*/ 15 h 109"/>
                  <a:gd name="T10" fmla="*/ 58 w 62"/>
                  <a:gd name="T11" fmla="*/ 23 h 109"/>
                  <a:gd name="T12" fmla="*/ 50 w 62"/>
                  <a:gd name="T13" fmla="*/ 21 h 109"/>
                  <a:gd name="T14" fmla="*/ 32 w 62"/>
                  <a:gd name="T15" fmla="*/ 17 h 109"/>
                  <a:gd name="T16" fmla="*/ 15 w 62"/>
                  <a:gd name="T17" fmla="*/ 47 h 109"/>
                  <a:gd name="T18" fmla="*/ 28 w 62"/>
                  <a:gd name="T19" fmla="*/ 98 h 109"/>
                  <a:gd name="T20" fmla="*/ 29 w 62"/>
                  <a:gd name="T21" fmla="*/ 107 h 109"/>
                  <a:gd name="T22" fmla="*/ 24 w 62"/>
                  <a:gd name="T23"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109">
                    <a:moveTo>
                      <a:pt x="24" y="109"/>
                    </a:moveTo>
                    <a:cubicBezTo>
                      <a:pt x="23" y="109"/>
                      <a:pt x="21" y="108"/>
                      <a:pt x="20" y="107"/>
                    </a:cubicBezTo>
                    <a:cubicBezTo>
                      <a:pt x="2" y="92"/>
                      <a:pt x="0" y="64"/>
                      <a:pt x="3" y="45"/>
                    </a:cubicBezTo>
                    <a:cubicBezTo>
                      <a:pt x="7" y="25"/>
                      <a:pt x="16" y="11"/>
                      <a:pt x="28" y="6"/>
                    </a:cubicBezTo>
                    <a:cubicBezTo>
                      <a:pt x="45" y="0"/>
                      <a:pt x="57" y="9"/>
                      <a:pt x="60" y="15"/>
                    </a:cubicBezTo>
                    <a:cubicBezTo>
                      <a:pt x="62" y="17"/>
                      <a:pt x="61" y="21"/>
                      <a:pt x="58" y="23"/>
                    </a:cubicBezTo>
                    <a:cubicBezTo>
                      <a:pt x="55" y="25"/>
                      <a:pt x="52" y="24"/>
                      <a:pt x="50" y="21"/>
                    </a:cubicBezTo>
                    <a:cubicBezTo>
                      <a:pt x="49" y="20"/>
                      <a:pt x="44" y="13"/>
                      <a:pt x="32" y="17"/>
                    </a:cubicBezTo>
                    <a:cubicBezTo>
                      <a:pt x="25" y="20"/>
                      <a:pt x="18" y="32"/>
                      <a:pt x="15" y="47"/>
                    </a:cubicBezTo>
                    <a:cubicBezTo>
                      <a:pt x="12" y="64"/>
                      <a:pt x="15" y="87"/>
                      <a:pt x="28" y="98"/>
                    </a:cubicBezTo>
                    <a:cubicBezTo>
                      <a:pt x="30" y="100"/>
                      <a:pt x="31" y="104"/>
                      <a:pt x="29" y="107"/>
                    </a:cubicBezTo>
                    <a:cubicBezTo>
                      <a:pt x="27" y="108"/>
                      <a:pt x="26" y="109"/>
                      <a:pt x="24" y="109"/>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4" name="Freeform 148">
                <a:extLst>
                  <a:ext uri="{FF2B5EF4-FFF2-40B4-BE49-F238E27FC236}">
                    <a16:creationId xmlns:a16="http://schemas.microsoft.com/office/drawing/2014/main" id="{5A3E4FBD-A065-437D-A82C-CCC7E7AEEAD3}"/>
                  </a:ext>
                </a:extLst>
              </p:cNvPr>
              <p:cNvSpPr>
                <a:spLocks/>
              </p:cNvSpPr>
              <p:nvPr/>
            </p:nvSpPr>
            <p:spPr bwMode="auto">
              <a:xfrm>
                <a:off x="7496175" y="2941638"/>
                <a:ext cx="34925" cy="50800"/>
              </a:xfrm>
              <a:custGeom>
                <a:avLst/>
                <a:gdLst>
                  <a:gd name="T0" fmla="*/ 7 w 26"/>
                  <a:gd name="T1" fmla="*/ 39 h 39"/>
                  <a:gd name="T2" fmla="*/ 4 w 26"/>
                  <a:gd name="T3" fmla="*/ 38 h 39"/>
                  <a:gd name="T4" fmla="*/ 1 w 26"/>
                  <a:gd name="T5" fmla="*/ 30 h 39"/>
                  <a:gd name="T6" fmla="*/ 14 w 26"/>
                  <a:gd name="T7" fmla="*/ 5 h 39"/>
                  <a:gd name="T8" fmla="*/ 22 w 26"/>
                  <a:gd name="T9" fmla="*/ 2 h 39"/>
                  <a:gd name="T10" fmla="*/ 25 w 26"/>
                  <a:gd name="T11" fmla="*/ 10 h 39"/>
                  <a:gd name="T12" fmla="*/ 12 w 26"/>
                  <a:gd name="T13" fmla="*/ 36 h 39"/>
                  <a:gd name="T14" fmla="*/ 7 w 26"/>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9">
                    <a:moveTo>
                      <a:pt x="7" y="39"/>
                    </a:moveTo>
                    <a:cubicBezTo>
                      <a:pt x="6" y="39"/>
                      <a:pt x="5" y="39"/>
                      <a:pt x="4" y="38"/>
                    </a:cubicBezTo>
                    <a:cubicBezTo>
                      <a:pt x="1" y="37"/>
                      <a:pt x="0" y="33"/>
                      <a:pt x="1" y="30"/>
                    </a:cubicBezTo>
                    <a:cubicBezTo>
                      <a:pt x="14" y="5"/>
                      <a:pt x="14" y="5"/>
                      <a:pt x="14" y="5"/>
                    </a:cubicBezTo>
                    <a:cubicBezTo>
                      <a:pt x="15" y="2"/>
                      <a:pt x="19" y="0"/>
                      <a:pt x="22" y="2"/>
                    </a:cubicBezTo>
                    <a:cubicBezTo>
                      <a:pt x="25" y="3"/>
                      <a:pt x="26" y="7"/>
                      <a:pt x="25" y="10"/>
                    </a:cubicBezTo>
                    <a:cubicBezTo>
                      <a:pt x="12" y="36"/>
                      <a:pt x="12" y="36"/>
                      <a:pt x="12" y="36"/>
                    </a:cubicBezTo>
                    <a:cubicBezTo>
                      <a:pt x="11" y="38"/>
                      <a:pt x="9" y="39"/>
                      <a:pt x="7" y="39"/>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5" name="Freeform 149">
                <a:extLst>
                  <a:ext uri="{FF2B5EF4-FFF2-40B4-BE49-F238E27FC236}">
                    <a16:creationId xmlns:a16="http://schemas.microsoft.com/office/drawing/2014/main" id="{FFE34E59-7B21-4319-AECC-610DBC369E56}"/>
                  </a:ext>
                </a:extLst>
              </p:cNvPr>
              <p:cNvSpPr>
                <a:spLocks/>
              </p:cNvSpPr>
              <p:nvPr/>
            </p:nvSpPr>
            <p:spPr bwMode="auto">
              <a:xfrm>
                <a:off x="7531100" y="2952751"/>
                <a:ext cx="30163" cy="47625"/>
              </a:xfrm>
              <a:custGeom>
                <a:avLst/>
                <a:gdLst>
                  <a:gd name="T0" fmla="*/ 7 w 22"/>
                  <a:gd name="T1" fmla="*/ 36 h 36"/>
                  <a:gd name="T2" fmla="*/ 5 w 22"/>
                  <a:gd name="T3" fmla="*/ 36 h 36"/>
                  <a:gd name="T4" fmla="*/ 1 w 22"/>
                  <a:gd name="T5" fmla="*/ 28 h 36"/>
                  <a:gd name="T6" fmla="*/ 10 w 22"/>
                  <a:gd name="T7" fmla="*/ 4 h 36"/>
                  <a:gd name="T8" fmla="*/ 18 w 22"/>
                  <a:gd name="T9" fmla="*/ 1 h 36"/>
                  <a:gd name="T10" fmla="*/ 21 w 22"/>
                  <a:gd name="T11" fmla="*/ 8 h 36"/>
                  <a:gd name="T12" fmla="*/ 13 w 22"/>
                  <a:gd name="T13" fmla="*/ 32 h 36"/>
                  <a:gd name="T14" fmla="*/ 7 w 2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6">
                    <a:moveTo>
                      <a:pt x="7" y="36"/>
                    </a:moveTo>
                    <a:cubicBezTo>
                      <a:pt x="6" y="36"/>
                      <a:pt x="6" y="36"/>
                      <a:pt x="5" y="36"/>
                    </a:cubicBezTo>
                    <a:cubicBezTo>
                      <a:pt x="2" y="35"/>
                      <a:pt x="0" y="31"/>
                      <a:pt x="1" y="28"/>
                    </a:cubicBezTo>
                    <a:cubicBezTo>
                      <a:pt x="10" y="4"/>
                      <a:pt x="10" y="4"/>
                      <a:pt x="10" y="4"/>
                    </a:cubicBezTo>
                    <a:cubicBezTo>
                      <a:pt x="11" y="1"/>
                      <a:pt x="15" y="0"/>
                      <a:pt x="18" y="1"/>
                    </a:cubicBezTo>
                    <a:cubicBezTo>
                      <a:pt x="21" y="2"/>
                      <a:pt x="22" y="5"/>
                      <a:pt x="21" y="8"/>
                    </a:cubicBezTo>
                    <a:cubicBezTo>
                      <a:pt x="13" y="32"/>
                      <a:pt x="13" y="32"/>
                      <a:pt x="13" y="32"/>
                    </a:cubicBezTo>
                    <a:cubicBezTo>
                      <a:pt x="12" y="35"/>
                      <a:pt x="9" y="36"/>
                      <a:pt x="7" y="36"/>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6" name="Freeform 150">
                <a:extLst>
                  <a:ext uri="{FF2B5EF4-FFF2-40B4-BE49-F238E27FC236}">
                    <a16:creationId xmlns:a16="http://schemas.microsoft.com/office/drawing/2014/main" id="{51E800B2-B97B-4923-A257-9D95D33D10F6}"/>
                  </a:ext>
                </a:extLst>
              </p:cNvPr>
              <p:cNvSpPr>
                <a:spLocks/>
              </p:cNvSpPr>
              <p:nvPr/>
            </p:nvSpPr>
            <p:spPr bwMode="auto">
              <a:xfrm>
                <a:off x="7578725" y="2024063"/>
                <a:ext cx="477838" cy="171450"/>
              </a:xfrm>
              <a:custGeom>
                <a:avLst/>
                <a:gdLst>
                  <a:gd name="T0" fmla="*/ 325 w 362"/>
                  <a:gd name="T1" fmla="*/ 124 h 130"/>
                  <a:gd name="T2" fmla="*/ 190 w 362"/>
                  <a:gd name="T3" fmla="*/ 67 h 130"/>
                  <a:gd name="T4" fmla="*/ 98 w 362"/>
                  <a:gd name="T5" fmla="*/ 20 h 130"/>
                  <a:gd name="T6" fmla="*/ 8 w 362"/>
                  <a:gd name="T7" fmla="*/ 49 h 130"/>
                  <a:gd name="T8" fmla="*/ 2 w 362"/>
                  <a:gd name="T9" fmla="*/ 49 h 130"/>
                  <a:gd name="T10" fmla="*/ 1 w 362"/>
                  <a:gd name="T11" fmla="*/ 44 h 130"/>
                  <a:gd name="T12" fmla="*/ 99 w 362"/>
                  <a:gd name="T13" fmla="*/ 12 h 130"/>
                  <a:gd name="T14" fmla="*/ 195 w 362"/>
                  <a:gd name="T15" fmla="*/ 60 h 130"/>
                  <a:gd name="T16" fmla="*/ 356 w 362"/>
                  <a:gd name="T17" fmla="*/ 110 h 130"/>
                  <a:gd name="T18" fmla="*/ 362 w 362"/>
                  <a:gd name="T19" fmla="*/ 113 h 130"/>
                  <a:gd name="T20" fmla="*/ 359 w 362"/>
                  <a:gd name="T21" fmla="*/ 118 h 130"/>
                  <a:gd name="T22" fmla="*/ 325 w 362"/>
                  <a:gd name="T23" fmla="*/ 12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2" h="130">
                    <a:moveTo>
                      <a:pt x="325" y="124"/>
                    </a:moveTo>
                    <a:cubicBezTo>
                      <a:pt x="281" y="124"/>
                      <a:pt x="235" y="95"/>
                      <a:pt x="190" y="67"/>
                    </a:cubicBezTo>
                    <a:cubicBezTo>
                      <a:pt x="157" y="46"/>
                      <a:pt x="126" y="26"/>
                      <a:pt x="98" y="20"/>
                    </a:cubicBezTo>
                    <a:cubicBezTo>
                      <a:pt x="39" y="8"/>
                      <a:pt x="8" y="48"/>
                      <a:pt x="8" y="49"/>
                    </a:cubicBezTo>
                    <a:cubicBezTo>
                      <a:pt x="7" y="50"/>
                      <a:pt x="4" y="51"/>
                      <a:pt x="2" y="49"/>
                    </a:cubicBezTo>
                    <a:cubicBezTo>
                      <a:pt x="0" y="48"/>
                      <a:pt x="0" y="45"/>
                      <a:pt x="1" y="44"/>
                    </a:cubicBezTo>
                    <a:cubicBezTo>
                      <a:pt x="2" y="43"/>
                      <a:pt x="36" y="0"/>
                      <a:pt x="99" y="12"/>
                    </a:cubicBezTo>
                    <a:cubicBezTo>
                      <a:pt x="129" y="18"/>
                      <a:pt x="161" y="39"/>
                      <a:pt x="195" y="60"/>
                    </a:cubicBezTo>
                    <a:cubicBezTo>
                      <a:pt x="249" y="94"/>
                      <a:pt x="305" y="130"/>
                      <a:pt x="356" y="110"/>
                    </a:cubicBezTo>
                    <a:cubicBezTo>
                      <a:pt x="358" y="110"/>
                      <a:pt x="361" y="111"/>
                      <a:pt x="362" y="113"/>
                    </a:cubicBezTo>
                    <a:cubicBezTo>
                      <a:pt x="362" y="115"/>
                      <a:pt x="361" y="117"/>
                      <a:pt x="359" y="118"/>
                    </a:cubicBezTo>
                    <a:cubicBezTo>
                      <a:pt x="348" y="122"/>
                      <a:pt x="337" y="124"/>
                      <a:pt x="325" y="1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7" name="Freeform 151">
                <a:extLst>
                  <a:ext uri="{FF2B5EF4-FFF2-40B4-BE49-F238E27FC236}">
                    <a16:creationId xmlns:a16="http://schemas.microsoft.com/office/drawing/2014/main" id="{86FEA142-4899-454E-BC98-A5C4DAE63CE4}"/>
                  </a:ext>
                </a:extLst>
              </p:cNvPr>
              <p:cNvSpPr>
                <a:spLocks/>
              </p:cNvSpPr>
              <p:nvPr/>
            </p:nvSpPr>
            <p:spPr bwMode="auto">
              <a:xfrm>
                <a:off x="7678738" y="2124076"/>
                <a:ext cx="381000" cy="136525"/>
              </a:xfrm>
              <a:custGeom>
                <a:avLst/>
                <a:gdLst>
                  <a:gd name="T0" fmla="*/ 204 w 288"/>
                  <a:gd name="T1" fmla="*/ 79 h 103"/>
                  <a:gd name="T2" fmla="*/ 80 w 288"/>
                  <a:gd name="T3" fmla="*/ 40 h 103"/>
                  <a:gd name="T4" fmla="*/ 7 w 288"/>
                  <a:gd name="T5" fmla="*/ 28 h 103"/>
                  <a:gd name="T6" fmla="*/ 1 w 288"/>
                  <a:gd name="T7" fmla="*/ 28 h 103"/>
                  <a:gd name="T8" fmla="*/ 2 w 288"/>
                  <a:gd name="T9" fmla="*/ 22 h 103"/>
                  <a:gd name="T10" fmla="*/ 84 w 288"/>
                  <a:gd name="T11" fmla="*/ 33 h 103"/>
                  <a:gd name="T12" fmla="*/ 281 w 288"/>
                  <a:gd name="T13" fmla="*/ 35 h 103"/>
                  <a:gd name="T14" fmla="*/ 286 w 288"/>
                  <a:gd name="T15" fmla="*/ 35 h 103"/>
                  <a:gd name="T16" fmla="*/ 287 w 288"/>
                  <a:gd name="T17" fmla="*/ 40 h 103"/>
                  <a:gd name="T18" fmla="*/ 204 w 288"/>
                  <a:gd name="T19" fmla="*/ 7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103">
                    <a:moveTo>
                      <a:pt x="204" y="79"/>
                    </a:moveTo>
                    <a:cubicBezTo>
                      <a:pt x="169" y="79"/>
                      <a:pt x="127" y="66"/>
                      <a:pt x="80" y="40"/>
                    </a:cubicBezTo>
                    <a:cubicBezTo>
                      <a:pt x="28" y="11"/>
                      <a:pt x="7" y="28"/>
                      <a:pt x="7" y="28"/>
                    </a:cubicBezTo>
                    <a:cubicBezTo>
                      <a:pt x="5" y="30"/>
                      <a:pt x="3" y="29"/>
                      <a:pt x="1" y="28"/>
                    </a:cubicBezTo>
                    <a:cubicBezTo>
                      <a:pt x="0" y="26"/>
                      <a:pt x="0" y="24"/>
                      <a:pt x="2" y="22"/>
                    </a:cubicBezTo>
                    <a:cubicBezTo>
                      <a:pt x="3" y="21"/>
                      <a:pt x="27" y="0"/>
                      <a:pt x="84" y="33"/>
                    </a:cubicBezTo>
                    <a:cubicBezTo>
                      <a:pt x="126" y="56"/>
                      <a:pt x="229" y="103"/>
                      <a:pt x="281" y="35"/>
                    </a:cubicBezTo>
                    <a:cubicBezTo>
                      <a:pt x="282" y="34"/>
                      <a:pt x="285" y="33"/>
                      <a:pt x="286" y="35"/>
                    </a:cubicBezTo>
                    <a:cubicBezTo>
                      <a:pt x="288" y="36"/>
                      <a:pt x="288" y="39"/>
                      <a:pt x="287" y="40"/>
                    </a:cubicBezTo>
                    <a:cubicBezTo>
                      <a:pt x="267" y="66"/>
                      <a:pt x="239" y="79"/>
                      <a:pt x="204" y="7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8" name="Freeform 152">
                <a:extLst>
                  <a:ext uri="{FF2B5EF4-FFF2-40B4-BE49-F238E27FC236}">
                    <a16:creationId xmlns:a16="http://schemas.microsoft.com/office/drawing/2014/main" id="{09CAF314-C145-42E2-99BD-FD9F84137403}"/>
                  </a:ext>
                </a:extLst>
              </p:cNvPr>
              <p:cNvSpPr>
                <a:spLocks/>
              </p:cNvSpPr>
              <p:nvPr/>
            </p:nvSpPr>
            <p:spPr bwMode="auto">
              <a:xfrm>
                <a:off x="7483475" y="2124076"/>
                <a:ext cx="84138" cy="123825"/>
              </a:xfrm>
              <a:custGeom>
                <a:avLst/>
                <a:gdLst>
                  <a:gd name="T0" fmla="*/ 59 w 64"/>
                  <a:gd name="T1" fmla="*/ 95 h 95"/>
                  <a:gd name="T2" fmla="*/ 57 w 64"/>
                  <a:gd name="T3" fmla="*/ 94 h 95"/>
                  <a:gd name="T4" fmla="*/ 1 w 64"/>
                  <a:gd name="T5" fmla="*/ 5 h 95"/>
                  <a:gd name="T6" fmla="*/ 3 w 64"/>
                  <a:gd name="T7" fmla="*/ 0 h 95"/>
                  <a:gd name="T8" fmla="*/ 8 w 64"/>
                  <a:gd name="T9" fmla="*/ 3 h 95"/>
                  <a:gd name="T10" fmla="*/ 62 w 64"/>
                  <a:gd name="T11" fmla="*/ 88 h 95"/>
                  <a:gd name="T12" fmla="*/ 62 w 64"/>
                  <a:gd name="T13" fmla="*/ 94 h 95"/>
                  <a:gd name="T14" fmla="*/ 59 w 64"/>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95">
                    <a:moveTo>
                      <a:pt x="59" y="95"/>
                    </a:moveTo>
                    <a:cubicBezTo>
                      <a:pt x="58" y="95"/>
                      <a:pt x="57" y="95"/>
                      <a:pt x="57" y="94"/>
                    </a:cubicBezTo>
                    <a:cubicBezTo>
                      <a:pt x="18" y="66"/>
                      <a:pt x="1" y="8"/>
                      <a:pt x="1" y="5"/>
                    </a:cubicBezTo>
                    <a:cubicBezTo>
                      <a:pt x="0" y="3"/>
                      <a:pt x="1" y="1"/>
                      <a:pt x="3" y="0"/>
                    </a:cubicBezTo>
                    <a:cubicBezTo>
                      <a:pt x="5" y="0"/>
                      <a:pt x="8" y="1"/>
                      <a:pt x="8" y="3"/>
                    </a:cubicBezTo>
                    <a:cubicBezTo>
                      <a:pt x="8" y="4"/>
                      <a:pt x="25" y="61"/>
                      <a:pt x="62" y="88"/>
                    </a:cubicBezTo>
                    <a:cubicBezTo>
                      <a:pt x="63" y="89"/>
                      <a:pt x="64" y="92"/>
                      <a:pt x="62" y="94"/>
                    </a:cubicBezTo>
                    <a:cubicBezTo>
                      <a:pt x="62" y="95"/>
                      <a:pt x="60" y="95"/>
                      <a:pt x="59" y="9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59" name="Group 158">
              <a:extLst>
                <a:ext uri="{FF2B5EF4-FFF2-40B4-BE49-F238E27FC236}">
                  <a16:creationId xmlns:a16="http://schemas.microsoft.com/office/drawing/2014/main" id="{CB5DAC04-8435-489D-B0E0-6E9C70D46C08}"/>
                </a:ext>
              </a:extLst>
            </p:cNvPr>
            <p:cNvGrpSpPr/>
            <p:nvPr/>
          </p:nvGrpSpPr>
          <p:grpSpPr>
            <a:xfrm>
              <a:off x="13174494" y="4947822"/>
              <a:ext cx="2000236" cy="2207808"/>
              <a:chOff x="9104313" y="-82551"/>
              <a:chExt cx="5553075" cy="6129339"/>
            </a:xfrm>
          </p:grpSpPr>
          <p:sp>
            <p:nvSpPr>
              <p:cNvPr id="160" name="Freeform 156">
                <a:extLst>
                  <a:ext uri="{FF2B5EF4-FFF2-40B4-BE49-F238E27FC236}">
                    <a16:creationId xmlns:a16="http://schemas.microsoft.com/office/drawing/2014/main" id="{31C658E9-787F-44CB-A4AC-7DB92F5C1D6C}"/>
                  </a:ext>
                </a:extLst>
              </p:cNvPr>
              <p:cNvSpPr>
                <a:spLocks/>
              </p:cNvSpPr>
              <p:nvPr/>
            </p:nvSpPr>
            <p:spPr bwMode="auto">
              <a:xfrm>
                <a:off x="14127163" y="-82551"/>
                <a:ext cx="530225" cy="514350"/>
              </a:xfrm>
              <a:custGeom>
                <a:avLst/>
                <a:gdLst>
                  <a:gd name="T0" fmla="*/ 0 w 247"/>
                  <a:gd name="T1" fmla="*/ 166 h 240"/>
                  <a:gd name="T2" fmla="*/ 69 w 247"/>
                  <a:gd name="T3" fmla="*/ 105 h 240"/>
                  <a:gd name="T4" fmla="*/ 117 w 247"/>
                  <a:gd name="T5" fmla="*/ 24 h 240"/>
                  <a:gd name="T6" fmla="*/ 213 w 247"/>
                  <a:gd name="T7" fmla="*/ 6 h 240"/>
                  <a:gd name="T8" fmla="*/ 241 w 247"/>
                  <a:gd name="T9" fmla="*/ 84 h 240"/>
                  <a:gd name="T10" fmla="*/ 187 w 247"/>
                  <a:gd name="T11" fmla="*/ 178 h 240"/>
                  <a:gd name="T12" fmla="*/ 148 w 247"/>
                  <a:gd name="T13" fmla="*/ 179 h 240"/>
                  <a:gd name="T14" fmla="*/ 77 w 247"/>
                  <a:gd name="T15" fmla="*/ 240 h 240"/>
                  <a:gd name="T16" fmla="*/ 0 w 247"/>
                  <a:gd name="T17" fmla="*/ 16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0">
                    <a:moveTo>
                      <a:pt x="0" y="166"/>
                    </a:moveTo>
                    <a:cubicBezTo>
                      <a:pt x="69" y="105"/>
                      <a:pt x="69" y="105"/>
                      <a:pt x="69" y="105"/>
                    </a:cubicBezTo>
                    <a:cubicBezTo>
                      <a:pt x="69" y="105"/>
                      <a:pt x="89" y="47"/>
                      <a:pt x="117" y="24"/>
                    </a:cubicBezTo>
                    <a:cubicBezTo>
                      <a:pt x="146" y="0"/>
                      <a:pt x="209" y="4"/>
                      <a:pt x="213" y="6"/>
                    </a:cubicBezTo>
                    <a:cubicBezTo>
                      <a:pt x="235" y="12"/>
                      <a:pt x="247" y="51"/>
                      <a:pt x="241" y="84"/>
                    </a:cubicBezTo>
                    <a:cubicBezTo>
                      <a:pt x="235" y="116"/>
                      <a:pt x="216" y="175"/>
                      <a:pt x="187" y="178"/>
                    </a:cubicBezTo>
                    <a:cubicBezTo>
                      <a:pt x="158" y="181"/>
                      <a:pt x="148" y="179"/>
                      <a:pt x="148" y="179"/>
                    </a:cubicBezTo>
                    <a:cubicBezTo>
                      <a:pt x="77" y="240"/>
                      <a:pt x="77" y="240"/>
                      <a:pt x="77" y="240"/>
                    </a:cubicBezTo>
                    <a:cubicBezTo>
                      <a:pt x="77" y="240"/>
                      <a:pt x="6" y="186"/>
                      <a:pt x="0" y="166"/>
                    </a:cubicBez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1" name="Freeform 157">
                <a:extLst>
                  <a:ext uri="{FF2B5EF4-FFF2-40B4-BE49-F238E27FC236}">
                    <a16:creationId xmlns:a16="http://schemas.microsoft.com/office/drawing/2014/main" id="{3FFAA85C-ACFA-4515-9774-6569B9CA5519}"/>
                  </a:ext>
                </a:extLst>
              </p:cNvPr>
              <p:cNvSpPr>
                <a:spLocks/>
              </p:cNvSpPr>
              <p:nvPr/>
            </p:nvSpPr>
            <p:spPr bwMode="auto">
              <a:xfrm>
                <a:off x="14330363" y="-25400"/>
                <a:ext cx="200025" cy="176213"/>
              </a:xfrm>
              <a:custGeom>
                <a:avLst/>
                <a:gdLst>
                  <a:gd name="T0" fmla="*/ 6 w 93"/>
                  <a:gd name="T1" fmla="*/ 82 h 82"/>
                  <a:gd name="T2" fmla="*/ 0 w 93"/>
                  <a:gd name="T3" fmla="*/ 77 h 82"/>
                  <a:gd name="T4" fmla="*/ 5 w 93"/>
                  <a:gd name="T5" fmla="*/ 70 h 82"/>
                  <a:gd name="T6" fmla="*/ 81 w 93"/>
                  <a:gd name="T7" fmla="*/ 23 h 82"/>
                  <a:gd name="T8" fmla="*/ 79 w 93"/>
                  <a:gd name="T9" fmla="*/ 18 h 82"/>
                  <a:gd name="T10" fmla="*/ 37 w 93"/>
                  <a:gd name="T11" fmla="*/ 16 h 82"/>
                  <a:gd name="T12" fmla="*/ 35 w 93"/>
                  <a:gd name="T13" fmla="*/ 16 h 82"/>
                  <a:gd name="T14" fmla="*/ 29 w 93"/>
                  <a:gd name="T15" fmla="*/ 11 h 82"/>
                  <a:gd name="T16" fmla="*/ 34 w 93"/>
                  <a:gd name="T17" fmla="*/ 4 h 82"/>
                  <a:gd name="T18" fmla="*/ 35 w 93"/>
                  <a:gd name="T19" fmla="*/ 4 h 82"/>
                  <a:gd name="T20" fmla="*/ 87 w 93"/>
                  <a:gd name="T21" fmla="*/ 9 h 82"/>
                  <a:gd name="T22" fmla="*/ 93 w 93"/>
                  <a:gd name="T23" fmla="*/ 23 h 82"/>
                  <a:gd name="T24" fmla="*/ 8 w 93"/>
                  <a:gd name="T25" fmla="*/ 81 h 82"/>
                  <a:gd name="T26" fmla="*/ 6 w 93"/>
                  <a:gd name="T2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82">
                    <a:moveTo>
                      <a:pt x="6" y="82"/>
                    </a:moveTo>
                    <a:cubicBezTo>
                      <a:pt x="4" y="82"/>
                      <a:pt x="1" y="80"/>
                      <a:pt x="0" y="77"/>
                    </a:cubicBezTo>
                    <a:cubicBezTo>
                      <a:pt x="0" y="74"/>
                      <a:pt x="2" y="71"/>
                      <a:pt x="5" y="70"/>
                    </a:cubicBezTo>
                    <a:cubicBezTo>
                      <a:pt x="48" y="59"/>
                      <a:pt x="80" y="39"/>
                      <a:pt x="81" y="23"/>
                    </a:cubicBezTo>
                    <a:cubicBezTo>
                      <a:pt x="81" y="21"/>
                      <a:pt x="81" y="19"/>
                      <a:pt x="79" y="18"/>
                    </a:cubicBezTo>
                    <a:cubicBezTo>
                      <a:pt x="76" y="15"/>
                      <a:pt x="66" y="11"/>
                      <a:pt x="37" y="16"/>
                    </a:cubicBezTo>
                    <a:cubicBezTo>
                      <a:pt x="35" y="16"/>
                      <a:pt x="35" y="16"/>
                      <a:pt x="35" y="16"/>
                    </a:cubicBezTo>
                    <a:cubicBezTo>
                      <a:pt x="32" y="16"/>
                      <a:pt x="29" y="14"/>
                      <a:pt x="29" y="11"/>
                    </a:cubicBezTo>
                    <a:cubicBezTo>
                      <a:pt x="28" y="7"/>
                      <a:pt x="30" y="4"/>
                      <a:pt x="34" y="4"/>
                    </a:cubicBezTo>
                    <a:cubicBezTo>
                      <a:pt x="35" y="4"/>
                      <a:pt x="35" y="4"/>
                      <a:pt x="35" y="4"/>
                    </a:cubicBezTo>
                    <a:cubicBezTo>
                      <a:pt x="62" y="0"/>
                      <a:pt x="79" y="1"/>
                      <a:pt x="87" y="9"/>
                    </a:cubicBezTo>
                    <a:cubicBezTo>
                      <a:pt x="91" y="13"/>
                      <a:pt x="93" y="18"/>
                      <a:pt x="93" y="23"/>
                    </a:cubicBezTo>
                    <a:cubicBezTo>
                      <a:pt x="92" y="50"/>
                      <a:pt x="46" y="71"/>
                      <a:pt x="8" y="81"/>
                    </a:cubicBezTo>
                    <a:cubicBezTo>
                      <a:pt x="7" y="81"/>
                      <a:pt x="7" y="82"/>
                      <a:pt x="6" y="82"/>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2" name="Freeform 158">
                <a:extLst>
                  <a:ext uri="{FF2B5EF4-FFF2-40B4-BE49-F238E27FC236}">
                    <a16:creationId xmlns:a16="http://schemas.microsoft.com/office/drawing/2014/main" id="{0869968A-C928-4E60-A04C-914A91E0C66D}"/>
                  </a:ext>
                </a:extLst>
              </p:cNvPr>
              <p:cNvSpPr>
                <a:spLocks/>
              </p:cNvSpPr>
              <p:nvPr/>
            </p:nvSpPr>
            <p:spPr bwMode="auto">
              <a:xfrm>
                <a:off x="14354175" y="107950"/>
                <a:ext cx="85725" cy="201613"/>
              </a:xfrm>
              <a:custGeom>
                <a:avLst/>
                <a:gdLst>
                  <a:gd name="T0" fmla="*/ 33 w 40"/>
                  <a:gd name="T1" fmla="*/ 94 h 94"/>
                  <a:gd name="T2" fmla="*/ 30 w 40"/>
                  <a:gd name="T3" fmla="*/ 93 h 94"/>
                  <a:gd name="T4" fmla="*/ 5 w 40"/>
                  <a:gd name="T5" fmla="*/ 63 h 94"/>
                  <a:gd name="T6" fmla="*/ 17 w 40"/>
                  <a:gd name="T7" fmla="*/ 4 h 94"/>
                  <a:gd name="T8" fmla="*/ 25 w 40"/>
                  <a:gd name="T9" fmla="*/ 2 h 94"/>
                  <a:gd name="T10" fmla="*/ 27 w 40"/>
                  <a:gd name="T11" fmla="*/ 10 h 94"/>
                  <a:gd name="T12" fmla="*/ 16 w 40"/>
                  <a:gd name="T13" fmla="*/ 59 h 94"/>
                  <a:gd name="T14" fmla="*/ 36 w 40"/>
                  <a:gd name="T15" fmla="*/ 83 h 94"/>
                  <a:gd name="T16" fmla="*/ 38 w 40"/>
                  <a:gd name="T17" fmla="*/ 91 h 94"/>
                  <a:gd name="T18" fmla="*/ 33 w 40"/>
                  <a:gd name="T1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94">
                    <a:moveTo>
                      <a:pt x="33" y="94"/>
                    </a:moveTo>
                    <a:cubicBezTo>
                      <a:pt x="32" y="94"/>
                      <a:pt x="31" y="94"/>
                      <a:pt x="30" y="93"/>
                    </a:cubicBezTo>
                    <a:cubicBezTo>
                      <a:pt x="29" y="93"/>
                      <a:pt x="11" y="84"/>
                      <a:pt x="5" y="63"/>
                    </a:cubicBezTo>
                    <a:cubicBezTo>
                      <a:pt x="0" y="45"/>
                      <a:pt x="4" y="26"/>
                      <a:pt x="17" y="4"/>
                    </a:cubicBezTo>
                    <a:cubicBezTo>
                      <a:pt x="19" y="1"/>
                      <a:pt x="23" y="0"/>
                      <a:pt x="25" y="2"/>
                    </a:cubicBezTo>
                    <a:cubicBezTo>
                      <a:pt x="28" y="4"/>
                      <a:pt x="29" y="7"/>
                      <a:pt x="27" y="10"/>
                    </a:cubicBezTo>
                    <a:cubicBezTo>
                      <a:pt x="16" y="29"/>
                      <a:pt x="12" y="45"/>
                      <a:pt x="16" y="59"/>
                    </a:cubicBezTo>
                    <a:cubicBezTo>
                      <a:pt x="21" y="75"/>
                      <a:pt x="35" y="83"/>
                      <a:pt x="36" y="83"/>
                    </a:cubicBezTo>
                    <a:cubicBezTo>
                      <a:pt x="39" y="84"/>
                      <a:pt x="40" y="88"/>
                      <a:pt x="38" y="91"/>
                    </a:cubicBezTo>
                    <a:cubicBezTo>
                      <a:pt x="37" y="93"/>
                      <a:pt x="35" y="94"/>
                      <a:pt x="33" y="94"/>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3" name="Freeform 159">
                <a:extLst>
                  <a:ext uri="{FF2B5EF4-FFF2-40B4-BE49-F238E27FC236}">
                    <a16:creationId xmlns:a16="http://schemas.microsoft.com/office/drawing/2014/main" id="{2F87B5C4-EED2-4849-A315-7BFE4FEC32CC}"/>
                  </a:ext>
                </a:extLst>
              </p:cNvPr>
              <p:cNvSpPr>
                <a:spLocks/>
              </p:cNvSpPr>
              <p:nvPr/>
            </p:nvSpPr>
            <p:spPr bwMode="auto">
              <a:xfrm>
                <a:off x="9848850" y="4895850"/>
                <a:ext cx="371475" cy="628650"/>
              </a:xfrm>
              <a:custGeom>
                <a:avLst/>
                <a:gdLst>
                  <a:gd name="T0" fmla="*/ 88 w 172"/>
                  <a:gd name="T1" fmla="*/ 0 h 293"/>
                  <a:gd name="T2" fmla="*/ 15 w 172"/>
                  <a:gd name="T3" fmla="*/ 96 h 293"/>
                  <a:gd name="T4" fmla="*/ 31 w 172"/>
                  <a:gd name="T5" fmla="*/ 262 h 293"/>
                  <a:gd name="T6" fmla="*/ 71 w 172"/>
                  <a:gd name="T7" fmla="*/ 247 h 293"/>
                  <a:gd name="T8" fmla="*/ 172 w 172"/>
                  <a:gd name="T9" fmla="*/ 112 h 293"/>
                  <a:gd name="T10" fmla="*/ 88 w 172"/>
                  <a:gd name="T11" fmla="*/ 0 h 293"/>
                </a:gdLst>
                <a:ahLst/>
                <a:cxnLst>
                  <a:cxn ang="0">
                    <a:pos x="T0" y="T1"/>
                  </a:cxn>
                  <a:cxn ang="0">
                    <a:pos x="T2" y="T3"/>
                  </a:cxn>
                  <a:cxn ang="0">
                    <a:pos x="T4" y="T5"/>
                  </a:cxn>
                  <a:cxn ang="0">
                    <a:pos x="T6" y="T7"/>
                  </a:cxn>
                  <a:cxn ang="0">
                    <a:pos x="T8" y="T9"/>
                  </a:cxn>
                  <a:cxn ang="0">
                    <a:pos x="T10" y="T11"/>
                  </a:cxn>
                </a:cxnLst>
                <a:rect l="0" t="0" r="r" b="b"/>
                <a:pathLst>
                  <a:path w="172" h="293">
                    <a:moveTo>
                      <a:pt x="88" y="0"/>
                    </a:moveTo>
                    <a:cubicBezTo>
                      <a:pt x="15" y="96"/>
                      <a:pt x="15" y="96"/>
                      <a:pt x="15" y="96"/>
                    </a:cubicBezTo>
                    <a:cubicBezTo>
                      <a:pt x="15" y="96"/>
                      <a:pt x="0" y="232"/>
                      <a:pt x="31" y="262"/>
                    </a:cubicBezTo>
                    <a:cubicBezTo>
                      <a:pt x="63" y="293"/>
                      <a:pt x="71" y="247"/>
                      <a:pt x="71" y="247"/>
                    </a:cubicBezTo>
                    <a:cubicBezTo>
                      <a:pt x="172" y="112"/>
                      <a:pt x="172" y="112"/>
                      <a:pt x="172" y="112"/>
                    </a:cubicBezTo>
                    <a:lnTo>
                      <a:pt x="88"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4" name="Freeform 160">
                <a:extLst>
                  <a:ext uri="{FF2B5EF4-FFF2-40B4-BE49-F238E27FC236}">
                    <a16:creationId xmlns:a16="http://schemas.microsoft.com/office/drawing/2014/main" id="{F45346B7-8609-4260-B7EE-249B193A4DD9}"/>
                  </a:ext>
                </a:extLst>
              </p:cNvPr>
              <p:cNvSpPr>
                <a:spLocks/>
              </p:cNvSpPr>
              <p:nvPr/>
            </p:nvSpPr>
            <p:spPr bwMode="auto">
              <a:xfrm>
                <a:off x="9712325" y="5084763"/>
                <a:ext cx="334963" cy="962025"/>
              </a:xfrm>
              <a:custGeom>
                <a:avLst/>
                <a:gdLst>
                  <a:gd name="T0" fmla="*/ 83 w 156"/>
                  <a:gd name="T1" fmla="*/ 0 h 448"/>
                  <a:gd name="T2" fmla="*/ 156 w 156"/>
                  <a:gd name="T3" fmla="*/ 128 h 448"/>
                  <a:gd name="T4" fmla="*/ 133 w 156"/>
                  <a:gd name="T5" fmla="*/ 333 h 448"/>
                  <a:gd name="T6" fmla="*/ 121 w 156"/>
                  <a:gd name="T7" fmla="*/ 438 h 448"/>
                  <a:gd name="T8" fmla="*/ 32 w 156"/>
                  <a:gd name="T9" fmla="*/ 395 h 448"/>
                  <a:gd name="T10" fmla="*/ 0 w 156"/>
                  <a:gd name="T11" fmla="*/ 84 h 448"/>
                  <a:gd name="T12" fmla="*/ 83 w 156"/>
                  <a:gd name="T13" fmla="*/ 0 h 448"/>
                </a:gdLst>
                <a:ahLst/>
                <a:cxnLst>
                  <a:cxn ang="0">
                    <a:pos x="T0" y="T1"/>
                  </a:cxn>
                  <a:cxn ang="0">
                    <a:pos x="T2" y="T3"/>
                  </a:cxn>
                  <a:cxn ang="0">
                    <a:pos x="T4" y="T5"/>
                  </a:cxn>
                  <a:cxn ang="0">
                    <a:pos x="T6" y="T7"/>
                  </a:cxn>
                  <a:cxn ang="0">
                    <a:pos x="T8" y="T9"/>
                  </a:cxn>
                  <a:cxn ang="0">
                    <a:pos x="T10" y="T11"/>
                  </a:cxn>
                  <a:cxn ang="0">
                    <a:pos x="T12" y="T13"/>
                  </a:cxn>
                </a:cxnLst>
                <a:rect l="0" t="0" r="r" b="b"/>
                <a:pathLst>
                  <a:path w="156" h="448">
                    <a:moveTo>
                      <a:pt x="83" y="0"/>
                    </a:moveTo>
                    <a:cubicBezTo>
                      <a:pt x="83" y="0"/>
                      <a:pt x="91" y="162"/>
                      <a:pt x="156" y="128"/>
                    </a:cubicBezTo>
                    <a:cubicBezTo>
                      <a:pt x="156" y="128"/>
                      <a:pt x="141" y="282"/>
                      <a:pt x="133" y="333"/>
                    </a:cubicBezTo>
                    <a:cubicBezTo>
                      <a:pt x="128" y="375"/>
                      <a:pt x="124" y="437"/>
                      <a:pt x="121" y="438"/>
                    </a:cubicBezTo>
                    <a:cubicBezTo>
                      <a:pt x="91" y="448"/>
                      <a:pt x="35" y="406"/>
                      <a:pt x="32" y="395"/>
                    </a:cubicBezTo>
                    <a:cubicBezTo>
                      <a:pt x="6" y="299"/>
                      <a:pt x="0" y="84"/>
                      <a:pt x="0" y="84"/>
                    </a:cubicBezTo>
                    <a:cubicBezTo>
                      <a:pt x="0" y="84"/>
                      <a:pt x="51" y="30"/>
                      <a:pt x="83" y="0"/>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5" name="Freeform 161">
                <a:extLst>
                  <a:ext uri="{FF2B5EF4-FFF2-40B4-BE49-F238E27FC236}">
                    <a16:creationId xmlns:a16="http://schemas.microsoft.com/office/drawing/2014/main" id="{CAAF53AC-A272-401D-BBFC-95772F1A45F4}"/>
                  </a:ext>
                </a:extLst>
              </p:cNvPr>
              <p:cNvSpPr>
                <a:spLocks/>
              </p:cNvSpPr>
              <p:nvPr/>
            </p:nvSpPr>
            <p:spPr bwMode="auto">
              <a:xfrm>
                <a:off x="9104313" y="1292225"/>
                <a:ext cx="3729038" cy="2994025"/>
              </a:xfrm>
              <a:custGeom>
                <a:avLst/>
                <a:gdLst>
                  <a:gd name="T0" fmla="*/ 1699 w 1732"/>
                  <a:gd name="T1" fmla="*/ 68 h 1394"/>
                  <a:gd name="T2" fmla="*/ 1645 w 1732"/>
                  <a:gd name="T3" fmla="*/ 84 h 1394"/>
                  <a:gd name="T4" fmla="*/ 1454 w 1732"/>
                  <a:gd name="T5" fmla="*/ 22 h 1394"/>
                  <a:gd name="T6" fmla="*/ 1151 w 1732"/>
                  <a:gd name="T7" fmla="*/ 64 h 1394"/>
                  <a:gd name="T8" fmla="*/ 404 w 1732"/>
                  <a:gd name="T9" fmla="*/ 353 h 1394"/>
                  <a:gd name="T10" fmla="*/ 0 w 1732"/>
                  <a:gd name="T11" fmla="*/ 395 h 1394"/>
                  <a:gd name="T12" fmla="*/ 78 w 1732"/>
                  <a:gd name="T13" fmla="*/ 913 h 1394"/>
                  <a:gd name="T14" fmla="*/ 288 w 1732"/>
                  <a:gd name="T15" fmla="*/ 1246 h 1394"/>
                  <a:gd name="T16" fmla="*/ 487 w 1732"/>
                  <a:gd name="T17" fmla="*/ 1389 h 1394"/>
                  <a:gd name="T18" fmla="*/ 1040 w 1732"/>
                  <a:gd name="T19" fmla="*/ 1292 h 1394"/>
                  <a:gd name="T20" fmla="*/ 1467 w 1732"/>
                  <a:gd name="T21" fmla="*/ 1171 h 1394"/>
                  <a:gd name="T22" fmla="*/ 1635 w 1732"/>
                  <a:gd name="T23" fmla="*/ 599 h 1394"/>
                  <a:gd name="T24" fmla="*/ 1723 w 1732"/>
                  <a:gd name="T25" fmla="*/ 334 h 1394"/>
                  <a:gd name="T26" fmla="*/ 1725 w 1732"/>
                  <a:gd name="T27" fmla="*/ 314 h 1394"/>
                  <a:gd name="T28" fmla="*/ 1732 w 1732"/>
                  <a:gd name="T29" fmla="*/ 58 h 1394"/>
                  <a:gd name="T30" fmla="*/ 1699 w 1732"/>
                  <a:gd name="T31" fmla="*/ 68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2" h="1394">
                    <a:moveTo>
                      <a:pt x="1699" y="68"/>
                    </a:moveTo>
                    <a:cubicBezTo>
                      <a:pt x="1699" y="68"/>
                      <a:pt x="1689" y="90"/>
                      <a:pt x="1645" y="84"/>
                    </a:cubicBezTo>
                    <a:cubicBezTo>
                      <a:pt x="1600" y="78"/>
                      <a:pt x="1517" y="43"/>
                      <a:pt x="1454" y="22"/>
                    </a:cubicBezTo>
                    <a:cubicBezTo>
                      <a:pt x="1391" y="2"/>
                      <a:pt x="1349" y="0"/>
                      <a:pt x="1151" y="64"/>
                    </a:cubicBezTo>
                    <a:cubicBezTo>
                      <a:pt x="1034" y="102"/>
                      <a:pt x="592" y="304"/>
                      <a:pt x="404" y="353"/>
                    </a:cubicBezTo>
                    <a:cubicBezTo>
                      <a:pt x="216" y="401"/>
                      <a:pt x="87" y="407"/>
                      <a:pt x="0" y="395"/>
                    </a:cubicBezTo>
                    <a:cubicBezTo>
                      <a:pt x="0" y="395"/>
                      <a:pt x="29" y="759"/>
                      <a:pt x="78" y="913"/>
                    </a:cubicBezTo>
                    <a:cubicBezTo>
                      <a:pt x="126" y="1067"/>
                      <a:pt x="234" y="1197"/>
                      <a:pt x="288" y="1246"/>
                    </a:cubicBezTo>
                    <a:cubicBezTo>
                      <a:pt x="343" y="1294"/>
                      <a:pt x="468" y="1385"/>
                      <a:pt x="487" y="1389"/>
                    </a:cubicBezTo>
                    <a:cubicBezTo>
                      <a:pt x="505" y="1394"/>
                      <a:pt x="883" y="1335"/>
                      <a:pt x="1040" y="1292"/>
                    </a:cubicBezTo>
                    <a:cubicBezTo>
                      <a:pt x="1198" y="1250"/>
                      <a:pt x="1467" y="1171"/>
                      <a:pt x="1467" y="1171"/>
                    </a:cubicBezTo>
                    <a:cubicBezTo>
                      <a:pt x="1467" y="1171"/>
                      <a:pt x="1592" y="708"/>
                      <a:pt x="1635" y="599"/>
                    </a:cubicBezTo>
                    <a:cubicBezTo>
                      <a:pt x="1677" y="490"/>
                      <a:pt x="1723" y="334"/>
                      <a:pt x="1723" y="334"/>
                    </a:cubicBezTo>
                    <a:cubicBezTo>
                      <a:pt x="1725" y="314"/>
                      <a:pt x="1725" y="314"/>
                      <a:pt x="1725" y="314"/>
                    </a:cubicBezTo>
                    <a:cubicBezTo>
                      <a:pt x="1732" y="58"/>
                      <a:pt x="1732" y="58"/>
                      <a:pt x="1732" y="58"/>
                    </a:cubicBezTo>
                    <a:lnTo>
                      <a:pt x="1699" y="68"/>
                    </a:lnTo>
                    <a:close/>
                  </a:path>
                </a:pathLst>
              </a:custGeom>
              <a:solidFill>
                <a:srgbClr val="FF3F2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6" name="Freeform 162">
                <a:extLst>
                  <a:ext uri="{FF2B5EF4-FFF2-40B4-BE49-F238E27FC236}">
                    <a16:creationId xmlns:a16="http://schemas.microsoft.com/office/drawing/2014/main" id="{00859B20-51DC-41CC-9D55-8F5A983F362F}"/>
                  </a:ext>
                </a:extLst>
              </p:cNvPr>
              <p:cNvSpPr>
                <a:spLocks/>
              </p:cNvSpPr>
              <p:nvPr/>
            </p:nvSpPr>
            <p:spPr bwMode="auto">
              <a:xfrm>
                <a:off x="10650538" y="4373563"/>
                <a:ext cx="327025" cy="373063"/>
              </a:xfrm>
              <a:custGeom>
                <a:avLst/>
                <a:gdLst>
                  <a:gd name="T0" fmla="*/ 57 w 152"/>
                  <a:gd name="T1" fmla="*/ 48 h 174"/>
                  <a:gd name="T2" fmla="*/ 35 w 152"/>
                  <a:gd name="T3" fmla="*/ 174 h 174"/>
                  <a:gd name="T4" fmla="*/ 152 w 152"/>
                  <a:gd name="T5" fmla="*/ 116 h 174"/>
                  <a:gd name="T6" fmla="*/ 137 w 152"/>
                  <a:gd name="T7" fmla="*/ 0 h 174"/>
                  <a:gd name="T8" fmla="*/ 69 w 152"/>
                  <a:gd name="T9" fmla="*/ 9 h 174"/>
                  <a:gd name="T10" fmla="*/ 57 w 152"/>
                  <a:gd name="T11" fmla="*/ 48 h 174"/>
                </a:gdLst>
                <a:ahLst/>
                <a:cxnLst>
                  <a:cxn ang="0">
                    <a:pos x="T0" y="T1"/>
                  </a:cxn>
                  <a:cxn ang="0">
                    <a:pos x="T2" y="T3"/>
                  </a:cxn>
                  <a:cxn ang="0">
                    <a:pos x="T4" y="T5"/>
                  </a:cxn>
                  <a:cxn ang="0">
                    <a:pos x="T6" y="T7"/>
                  </a:cxn>
                  <a:cxn ang="0">
                    <a:pos x="T8" y="T9"/>
                  </a:cxn>
                  <a:cxn ang="0">
                    <a:pos x="T10" y="T11"/>
                  </a:cxn>
                </a:cxnLst>
                <a:rect l="0" t="0" r="r" b="b"/>
                <a:pathLst>
                  <a:path w="152" h="174">
                    <a:moveTo>
                      <a:pt x="57" y="48"/>
                    </a:moveTo>
                    <a:cubicBezTo>
                      <a:pt x="55" y="51"/>
                      <a:pt x="0" y="167"/>
                      <a:pt x="35" y="174"/>
                    </a:cubicBezTo>
                    <a:cubicBezTo>
                      <a:pt x="152" y="116"/>
                      <a:pt x="152" y="116"/>
                      <a:pt x="152" y="116"/>
                    </a:cubicBezTo>
                    <a:cubicBezTo>
                      <a:pt x="137" y="0"/>
                      <a:pt x="137" y="0"/>
                      <a:pt x="137" y="0"/>
                    </a:cubicBezTo>
                    <a:cubicBezTo>
                      <a:pt x="69" y="9"/>
                      <a:pt x="69" y="9"/>
                      <a:pt x="69" y="9"/>
                    </a:cubicBezTo>
                    <a:lnTo>
                      <a:pt x="57" y="48"/>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7" name="Freeform 163">
                <a:extLst>
                  <a:ext uri="{FF2B5EF4-FFF2-40B4-BE49-F238E27FC236}">
                    <a16:creationId xmlns:a16="http://schemas.microsoft.com/office/drawing/2014/main" id="{2437D2EF-0B80-4479-AF57-60E037D75C48}"/>
                  </a:ext>
                </a:extLst>
              </p:cNvPr>
              <p:cNvSpPr>
                <a:spLocks/>
              </p:cNvSpPr>
              <p:nvPr/>
            </p:nvSpPr>
            <p:spPr bwMode="auto">
              <a:xfrm>
                <a:off x="10450513" y="4495800"/>
                <a:ext cx="358775" cy="698500"/>
              </a:xfrm>
              <a:custGeom>
                <a:avLst/>
                <a:gdLst>
                  <a:gd name="T0" fmla="*/ 167 w 167"/>
                  <a:gd name="T1" fmla="*/ 96 h 325"/>
                  <a:gd name="T2" fmla="*/ 91 w 167"/>
                  <a:gd name="T3" fmla="*/ 254 h 325"/>
                  <a:gd name="T4" fmla="*/ 60 w 167"/>
                  <a:gd name="T5" fmla="*/ 318 h 325"/>
                  <a:gd name="T6" fmla="*/ 33 w 167"/>
                  <a:gd name="T7" fmla="*/ 325 h 325"/>
                  <a:gd name="T8" fmla="*/ 2 w 167"/>
                  <a:gd name="T9" fmla="*/ 292 h 325"/>
                  <a:gd name="T10" fmla="*/ 45 w 167"/>
                  <a:gd name="T11" fmla="*/ 72 h 325"/>
                  <a:gd name="T12" fmla="*/ 133 w 167"/>
                  <a:gd name="T13" fmla="*/ 0 h 325"/>
                  <a:gd name="T14" fmla="*/ 144 w 167"/>
                  <a:gd name="T15" fmla="*/ 67 h 325"/>
                  <a:gd name="T16" fmla="*/ 167 w 167"/>
                  <a:gd name="T17" fmla="*/ 9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325">
                    <a:moveTo>
                      <a:pt x="167" y="96"/>
                    </a:moveTo>
                    <a:cubicBezTo>
                      <a:pt x="91" y="254"/>
                      <a:pt x="91" y="254"/>
                      <a:pt x="91" y="254"/>
                    </a:cubicBezTo>
                    <a:cubicBezTo>
                      <a:pt x="60" y="318"/>
                      <a:pt x="60" y="318"/>
                      <a:pt x="60" y="318"/>
                    </a:cubicBezTo>
                    <a:cubicBezTo>
                      <a:pt x="33" y="325"/>
                      <a:pt x="33" y="325"/>
                      <a:pt x="33" y="325"/>
                    </a:cubicBezTo>
                    <a:cubicBezTo>
                      <a:pt x="31" y="324"/>
                      <a:pt x="4" y="305"/>
                      <a:pt x="2" y="292"/>
                    </a:cubicBezTo>
                    <a:cubicBezTo>
                      <a:pt x="0" y="270"/>
                      <a:pt x="45" y="72"/>
                      <a:pt x="45" y="72"/>
                    </a:cubicBezTo>
                    <a:cubicBezTo>
                      <a:pt x="133" y="0"/>
                      <a:pt x="133" y="0"/>
                      <a:pt x="133" y="0"/>
                    </a:cubicBezTo>
                    <a:cubicBezTo>
                      <a:pt x="133" y="0"/>
                      <a:pt x="137" y="50"/>
                      <a:pt x="144" y="67"/>
                    </a:cubicBezTo>
                    <a:cubicBezTo>
                      <a:pt x="155" y="93"/>
                      <a:pt x="167" y="96"/>
                      <a:pt x="167" y="96"/>
                    </a:cubicBez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8" name="Freeform 164">
                <a:extLst>
                  <a:ext uri="{FF2B5EF4-FFF2-40B4-BE49-F238E27FC236}">
                    <a16:creationId xmlns:a16="http://schemas.microsoft.com/office/drawing/2014/main" id="{D5F47B6B-D754-4968-AC12-7D83EBF5DA71}"/>
                  </a:ext>
                </a:extLst>
              </p:cNvPr>
              <p:cNvSpPr>
                <a:spLocks/>
              </p:cNvSpPr>
              <p:nvPr/>
            </p:nvSpPr>
            <p:spPr bwMode="auto">
              <a:xfrm>
                <a:off x="10834688" y="2957512"/>
                <a:ext cx="1397000" cy="1728788"/>
              </a:xfrm>
              <a:custGeom>
                <a:avLst/>
                <a:gdLst>
                  <a:gd name="T0" fmla="*/ 649 w 649"/>
                  <a:gd name="T1" fmla="*/ 0 h 806"/>
                  <a:gd name="T2" fmla="*/ 590 w 649"/>
                  <a:gd name="T3" fmla="*/ 449 h 806"/>
                  <a:gd name="T4" fmla="*/ 527 w 649"/>
                  <a:gd name="T5" fmla="*/ 633 h 806"/>
                  <a:gd name="T6" fmla="*/ 56 w 649"/>
                  <a:gd name="T7" fmla="*/ 806 h 806"/>
                  <a:gd name="T8" fmla="*/ 24 w 649"/>
                  <a:gd name="T9" fmla="*/ 659 h 806"/>
                  <a:gd name="T10" fmla="*/ 343 w 649"/>
                  <a:gd name="T11" fmla="*/ 495 h 806"/>
                  <a:gd name="T12" fmla="*/ 422 w 649"/>
                  <a:gd name="T13" fmla="*/ 184 h 806"/>
                  <a:gd name="T14" fmla="*/ 481 w 649"/>
                  <a:gd name="T15" fmla="*/ 41 h 806"/>
                  <a:gd name="T16" fmla="*/ 649 w 649"/>
                  <a:gd name="T17"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9" h="806">
                    <a:moveTo>
                      <a:pt x="649" y="0"/>
                    </a:moveTo>
                    <a:cubicBezTo>
                      <a:pt x="649" y="0"/>
                      <a:pt x="630" y="291"/>
                      <a:pt x="590" y="449"/>
                    </a:cubicBezTo>
                    <a:cubicBezTo>
                      <a:pt x="550" y="606"/>
                      <a:pt x="527" y="633"/>
                      <a:pt x="527" y="633"/>
                    </a:cubicBezTo>
                    <a:cubicBezTo>
                      <a:pt x="527" y="633"/>
                      <a:pt x="125" y="798"/>
                      <a:pt x="56" y="806"/>
                    </a:cubicBezTo>
                    <a:cubicBezTo>
                      <a:pt x="56" y="806"/>
                      <a:pt x="0" y="740"/>
                      <a:pt x="24" y="659"/>
                    </a:cubicBezTo>
                    <a:cubicBezTo>
                      <a:pt x="24" y="659"/>
                      <a:pt x="297" y="534"/>
                      <a:pt x="343" y="495"/>
                    </a:cubicBezTo>
                    <a:cubicBezTo>
                      <a:pt x="343" y="495"/>
                      <a:pt x="410" y="275"/>
                      <a:pt x="422" y="184"/>
                    </a:cubicBezTo>
                    <a:cubicBezTo>
                      <a:pt x="481" y="41"/>
                      <a:pt x="481" y="41"/>
                      <a:pt x="481" y="41"/>
                    </a:cubicBezTo>
                    <a:lnTo>
                      <a:pt x="649" y="0"/>
                    </a:lnTo>
                    <a:close/>
                  </a:path>
                </a:pathLst>
              </a:custGeom>
              <a:solidFill>
                <a:srgbClr val="5366F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9" name="Freeform 165">
                <a:extLst>
                  <a:ext uri="{FF2B5EF4-FFF2-40B4-BE49-F238E27FC236}">
                    <a16:creationId xmlns:a16="http://schemas.microsoft.com/office/drawing/2014/main" id="{3234913C-9174-4C7F-AF7B-D9DCC3B5B00C}"/>
                  </a:ext>
                </a:extLst>
              </p:cNvPr>
              <p:cNvSpPr>
                <a:spLocks/>
              </p:cNvSpPr>
              <p:nvPr/>
            </p:nvSpPr>
            <p:spPr bwMode="auto">
              <a:xfrm>
                <a:off x="12309475" y="1190625"/>
                <a:ext cx="514350" cy="514350"/>
              </a:xfrm>
              <a:custGeom>
                <a:avLst/>
                <a:gdLst>
                  <a:gd name="T0" fmla="*/ 324 w 324"/>
                  <a:gd name="T1" fmla="*/ 87 h 324"/>
                  <a:gd name="T2" fmla="*/ 242 w 324"/>
                  <a:gd name="T3" fmla="*/ 284 h 324"/>
                  <a:gd name="T4" fmla="*/ 0 w 324"/>
                  <a:gd name="T5" fmla="*/ 324 h 324"/>
                  <a:gd name="T6" fmla="*/ 37 w 324"/>
                  <a:gd name="T7" fmla="*/ 170 h 324"/>
                  <a:gd name="T8" fmla="*/ 106 w 324"/>
                  <a:gd name="T9" fmla="*/ 0 h 324"/>
                  <a:gd name="T10" fmla="*/ 324 w 324"/>
                  <a:gd name="T11" fmla="*/ 87 h 324"/>
                </a:gdLst>
                <a:ahLst/>
                <a:cxnLst>
                  <a:cxn ang="0">
                    <a:pos x="T0" y="T1"/>
                  </a:cxn>
                  <a:cxn ang="0">
                    <a:pos x="T2" y="T3"/>
                  </a:cxn>
                  <a:cxn ang="0">
                    <a:pos x="T4" y="T5"/>
                  </a:cxn>
                  <a:cxn ang="0">
                    <a:pos x="T6" y="T7"/>
                  </a:cxn>
                  <a:cxn ang="0">
                    <a:pos x="T8" y="T9"/>
                  </a:cxn>
                  <a:cxn ang="0">
                    <a:pos x="T10" y="T11"/>
                  </a:cxn>
                </a:cxnLst>
                <a:rect l="0" t="0" r="r" b="b"/>
                <a:pathLst>
                  <a:path w="324" h="324">
                    <a:moveTo>
                      <a:pt x="324" y="87"/>
                    </a:moveTo>
                    <a:lnTo>
                      <a:pt x="242" y="284"/>
                    </a:lnTo>
                    <a:lnTo>
                      <a:pt x="0" y="324"/>
                    </a:lnTo>
                    <a:lnTo>
                      <a:pt x="37" y="170"/>
                    </a:lnTo>
                    <a:lnTo>
                      <a:pt x="106" y="0"/>
                    </a:lnTo>
                    <a:lnTo>
                      <a:pt x="324" y="87"/>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0" name="Freeform 166">
                <a:extLst>
                  <a:ext uri="{FF2B5EF4-FFF2-40B4-BE49-F238E27FC236}">
                    <a16:creationId xmlns:a16="http://schemas.microsoft.com/office/drawing/2014/main" id="{F826AEB5-1EE6-4992-8E46-D9449CDD3B98}"/>
                  </a:ext>
                </a:extLst>
              </p:cNvPr>
              <p:cNvSpPr>
                <a:spLocks/>
              </p:cNvSpPr>
              <p:nvPr/>
            </p:nvSpPr>
            <p:spPr bwMode="auto">
              <a:xfrm>
                <a:off x="10075863" y="2387600"/>
                <a:ext cx="425450" cy="498475"/>
              </a:xfrm>
              <a:custGeom>
                <a:avLst/>
                <a:gdLst>
                  <a:gd name="T0" fmla="*/ 176 w 198"/>
                  <a:gd name="T1" fmla="*/ 0 h 232"/>
                  <a:gd name="T2" fmla="*/ 78 w 198"/>
                  <a:gd name="T3" fmla="*/ 50 h 232"/>
                  <a:gd name="T4" fmla="*/ 11 w 198"/>
                  <a:gd name="T5" fmla="*/ 108 h 232"/>
                  <a:gd name="T6" fmla="*/ 19 w 198"/>
                  <a:gd name="T7" fmla="*/ 211 h 232"/>
                  <a:gd name="T8" fmla="*/ 67 w 198"/>
                  <a:gd name="T9" fmla="*/ 220 h 232"/>
                  <a:gd name="T10" fmla="*/ 143 w 198"/>
                  <a:gd name="T11" fmla="*/ 125 h 232"/>
                  <a:gd name="T12" fmla="*/ 198 w 198"/>
                  <a:gd name="T13" fmla="*/ 91 h 232"/>
                  <a:gd name="T14" fmla="*/ 176 w 198"/>
                  <a:gd name="T15" fmla="*/ 0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 h="232">
                    <a:moveTo>
                      <a:pt x="176" y="0"/>
                    </a:moveTo>
                    <a:cubicBezTo>
                      <a:pt x="176" y="0"/>
                      <a:pt x="111" y="33"/>
                      <a:pt x="78" y="50"/>
                    </a:cubicBezTo>
                    <a:cubicBezTo>
                      <a:pt x="45" y="66"/>
                      <a:pt x="22" y="94"/>
                      <a:pt x="11" y="108"/>
                    </a:cubicBezTo>
                    <a:cubicBezTo>
                      <a:pt x="0" y="121"/>
                      <a:pt x="6" y="195"/>
                      <a:pt x="19" y="211"/>
                    </a:cubicBezTo>
                    <a:cubicBezTo>
                      <a:pt x="31" y="227"/>
                      <a:pt x="58" y="232"/>
                      <a:pt x="67" y="220"/>
                    </a:cubicBezTo>
                    <a:cubicBezTo>
                      <a:pt x="78" y="204"/>
                      <a:pt x="143" y="125"/>
                      <a:pt x="143" y="125"/>
                    </a:cubicBezTo>
                    <a:cubicBezTo>
                      <a:pt x="198" y="91"/>
                      <a:pt x="198" y="91"/>
                      <a:pt x="198" y="91"/>
                    </a:cubicBezTo>
                    <a:lnTo>
                      <a:pt x="176" y="0"/>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1" name="Freeform 167">
                <a:extLst>
                  <a:ext uri="{FF2B5EF4-FFF2-40B4-BE49-F238E27FC236}">
                    <a16:creationId xmlns:a16="http://schemas.microsoft.com/office/drawing/2014/main" id="{DDAAA977-A1BB-4C3A-B3C1-0350DC1FC7F6}"/>
                  </a:ext>
                </a:extLst>
              </p:cNvPr>
              <p:cNvSpPr>
                <a:spLocks/>
              </p:cNvSpPr>
              <p:nvPr/>
            </p:nvSpPr>
            <p:spPr bwMode="auto">
              <a:xfrm>
                <a:off x="9974263" y="2870200"/>
                <a:ext cx="2100263" cy="2347913"/>
              </a:xfrm>
              <a:custGeom>
                <a:avLst/>
                <a:gdLst>
                  <a:gd name="T0" fmla="*/ 642 w 976"/>
                  <a:gd name="T1" fmla="*/ 0 h 1093"/>
                  <a:gd name="T2" fmla="*/ 212 w 976"/>
                  <a:gd name="T3" fmla="*/ 671 h 1093"/>
                  <a:gd name="T4" fmla="*/ 22 w 976"/>
                  <a:gd name="T5" fmla="*/ 943 h 1093"/>
                  <a:gd name="T6" fmla="*/ 101 w 976"/>
                  <a:gd name="T7" fmla="*/ 1085 h 1093"/>
                  <a:gd name="T8" fmla="*/ 471 w 976"/>
                  <a:gd name="T9" fmla="*/ 652 h 1093"/>
                  <a:gd name="T10" fmla="*/ 741 w 976"/>
                  <a:gd name="T11" fmla="*/ 293 h 1093"/>
                  <a:gd name="T12" fmla="*/ 868 w 976"/>
                  <a:gd name="T13" fmla="*/ 286 h 1093"/>
                  <a:gd name="T14" fmla="*/ 976 w 976"/>
                  <a:gd name="T15" fmla="*/ 60 h 1093"/>
                  <a:gd name="T16" fmla="*/ 642 w 976"/>
                  <a:gd name="T17"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6" h="1093">
                    <a:moveTo>
                      <a:pt x="642" y="0"/>
                    </a:moveTo>
                    <a:cubicBezTo>
                      <a:pt x="642" y="0"/>
                      <a:pt x="273" y="572"/>
                      <a:pt x="212" y="671"/>
                    </a:cubicBezTo>
                    <a:cubicBezTo>
                      <a:pt x="151" y="770"/>
                      <a:pt x="22" y="943"/>
                      <a:pt x="22" y="943"/>
                    </a:cubicBezTo>
                    <a:cubicBezTo>
                      <a:pt x="22" y="943"/>
                      <a:pt x="0" y="1093"/>
                      <a:pt x="101" y="1085"/>
                    </a:cubicBezTo>
                    <a:cubicBezTo>
                      <a:pt x="101" y="1085"/>
                      <a:pt x="382" y="768"/>
                      <a:pt x="471" y="652"/>
                    </a:cubicBezTo>
                    <a:cubicBezTo>
                      <a:pt x="560" y="537"/>
                      <a:pt x="741" y="293"/>
                      <a:pt x="741" y="293"/>
                    </a:cubicBezTo>
                    <a:cubicBezTo>
                      <a:pt x="868" y="286"/>
                      <a:pt x="868" y="286"/>
                      <a:pt x="868" y="286"/>
                    </a:cubicBezTo>
                    <a:cubicBezTo>
                      <a:pt x="976" y="60"/>
                      <a:pt x="976" y="60"/>
                      <a:pt x="976" y="60"/>
                    </a:cubicBezTo>
                    <a:lnTo>
                      <a:pt x="642" y="0"/>
                    </a:lnTo>
                    <a:close/>
                  </a:path>
                </a:pathLst>
              </a:custGeom>
              <a:solidFill>
                <a:srgbClr val="5366F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2" name="Freeform 168">
                <a:extLst>
                  <a:ext uri="{FF2B5EF4-FFF2-40B4-BE49-F238E27FC236}">
                    <a16:creationId xmlns:a16="http://schemas.microsoft.com/office/drawing/2014/main" id="{D3DF453D-7452-4832-A850-594DE2DF34F4}"/>
                  </a:ext>
                </a:extLst>
              </p:cNvPr>
              <p:cNvSpPr>
                <a:spLocks/>
              </p:cNvSpPr>
              <p:nvPr/>
            </p:nvSpPr>
            <p:spPr bwMode="auto">
              <a:xfrm>
                <a:off x="10396538" y="242887"/>
                <a:ext cx="3930650" cy="2736850"/>
              </a:xfrm>
              <a:custGeom>
                <a:avLst/>
                <a:gdLst>
                  <a:gd name="T0" fmla="*/ 1093 w 1826"/>
                  <a:gd name="T1" fmla="*/ 577 h 1275"/>
                  <a:gd name="T2" fmla="*/ 891 w 1826"/>
                  <a:gd name="T3" fmla="*/ 549 h 1275"/>
                  <a:gd name="T4" fmla="*/ 0 w 1826"/>
                  <a:gd name="T5" fmla="*/ 1000 h 1275"/>
                  <a:gd name="T6" fmla="*/ 36 w 1826"/>
                  <a:gd name="T7" fmla="*/ 1127 h 1275"/>
                  <a:gd name="T8" fmla="*/ 630 w 1826"/>
                  <a:gd name="T9" fmla="*/ 866 h 1275"/>
                  <a:gd name="T10" fmla="*/ 462 w 1826"/>
                  <a:gd name="T11" fmla="*/ 1138 h 1275"/>
                  <a:gd name="T12" fmla="*/ 480 w 1826"/>
                  <a:gd name="T13" fmla="*/ 1228 h 1275"/>
                  <a:gd name="T14" fmla="*/ 767 w 1826"/>
                  <a:gd name="T15" fmla="*/ 1270 h 1275"/>
                  <a:gd name="T16" fmla="*/ 917 w 1826"/>
                  <a:gd name="T17" fmla="*/ 1219 h 1275"/>
                  <a:gd name="T18" fmla="*/ 1265 w 1826"/>
                  <a:gd name="T19" fmla="*/ 658 h 1275"/>
                  <a:gd name="T20" fmla="*/ 1826 w 1826"/>
                  <a:gd name="T21" fmla="*/ 83 h 1275"/>
                  <a:gd name="T22" fmla="*/ 1739 w 1826"/>
                  <a:gd name="T23" fmla="*/ 0 h 1275"/>
                  <a:gd name="T24" fmla="*/ 1255 w 1826"/>
                  <a:gd name="T25" fmla="*/ 377 h 1275"/>
                  <a:gd name="T26" fmla="*/ 1214 w 1826"/>
                  <a:gd name="T27" fmla="*/ 456 h 1275"/>
                  <a:gd name="T28" fmla="*/ 1121 w 1826"/>
                  <a:gd name="T29" fmla="*/ 504 h 1275"/>
                  <a:gd name="T30" fmla="*/ 1093 w 1826"/>
                  <a:gd name="T31" fmla="*/ 577 h 1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6" h="1275">
                    <a:moveTo>
                      <a:pt x="1093" y="577"/>
                    </a:moveTo>
                    <a:cubicBezTo>
                      <a:pt x="1093" y="577"/>
                      <a:pt x="935" y="583"/>
                      <a:pt x="891" y="549"/>
                    </a:cubicBezTo>
                    <a:cubicBezTo>
                      <a:pt x="847" y="514"/>
                      <a:pt x="196" y="863"/>
                      <a:pt x="0" y="1000"/>
                    </a:cubicBezTo>
                    <a:cubicBezTo>
                      <a:pt x="36" y="1127"/>
                      <a:pt x="36" y="1127"/>
                      <a:pt x="36" y="1127"/>
                    </a:cubicBezTo>
                    <a:cubicBezTo>
                      <a:pt x="36" y="1127"/>
                      <a:pt x="527" y="904"/>
                      <a:pt x="630" y="866"/>
                    </a:cubicBezTo>
                    <a:cubicBezTo>
                      <a:pt x="462" y="1138"/>
                      <a:pt x="462" y="1138"/>
                      <a:pt x="462" y="1138"/>
                    </a:cubicBezTo>
                    <a:cubicBezTo>
                      <a:pt x="462" y="1138"/>
                      <a:pt x="419" y="1197"/>
                      <a:pt x="480" y="1228"/>
                    </a:cubicBezTo>
                    <a:cubicBezTo>
                      <a:pt x="540" y="1258"/>
                      <a:pt x="690" y="1275"/>
                      <a:pt x="767" y="1270"/>
                    </a:cubicBezTo>
                    <a:cubicBezTo>
                      <a:pt x="864" y="1264"/>
                      <a:pt x="889" y="1246"/>
                      <a:pt x="917" y="1219"/>
                    </a:cubicBezTo>
                    <a:cubicBezTo>
                      <a:pt x="957" y="1181"/>
                      <a:pt x="1127" y="836"/>
                      <a:pt x="1265" y="658"/>
                    </a:cubicBezTo>
                    <a:cubicBezTo>
                      <a:pt x="1402" y="480"/>
                      <a:pt x="1826" y="83"/>
                      <a:pt x="1826" y="83"/>
                    </a:cubicBezTo>
                    <a:cubicBezTo>
                      <a:pt x="1826" y="83"/>
                      <a:pt x="1776" y="32"/>
                      <a:pt x="1739" y="0"/>
                    </a:cubicBezTo>
                    <a:cubicBezTo>
                      <a:pt x="1255" y="377"/>
                      <a:pt x="1255" y="377"/>
                      <a:pt x="1255" y="377"/>
                    </a:cubicBezTo>
                    <a:cubicBezTo>
                      <a:pt x="1214" y="456"/>
                      <a:pt x="1214" y="456"/>
                      <a:pt x="1214" y="456"/>
                    </a:cubicBezTo>
                    <a:cubicBezTo>
                      <a:pt x="1121" y="504"/>
                      <a:pt x="1121" y="504"/>
                      <a:pt x="1121" y="504"/>
                    </a:cubicBezTo>
                    <a:lnTo>
                      <a:pt x="1093" y="577"/>
                    </a:lnTo>
                    <a:close/>
                  </a:path>
                </a:pathLst>
              </a:custGeom>
              <a:solidFill>
                <a:srgbClr val="4EB0F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3" name="Freeform 169">
                <a:extLst>
                  <a:ext uri="{FF2B5EF4-FFF2-40B4-BE49-F238E27FC236}">
                    <a16:creationId xmlns:a16="http://schemas.microsoft.com/office/drawing/2014/main" id="{4FB735DA-7F53-415D-96BF-FAABE3FA7262}"/>
                  </a:ext>
                </a:extLst>
              </p:cNvPr>
              <p:cNvSpPr>
                <a:spLocks/>
              </p:cNvSpPr>
              <p:nvPr/>
            </p:nvSpPr>
            <p:spPr bwMode="auto">
              <a:xfrm>
                <a:off x="12350750" y="357187"/>
                <a:ext cx="836613" cy="1004888"/>
              </a:xfrm>
              <a:custGeom>
                <a:avLst/>
                <a:gdLst>
                  <a:gd name="T0" fmla="*/ 370 w 389"/>
                  <a:gd name="T1" fmla="*/ 5 h 468"/>
                  <a:gd name="T2" fmla="*/ 379 w 389"/>
                  <a:gd name="T3" fmla="*/ 254 h 468"/>
                  <a:gd name="T4" fmla="*/ 192 w 389"/>
                  <a:gd name="T5" fmla="*/ 466 h 468"/>
                  <a:gd name="T6" fmla="*/ 20 w 389"/>
                  <a:gd name="T7" fmla="*/ 285 h 468"/>
                  <a:gd name="T8" fmla="*/ 43 w 389"/>
                  <a:gd name="T9" fmla="*/ 0 h 468"/>
                  <a:gd name="T10" fmla="*/ 370 w 389"/>
                  <a:gd name="T11" fmla="*/ 5 h 468"/>
                </a:gdLst>
                <a:ahLst/>
                <a:cxnLst>
                  <a:cxn ang="0">
                    <a:pos x="T0" y="T1"/>
                  </a:cxn>
                  <a:cxn ang="0">
                    <a:pos x="T2" y="T3"/>
                  </a:cxn>
                  <a:cxn ang="0">
                    <a:pos x="T4" y="T5"/>
                  </a:cxn>
                  <a:cxn ang="0">
                    <a:pos x="T6" y="T7"/>
                  </a:cxn>
                  <a:cxn ang="0">
                    <a:pos x="T8" y="T9"/>
                  </a:cxn>
                  <a:cxn ang="0">
                    <a:pos x="T10" y="T11"/>
                  </a:cxn>
                </a:cxnLst>
                <a:rect l="0" t="0" r="r" b="b"/>
                <a:pathLst>
                  <a:path w="389" h="468">
                    <a:moveTo>
                      <a:pt x="370" y="5"/>
                    </a:moveTo>
                    <a:cubicBezTo>
                      <a:pt x="370" y="5"/>
                      <a:pt x="389" y="106"/>
                      <a:pt x="379" y="254"/>
                    </a:cubicBezTo>
                    <a:cubicBezTo>
                      <a:pt x="369" y="402"/>
                      <a:pt x="294" y="468"/>
                      <a:pt x="192" y="466"/>
                    </a:cubicBezTo>
                    <a:cubicBezTo>
                      <a:pt x="126" y="464"/>
                      <a:pt x="39" y="434"/>
                      <a:pt x="20" y="285"/>
                    </a:cubicBezTo>
                    <a:cubicBezTo>
                      <a:pt x="0" y="136"/>
                      <a:pt x="43" y="0"/>
                      <a:pt x="43" y="0"/>
                    </a:cubicBezTo>
                    <a:lnTo>
                      <a:pt x="370" y="5"/>
                    </a:ln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4" name="Freeform 170">
                <a:extLst>
                  <a:ext uri="{FF2B5EF4-FFF2-40B4-BE49-F238E27FC236}">
                    <a16:creationId xmlns:a16="http://schemas.microsoft.com/office/drawing/2014/main" id="{A53C3413-1AFB-4196-8876-94988DE20909}"/>
                  </a:ext>
                </a:extLst>
              </p:cNvPr>
              <p:cNvSpPr>
                <a:spLocks/>
              </p:cNvSpPr>
              <p:nvPr/>
            </p:nvSpPr>
            <p:spPr bwMode="auto">
              <a:xfrm>
                <a:off x="12369800" y="-15875"/>
                <a:ext cx="1063625" cy="533400"/>
              </a:xfrm>
              <a:custGeom>
                <a:avLst/>
                <a:gdLst>
                  <a:gd name="T0" fmla="*/ 5 w 494"/>
                  <a:gd name="T1" fmla="*/ 135 h 249"/>
                  <a:gd name="T2" fmla="*/ 94 w 494"/>
                  <a:gd name="T3" fmla="*/ 26 h 249"/>
                  <a:gd name="T4" fmla="*/ 344 w 494"/>
                  <a:gd name="T5" fmla="*/ 67 h 249"/>
                  <a:gd name="T6" fmla="*/ 494 w 494"/>
                  <a:gd name="T7" fmla="*/ 72 h 249"/>
                  <a:gd name="T8" fmla="*/ 321 w 494"/>
                  <a:gd name="T9" fmla="*/ 247 h 249"/>
                  <a:gd name="T10" fmla="*/ 73 w 494"/>
                  <a:gd name="T11" fmla="*/ 207 h 249"/>
                  <a:gd name="T12" fmla="*/ 5 w 494"/>
                  <a:gd name="T13" fmla="*/ 135 h 249"/>
                </a:gdLst>
                <a:ahLst/>
                <a:cxnLst>
                  <a:cxn ang="0">
                    <a:pos x="T0" y="T1"/>
                  </a:cxn>
                  <a:cxn ang="0">
                    <a:pos x="T2" y="T3"/>
                  </a:cxn>
                  <a:cxn ang="0">
                    <a:pos x="T4" y="T5"/>
                  </a:cxn>
                  <a:cxn ang="0">
                    <a:pos x="T6" y="T7"/>
                  </a:cxn>
                  <a:cxn ang="0">
                    <a:pos x="T8" y="T9"/>
                  </a:cxn>
                  <a:cxn ang="0">
                    <a:pos x="T10" y="T11"/>
                  </a:cxn>
                  <a:cxn ang="0">
                    <a:pos x="T12" y="T13"/>
                  </a:cxn>
                </a:cxnLst>
                <a:rect l="0" t="0" r="r" b="b"/>
                <a:pathLst>
                  <a:path w="494" h="249">
                    <a:moveTo>
                      <a:pt x="5" y="135"/>
                    </a:moveTo>
                    <a:cubicBezTo>
                      <a:pt x="5" y="135"/>
                      <a:pt x="0" y="51"/>
                      <a:pt x="94" y="26"/>
                    </a:cubicBezTo>
                    <a:cubicBezTo>
                      <a:pt x="188" y="0"/>
                      <a:pt x="256" y="33"/>
                      <a:pt x="344" y="67"/>
                    </a:cubicBezTo>
                    <a:cubicBezTo>
                      <a:pt x="431" y="101"/>
                      <a:pt x="461" y="101"/>
                      <a:pt x="494" y="72"/>
                    </a:cubicBezTo>
                    <a:cubicBezTo>
                      <a:pt x="494" y="72"/>
                      <a:pt x="487" y="244"/>
                      <a:pt x="321" y="247"/>
                    </a:cubicBezTo>
                    <a:cubicBezTo>
                      <a:pt x="207" y="249"/>
                      <a:pt x="73" y="207"/>
                      <a:pt x="73" y="207"/>
                    </a:cubicBezTo>
                    <a:lnTo>
                      <a:pt x="5" y="135"/>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5" name="Freeform 171">
                <a:extLst>
                  <a:ext uri="{FF2B5EF4-FFF2-40B4-BE49-F238E27FC236}">
                    <a16:creationId xmlns:a16="http://schemas.microsoft.com/office/drawing/2014/main" id="{29094DAD-A1EB-4A4E-B00C-5C7253BF863E}"/>
                  </a:ext>
                </a:extLst>
              </p:cNvPr>
              <p:cNvSpPr>
                <a:spLocks/>
              </p:cNvSpPr>
              <p:nvPr/>
            </p:nvSpPr>
            <p:spPr bwMode="auto">
              <a:xfrm>
                <a:off x="12103100" y="192087"/>
                <a:ext cx="441325" cy="1017588"/>
              </a:xfrm>
              <a:custGeom>
                <a:avLst/>
                <a:gdLst>
                  <a:gd name="T0" fmla="*/ 147 w 205"/>
                  <a:gd name="T1" fmla="*/ 28 h 474"/>
                  <a:gd name="T2" fmla="*/ 57 w 205"/>
                  <a:gd name="T3" fmla="*/ 52 h 474"/>
                  <a:gd name="T4" fmla="*/ 16 w 205"/>
                  <a:gd name="T5" fmla="*/ 244 h 474"/>
                  <a:gd name="T6" fmla="*/ 171 w 205"/>
                  <a:gd name="T7" fmla="*/ 474 h 474"/>
                  <a:gd name="T8" fmla="*/ 126 w 205"/>
                  <a:gd name="T9" fmla="*/ 313 h 474"/>
                  <a:gd name="T10" fmla="*/ 135 w 205"/>
                  <a:gd name="T11" fmla="*/ 237 h 474"/>
                  <a:gd name="T12" fmla="*/ 205 w 205"/>
                  <a:gd name="T13" fmla="*/ 93 h 474"/>
                  <a:gd name="T14" fmla="*/ 147 w 205"/>
                  <a:gd name="T15" fmla="*/ 28 h 4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474">
                    <a:moveTo>
                      <a:pt x="147" y="28"/>
                    </a:moveTo>
                    <a:cubicBezTo>
                      <a:pt x="147" y="28"/>
                      <a:pt x="104" y="0"/>
                      <a:pt x="57" y="52"/>
                    </a:cubicBezTo>
                    <a:cubicBezTo>
                      <a:pt x="10" y="104"/>
                      <a:pt x="0" y="185"/>
                      <a:pt x="16" y="244"/>
                    </a:cubicBezTo>
                    <a:cubicBezTo>
                      <a:pt x="30" y="301"/>
                      <a:pt x="78" y="427"/>
                      <a:pt x="171" y="474"/>
                    </a:cubicBezTo>
                    <a:cubicBezTo>
                      <a:pt x="126" y="313"/>
                      <a:pt x="126" y="313"/>
                      <a:pt x="126" y="313"/>
                    </a:cubicBezTo>
                    <a:cubicBezTo>
                      <a:pt x="135" y="237"/>
                      <a:pt x="135" y="237"/>
                      <a:pt x="135" y="237"/>
                    </a:cubicBezTo>
                    <a:cubicBezTo>
                      <a:pt x="135" y="237"/>
                      <a:pt x="199" y="156"/>
                      <a:pt x="205" y="93"/>
                    </a:cubicBezTo>
                    <a:lnTo>
                      <a:pt x="147" y="2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6" name="Freeform 172">
                <a:extLst>
                  <a:ext uri="{FF2B5EF4-FFF2-40B4-BE49-F238E27FC236}">
                    <a16:creationId xmlns:a16="http://schemas.microsoft.com/office/drawing/2014/main" id="{4F5E4B8C-0C19-4A3C-BBBD-6CF9908243C5}"/>
                  </a:ext>
                </a:extLst>
              </p:cNvPr>
              <p:cNvSpPr>
                <a:spLocks/>
              </p:cNvSpPr>
              <p:nvPr/>
            </p:nvSpPr>
            <p:spPr bwMode="auto">
              <a:xfrm>
                <a:off x="12271375" y="696912"/>
                <a:ext cx="285750" cy="317500"/>
              </a:xfrm>
              <a:custGeom>
                <a:avLst/>
                <a:gdLst>
                  <a:gd name="T0" fmla="*/ 129 w 133"/>
                  <a:gd name="T1" fmla="*/ 62 h 148"/>
                  <a:gd name="T2" fmla="*/ 72 w 133"/>
                  <a:gd name="T3" fmla="*/ 146 h 148"/>
                  <a:gd name="T4" fmla="*/ 3 w 133"/>
                  <a:gd name="T5" fmla="*/ 71 h 148"/>
                  <a:gd name="T6" fmla="*/ 57 w 133"/>
                  <a:gd name="T7" fmla="*/ 2 h 148"/>
                  <a:gd name="T8" fmla="*/ 129 w 133"/>
                  <a:gd name="T9" fmla="*/ 62 h 148"/>
                </a:gdLst>
                <a:ahLst/>
                <a:cxnLst>
                  <a:cxn ang="0">
                    <a:pos x="T0" y="T1"/>
                  </a:cxn>
                  <a:cxn ang="0">
                    <a:pos x="T2" y="T3"/>
                  </a:cxn>
                  <a:cxn ang="0">
                    <a:pos x="T4" y="T5"/>
                  </a:cxn>
                  <a:cxn ang="0">
                    <a:pos x="T6" y="T7"/>
                  </a:cxn>
                  <a:cxn ang="0">
                    <a:pos x="T8" y="T9"/>
                  </a:cxn>
                </a:cxnLst>
                <a:rect l="0" t="0" r="r" b="b"/>
                <a:pathLst>
                  <a:path w="133" h="148">
                    <a:moveTo>
                      <a:pt x="129" y="62"/>
                    </a:moveTo>
                    <a:cubicBezTo>
                      <a:pt x="133" y="106"/>
                      <a:pt x="107" y="143"/>
                      <a:pt x="72" y="146"/>
                    </a:cubicBezTo>
                    <a:cubicBezTo>
                      <a:pt x="37" y="148"/>
                      <a:pt x="7" y="115"/>
                      <a:pt x="3" y="71"/>
                    </a:cubicBezTo>
                    <a:cubicBezTo>
                      <a:pt x="0" y="27"/>
                      <a:pt x="23" y="5"/>
                      <a:pt x="57" y="2"/>
                    </a:cubicBezTo>
                    <a:cubicBezTo>
                      <a:pt x="92" y="0"/>
                      <a:pt x="126" y="18"/>
                      <a:pt x="129" y="62"/>
                    </a:cubicBezTo>
                    <a:close/>
                  </a:path>
                </a:pathLst>
              </a:custGeom>
              <a:solidFill>
                <a:srgbClr val="FFC07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7" name="Freeform 173">
                <a:extLst>
                  <a:ext uri="{FF2B5EF4-FFF2-40B4-BE49-F238E27FC236}">
                    <a16:creationId xmlns:a16="http://schemas.microsoft.com/office/drawing/2014/main" id="{952BA9BB-4BEE-49FE-8548-5C1A86375E97}"/>
                  </a:ext>
                </a:extLst>
              </p:cNvPr>
              <p:cNvSpPr>
                <a:spLocks/>
              </p:cNvSpPr>
              <p:nvPr/>
            </p:nvSpPr>
            <p:spPr bwMode="auto">
              <a:xfrm>
                <a:off x="12495213" y="1230312"/>
                <a:ext cx="298450" cy="138113"/>
              </a:xfrm>
              <a:custGeom>
                <a:avLst/>
                <a:gdLst>
                  <a:gd name="T0" fmla="*/ 124 w 139"/>
                  <a:gd name="T1" fmla="*/ 64 h 64"/>
                  <a:gd name="T2" fmla="*/ 2 w 139"/>
                  <a:gd name="T3" fmla="*/ 11 h 64"/>
                  <a:gd name="T4" fmla="*/ 3 w 139"/>
                  <a:gd name="T5" fmla="*/ 2 h 64"/>
                  <a:gd name="T6" fmla="*/ 11 w 139"/>
                  <a:gd name="T7" fmla="*/ 3 h 64"/>
                  <a:gd name="T8" fmla="*/ 133 w 139"/>
                  <a:gd name="T9" fmla="*/ 52 h 64"/>
                  <a:gd name="T10" fmla="*/ 139 w 139"/>
                  <a:gd name="T11" fmla="*/ 57 h 64"/>
                  <a:gd name="T12" fmla="*/ 133 w 139"/>
                  <a:gd name="T13" fmla="*/ 64 h 64"/>
                  <a:gd name="T14" fmla="*/ 124 w 139"/>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9" h="64">
                    <a:moveTo>
                      <a:pt x="124" y="64"/>
                    </a:moveTo>
                    <a:cubicBezTo>
                      <a:pt x="76" y="64"/>
                      <a:pt x="31" y="44"/>
                      <a:pt x="2" y="11"/>
                    </a:cubicBezTo>
                    <a:cubicBezTo>
                      <a:pt x="0" y="8"/>
                      <a:pt x="0" y="4"/>
                      <a:pt x="3" y="2"/>
                    </a:cubicBezTo>
                    <a:cubicBezTo>
                      <a:pt x="5" y="0"/>
                      <a:pt x="9" y="0"/>
                      <a:pt x="11" y="3"/>
                    </a:cubicBezTo>
                    <a:cubicBezTo>
                      <a:pt x="40" y="36"/>
                      <a:pt x="85" y="54"/>
                      <a:pt x="133" y="52"/>
                    </a:cubicBezTo>
                    <a:cubicBezTo>
                      <a:pt x="136" y="51"/>
                      <a:pt x="139" y="54"/>
                      <a:pt x="139" y="57"/>
                    </a:cubicBezTo>
                    <a:cubicBezTo>
                      <a:pt x="139" y="61"/>
                      <a:pt x="137" y="63"/>
                      <a:pt x="133" y="64"/>
                    </a:cubicBezTo>
                    <a:cubicBezTo>
                      <a:pt x="130" y="64"/>
                      <a:pt x="127" y="64"/>
                      <a:pt x="124" y="64"/>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8" name="Freeform 174">
                <a:extLst>
                  <a:ext uri="{FF2B5EF4-FFF2-40B4-BE49-F238E27FC236}">
                    <a16:creationId xmlns:a16="http://schemas.microsoft.com/office/drawing/2014/main" id="{F231A5F5-4523-4BC0-BFFA-84BCF85F5465}"/>
                  </a:ext>
                </a:extLst>
              </p:cNvPr>
              <p:cNvSpPr>
                <a:spLocks/>
              </p:cNvSpPr>
              <p:nvPr/>
            </p:nvSpPr>
            <p:spPr bwMode="auto">
              <a:xfrm>
                <a:off x="12295188" y="742950"/>
                <a:ext cx="111125" cy="225425"/>
              </a:xfrm>
              <a:custGeom>
                <a:avLst/>
                <a:gdLst>
                  <a:gd name="T0" fmla="*/ 37 w 52"/>
                  <a:gd name="T1" fmla="*/ 105 h 105"/>
                  <a:gd name="T2" fmla="*/ 34 w 52"/>
                  <a:gd name="T3" fmla="*/ 105 h 105"/>
                  <a:gd name="T4" fmla="*/ 9 w 52"/>
                  <a:gd name="T5" fmla="*/ 19 h 105"/>
                  <a:gd name="T6" fmla="*/ 30 w 52"/>
                  <a:gd name="T7" fmla="*/ 1 h 105"/>
                  <a:gd name="T8" fmla="*/ 51 w 52"/>
                  <a:gd name="T9" fmla="*/ 27 h 105"/>
                  <a:gd name="T10" fmla="*/ 45 w 52"/>
                  <a:gd name="T11" fmla="*/ 33 h 105"/>
                  <a:gd name="T12" fmla="*/ 45 w 52"/>
                  <a:gd name="T13" fmla="*/ 33 h 105"/>
                  <a:gd name="T14" fmla="*/ 39 w 52"/>
                  <a:gd name="T15" fmla="*/ 27 h 105"/>
                  <a:gd name="T16" fmla="*/ 28 w 52"/>
                  <a:gd name="T17" fmla="*/ 13 h 105"/>
                  <a:gd name="T18" fmla="*/ 20 w 52"/>
                  <a:gd name="T19" fmla="*/ 23 h 105"/>
                  <a:gd name="T20" fmla="*/ 41 w 52"/>
                  <a:gd name="T21" fmla="*/ 94 h 105"/>
                  <a:gd name="T22" fmla="*/ 43 w 52"/>
                  <a:gd name="T23" fmla="*/ 102 h 105"/>
                  <a:gd name="T24" fmla="*/ 37 w 52"/>
                  <a:gd name="T2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105">
                    <a:moveTo>
                      <a:pt x="37" y="105"/>
                    </a:moveTo>
                    <a:cubicBezTo>
                      <a:pt x="36" y="105"/>
                      <a:pt x="35" y="105"/>
                      <a:pt x="34" y="105"/>
                    </a:cubicBezTo>
                    <a:cubicBezTo>
                      <a:pt x="6" y="88"/>
                      <a:pt x="0" y="43"/>
                      <a:pt x="9" y="19"/>
                    </a:cubicBezTo>
                    <a:cubicBezTo>
                      <a:pt x="13" y="7"/>
                      <a:pt x="20" y="0"/>
                      <a:pt x="30" y="1"/>
                    </a:cubicBezTo>
                    <a:cubicBezTo>
                      <a:pt x="47" y="4"/>
                      <a:pt x="52" y="19"/>
                      <a:pt x="51" y="27"/>
                    </a:cubicBezTo>
                    <a:cubicBezTo>
                      <a:pt x="51" y="30"/>
                      <a:pt x="49" y="33"/>
                      <a:pt x="45" y="33"/>
                    </a:cubicBezTo>
                    <a:cubicBezTo>
                      <a:pt x="45" y="33"/>
                      <a:pt x="45" y="33"/>
                      <a:pt x="45" y="33"/>
                    </a:cubicBezTo>
                    <a:cubicBezTo>
                      <a:pt x="42" y="33"/>
                      <a:pt x="39" y="30"/>
                      <a:pt x="39" y="27"/>
                    </a:cubicBezTo>
                    <a:cubicBezTo>
                      <a:pt x="39" y="25"/>
                      <a:pt x="39" y="15"/>
                      <a:pt x="28" y="13"/>
                    </a:cubicBezTo>
                    <a:cubicBezTo>
                      <a:pt x="24" y="13"/>
                      <a:pt x="21" y="19"/>
                      <a:pt x="20" y="23"/>
                    </a:cubicBezTo>
                    <a:cubicBezTo>
                      <a:pt x="13" y="43"/>
                      <a:pt x="19" y="81"/>
                      <a:pt x="41" y="94"/>
                    </a:cubicBezTo>
                    <a:cubicBezTo>
                      <a:pt x="43" y="96"/>
                      <a:pt x="44" y="100"/>
                      <a:pt x="43" y="102"/>
                    </a:cubicBezTo>
                    <a:cubicBezTo>
                      <a:pt x="42" y="104"/>
                      <a:pt x="40" y="105"/>
                      <a:pt x="37" y="105"/>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9" name="Freeform 175">
                <a:extLst>
                  <a:ext uri="{FF2B5EF4-FFF2-40B4-BE49-F238E27FC236}">
                    <a16:creationId xmlns:a16="http://schemas.microsoft.com/office/drawing/2014/main" id="{FC12DE72-4E41-4DBE-8F34-31771C8D01E8}"/>
                  </a:ext>
                </a:extLst>
              </p:cNvPr>
              <p:cNvSpPr>
                <a:spLocks/>
              </p:cNvSpPr>
              <p:nvPr/>
            </p:nvSpPr>
            <p:spPr bwMode="auto">
              <a:xfrm>
                <a:off x="11306175" y="2740025"/>
                <a:ext cx="1038225" cy="361950"/>
              </a:xfrm>
              <a:custGeom>
                <a:avLst/>
                <a:gdLst>
                  <a:gd name="T0" fmla="*/ 46 w 482"/>
                  <a:gd name="T1" fmla="*/ 0 h 169"/>
                  <a:gd name="T2" fmla="*/ 5 w 482"/>
                  <a:gd name="T3" fmla="*/ 73 h 169"/>
                  <a:gd name="T4" fmla="*/ 162 w 482"/>
                  <a:gd name="T5" fmla="*/ 146 h 169"/>
                  <a:gd name="T6" fmla="*/ 438 w 482"/>
                  <a:gd name="T7" fmla="*/ 120 h 169"/>
                  <a:gd name="T8" fmla="*/ 482 w 482"/>
                  <a:gd name="T9" fmla="*/ 47 h 169"/>
                  <a:gd name="T10" fmla="*/ 46 w 482"/>
                  <a:gd name="T11" fmla="*/ 0 h 169"/>
                </a:gdLst>
                <a:ahLst/>
                <a:cxnLst>
                  <a:cxn ang="0">
                    <a:pos x="T0" y="T1"/>
                  </a:cxn>
                  <a:cxn ang="0">
                    <a:pos x="T2" y="T3"/>
                  </a:cxn>
                  <a:cxn ang="0">
                    <a:pos x="T4" y="T5"/>
                  </a:cxn>
                  <a:cxn ang="0">
                    <a:pos x="T6" y="T7"/>
                  </a:cxn>
                  <a:cxn ang="0">
                    <a:pos x="T8" y="T9"/>
                  </a:cxn>
                  <a:cxn ang="0">
                    <a:pos x="T10" y="T11"/>
                  </a:cxn>
                </a:cxnLst>
                <a:rect l="0" t="0" r="r" b="b"/>
                <a:pathLst>
                  <a:path w="482" h="169">
                    <a:moveTo>
                      <a:pt x="46" y="0"/>
                    </a:moveTo>
                    <a:cubicBezTo>
                      <a:pt x="5" y="73"/>
                      <a:pt x="5" y="73"/>
                      <a:pt x="5" y="73"/>
                    </a:cubicBezTo>
                    <a:cubicBezTo>
                      <a:pt x="5" y="73"/>
                      <a:pt x="0" y="124"/>
                      <a:pt x="162" y="146"/>
                    </a:cubicBezTo>
                    <a:cubicBezTo>
                      <a:pt x="338" y="169"/>
                      <a:pt x="438" y="120"/>
                      <a:pt x="438" y="120"/>
                    </a:cubicBezTo>
                    <a:cubicBezTo>
                      <a:pt x="482" y="47"/>
                      <a:pt x="482" y="47"/>
                      <a:pt x="482" y="47"/>
                    </a:cubicBezTo>
                    <a:lnTo>
                      <a:pt x="46" y="0"/>
                    </a:lnTo>
                    <a:close/>
                  </a:path>
                </a:pathLst>
              </a:custGeom>
              <a:solidFill>
                <a:srgbClr val="4EB0F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0" name="Line 176">
                <a:extLst>
                  <a:ext uri="{FF2B5EF4-FFF2-40B4-BE49-F238E27FC236}">
                    <a16:creationId xmlns:a16="http://schemas.microsoft.com/office/drawing/2014/main" id="{3BFA9C31-3A94-4551-A8B3-D851CF5BDC8B}"/>
                  </a:ext>
                </a:extLst>
              </p:cNvPr>
              <p:cNvSpPr>
                <a:spLocks noChangeShapeType="1"/>
              </p:cNvSpPr>
              <p:nvPr/>
            </p:nvSpPr>
            <p:spPr bwMode="auto">
              <a:xfrm>
                <a:off x="11093450" y="2825750"/>
                <a:ext cx="0" cy="0"/>
              </a:xfrm>
              <a:prstGeom prst="line">
                <a:avLst/>
              </a:prstGeom>
              <a:noFill/>
              <a:ln w="25400" cap="rnd">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81" name="Freeform 177">
                <a:extLst>
                  <a:ext uri="{FF2B5EF4-FFF2-40B4-BE49-F238E27FC236}">
                    <a16:creationId xmlns:a16="http://schemas.microsoft.com/office/drawing/2014/main" id="{E32AFA20-DA81-415F-85A0-37931BD03245}"/>
                  </a:ext>
                </a:extLst>
              </p:cNvPr>
              <p:cNvSpPr>
                <a:spLocks/>
              </p:cNvSpPr>
              <p:nvPr/>
            </p:nvSpPr>
            <p:spPr bwMode="auto">
              <a:xfrm>
                <a:off x="11820525" y="1312862"/>
                <a:ext cx="990600" cy="288925"/>
              </a:xfrm>
              <a:custGeom>
                <a:avLst/>
                <a:gdLst>
                  <a:gd name="T0" fmla="*/ 0 w 460"/>
                  <a:gd name="T1" fmla="*/ 104 h 135"/>
                  <a:gd name="T2" fmla="*/ 223 w 460"/>
                  <a:gd name="T3" fmla="*/ 71 h 135"/>
                  <a:gd name="T4" fmla="*/ 415 w 460"/>
                  <a:gd name="T5" fmla="*/ 129 h 135"/>
                  <a:gd name="T6" fmla="*/ 457 w 460"/>
                  <a:gd name="T7" fmla="*/ 83 h 135"/>
                  <a:gd name="T8" fmla="*/ 448 w 460"/>
                  <a:gd name="T9" fmla="*/ 35 h 135"/>
                  <a:gd name="T10" fmla="*/ 439 w 460"/>
                  <a:gd name="T11" fmla="*/ 56 h 135"/>
                  <a:gd name="T12" fmla="*/ 401 w 460"/>
                  <a:gd name="T13" fmla="*/ 79 h 135"/>
                  <a:gd name="T14" fmla="*/ 164 w 460"/>
                  <a:gd name="T15" fmla="*/ 8 h 135"/>
                  <a:gd name="T16" fmla="*/ 45 w 460"/>
                  <a:gd name="T17" fmla="*/ 19 h 135"/>
                  <a:gd name="T18" fmla="*/ 0 w 460"/>
                  <a:gd name="T19" fmla="*/ 10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0" h="135">
                    <a:moveTo>
                      <a:pt x="0" y="104"/>
                    </a:moveTo>
                    <a:cubicBezTo>
                      <a:pt x="8" y="104"/>
                      <a:pt x="127" y="44"/>
                      <a:pt x="223" y="71"/>
                    </a:cubicBezTo>
                    <a:cubicBezTo>
                      <a:pt x="277" y="86"/>
                      <a:pt x="389" y="135"/>
                      <a:pt x="415" y="129"/>
                    </a:cubicBezTo>
                    <a:cubicBezTo>
                      <a:pt x="426" y="126"/>
                      <a:pt x="439" y="107"/>
                      <a:pt x="457" y="83"/>
                    </a:cubicBezTo>
                    <a:cubicBezTo>
                      <a:pt x="460" y="79"/>
                      <a:pt x="454" y="57"/>
                      <a:pt x="448" y="35"/>
                    </a:cubicBezTo>
                    <a:cubicBezTo>
                      <a:pt x="448" y="33"/>
                      <a:pt x="441" y="56"/>
                      <a:pt x="439" y="56"/>
                    </a:cubicBezTo>
                    <a:cubicBezTo>
                      <a:pt x="439" y="56"/>
                      <a:pt x="416" y="82"/>
                      <a:pt x="401" y="79"/>
                    </a:cubicBezTo>
                    <a:cubicBezTo>
                      <a:pt x="371" y="75"/>
                      <a:pt x="215" y="16"/>
                      <a:pt x="164" y="8"/>
                    </a:cubicBezTo>
                    <a:cubicBezTo>
                      <a:pt x="114" y="0"/>
                      <a:pt x="45" y="19"/>
                      <a:pt x="45" y="19"/>
                    </a:cubicBezTo>
                    <a:lnTo>
                      <a:pt x="0" y="104"/>
                    </a:lnTo>
                    <a:close/>
                  </a:path>
                </a:pathLst>
              </a:custGeom>
              <a:solidFill>
                <a:srgbClr val="FF3F24"/>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2" name="Freeform 178">
                <a:extLst>
                  <a:ext uri="{FF2B5EF4-FFF2-40B4-BE49-F238E27FC236}">
                    <a16:creationId xmlns:a16="http://schemas.microsoft.com/office/drawing/2014/main" id="{A80EDA5A-6CDB-4E1C-B1C8-7BA5A97F1685}"/>
                  </a:ext>
                </a:extLst>
              </p:cNvPr>
              <p:cNvSpPr>
                <a:spLocks/>
              </p:cNvSpPr>
              <p:nvPr/>
            </p:nvSpPr>
            <p:spPr bwMode="auto">
              <a:xfrm>
                <a:off x="10237788" y="2435225"/>
                <a:ext cx="1246188" cy="1622425"/>
              </a:xfrm>
              <a:custGeom>
                <a:avLst/>
                <a:gdLst>
                  <a:gd name="T0" fmla="*/ 7 w 579"/>
                  <a:gd name="T1" fmla="*/ 756 h 756"/>
                  <a:gd name="T2" fmla="*/ 3 w 579"/>
                  <a:gd name="T3" fmla="*/ 755 h 756"/>
                  <a:gd name="T4" fmla="*/ 2 w 579"/>
                  <a:gd name="T5" fmla="*/ 747 h 756"/>
                  <a:gd name="T6" fmla="*/ 567 w 579"/>
                  <a:gd name="T7" fmla="*/ 3 h 756"/>
                  <a:gd name="T8" fmla="*/ 576 w 579"/>
                  <a:gd name="T9" fmla="*/ 2 h 756"/>
                  <a:gd name="T10" fmla="*/ 577 w 579"/>
                  <a:gd name="T11" fmla="*/ 10 h 756"/>
                  <a:gd name="T12" fmla="*/ 12 w 579"/>
                  <a:gd name="T13" fmla="*/ 754 h 756"/>
                  <a:gd name="T14" fmla="*/ 7 w 579"/>
                  <a:gd name="T15" fmla="*/ 756 h 7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9" h="756">
                    <a:moveTo>
                      <a:pt x="7" y="756"/>
                    </a:moveTo>
                    <a:cubicBezTo>
                      <a:pt x="6" y="756"/>
                      <a:pt x="4" y="756"/>
                      <a:pt x="3" y="755"/>
                    </a:cubicBezTo>
                    <a:cubicBezTo>
                      <a:pt x="1" y="753"/>
                      <a:pt x="0" y="749"/>
                      <a:pt x="2" y="747"/>
                    </a:cubicBezTo>
                    <a:cubicBezTo>
                      <a:pt x="567" y="3"/>
                      <a:pt x="567" y="3"/>
                      <a:pt x="567" y="3"/>
                    </a:cubicBezTo>
                    <a:cubicBezTo>
                      <a:pt x="569" y="0"/>
                      <a:pt x="573" y="0"/>
                      <a:pt x="576" y="2"/>
                    </a:cubicBezTo>
                    <a:cubicBezTo>
                      <a:pt x="578" y="4"/>
                      <a:pt x="579" y="8"/>
                      <a:pt x="577" y="10"/>
                    </a:cubicBezTo>
                    <a:cubicBezTo>
                      <a:pt x="12" y="754"/>
                      <a:pt x="12" y="754"/>
                      <a:pt x="12" y="754"/>
                    </a:cubicBezTo>
                    <a:cubicBezTo>
                      <a:pt x="11" y="756"/>
                      <a:pt x="9" y="756"/>
                      <a:pt x="7" y="756"/>
                    </a:cubicBezTo>
                    <a:close/>
                  </a:path>
                </a:pathLst>
              </a:custGeom>
              <a:solidFill>
                <a:srgbClr val="B0120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3" name="Freeform 179">
                <a:extLst>
                  <a:ext uri="{FF2B5EF4-FFF2-40B4-BE49-F238E27FC236}">
                    <a16:creationId xmlns:a16="http://schemas.microsoft.com/office/drawing/2014/main" id="{27523C6B-7424-4AB9-AF99-52F70BB3D663}"/>
                  </a:ext>
                </a:extLst>
              </p:cNvPr>
              <p:cNvSpPr>
                <a:spLocks/>
              </p:cNvSpPr>
              <p:nvPr/>
            </p:nvSpPr>
            <p:spPr bwMode="auto">
              <a:xfrm>
                <a:off x="9945688" y="2265362"/>
                <a:ext cx="1590675" cy="1177925"/>
              </a:xfrm>
              <a:custGeom>
                <a:avLst/>
                <a:gdLst>
                  <a:gd name="T0" fmla="*/ 7 w 739"/>
                  <a:gd name="T1" fmla="*/ 549 h 549"/>
                  <a:gd name="T2" fmla="*/ 2 w 739"/>
                  <a:gd name="T3" fmla="*/ 547 h 549"/>
                  <a:gd name="T4" fmla="*/ 3 w 739"/>
                  <a:gd name="T5" fmla="*/ 538 h 549"/>
                  <a:gd name="T6" fmla="*/ 729 w 739"/>
                  <a:gd name="T7" fmla="*/ 2 h 549"/>
                  <a:gd name="T8" fmla="*/ 737 w 739"/>
                  <a:gd name="T9" fmla="*/ 3 h 549"/>
                  <a:gd name="T10" fmla="*/ 736 w 739"/>
                  <a:gd name="T11" fmla="*/ 12 h 549"/>
                  <a:gd name="T12" fmla="*/ 10 w 739"/>
                  <a:gd name="T13" fmla="*/ 548 h 549"/>
                  <a:gd name="T14" fmla="*/ 7 w 739"/>
                  <a:gd name="T15" fmla="*/ 549 h 5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9" h="549">
                    <a:moveTo>
                      <a:pt x="7" y="549"/>
                    </a:moveTo>
                    <a:cubicBezTo>
                      <a:pt x="5" y="549"/>
                      <a:pt x="3" y="548"/>
                      <a:pt x="2" y="547"/>
                    </a:cubicBezTo>
                    <a:cubicBezTo>
                      <a:pt x="0" y="544"/>
                      <a:pt x="1" y="540"/>
                      <a:pt x="3" y="538"/>
                    </a:cubicBezTo>
                    <a:cubicBezTo>
                      <a:pt x="198" y="413"/>
                      <a:pt x="723" y="6"/>
                      <a:pt x="729" y="2"/>
                    </a:cubicBezTo>
                    <a:cubicBezTo>
                      <a:pt x="731" y="0"/>
                      <a:pt x="735" y="1"/>
                      <a:pt x="737" y="3"/>
                    </a:cubicBezTo>
                    <a:cubicBezTo>
                      <a:pt x="739" y="6"/>
                      <a:pt x="738" y="10"/>
                      <a:pt x="736" y="12"/>
                    </a:cubicBezTo>
                    <a:cubicBezTo>
                      <a:pt x="731" y="16"/>
                      <a:pt x="205" y="422"/>
                      <a:pt x="10" y="548"/>
                    </a:cubicBezTo>
                    <a:cubicBezTo>
                      <a:pt x="9" y="549"/>
                      <a:pt x="8" y="549"/>
                      <a:pt x="7" y="549"/>
                    </a:cubicBezTo>
                    <a:close/>
                  </a:path>
                </a:pathLst>
              </a:custGeom>
              <a:solidFill>
                <a:srgbClr val="B01209"/>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4" name="Freeform 180">
                <a:extLst>
                  <a:ext uri="{FF2B5EF4-FFF2-40B4-BE49-F238E27FC236}">
                    <a16:creationId xmlns:a16="http://schemas.microsoft.com/office/drawing/2014/main" id="{A1EB967F-807A-4297-91F5-EDBBF4BB0831}"/>
                  </a:ext>
                </a:extLst>
              </p:cNvPr>
              <p:cNvSpPr>
                <a:spLocks/>
              </p:cNvSpPr>
              <p:nvPr/>
            </p:nvSpPr>
            <p:spPr bwMode="auto">
              <a:xfrm>
                <a:off x="11739563" y="1974850"/>
                <a:ext cx="214313" cy="139700"/>
              </a:xfrm>
              <a:custGeom>
                <a:avLst/>
                <a:gdLst>
                  <a:gd name="T0" fmla="*/ 6 w 100"/>
                  <a:gd name="T1" fmla="*/ 65 h 65"/>
                  <a:gd name="T2" fmla="*/ 1 w 100"/>
                  <a:gd name="T3" fmla="*/ 61 h 65"/>
                  <a:gd name="T4" fmla="*/ 3 w 100"/>
                  <a:gd name="T5" fmla="*/ 54 h 65"/>
                  <a:gd name="T6" fmla="*/ 90 w 100"/>
                  <a:gd name="T7" fmla="*/ 1 h 65"/>
                  <a:gd name="T8" fmla="*/ 98 w 100"/>
                  <a:gd name="T9" fmla="*/ 3 h 65"/>
                  <a:gd name="T10" fmla="*/ 96 w 100"/>
                  <a:gd name="T11" fmla="*/ 12 h 65"/>
                  <a:gd name="T12" fmla="*/ 32 w 100"/>
                  <a:gd name="T13" fmla="*/ 51 h 65"/>
                  <a:gd name="T14" fmla="*/ 74 w 100"/>
                  <a:gd name="T15" fmla="*/ 47 h 65"/>
                  <a:gd name="T16" fmla="*/ 81 w 100"/>
                  <a:gd name="T17" fmla="*/ 52 h 65"/>
                  <a:gd name="T18" fmla="*/ 76 w 100"/>
                  <a:gd name="T19" fmla="*/ 59 h 65"/>
                  <a:gd name="T20" fmla="*/ 7 w 100"/>
                  <a:gd name="T21" fmla="*/ 65 h 65"/>
                  <a:gd name="T22" fmla="*/ 6 w 100"/>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65">
                    <a:moveTo>
                      <a:pt x="6" y="65"/>
                    </a:moveTo>
                    <a:cubicBezTo>
                      <a:pt x="4" y="65"/>
                      <a:pt x="1" y="63"/>
                      <a:pt x="1" y="61"/>
                    </a:cubicBezTo>
                    <a:cubicBezTo>
                      <a:pt x="0" y="58"/>
                      <a:pt x="1" y="55"/>
                      <a:pt x="3" y="54"/>
                    </a:cubicBezTo>
                    <a:cubicBezTo>
                      <a:pt x="90" y="1"/>
                      <a:pt x="90" y="1"/>
                      <a:pt x="90" y="1"/>
                    </a:cubicBezTo>
                    <a:cubicBezTo>
                      <a:pt x="93" y="0"/>
                      <a:pt x="97" y="0"/>
                      <a:pt x="98" y="3"/>
                    </a:cubicBezTo>
                    <a:cubicBezTo>
                      <a:pt x="100" y="6"/>
                      <a:pt x="99" y="10"/>
                      <a:pt x="96" y="12"/>
                    </a:cubicBezTo>
                    <a:cubicBezTo>
                      <a:pt x="32" y="51"/>
                      <a:pt x="32" y="51"/>
                      <a:pt x="32" y="51"/>
                    </a:cubicBezTo>
                    <a:cubicBezTo>
                      <a:pt x="74" y="47"/>
                      <a:pt x="74" y="47"/>
                      <a:pt x="74" y="47"/>
                    </a:cubicBezTo>
                    <a:cubicBezTo>
                      <a:pt x="78" y="47"/>
                      <a:pt x="81" y="49"/>
                      <a:pt x="81" y="52"/>
                    </a:cubicBezTo>
                    <a:cubicBezTo>
                      <a:pt x="81" y="56"/>
                      <a:pt x="79" y="59"/>
                      <a:pt x="76" y="59"/>
                    </a:cubicBezTo>
                    <a:cubicBezTo>
                      <a:pt x="7" y="65"/>
                      <a:pt x="7" y="65"/>
                      <a:pt x="7" y="65"/>
                    </a:cubicBezTo>
                    <a:cubicBezTo>
                      <a:pt x="7" y="65"/>
                      <a:pt x="6" y="65"/>
                      <a:pt x="6" y="65"/>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5" name="Freeform 181">
                <a:extLst>
                  <a:ext uri="{FF2B5EF4-FFF2-40B4-BE49-F238E27FC236}">
                    <a16:creationId xmlns:a16="http://schemas.microsoft.com/office/drawing/2014/main" id="{10EE7BF0-8AF3-4388-BCF5-90C2149FB490}"/>
                  </a:ext>
                </a:extLst>
              </p:cNvPr>
              <p:cNvSpPr>
                <a:spLocks/>
              </p:cNvSpPr>
              <p:nvPr/>
            </p:nvSpPr>
            <p:spPr bwMode="auto">
              <a:xfrm>
                <a:off x="11358563" y="2813050"/>
                <a:ext cx="946150" cy="158750"/>
              </a:xfrm>
              <a:custGeom>
                <a:avLst/>
                <a:gdLst>
                  <a:gd name="T0" fmla="*/ 240 w 440"/>
                  <a:gd name="T1" fmla="*/ 74 h 74"/>
                  <a:gd name="T2" fmla="*/ 115 w 440"/>
                  <a:gd name="T3" fmla="*/ 63 h 74"/>
                  <a:gd name="T4" fmla="*/ 1 w 440"/>
                  <a:gd name="T5" fmla="*/ 10 h 74"/>
                  <a:gd name="T6" fmla="*/ 3 w 440"/>
                  <a:gd name="T7" fmla="*/ 1 h 74"/>
                  <a:gd name="T8" fmla="*/ 11 w 440"/>
                  <a:gd name="T9" fmla="*/ 3 h 74"/>
                  <a:gd name="T10" fmla="*/ 118 w 440"/>
                  <a:gd name="T11" fmla="*/ 51 h 74"/>
                  <a:gd name="T12" fmla="*/ 431 w 440"/>
                  <a:gd name="T13" fmla="*/ 38 h 74"/>
                  <a:gd name="T14" fmla="*/ 439 w 440"/>
                  <a:gd name="T15" fmla="*/ 42 h 74"/>
                  <a:gd name="T16" fmla="*/ 435 w 440"/>
                  <a:gd name="T17" fmla="*/ 50 h 74"/>
                  <a:gd name="T18" fmla="*/ 240 w 440"/>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0" h="74">
                    <a:moveTo>
                      <a:pt x="240" y="74"/>
                    </a:moveTo>
                    <a:cubicBezTo>
                      <a:pt x="195" y="74"/>
                      <a:pt x="152" y="70"/>
                      <a:pt x="115" y="63"/>
                    </a:cubicBezTo>
                    <a:cubicBezTo>
                      <a:pt x="27" y="45"/>
                      <a:pt x="2" y="11"/>
                      <a:pt x="1" y="10"/>
                    </a:cubicBezTo>
                    <a:cubicBezTo>
                      <a:pt x="0" y="7"/>
                      <a:pt x="0" y="3"/>
                      <a:pt x="3" y="1"/>
                    </a:cubicBezTo>
                    <a:cubicBezTo>
                      <a:pt x="6" y="0"/>
                      <a:pt x="10" y="0"/>
                      <a:pt x="11" y="3"/>
                    </a:cubicBezTo>
                    <a:cubicBezTo>
                      <a:pt x="12" y="3"/>
                      <a:pt x="35" y="35"/>
                      <a:pt x="118" y="51"/>
                    </a:cubicBezTo>
                    <a:cubicBezTo>
                      <a:pt x="209" y="69"/>
                      <a:pt x="341" y="64"/>
                      <a:pt x="431" y="38"/>
                    </a:cubicBezTo>
                    <a:cubicBezTo>
                      <a:pt x="434" y="37"/>
                      <a:pt x="438" y="39"/>
                      <a:pt x="439" y="42"/>
                    </a:cubicBezTo>
                    <a:cubicBezTo>
                      <a:pt x="440" y="45"/>
                      <a:pt x="438" y="49"/>
                      <a:pt x="435" y="50"/>
                    </a:cubicBezTo>
                    <a:cubicBezTo>
                      <a:pt x="379" y="65"/>
                      <a:pt x="308" y="74"/>
                      <a:pt x="240" y="74"/>
                    </a:cubicBezTo>
                    <a:close/>
                  </a:path>
                </a:pathLst>
              </a:custGeom>
              <a:solidFill>
                <a:srgbClr val="392060"/>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6" name="Freeform 182">
                <a:extLst>
                  <a:ext uri="{FF2B5EF4-FFF2-40B4-BE49-F238E27FC236}">
                    <a16:creationId xmlns:a16="http://schemas.microsoft.com/office/drawing/2014/main" id="{5E47B5BA-EC89-4D29-B94E-F19A7CCD7FC3}"/>
                  </a:ext>
                </a:extLst>
              </p:cNvPr>
              <p:cNvSpPr>
                <a:spLocks/>
              </p:cNvSpPr>
              <p:nvPr/>
            </p:nvSpPr>
            <p:spPr bwMode="auto">
              <a:xfrm>
                <a:off x="14370050" y="219075"/>
                <a:ext cx="176213" cy="41275"/>
              </a:xfrm>
              <a:custGeom>
                <a:avLst/>
                <a:gdLst>
                  <a:gd name="T0" fmla="*/ 6 w 82"/>
                  <a:gd name="T1" fmla="*/ 19 h 19"/>
                  <a:gd name="T2" fmla="*/ 0 w 82"/>
                  <a:gd name="T3" fmla="*/ 13 h 19"/>
                  <a:gd name="T4" fmla="*/ 6 w 82"/>
                  <a:gd name="T5" fmla="*/ 7 h 19"/>
                  <a:gd name="T6" fmla="*/ 75 w 82"/>
                  <a:gd name="T7" fmla="*/ 1 h 19"/>
                  <a:gd name="T8" fmla="*/ 82 w 82"/>
                  <a:gd name="T9" fmla="*/ 6 h 19"/>
                  <a:gd name="T10" fmla="*/ 76 w 82"/>
                  <a:gd name="T11" fmla="*/ 12 h 19"/>
                  <a:gd name="T12" fmla="*/ 7 w 82"/>
                  <a:gd name="T13" fmla="*/ 19 h 19"/>
                  <a:gd name="T14" fmla="*/ 6 w 82"/>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9">
                    <a:moveTo>
                      <a:pt x="6" y="19"/>
                    </a:moveTo>
                    <a:cubicBezTo>
                      <a:pt x="3" y="19"/>
                      <a:pt x="0" y="16"/>
                      <a:pt x="0" y="13"/>
                    </a:cubicBezTo>
                    <a:cubicBezTo>
                      <a:pt x="0" y="10"/>
                      <a:pt x="2" y="7"/>
                      <a:pt x="6" y="7"/>
                    </a:cubicBezTo>
                    <a:cubicBezTo>
                      <a:pt x="75" y="1"/>
                      <a:pt x="75" y="1"/>
                      <a:pt x="75" y="1"/>
                    </a:cubicBezTo>
                    <a:cubicBezTo>
                      <a:pt x="79" y="0"/>
                      <a:pt x="82" y="3"/>
                      <a:pt x="82" y="6"/>
                    </a:cubicBezTo>
                    <a:cubicBezTo>
                      <a:pt x="82" y="9"/>
                      <a:pt x="80" y="12"/>
                      <a:pt x="76" y="12"/>
                    </a:cubicBezTo>
                    <a:cubicBezTo>
                      <a:pt x="7" y="19"/>
                      <a:pt x="7" y="19"/>
                      <a:pt x="7" y="19"/>
                    </a:cubicBezTo>
                    <a:cubicBezTo>
                      <a:pt x="7" y="19"/>
                      <a:pt x="6" y="19"/>
                      <a:pt x="6" y="19"/>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7" name="Freeform 183">
                <a:extLst>
                  <a:ext uri="{FF2B5EF4-FFF2-40B4-BE49-F238E27FC236}">
                    <a16:creationId xmlns:a16="http://schemas.microsoft.com/office/drawing/2014/main" id="{EE41D1C2-0774-459B-B62B-C1779ABE467F}"/>
                  </a:ext>
                </a:extLst>
              </p:cNvPr>
              <p:cNvSpPr>
                <a:spLocks/>
              </p:cNvSpPr>
              <p:nvPr/>
            </p:nvSpPr>
            <p:spPr bwMode="auto">
              <a:xfrm>
                <a:off x="14366875" y="136525"/>
                <a:ext cx="180975" cy="55563"/>
              </a:xfrm>
              <a:custGeom>
                <a:avLst/>
                <a:gdLst>
                  <a:gd name="T0" fmla="*/ 6 w 84"/>
                  <a:gd name="T1" fmla="*/ 26 h 26"/>
                  <a:gd name="T2" fmla="*/ 1 w 84"/>
                  <a:gd name="T3" fmla="*/ 21 h 26"/>
                  <a:gd name="T4" fmla="*/ 5 w 84"/>
                  <a:gd name="T5" fmla="*/ 14 h 26"/>
                  <a:gd name="T6" fmla="*/ 77 w 84"/>
                  <a:gd name="T7" fmla="*/ 0 h 26"/>
                  <a:gd name="T8" fmla="*/ 84 w 84"/>
                  <a:gd name="T9" fmla="*/ 5 h 26"/>
                  <a:gd name="T10" fmla="*/ 79 w 84"/>
                  <a:gd name="T11" fmla="*/ 12 h 26"/>
                  <a:gd name="T12" fmla="*/ 8 w 84"/>
                  <a:gd name="T13" fmla="*/ 26 h 26"/>
                  <a:gd name="T14" fmla="*/ 6 w 84"/>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6">
                    <a:moveTo>
                      <a:pt x="6" y="26"/>
                    </a:moveTo>
                    <a:cubicBezTo>
                      <a:pt x="4" y="26"/>
                      <a:pt x="1" y="24"/>
                      <a:pt x="1" y="21"/>
                    </a:cubicBezTo>
                    <a:cubicBezTo>
                      <a:pt x="0" y="18"/>
                      <a:pt x="2" y="14"/>
                      <a:pt x="5" y="14"/>
                    </a:cubicBezTo>
                    <a:cubicBezTo>
                      <a:pt x="77" y="0"/>
                      <a:pt x="77" y="0"/>
                      <a:pt x="77" y="0"/>
                    </a:cubicBezTo>
                    <a:cubicBezTo>
                      <a:pt x="80" y="0"/>
                      <a:pt x="83" y="2"/>
                      <a:pt x="84" y="5"/>
                    </a:cubicBezTo>
                    <a:cubicBezTo>
                      <a:pt x="84" y="8"/>
                      <a:pt x="82" y="11"/>
                      <a:pt x="79" y="12"/>
                    </a:cubicBezTo>
                    <a:cubicBezTo>
                      <a:pt x="8" y="26"/>
                      <a:pt x="8" y="26"/>
                      <a:pt x="8" y="26"/>
                    </a:cubicBezTo>
                    <a:cubicBezTo>
                      <a:pt x="7" y="26"/>
                      <a:pt x="7" y="26"/>
                      <a:pt x="6" y="26"/>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8" name="Freeform 184">
                <a:extLst>
                  <a:ext uri="{FF2B5EF4-FFF2-40B4-BE49-F238E27FC236}">
                    <a16:creationId xmlns:a16="http://schemas.microsoft.com/office/drawing/2014/main" id="{336B5AB6-23F1-4823-A57E-A6FFED881839}"/>
                  </a:ext>
                </a:extLst>
              </p:cNvPr>
              <p:cNvSpPr>
                <a:spLocks/>
              </p:cNvSpPr>
              <p:nvPr/>
            </p:nvSpPr>
            <p:spPr bwMode="auto">
              <a:xfrm>
                <a:off x="10117138" y="2549525"/>
                <a:ext cx="163513" cy="131763"/>
              </a:xfrm>
              <a:custGeom>
                <a:avLst/>
                <a:gdLst>
                  <a:gd name="T0" fmla="*/ 21 w 76"/>
                  <a:gd name="T1" fmla="*/ 62 h 62"/>
                  <a:gd name="T2" fmla="*/ 8 w 76"/>
                  <a:gd name="T3" fmla="*/ 56 h 62"/>
                  <a:gd name="T4" fmla="*/ 17 w 76"/>
                  <a:gd name="T5" fmla="*/ 9 h 62"/>
                  <a:gd name="T6" fmla="*/ 25 w 76"/>
                  <a:gd name="T7" fmla="*/ 6 h 62"/>
                  <a:gd name="T8" fmla="*/ 28 w 76"/>
                  <a:gd name="T9" fmla="*/ 15 h 62"/>
                  <a:gd name="T10" fmla="*/ 18 w 76"/>
                  <a:gd name="T11" fmla="*/ 49 h 62"/>
                  <a:gd name="T12" fmla="*/ 24 w 76"/>
                  <a:gd name="T13" fmla="*/ 49 h 62"/>
                  <a:gd name="T14" fmla="*/ 64 w 76"/>
                  <a:gd name="T15" fmla="*/ 4 h 62"/>
                  <a:gd name="T16" fmla="*/ 73 w 76"/>
                  <a:gd name="T17" fmla="*/ 2 h 62"/>
                  <a:gd name="T18" fmla="*/ 75 w 76"/>
                  <a:gd name="T19" fmla="*/ 10 h 62"/>
                  <a:gd name="T20" fmla="*/ 26 w 76"/>
                  <a:gd name="T21" fmla="*/ 61 h 62"/>
                  <a:gd name="T22" fmla="*/ 21 w 76"/>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62">
                    <a:moveTo>
                      <a:pt x="21" y="62"/>
                    </a:moveTo>
                    <a:cubicBezTo>
                      <a:pt x="14" y="62"/>
                      <a:pt x="10" y="59"/>
                      <a:pt x="8" y="56"/>
                    </a:cubicBezTo>
                    <a:cubicBezTo>
                      <a:pt x="0" y="45"/>
                      <a:pt x="9" y="24"/>
                      <a:pt x="17" y="9"/>
                    </a:cubicBezTo>
                    <a:cubicBezTo>
                      <a:pt x="19" y="6"/>
                      <a:pt x="23" y="5"/>
                      <a:pt x="25" y="6"/>
                    </a:cubicBezTo>
                    <a:cubicBezTo>
                      <a:pt x="28" y="8"/>
                      <a:pt x="29" y="12"/>
                      <a:pt x="28" y="15"/>
                    </a:cubicBezTo>
                    <a:cubicBezTo>
                      <a:pt x="17" y="35"/>
                      <a:pt x="16" y="46"/>
                      <a:pt x="18" y="49"/>
                    </a:cubicBezTo>
                    <a:cubicBezTo>
                      <a:pt x="19" y="50"/>
                      <a:pt x="23" y="50"/>
                      <a:pt x="24" y="49"/>
                    </a:cubicBezTo>
                    <a:cubicBezTo>
                      <a:pt x="35" y="47"/>
                      <a:pt x="55" y="20"/>
                      <a:pt x="64" y="4"/>
                    </a:cubicBezTo>
                    <a:cubicBezTo>
                      <a:pt x="66" y="1"/>
                      <a:pt x="70" y="0"/>
                      <a:pt x="73" y="2"/>
                    </a:cubicBezTo>
                    <a:cubicBezTo>
                      <a:pt x="76" y="4"/>
                      <a:pt x="76" y="8"/>
                      <a:pt x="75" y="10"/>
                    </a:cubicBezTo>
                    <a:cubicBezTo>
                      <a:pt x="72" y="15"/>
                      <a:pt x="46" y="57"/>
                      <a:pt x="26" y="61"/>
                    </a:cubicBezTo>
                    <a:cubicBezTo>
                      <a:pt x="24" y="62"/>
                      <a:pt x="22" y="62"/>
                      <a:pt x="21" y="62"/>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89" name="Freeform 185">
                <a:extLst>
                  <a:ext uri="{FF2B5EF4-FFF2-40B4-BE49-F238E27FC236}">
                    <a16:creationId xmlns:a16="http://schemas.microsoft.com/office/drawing/2014/main" id="{EDB64589-1422-46CE-8A8C-BDD210D6E192}"/>
                  </a:ext>
                </a:extLst>
              </p:cNvPr>
              <p:cNvSpPr>
                <a:spLocks/>
              </p:cNvSpPr>
              <p:nvPr/>
            </p:nvSpPr>
            <p:spPr bwMode="auto">
              <a:xfrm>
                <a:off x="10144125" y="2695575"/>
                <a:ext cx="120650" cy="174625"/>
              </a:xfrm>
              <a:custGeom>
                <a:avLst/>
                <a:gdLst>
                  <a:gd name="T0" fmla="*/ 7 w 56"/>
                  <a:gd name="T1" fmla="*/ 82 h 82"/>
                  <a:gd name="T2" fmla="*/ 4 w 56"/>
                  <a:gd name="T3" fmla="*/ 81 h 82"/>
                  <a:gd name="T4" fmla="*/ 2 w 56"/>
                  <a:gd name="T5" fmla="*/ 73 h 82"/>
                  <a:gd name="T6" fmla="*/ 44 w 56"/>
                  <a:gd name="T7" fmla="*/ 4 h 82"/>
                  <a:gd name="T8" fmla="*/ 52 w 56"/>
                  <a:gd name="T9" fmla="*/ 2 h 82"/>
                  <a:gd name="T10" fmla="*/ 54 w 56"/>
                  <a:gd name="T11" fmla="*/ 10 h 82"/>
                  <a:gd name="T12" fmla="*/ 12 w 56"/>
                  <a:gd name="T13" fmla="*/ 79 h 82"/>
                  <a:gd name="T14" fmla="*/ 7 w 56"/>
                  <a:gd name="T15" fmla="*/ 82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82">
                    <a:moveTo>
                      <a:pt x="7" y="82"/>
                    </a:moveTo>
                    <a:cubicBezTo>
                      <a:pt x="6" y="82"/>
                      <a:pt x="5" y="82"/>
                      <a:pt x="4" y="81"/>
                    </a:cubicBezTo>
                    <a:cubicBezTo>
                      <a:pt x="1" y="79"/>
                      <a:pt x="0" y="76"/>
                      <a:pt x="2" y="73"/>
                    </a:cubicBezTo>
                    <a:cubicBezTo>
                      <a:pt x="44" y="4"/>
                      <a:pt x="44" y="4"/>
                      <a:pt x="44" y="4"/>
                    </a:cubicBezTo>
                    <a:cubicBezTo>
                      <a:pt x="46" y="1"/>
                      <a:pt x="50" y="0"/>
                      <a:pt x="52" y="2"/>
                    </a:cubicBezTo>
                    <a:cubicBezTo>
                      <a:pt x="55" y="4"/>
                      <a:pt x="56" y="7"/>
                      <a:pt x="54" y="10"/>
                    </a:cubicBezTo>
                    <a:cubicBezTo>
                      <a:pt x="12" y="79"/>
                      <a:pt x="12" y="79"/>
                      <a:pt x="12" y="79"/>
                    </a:cubicBezTo>
                    <a:cubicBezTo>
                      <a:pt x="11" y="81"/>
                      <a:pt x="9" y="82"/>
                      <a:pt x="7" y="82"/>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0" name="Freeform 186">
                <a:extLst>
                  <a:ext uri="{FF2B5EF4-FFF2-40B4-BE49-F238E27FC236}">
                    <a16:creationId xmlns:a16="http://schemas.microsoft.com/office/drawing/2014/main" id="{7DC8EAA9-D509-4965-A2FC-D80C875DEF1F}"/>
                  </a:ext>
                </a:extLst>
              </p:cNvPr>
              <p:cNvSpPr>
                <a:spLocks/>
              </p:cNvSpPr>
              <p:nvPr/>
            </p:nvSpPr>
            <p:spPr bwMode="auto">
              <a:xfrm>
                <a:off x="10099675" y="2697162"/>
                <a:ext cx="74613" cy="133350"/>
              </a:xfrm>
              <a:custGeom>
                <a:avLst/>
                <a:gdLst>
                  <a:gd name="T0" fmla="*/ 7 w 35"/>
                  <a:gd name="T1" fmla="*/ 62 h 62"/>
                  <a:gd name="T2" fmla="*/ 4 w 35"/>
                  <a:gd name="T3" fmla="*/ 62 h 62"/>
                  <a:gd name="T4" fmla="*/ 1 w 35"/>
                  <a:gd name="T5" fmla="*/ 54 h 62"/>
                  <a:gd name="T6" fmla="*/ 23 w 35"/>
                  <a:gd name="T7" fmla="*/ 4 h 62"/>
                  <a:gd name="T8" fmla="*/ 31 w 35"/>
                  <a:gd name="T9" fmla="*/ 1 h 62"/>
                  <a:gd name="T10" fmla="*/ 34 w 35"/>
                  <a:gd name="T11" fmla="*/ 9 h 62"/>
                  <a:gd name="T12" fmla="*/ 12 w 35"/>
                  <a:gd name="T13" fmla="*/ 59 h 62"/>
                  <a:gd name="T14" fmla="*/ 7 w 3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62">
                    <a:moveTo>
                      <a:pt x="7" y="62"/>
                    </a:moveTo>
                    <a:cubicBezTo>
                      <a:pt x="6" y="62"/>
                      <a:pt x="5" y="62"/>
                      <a:pt x="4" y="62"/>
                    </a:cubicBezTo>
                    <a:cubicBezTo>
                      <a:pt x="1" y="61"/>
                      <a:pt x="0" y="57"/>
                      <a:pt x="1" y="54"/>
                    </a:cubicBezTo>
                    <a:cubicBezTo>
                      <a:pt x="23" y="4"/>
                      <a:pt x="23" y="4"/>
                      <a:pt x="23" y="4"/>
                    </a:cubicBezTo>
                    <a:cubicBezTo>
                      <a:pt x="24" y="1"/>
                      <a:pt x="28" y="0"/>
                      <a:pt x="31" y="1"/>
                    </a:cubicBezTo>
                    <a:cubicBezTo>
                      <a:pt x="34" y="2"/>
                      <a:pt x="35" y="6"/>
                      <a:pt x="34" y="9"/>
                    </a:cubicBezTo>
                    <a:cubicBezTo>
                      <a:pt x="12" y="59"/>
                      <a:pt x="12" y="59"/>
                      <a:pt x="12" y="59"/>
                    </a:cubicBezTo>
                    <a:cubicBezTo>
                      <a:pt x="11" y="61"/>
                      <a:pt x="9" y="62"/>
                      <a:pt x="7" y="62"/>
                    </a:cubicBezTo>
                    <a:close/>
                  </a:path>
                </a:pathLst>
              </a:custGeom>
              <a:solidFill>
                <a:srgbClr val="AE4822"/>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1" name="Freeform 187">
                <a:extLst>
                  <a:ext uri="{FF2B5EF4-FFF2-40B4-BE49-F238E27FC236}">
                    <a16:creationId xmlns:a16="http://schemas.microsoft.com/office/drawing/2014/main" id="{7267536C-34C6-4281-9D03-6A482953BB3F}"/>
                  </a:ext>
                </a:extLst>
              </p:cNvPr>
              <p:cNvSpPr>
                <a:spLocks/>
              </p:cNvSpPr>
              <p:nvPr/>
            </p:nvSpPr>
            <p:spPr bwMode="auto">
              <a:xfrm>
                <a:off x="12528550" y="100012"/>
                <a:ext cx="790575" cy="207963"/>
              </a:xfrm>
              <a:custGeom>
                <a:avLst/>
                <a:gdLst>
                  <a:gd name="T0" fmla="*/ 318 w 367"/>
                  <a:gd name="T1" fmla="*/ 89 h 97"/>
                  <a:gd name="T2" fmla="*/ 191 w 367"/>
                  <a:gd name="T3" fmla="*/ 48 h 97"/>
                  <a:gd name="T4" fmla="*/ 93 w 367"/>
                  <a:gd name="T5" fmla="*/ 13 h 97"/>
                  <a:gd name="T6" fmla="*/ 8 w 367"/>
                  <a:gd name="T7" fmla="*/ 52 h 97"/>
                  <a:gd name="T8" fmla="*/ 2 w 367"/>
                  <a:gd name="T9" fmla="*/ 54 h 97"/>
                  <a:gd name="T10" fmla="*/ 1 w 367"/>
                  <a:gd name="T11" fmla="*/ 48 h 97"/>
                  <a:gd name="T12" fmla="*/ 94 w 367"/>
                  <a:gd name="T13" fmla="*/ 5 h 97"/>
                  <a:gd name="T14" fmla="*/ 194 w 367"/>
                  <a:gd name="T15" fmla="*/ 41 h 97"/>
                  <a:gd name="T16" fmla="*/ 361 w 367"/>
                  <a:gd name="T17" fmla="*/ 71 h 97"/>
                  <a:gd name="T18" fmla="*/ 366 w 367"/>
                  <a:gd name="T19" fmla="*/ 73 h 97"/>
                  <a:gd name="T20" fmla="*/ 365 w 367"/>
                  <a:gd name="T21" fmla="*/ 79 h 97"/>
                  <a:gd name="T22" fmla="*/ 318 w 367"/>
                  <a:gd name="T23" fmla="*/ 8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7" h="97">
                    <a:moveTo>
                      <a:pt x="318" y="89"/>
                    </a:moveTo>
                    <a:cubicBezTo>
                      <a:pt x="278" y="89"/>
                      <a:pt x="234" y="69"/>
                      <a:pt x="191" y="48"/>
                    </a:cubicBezTo>
                    <a:cubicBezTo>
                      <a:pt x="155" y="31"/>
                      <a:pt x="122" y="16"/>
                      <a:pt x="93" y="13"/>
                    </a:cubicBezTo>
                    <a:cubicBezTo>
                      <a:pt x="34" y="9"/>
                      <a:pt x="9" y="50"/>
                      <a:pt x="8" y="52"/>
                    </a:cubicBezTo>
                    <a:cubicBezTo>
                      <a:pt x="6" y="54"/>
                      <a:pt x="4" y="55"/>
                      <a:pt x="2" y="54"/>
                    </a:cubicBezTo>
                    <a:cubicBezTo>
                      <a:pt x="0" y="53"/>
                      <a:pt x="0" y="50"/>
                      <a:pt x="1" y="48"/>
                    </a:cubicBezTo>
                    <a:cubicBezTo>
                      <a:pt x="1" y="48"/>
                      <a:pt x="29" y="0"/>
                      <a:pt x="94" y="5"/>
                    </a:cubicBezTo>
                    <a:cubicBezTo>
                      <a:pt x="124" y="8"/>
                      <a:pt x="158" y="24"/>
                      <a:pt x="194" y="41"/>
                    </a:cubicBezTo>
                    <a:cubicBezTo>
                      <a:pt x="252" y="68"/>
                      <a:pt x="312" y="97"/>
                      <a:pt x="361" y="71"/>
                    </a:cubicBezTo>
                    <a:cubicBezTo>
                      <a:pt x="363" y="70"/>
                      <a:pt x="365" y="71"/>
                      <a:pt x="366" y="73"/>
                    </a:cubicBezTo>
                    <a:cubicBezTo>
                      <a:pt x="367" y="75"/>
                      <a:pt x="367" y="78"/>
                      <a:pt x="365" y="79"/>
                    </a:cubicBezTo>
                    <a:cubicBezTo>
                      <a:pt x="350" y="86"/>
                      <a:pt x="334" y="89"/>
                      <a:pt x="318" y="8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2" name="Freeform 188">
                <a:extLst>
                  <a:ext uri="{FF2B5EF4-FFF2-40B4-BE49-F238E27FC236}">
                    <a16:creationId xmlns:a16="http://schemas.microsoft.com/office/drawing/2014/main" id="{C9ED674A-E6A1-4C47-88CE-63EDE806222F}"/>
                  </a:ext>
                </a:extLst>
              </p:cNvPr>
              <p:cNvSpPr>
                <a:spLocks/>
              </p:cNvSpPr>
              <p:nvPr/>
            </p:nvSpPr>
            <p:spPr bwMode="auto">
              <a:xfrm>
                <a:off x="12703175" y="246062"/>
                <a:ext cx="620713" cy="144463"/>
              </a:xfrm>
              <a:custGeom>
                <a:avLst/>
                <a:gdLst>
                  <a:gd name="T0" fmla="*/ 196 w 288"/>
                  <a:gd name="T1" fmla="*/ 59 h 68"/>
                  <a:gd name="T2" fmla="*/ 82 w 288"/>
                  <a:gd name="T3" fmla="*/ 33 h 68"/>
                  <a:gd name="T4" fmla="*/ 8 w 288"/>
                  <a:gd name="T5" fmla="*/ 30 h 68"/>
                  <a:gd name="T6" fmla="*/ 2 w 288"/>
                  <a:gd name="T7" fmla="*/ 31 h 68"/>
                  <a:gd name="T8" fmla="*/ 2 w 288"/>
                  <a:gd name="T9" fmla="*/ 25 h 68"/>
                  <a:gd name="T10" fmla="*/ 85 w 288"/>
                  <a:gd name="T11" fmla="*/ 26 h 68"/>
                  <a:gd name="T12" fmla="*/ 280 w 288"/>
                  <a:gd name="T13" fmla="*/ 5 h 68"/>
                  <a:gd name="T14" fmla="*/ 285 w 288"/>
                  <a:gd name="T15" fmla="*/ 3 h 68"/>
                  <a:gd name="T16" fmla="*/ 288 w 288"/>
                  <a:gd name="T17" fmla="*/ 8 h 68"/>
                  <a:gd name="T18" fmla="*/ 196 w 288"/>
                  <a:gd name="T19"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68">
                    <a:moveTo>
                      <a:pt x="196" y="59"/>
                    </a:moveTo>
                    <a:cubicBezTo>
                      <a:pt x="160" y="59"/>
                      <a:pt x="120" y="48"/>
                      <a:pt x="82" y="33"/>
                    </a:cubicBezTo>
                    <a:cubicBezTo>
                      <a:pt x="27" y="10"/>
                      <a:pt x="8" y="30"/>
                      <a:pt x="8" y="30"/>
                    </a:cubicBezTo>
                    <a:cubicBezTo>
                      <a:pt x="6" y="32"/>
                      <a:pt x="4" y="32"/>
                      <a:pt x="2" y="31"/>
                    </a:cubicBezTo>
                    <a:cubicBezTo>
                      <a:pt x="1" y="29"/>
                      <a:pt x="0" y="27"/>
                      <a:pt x="2" y="25"/>
                    </a:cubicBezTo>
                    <a:cubicBezTo>
                      <a:pt x="3" y="24"/>
                      <a:pt x="24" y="0"/>
                      <a:pt x="85" y="26"/>
                    </a:cubicBezTo>
                    <a:cubicBezTo>
                      <a:pt x="159" y="56"/>
                      <a:pt x="254" y="68"/>
                      <a:pt x="280" y="5"/>
                    </a:cubicBezTo>
                    <a:cubicBezTo>
                      <a:pt x="281" y="3"/>
                      <a:pt x="283" y="2"/>
                      <a:pt x="285" y="3"/>
                    </a:cubicBezTo>
                    <a:cubicBezTo>
                      <a:pt x="287" y="4"/>
                      <a:pt x="288" y="6"/>
                      <a:pt x="288" y="8"/>
                    </a:cubicBezTo>
                    <a:cubicBezTo>
                      <a:pt x="272" y="45"/>
                      <a:pt x="237" y="59"/>
                      <a:pt x="196" y="5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3" name="Line 189">
                <a:extLst>
                  <a:ext uri="{FF2B5EF4-FFF2-40B4-BE49-F238E27FC236}">
                    <a16:creationId xmlns:a16="http://schemas.microsoft.com/office/drawing/2014/main" id="{DF71D744-ACAF-4A49-B122-C979B7C675E4}"/>
                  </a:ext>
                </a:extLst>
              </p:cNvPr>
              <p:cNvSpPr>
                <a:spLocks noChangeShapeType="1"/>
              </p:cNvSpPr>
              <p:nvPr/>
            </p:nvSpPr>
            <p:spPr bwMode="auto">
              <a:xfrm>
                <a:off x="12393613" y="258762"/>
                <a:ext cx="0" cy="0"/>
              </a:xfrm>
              <a:prstGeom prst="line">
                <a:avLst/>
              </a:prstGeom>
              <a:noFill/>
              <a:ln w="17463" cap="rnd">
                <a:no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a:p>
            </p:txBody>
          </p:sp>
        </p:grpSp>
      </p:grpSp>
      <p:sp>
        <p:nvSpPr>
          <p:cNvPr id="38" name="1_Flash cheap text">
            <a:extLst>
              <a:ext uri="{FF2B5EF4-FFF2-40B4-BE49-F238E27FC236}">
                <a16:creationId xmlns:a16="http://schemas.microsoft.com/office/drawing/2014/main" id="{F154BE61-15D9-46BB-A56F-09D9FF686A84}"/>
              </a:ext>
            </a:extLst>
          </p:cNvPr>
          <p:cNvSpPr txBox="1"/>
          <p:nvPr/>
        </p:nvSpPr>
        <p:spPr>
          <a:xfrm>
            <a:off x="457200" y="8366879"/>
            <a:ext cx="8022645" cy="3139321"/>
          </a:xfrm>
          <a:prstGeom prst="rect">
            <a:avLst/>
          </a:prstGeom>
          <a:noFill/>
        </p:spPr>
        <p:txBody>
          <a:bodyPr wrap="none" rtlCol="0">
            <a:spAutoFit/>
          </a:bodyPr>
          <a:lstStyle/>
          <a:p>
            <a:r>
              <a:rPr lang="en-US" sz="6600" dirty="0">
                <a:solidFill>
                  <a:schemeClr val="bg1"/>
                </a:solidFill>
              </a:rPr>
              <a:t>Flash memory cheaper</a:t>
            </a:r>
          </a:p>
          <a:p>
            <a:r>
              <a:rPr lang="en-US" sz="6600" dirty="0">
                <a:solidFill>
                  <a:schemeClr val="bg1"/>
                </a:solidFill>
              </a:rPr>
              <a:t>SSD often used for OS</a:t>
            </a:r>
          </a:p>
          <a:p>
            <a:r>
              <a:rPr lang="en-US" sz="6600" dirty="0">
                <a:solidFill>
                  <a:schemeClr val="bg1"/>
                </a:solidFill>
              </a:rPr>
              <a:t>or fast access</a:t>
            </a:r>
          </a:p>
        </p:txBody>
      </p:sp>
      <p:grpSp>
        <p:nvGrpSpPr>
          <p:cNvPr id="4" name="1_Flash cheap">
            <a:extLst>
              <a:ext uri="{FF2B5EF4-FFF2-40B4-BE49-F238E27FC236}">
                <a16:creationId xmlns:a16="http://schemas.microsoft.com/office/drawing/2014/main" id="{8B843D63-0901-49AE-A7A9-1AD632AE2452}"/>
              </a:ext>
            </a:extLst>
          </p:cNvPr>
          <p:cNvGrpSpPr/>
          <p:nvPr/>
        </p:nvGrpSpPr>
        <p:grpSpPr>
          <a:xfrm>
            <a:off x="914400" y="2286000"/>
            <a:ext cx="6553200" cy="5842792"/>
            <a:chOff x="4622800" y="1428750"/>
            <a:chExt cx="2209800" cy="2209800"/>
          </a:xfrm>
        </p:grpSpPr>
        <p:sp>
          <p:nvSpPr>
            <p:cNvPr id="5" name="Oval 4">
              <a:extLst>
                <a:ext uri="{FF2B5EF4-FFF2-40B4-BE49-F238E27FC236}">
                  <a16:creationId xmlns:a16="http://schemas.microsoft.com/office/drawing/2014/main" id="{48B8FA57-5569-401C-B8A2-D3E9A950B4D5}"/>
                </a:ext>
              </a:extLst>
            </p:cNvPr>
            <p:cNvSpPr/>
            <p:nvPr/>
          </p:nvSpPr>
          <p:spPr>
            <a:xfrm>
              <a:off x="4622800" y="1428750"/>
              <a:ext cx="2209800" cy="2209800"/>
            </a:xfrm>
            <a:prstGeom prst="ellipse">
              <a:avLst/>
            </a:prstGeom>
            <a:gradFill>
              <a:gsLst>
                <a:gs pos="72000">
                  <a:schemeClr val="accent4">
                    <a:alpha val="38000"/>
                  </a:schemeClr>
                </a:gs>
                <a:gs pos="54000">
                  <a:schemeClr val="bg1">
                    <a:alpha val="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80">
              <a:extLst>
                <a:ext uri="{FF2B5EF4-FFF2-40B4-BE49-F238E27FC236}">
                  <a16:creationId xmlns:a16="http://schemas.microsoft.com/office/drawing/2014/main" id="{7678C2C9-6296-480E-9A00-5D254B3460CB}"/>
                </a:ext>
              </a:extLst>
            </p:cNvPr>
            <p:cNvGrpSpPr/>
            <p:nvPr/>
          </p:nvGrpSpPr>
          <p:grpSpPr>
            <a:xfrm flipV="1">
              <a:off x="5139267" y="2038350"/>
              <a:ext cx="1176867" cy="953791"/>
              <a:chOff x="3733800" y="1976732"/>
              <a:chExt cx="1990421" cy="1613135"/>
            </a:xfrm>
            <a:solidFill>
              <a:srgbClr val="FF0000"/>
            </a:solidFill>
            <a:scene3d>
              <a:camera prst="perspectiveHeroicExtremeLeftFacing" fov="7200000">
                <a:rot lat="600000" lon="2400000" rev="1200000"/>
              </a:camera>
              <a:lightRig rig="balanced" dir="t">
                <a:rot lat="0" lon="0" rev="3600000"/>
              </a:lightRig>
            </a:scene3d>
          </p:grpSpPr>
          <p:sp>
            <p:nvSpPr>
              <p:cNvPr id="32" name="Freeform 127">
                <a:extLst>
                  <a:ext uri="{FF2B5EF4-FFF2-40B4-BE49-F238E27FC236}">
                    <a16:creationId xmlns:a16="http://schemas.microsoft.com/office/drawing/2014/main" id="{5AAC5DBF-C401-47E8-A1AA-619C42309291}"/>
                  </a:ext>
                </a:extLst>
              </p:cNvPr>
              <p:cNvSpPr/>
              <p:nvPr/>
            </p:nvSpPr>
            <p:spPr>
              <a:xfrm>
                <a:off x="3733800" y="2266950"/>
                <a:ext cx="1744133" cy="1322917"/>
              </a:xfrm>
              <a:custGeom>
                <a:avLst/>
                <a:gdLst>
                  <a:gd name="connsiteX0" fmla="*/ 0 w 1143000"/>
                  <a:gd name="connsiteY0" fmla="*/ 0 h 1066800"/>
                  <a:gd name="connsiteX1" fmla="*/ 1143000 w 1143000"/>
                  <a:gd name="connsiteY1" fmla="*/ 0 h 1066800"/>
                  <a:gd name="connsiteX2" fmla="*/ 1143000 w 1143000"/>
                  <a:gd name="connsiteY2" fmla="*/ 1066800 h 1066800"/>
                  <a:gd name="connsiteX3" fmla="*/ 0 w 1143000"/>
                  <a:gd name="connsiteY3" fmla="*/ 1066800 h 1066800"/>
                  <a:gd name="connsiteX4" fmla="*/ 0 w 1143000"/>
                  <a:gd name="connsiteY4" fmla="*/ 0 h 1066800"/>
                  <a:gd name="connsiteX0" fmla="*/ 533400 w 1143000"/>
                  <a:gd name="connsiteY0" fmla="*/ 209550 h 1066800"/>
                  <a:gd name="connsiteX1" fmla="*/ 1143000 w 1143000"/>
                  <a:gd name="connsiteY1" fmla="*/ 0 h 1066800"/>
                  <a:gd name="connsiteX2" fmla="*/ 1143000 w 1143000"/>
                  <a:gd name="connsiteY2" fmla="*/ 1066800 h 1066800"/>
                  <a:gd name="connsiteX3" fmla="*/ 0 w 1143000"/>
                  <a:gd name="connsiteY3" fmla="*/ 1066800 h 1066800"/>
                  <a:gd name="connsiteX4" fmla="*/ 533400 w 1143000"/>
                  <a:gd name="connsiteY4" fmla="*/ 209550 h 1066800"/>
                  <a:gd name="connsiteX0" fmla="*/ 533400 w 1981200"/>
                  <a:gd name="connsiteY0" fmla="*/ 209550 h 1066800"/>
                  <a:gd name="connsiteX1" fmla="*/ 1981200 w 1981200"/>
                  <a:gd name="connsiteY1" fmla="*/ 0 h 1066800"/>
                  <a:gd name="connsiteX2" fmla="*/ 1143000 w 1981200"/>
                  <a:gd name="connsiteY2" fmla="*/ 1066800 h 1066800"/>
                  <a:gd name="connsiteX3" fmla="*/ 0 w 1981200"/>
                  <a:gd name="connsiteY3" fmla="*/ 1066800 h 1066800"/>
                  <a:gd name="connsiteX4" fmla="*/ 533400 w 1981200"/>
                  <a:gd name="connsiteY4" fmla="*/ 209550 h 1066800"/>
                  <a:gd name="connsiteX0" fmla="*/ 533400 w 1981200"/>
                  <a:gd name="connsiteY0" fmla="*/ 209550 h 1066800"/>
                  <a:gd name="connsiteX1" fmla="*/ 1159933 w 1981200"/>
                  <a:gd name="connsiteY1" fmla="*/ 112183 h 1066800"/>
                  <a:gd name="connsiteX2" fmla="*/ 1981200 w 1981200"/>
                  <a:gd name="connsiteY2" fmla="*/ 0 h 1066800"/>
                  <a:gd name="connsiteX3" fmla="*/ 1143000 w 1981200"/>
                  <a:gd name="connsiteY3" fmla="*/ 1066800 h 1066800"/>
                  <a:gd name="connsiteX4" fmla="*/ 0 w 1981200"/>
                  <a:gd name="connsiteY4" fmla="*/ 1066800 h 1066800"/>
                  <a:gd name="connsiteX5" fmla="*/ 533400 w 1981200"/>
                  <a:gd name="connsiteY5" fmla="*/ 209550 h 1066800"/>
                  <a:gd name="connsiteX0" fmla="*/ 533400 w 1524000"/>
                  <a:gd name="connsiteY0" fmla="*/ 685800 h 1543050"/>
                  <a:gd name="connsiteX1" fmla="*/ 1159933 w 1524000"/>
                  <a:gd name="connsiteY1" fmla="*/ 588433 h 1543050"/>
                  <a:gd name="connsiteX2" fmla="*/ 1524000 w 1524000"/>
                  <a:gd name="connsiteY2" fmla="*/ 0 h 1543050"/>
                  <a:gd name="connsiteX3" fmla="*/ 1143000 w 1524000"/>
                  <a:gd name="connsiteY3" fmla="*/ 1543050 h 1543050"/>
                  <a:gd name="connsiteX4" fmla="*/ 0 w 1524000"/>
                  <a:gd name="connsiteY4" fmla="*/ 1543050 h 1543050"/>
                  <a:gd name="connsiteX5" fmla="*/ 533400 w 1524000"/>
                  <a:gd name="connsiteY5" fmla="*/ 685800 h 1543050"/>
                  <a:gd name="connsiteX0" fmla="*/ 381000 w 1524000"/>
                  <a:gd name="connsiteY0" fmla="*/ 361950 h 1543050"/>
                  <a:gd name="connsiteX1" fmla="*/ 1159933 w 1524000"/>
                  <a:gd name="connsiteY1" fmla="*/ 588433 h 1543050"/>
                  <a:gd name="connsiteX2" fmla="*/ 1524000 w 1524000"/>
                  <a:gd name="connsiteY2" fmla="*/ 0 h 1543050"/>
                  <a:gd name="connsiteX3" fmla="*/ 1143000 w 1524000"/>
                  <a:gd name="connsiteY3" fmla="*/ 1543050 h 1543050"/>
                  <a:gd name="connsiteX4" fmla="*/ 0 w 1524000"/>
                  <a:gd name="connsiteY4" fmla="*/ 1543050 h 1543050"/>
                  <a:gd name="connsiteX5" fmla="*/ 381000 w 1524000"/>
                  <a:gd name="connsiteY5" fmla="*/ 361950 h 1543050"/>
                  <a:gd name="connsiteX0" fmla="*/ 381000 w 1524000"/>
                  <a:gd name="connsiteY0" fmla="*/ 361950 h 1545167"/>
                  <a:gd name="connsiteX1" fmla="*/ 1159933 w 1524000"/>
                  <a:gd name="connsiteY1" fmla="*/ 588433 h 1545167"/>
                  <a:gd name="connsiteX2" fmla="*/ 1524000 w 1524000"/>
                  <a:gd name="connsiteY2" fmla="*/ 0 h 1545167"/>
                  <a:gd name="connsiteX3" fmla="*/ 1143000 w 1524000"/>
                  <a:gd name="connsiteY3" fmla="*/ 1543050 h 1545167"/>
                  <a:gd name="connsiteX4" fmla="*/ 414867 w 1524000"/>
                  <a:gd name="connsiteY4" fmla="*/ 1545167 h 1545167"/>
                  <a:gd name="connsiteX5" fmla="*/ 0 w 1524000"/>
                  <a:gd name="connsiteY5" fmla="*/ 1543050 h 1545167"/>
                  <a:gd name="connsiteX6" fmla="*/ 381000 w 1524000"/>
                  <a:gd name="connsiteY6" fmla="*/ 361950 h 1545167"/>
                  <a:gd name="connsiteX0" fmla="*/ 381000 w 1524000"/>
                  <a:gd name="connsiteY0" fmla="*/ 361950 h 1543050"/>
                  <a:gd name="connsiteX1" fmla="*/ 1159933 w 1524000"/>
                  <a:gd name="connsiteY1" fmla="*/ 588433 h 1543050"/>
                  <a:gd name="connsiteX2" fmla="*/ 1524000 w 1524000"/>
                  <a:gd name="connsiteY2" fmla="*/ 0 h 1543050"/>
                  <a:gd name="connsiteX3" fmla="*/ 1143000 w 1524000"/>
                  <a:gd name="connsiteY3" fmla="*/ 1543050 h 1543050"/>
                  <a:gd name="connsiteX4" fmla="*/ 567267 w 1524000"/>
                  <a:gd name="connsiteY4" fmla="*/ 687917 h 1543050"/>
                  <a:gd name="connsiteX5" fmla="*/ 0 w 1524000"/>
                  <a:gd name="connsiteY5" fmla="*/ 1543050 h 1543050"/>
                  <a:gd name="connsiteX6" fmla="*/ 381000 w 1524000"/>
                  <a:gd name="connsiteY6" fmla="*/ 361950 h 1543050"/>
                  <a:gd name="connsiteX0" fmla="*/ 381000 w 1600200"/>
                  <a:gd name="connsiteY0" fmla="*/ 361950 h 1543050"/>
                  <a:gd name="connsiteX1" fmla="*/ 1159933 w 1600200"/>
                  <a:gd name="connsiteY1" fmla="*/ 588433 h 1543050"/>
                  <a:gd name="connsiteX2" fmla="*/ 1524000 w 1600200"/>
                  <a:gd name="connsiteY2" fmla="*/ 0 h 1543050"/>
                  <a:gd name="connsiteX3" fmla="*/ 1600200 w 1600200"/>
                  <a:gd name="connsiteY3" fmla="*/ 914400 h 1543050"/>
                  <a:gd name="connsiteX4" fmla="*/ 567267 w 1600200"/>
                  <a:gd name="connsiteY4" fmla="*/ 687917 h 1543050"/>
                  <a:gd name="connsiteX5" fmla="*/ 0 w 1600200"/>
                  <a:gd name="connsiteY5" fmla="*/ 1543050 h 1543050"/>
                  <a:gd name="connsiteX6" fmla="*/ 381000 w 1600200"/>
                  <a:gd name="connsiteY6" fmla="*/ 361950 h 1543050"/>
                  <a:gd name="connsiteX0" fmla="*/ 381000 w 1600200"/>
                  <a:gd name="connsiteY0" fmla="*/ 361950 h 1543050"/>
                  <a:gd name="connsiteX1" fmla="*/ 1159933 w 1600200"/>
                  <a:gd name="connsiteY1" fmla="*/ 588433 h 1543050"/>
                  <a:gd name="connsiteX2" fmla="*/ 1524000 w 1600200"/>
                  <a:gd name="connsiteY2" fmla="*/ 0 h 1543050"/>
                  <a:gd name="connsiteX3" fmla="*/ 1600200 w 1600200"/>
                  <a:gd name="connsiteY3" fmla="*/ 914400 h 1543050"/>
                  <a:gd name="connsiteX4" fmla="*/ 1329267 w 1600200"/>
                  <a:gd name="connsiteY4" fmla="*/ 859367 h 1543050"/>
                  <a:gd name="connsiteX5" fmla="*/ 567267 w 1600200"/>
                  <a:gd name="connsiteY5" fmla="*/ 687917 h 1543050"/>
                  <a:gd name="connsiteX6" fmla="*/ 0 w 1600200"/>
                  <a:gd name="connsiteY6" fmla="*/ 1543050 h 1543050"/>
                  <a:gd name="connsiteX7" fmla="*/ 381000 w 1600200"/>
                  <a:gd name="connsiteY7" fmla="*/ 361950 h 1543050"/>
                  <a:gd name="connsiteX0" fmla="*/ 381000 w 1752600"/>
                  <a:gd name="connsiteY0" fmla="*/ 361950 h 1543050"/>
                  <a:gd name="connsiteX1" fmla="*/ 1159933 w 1752600"/>
                  <a:gd name="connsiteY1" fmla="*/ 588433 h 1543050"/>
                  <a:gd name="connsiteX2" fmla="*/ 1524000 w 1752600"/>
                  <a:gd name="connsiteY2" fmla="*/ 0 h 1543050"/>
                  <a:gd name="connsiteX3" fmla="*/ 1752600 w 1752600"/>
                  <a:gd name="connsiteY3" fmla="*/ 57150 h 1543050"/>
                  <a:gd name="connsiteX4" fmla="*/ 1329267 w 1752600"/>
                  <a:gd name="connsiteY4" fmla="*/ 859367 h 1543050"/>
                  <a:gd name="connsiteX5" fmla="*/ 567267 w 1752600"/>
                  <a:gd name="connsiteY5" fmla="*/ 687917 h 1543050"/>
                  <a:gd name="connsiteX6" fmla="*/ 0 w 1752600"/>
                  <a:gd name="connsiteY6" fmla="*/ 1543050 h 1543050"/>
                  <a:gd name="connsiteX7" fmla="*/ 381000 w 1752600"/>
                  <a:gd name="connsiteY7" fmla="*/ 361950 h 1543050"/>
                  <a:gd name="connsiteX0" fmla="*/ 381000 w 1752600"/>
                  <a:gd name="connsiteY0" fmla="*/ 361950 h 1543050"/>
                  <a:gd name="connsiteX1" fmla="*/ 1159933 w 1752600"/>
                  <a:gd name="connsiteY1" fmla="*/ 588433 h 1543050"/>
                  <a:gd name="connsiteX2" fmla="*/ 1524000 w 1752600"/>
                  <a:gd name="connsiteY2" fmla="*/ 0 h 1543050"/>
                  <a:gd name="connsiteX3" fmla="*/ 1752600 w 1752600"/>
                  <a:gd name="connsiteY3" fmla="*/ 57150 h 1543050"/>
                  <a:gd name="connsiteX4" fmla="*/ 1329267 w 1752600"/>
                  <a:gd name="connsiteY4" fmla="*/ 859367 h 1543050"/>
                  <a:gd name="connsiteX5" fmla="*/ 567267 w 1752600"/>
                  <a:gd name="connsiteY5" fmla="*/ 687917 h 1543050"/>
                  <a:gd name="connsiteX6" fmla="*/ 0 w 1752600"/>
                  <a:gd name="connsiteY6" fmla="*/ 1543050 h 1543050"/>
                  <a:gd name="connsiteX7" fmla="*/ 381000 w 1752600"/>
                  <a:gd name="connsiteY7" fmla="*/ 361950 h 1543050"/>
                  <a:gd name="connsiteX0" fmla="*/ 381000 w 1752600"/>
                  <a:gd name="connsiteY0" fmla="*/ 361950 h 1295400"/>
                  <a:gd name="connsiteX1" fmla="*/ 1159933 w 1752600"/>
                  <a:gd name="connsiteY1" fmla="*/ 588433 h 1295400"/>
                  <a:gd name="connsiteX2" fmla="*/ 1524000 w 1752600"/>
                  <a:gd name="connsiteY2" fmla="*/ 0 h 1295400"/>
                  <a:gd name="connsiteX3" fmla="*/ 1752600 w 1752600"/>
                  <a:gd name="connsiteY3" fmla="*/ 57150 h 1295400"/>
                  <a:gd name="connsiteX4" fmla="*/ 1329267 w 1752600"/>
                  <a:gd name="connsiteY4" fmla="*/ 859367 h 1295400"/>
                  <a:gd name="connsiteX5" fmla="*/ 567267 w 1752600"/>
                  <a:gd name="connsiteY5" fmla="*/ 687917 h 1295400"/>
                  <a:gd name="connsiteX6" fmla="*/ 0 w 1752600"/>
                  <a:gd name="connsiteY6" fmla="*/ 1295400 h 1295400"/>
                  <a:gd name="connsiteX7" fmla="*/ 381000 w 1752600"/>
                  <a:gd name="connsiteY7" fmla="*/ 361950 h 1295400"/>
                  <a:gd name="connsiteX0" fmla="*/ 381000 w 1752600"/>
                  <a:gd name="connsiteY0" fmla="*/ 361950 h 1295400"/>
                  <a:gd name="connsiteX1" fmla="*/ 1159933 w 1752600"/>
                  <a:gd name="connsiteY1" fmla="*/ 588433 h 1295400"/>
                  <a:gd name="connsiteX2" fmla="*/ 1524000 w 1752600"/>
                  <a:gd name="connsiteY2" fmla="*/ 0 h 1295400"/>
                  <a:gd name="connsiteX3" fmla="*/ 1752600 w 1752600"/>
                  <a:gd name="connsiteY3" fmla="*/ 57150 h 1295400"/>
                  <a:gd name="connsiteX4" fmla="*/ 1329267 w 1752600"/>
                  <a:gd name="connsiteY4" fmla="*/ 859367 h 1295400"/>
                  <a:gd name="connsiteX5" fmla="*/ 491067 w 1752600"/>
                  <a:gd name="connsiteY5" fmla="*/ 687917 h 1295400"/>
                  <a:gd name="connsiteX6" fmla="*/ 0 w 1752600"/>
                  <a:gd name="connsiteY6" fmla="*/ 1295400 h 1295400"/>
                  <a:gd name="connsiteX7" fmla="*/ 381000 w 1752600"/>
                  <a:gd name="connsiteY7" fmla="*/ 361950 h 1295400"/>
                  <a:gd name="connsiteX0" fmla="*/ 381000 w 1752600"/>
                  <a:gd name="connsiteY0" fmla="*/ 361950 h 1295400"/>
                  <a:gd name="connsiteX1" fmla="*/ 1159933 w 1752600"/>
                  <a:gd name="connsiteY1" fmla="*/ 588433 h 1295400"/>
                  <a:gd name="connsiteX2" fmla="*/ 1151467 w 1752600"/>
                  <a:gd name="connsiteY2" fmla="*/ 579967 h 1295400"/>
                  <a:gd name="connsiteX3" fmla="*/ 1524000 w 1752600"/>
                  <a:gd name="connsiteY3" fmla="*/ 0 h 1295400"/>
                  <a:gd name="connsiteX4" fmla="*/ 1752600 w 1752600"/>
                  <a:gd name="connsiteY4" fmla="*/ 57150 h 1295400"/>
                  <a:gd name="connsiteX5" fmla="*/ 1329267 w 1752600"/>
                  <a:gd name="connsiteY5" fmla="*/ 859367 h 1295400"/>
                  <a:gd name="connsiteX6" fmla="*/ 491067 w 1752600"/>
                  <a:gd name="connsiteY6" fmla="*/ 687917 h 1295400"/>
                  <a:gd name="connsiteX7" fmla="*/ 0 w 1752600"/>
                  <a:gd name="connsiteY7" fmla="*/ 1295400 h 1295400"/>
                  <a:gd name="connsiteX8" fmla="*/ 381000 w 1752600"/>
                  <a:gd name="connsiteY8" fmla="*/ 361950 h 1295400"/>
                  <a:gd name="connsiteX0" fmla="*/ 381000 w 1752600"/>
                  <a:gd name="connsiteY0" fmla="*/ 361950 h 1295400"/>
                  <a:gd name="connsiteX1" fmla="*/ 1159933 w 1752600"/>
                  <a:gd name="connsiteY1" fmla="*/ 588433 h 1295400"/>
                  <a:gd name="connsiteX2" fmla="*/ 1151467 w 1752600"/>
                  <a:gd name="connsiteY2" fmla="*/ 579967 h 1295400"/>
                  <a:gd name="connsiteX3" fmla="*/ 1524000 w 1752600"/>
                  <a:gd name="connsiteY3" fmla="*/ 0 h 1295400"/>
                  <a:gd name="connsiteX4" fmla="*/ 1752600 w 1752600"/>
                  <a:gd name="connsiteY4" fmla="*/ 57150 h 1295400"/>
                  <a:gd name="connsiteX5" fmla="*/ 1227667 w 1752600"/>
                  <a:gd name="connsiteY5" fmla="*/ 912284 h 1295400"/>
                  <a:gd name="connsiteX6" fmla="*/ 491067 w 1752600"/>
                  <a:gd name="connsiteY6" fmla="*/ 687917 h 1295400"/>
                  <a:gd name="connsiteX7" fmla="*/ 0 w 1752600"/>
                  <a:gd name="connsiteY7" fmla="*/ 1295400 h 1295400"/>
                  <a:gd name="connsiteX8" fmla="*/ 381000 w 1752600"/>
                  <a:gd name="connsiteY8" fmla="*/ 361950 h 1295400"/>
                  <a:gd name="connsiteX0" fmla="*/ 381000 w 1752600"/>
                  <a:gd name="connsiteY0" fmla="*/ 361950 h 1295400"/>
                  <a:gd name="connsiteX1" fmla="*/ 1159933 w 1752600"/>
                  <a:gd name="connsiteY1" fmla="*/ 588433 h 1295400"/>
                  <a:gd name="connsiteX2" fmla="*/ 1151467 w 1752600"/>
                  <a:gd name="connsiteY2" fmla="*/ 579967 h 1295400"/>
                  <a:gd name="connsiteX3" fmla="*/ 1524000 w 1752600"/>
                  <a:gd name="connsiteY3" fmla="*/ 0 h 1295400"/>
                  <a:gd name="connsiteX4" fmla="*/ 1752600 w 1752600"/>
                  <a:gd name="connsiteY4" fmla="*/ 57150 h 1295400"/>
                  <a:gd name="connsiteX5" fmla="*/ 1295400 w 1752600"/>
                  <a:gd name="connsiteY5" fmla="*/ 939801 h 1295400"/>
                  <a:gd name="connsiteX6" fmla="*/ 491067 w 1752600"/>
                  <a:gd name="connsiteY6" fmla="*/ 687917 h 1295400"/>
                  <a:gd name="connsiteX7" fmla="*/ 0 w 1752600"/>
                  <a:gd name="connsiteY7" fmla="*/ 1295400 h 1295400"/>
                  <a:gd name="connsiteX8" fmla="*/ 381000 w 1752600"/>
                  <a:gd name="connsiteY8" fmla="*/ 361950 h 1295400"/>
                  <a:gd name="connsiteX0" fmla="*/ 474133 w 1752600"/>
                  <a:gd name="connsiteY0" fmla="*/ 338667 h 1295400"/>
                  <a:gd name="connsiteX1" fmla="*/ 1159933 w 1752600"/>
                  <a:gd name="connsiteY1" fmla="*/ 588433 h 1295400"/>
                  <a:gd name="connsiteX2" fmla="*/ 1151467 w 1752600"/>
                  <a:gd name="connsiteY2" fmla="*/ 579967 h 1295400"/>
                  <a:gd name="connsiteX3" fmla="*/ 1524000 w 1752600"/>
                  <a:gd name="connsiteY3" fmla="*/ 0 h 1295400"/>
                  <a:gd name="connsiteX4" fmla="*/ 1752600 w 1752600"/>
                  <a:gd name="connsiteY4" fmla="*/ 57150 h 1295400"/>
                  <a:gd name="connsiteX5" fmla="*/ 1295400 w 1752600"/>
                  <a:gd name="connsiteY5" fmla="*/ 939801 h 1295400"/>
                  <a:gd name="connsiteX6" fmla="*/ 491067 w 1752600"/>
                  <a:gd name="connsiteY6" fmla="*/ 687917 h 1295400"/>
                  <a:gd name="connsiteX7" fmla="*/ 0 w 1752600"/>
                  <a:gd name="connsiteY7" fmla="*/ 1295400 h 1295400"/>
                  <a:gd name="connsiteX8" fmla="*/ 474133 w 1752600"/>
                  <a:gd name="connsiteY8" fmla="*/ 338667 h 1295400"/>
                  <a:gd name="connsiteX0" fmla="*/ 474133 w 1752600"/>
                  <a:gd name="connsiteY0" fmla="*/ 338667 h 1295400"/>
                  <a:gd name="connsiteX1" fmla="*/ 1159933 w 1752600"/>
                  <a:gd name="connsiteY1" fmla="*/ 588433 h 1295400"/>
                  <a:gd name="connsiteX2" fmla="*/ 1151467 w 1752600"/>
                  <a:gd name="connsiteY2" fmla="*/ 579967 h 1295400"/>
                  <a:gd name="connsiteX3" fmla="*/ 1524000 w 1752600"/>
                  <a:gd name="connsiteY3" fmla="*/ 0 h 1295400"/>
                  <a:gd name="connsiteX4" fmla="*/ 1752600 w 1752600"/>
                  <a:gd name="connsiteY4" fmla="*/ 57150 h 1295400"/>
                  <a:gd name="connsiteX5" fmla="*/ 1295400 w 1752600"/>
                  <a:gd name="connsiteY5" fmla="*/ 939801 h 1295400"/>
                  <a:gd name="connsiteX6" fmla="*/ 550334 w 1752600"/>
                  <a:gd name="connsiteY6" fmla="*/ 723900 h 1295400"/>
                  <a:gd name="connsiteX7" fmla="*/ 0 w 1752600"/>
                  <a:gd name="connsiteY7" fmla="*/ 1295400 h 1295400"/>
                  <a:gd name="connsiteX8" fmla="*/ 474133 w 1752600"/>
                  <a:gd name="connsiteY8" fmla="*/ 338667 h 1295400"/>
                  <a:gd name="connsiteX0" fmla="*/ 474133 w 1752600"/>
                  <a:gd name="connsiteY0" fmla="*/ 338667 h 1295400"/>
                  <a:gd name="connsiteX1" fmla="*/ 1159933 w 1752600"/>
                  <a:gd name="connsiteY1" fmla="*/ 588433 h 1295400"/>
                  <a:gd name="connsiteX2" fmla="*/ 1151467 w 1752600"/>
                  <a:gd name="connsiteY2" fmla="*/ 579967 h 1295400"/>
                  <a:gd name="connsiteX3" fmla="*/ 1524000 w 1752600"/>
                  <a:gd name="connsiteY3" fmla="*/ 0 h 1295400"/>
                  <a:gd name="connsiteX4" fmla="*/ 1752600 w 1752600"/>
                  <a:gd name="connsiteY4" fmla="*/ 57150 h 1295400"/>
                  <a:gd name="connsiteX5" fmla="*/ 1278466 w 1752600"/>
                  <a:gd name="connsiteY5" fmla="*/ 1016001 h 1295400"/>
                  <a:gd name="connsiteX6" fmla="*/ 550334 w 1752600"/>
                  <a:gd name="connsiteY6" fmla="*/ 723900 h 1295400"/>
                  <a:gd name="connsiteX7" fmla="*/ 0 w 1752600"/>
                  <a:gd name="connsiteY7" fmla="*/ 1295400 h 1295400"/>
                  <a:gd name="connsiteX8" fmla="*/ 474133 w 1752600"/>
                  <a:gd name="connsiteY8" fmla="*/ 338667 h 1295400"/>
                  <a:gd name="connsiteX0" fmla="*/ 474133 w 1752600"/>
                  <a:gd name="connsiteY0" fmla="*/ 370417 h 1327150"/>
                  <a:gd name="connsiteX1" fmla="*/ 1159933 w 1752600"/>
                  <a:gd name="connsiteY1" fmla="*/ 620183 h 1327150"/>
                  <a:gd name="connsiteX2" fmla="*/ 1151467 w 1752600"/>
                  <a:gd name="connsiteY2" fmla="*/ 611717 h 1327150"/>
                  <a:gd name="connsiteX3" fmla="*/ 1473200 w 1752600"/>
                  <a:gd name="connsiteY3" fmla="*/ 0 h 1327150"/>
                  <a:gd name="connsiteX4" fmla="*/ 1752600 w 1752600"/>
                  <a:gd name="connsiteY4" fmla="*/ 88900 h 1327150"/>
                  <a:gd name="connsiteX5" fmla="*/ 1278466 w 1752600"/>
                  <a:gd name="connsiteY5" fmla="*/ 1047751 h 1327150"/>
                  <a:gd name="connsiteX6" fmla="*/ 550334 w 1752600"/>
                  <a:gd name="connsiteY6" fmla="*/ 755650 h 1327150"/>
                  <a:gd name="connsiteX7" fmla="*/ 0 w 1752600"/>
                  <a:gd name="connsiteY7" fmla="*/ 1327150 h 1327150"/>
                  <a:gd name="connsiteX8" fmla="*/ 474133 w 1752600"/>
                  <a:gd name="connsiteY8" fmla="*/ 370417 h 1327150"/>
                  <a:gd name="connsiteX0" fmla="*/ 474133 w 1744133"/>
                  <a:gd name="connsiteY0" fmla="*/ 370417 h 1327150"/>
                  <a:gd name="connsiteX1" fmla="*/ 1159933 w 1744133"/>
                  <a:gd name="connsiteY1" fmla="*/ 620183 h 1327150"/>
                  <a:gd name="connsiteX2" fmla="*/ 1151467 w 1744133"/>
                  <a:gd name="connsiteY2" fmla="*/ 611717 h 1327150"/>
                  <a:gd name="connsiteX3" fmla="*/ 1473200 w 1744133"/>
                  <a:gd name="connsiteY3" fmla="*/ 0 h 1327150"/>
                  <a:gd name="connsiteX4" fmla="*/ 1744133 w 1744133"/>
                  <a:gd name="connsiteY4" fmla="*/ 148167 h 1327150"/>
                  <a:gd name="connsiteX5" fmla="*/ 1278466 w 1744133"/>
                  <a:gd name="connsiteY5" fmla="*/ 1047751 h 1327150"/>
                  <a:gd name="connsiteX6" fmla="*/ 550334 w 1744133"/>
                  <a:gd name="connsiteY6" fmla="*/ 755650 h 1327150"/>
                  <a:gd name="connsiteX7" fmla="*/ 0 w 1744133"/>
                  <a:gd name="connsiteY7" fmla="*/ 1327150 h 1327150"/>
                  <a:gd name="connsiteX8" fmla="*/ 474133 w 1744133"/>
                  <a:gd name="connsiteY8" fmla="*/ 370417 h 1327150"/>
                  <a:gd name="connsiteX0" fmla="*/ 474133 w 1744133"/>
                  <a:gd name="connsiteY0" fmla="*/ 370417 h 1327150"/>
                  <a:gd name="connsiteX1" fmla="*/ 1159933 w 1744133"/>
                  <a:gd name="connsiteY1" fmla="*/ 620183 h 1327150"/>
                  <a:gd name="connsiteX2" fmla="*/ 1473200 w 1744133"/>
                  <a:gd name="connsiteY2" fmla="*/ 0 h 1327150"/>
                  <a:gd name="connsiteX3" fmla="*/ 1744133 w 1744133"/>
                  <a:gd name="connsiteY3" fmla="*/ 148167 h 1327150"/>
                  <a:gd name="connsiteX4" fmla="*/ 1278466 w 1744133"/>
                  <a:gd name="connsiteY4" fmla="*/ 1047751 h 1327150"/>
                  <a:gd name="connsiteX5" fmla="*/ 550334 w 1744133"/>
                  <a:gd name="connsiteY5" fmla="*/ 755650 h 1327150"/>
                  <a:gd name="connsiteX6" fmla="*/ 0 w 1744133"/>
                  <a:gd name="connsiteY6" fmla="*/ 1327150 h 1327150"/>
                  <a:gd name="connsiteX7" fmla="*/ 474133 w 1744133"/>
                  <a:gd name="connsiteY7" fmla="*/ 370417 h 1327150"/>
                  <a:gd name="connsiteX0" fmla="*/ 474133 w 1744133"/>
                  <a:gd name="connsiteY0" fmla="*/ 370417 h 1327150"/>
                  <a:gd name="connsiteX1" fmla="*/ 1117600 w 1744133"/>
                  <a:gd name="connsiteY1" fmla="*/ 588433 h 1327150"/>
                  <a:gd name="connsiteX2" fmla="*/ 1473200 w 1744133"/>
                  <a:gd name="connsiteY2" fmla="*/ 0 h 1327150"/>
                  <a:gd name="connsiteX3" fmla="*/ 1744133 w 1744133"/>
                  <a:gd name="connsiteY3" fmla="*/ 148167 h 1327150"/>
                  <a:gd name="connsiteX4" fmla="*/ 1278466 w 1744133"/>
                  <a:gd name="connsiteY4" fmla="*/ 1047751 h 1327150"/>
                  <a:gd name="connsiteX5" fmla="*/ 550334 w 1744133"/>
                  <a:gd name="connsiteY5" fmla="*/ 755650 h 1327150"/>
                  <a:gd name="connsiteX6" fmla="*/ 0 w 1744133"/>
                  <a:gd name="connsiteY6" fmla="*/ 1327150 h 1327150"/>
                  <a:gd name="connsiteX7" fmla="*/ 474133 w 1744133"/>
                  <a:gd name="connsiteY7" fmla="*/ 370417 h 1327150"/>
                  <a:gd name="connsiteX0" fmla="*/ 474133 w 1744133"/>
                  <a:gd name="connsiteY0" fmla="*/ 410634 h 1367367"/>
                  <a:gd name="connsiteX1" fmla="*/ 1117600 w 1744133"/>
                  <a:gd name="connsiteY1" fmla="*/ 628650 h 1367367"/>
                  <a:gd name="connsiteX2" fmla="*/ 1405467 w 1744133"/>
                  <a:gd name="connsiteY2" fmla="*/ 0 h 1367367"/>
                  <a:gd name="connsiteX3" fmla="*/ 1744133 w 1744133"/>
                  <a:gd name="connsiteY3" fmla="*/ 188384 h 1367367"/>
                  <a:gd name="connsiteX4" fmla="*/ 1278466 w 1744133"/>
                  <a:gd name="connsiteY4" fmla="*/ 1087968 h 1367367"/>
                  <a:gd name="connsiteX5" fmla="*/ 550334 w 1744133"/>
                  <a:gd name="connsiteY5" fmla="*/ 795867 h 1367367"/>
                  <a:gd name="connsiteX6" fmla="*/ 0 w 1744133"/>
                  <a:gd name="connsiteY6" fmla="*/ 1367367 h 1367367"/>
                  <a:gd name="connsiteX7" fmla="*/ 474133 w 1744133"/>
                  <a:gd name="connsiteY7" fmla="*/ 410634 h 1367367"/>
                  <a:gd name="connsiteX0" fmla="*/ 474133 w 1744133"/>
                  <a:gd name="connsiteY0" fmla="*/ 366184 h 1322917"/>
                  <a:gd name="connsiteX1" fmla="*/ 1117600 w 1744133"/>
                  <a:gd name="connsiteY1" fmla="*/ 584200 h 1322917"/>
                  <a:gd name="connsiteX2" fmla="*/ 1439334 w 1744133"/>
                  <a:gd name="connsiteY2" fmla="*/ 0 h 1322917"/>
                  <a:gd name="connsiteX3" fmla="*/ 1744133 w 1744133"/>
                  <a:gd name="connsiteY3" fmla="*/ 143934 h 1322917"/>
                  <a:gd name="connsiteX4" fmla="*/ 1278466 w 1744133"/>
                  <a:gd name="connsiteY4" fmla="*/ 1043518 h 1322917"/>
                  <a:gd name="connsiteX5" fmla="*/ 550334 w 1744133"/>
                  <a:gd name="connsiteY5" fmla="*/ 751417 h 1322917"/>
                  <a:gd name="connsiteX6" fmla="*/ 0 w 1744133"/>
                  <a:gd name="connsiteY6" fmla="*/ 1322917 h 1322917"/>
                  <a:gd name="connsiteX7" fmla="*/ 474133 w 1744133"/>
                  <a:gd name="connsiteY7" fmla="*/ 366184 h 1322917"/>
                  <a:gd name="connsiteX0" fmla="*/ 474133 w 1744133"/>
                  <a:gd name="connsiteY0" fmla="*/ 366184 h 1322917"/>
                  <a:gd name="connsiteX1" fmla="*/ 1117600 w 1744133"/>
                  <a:gd name="connsiteY1" fmla="*/ 584200 h 1322917"/>
                  <a:gd name="connsiteX2" fmla="*/ 1439334 w 1744133"/>
                  <a:gd name="connsiteY2" fmla="*/ 0 h 1322917"/>
                  <a:gd name="connsiteX3" fmla="*/ 1744133 w 1744133"/>
                  <a:gd name="connsiteY3" fmla="*/ 143934 h 1322917"/>
                  <a:gd name="connsiteX4" fmla="*/ 1303866 w 1744133"/>
                  <a:gd name="connsiteY4" fmla="*/ 1003301 h 1322917"/>
                  <a:gd name="connsiteX5" fmla="*/ 550334 w 1744133"/>
                  <a:gd name="connsiteY5" fmla="*/ 751417 h 1322917"/>
                  <a:gd name="connsiteX6" fmla="*/ 0 w 1744133"/>
                  <a:gd name="connsiteY6" fmla="*/ 1322917 h 1322917"/>
                  <a:gd name="connsiteX7" fmla="*/ 474133 w 1744133"/>
                  <a:gd name="connsiteY7" fmla="*/ 366184 h 132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4133" h="1322917">
                    <a:moveTo>
                      <a:pt x="474133" y="366184"/>
                    </a:moveTo>
                    <a:lnTo>
                      <a:pt x="1117600" y="584200"/>
                    </a:lnTo>
                    <a:lnTo>
                      <a:pt x="1439334" y="0"/>
                    </a:lnTo>
                    <a:lnTo>
                      <a:pt x="1744133" y="143934"/>
                    </a:lnTo>
                    <a:lnTo>
                      <a:pt x="1303866" y="1003301"/>
                    </a:lnTo>
                    <a:lnTo>
                      <a:pt x="550334" y="751417"/>
                    </a:lnTo>
                    <a:lnTo>
                      <a:pt x="0" y="1322917"/>
                    </a:lnTo>
                    <a:lnTo>
                      <a:pt x="474133" y="366184"/>
                    </a:lnTo>
                    <a:close/>
                  </a:path>
                </a:pathLst>
              </a:custGeom>
              <a:solidFill>
                <a:schemeClr val="accent3"/>
              </a:solidFill>
              <a:ln>
                <a:noFill/>
              </a:ln>
              <a:sp3d prstMaterial="metal">
                <a:bevelT w="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7FE8A3E8-DD75-445C-956F-CECE4E2D51C0}"/>
                  </a:ext>
                </a:extLst>
              </p:cNvPr>
              <p:cNvSpPr/>
              <p:nvPr/>
            </p:nvSpPr>
            <p:spPr>
              <a:xfrm rot="1400867">
                <a:off x="4989824" y="1976732"/>
                <a:ext cx="734397" cy="509855"/>
              </a:xfrm>
              <a:prstGeom prst="triangle">
                <a:avLst>
                  <a:gd name="adj" fmla="val 52361"/>
                </a:avLst>
              </a:prstGeom>
              <a:solidFill>
                <a:schemeClr val="accent3"/>
              </a:solidFill>
              <a:ln>
                <a:noFill/>
              </a:ln>
              <a:sp3d prstMaterial="metal">
                <a:bevelT w="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7" name="1_Flash cheap chip" descr="A picture containing text, electronics, circuit&#10;&#10;Description automatically generated">
            <a:extLst>
              <a:ext uri="{FF2B5EF4-FFF2-40B4-BE49-F238E27FC236}">
                <a16:creationId xmlns:a16="http://schemas.microsoft.com/office/drawing/2014/main" id="{8CB04D22-6AE3-4A36-BEDE-FFB4309535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464" y="6558964"/>
            <a:ext cx="4422771" cy="1460638"/>
          </a:xfrm>
          <a:prstGeom prst="rect">
            <a:avLst/>
          </a:prstGeom>
        </p:spPr>
      </p:pic>
      <p:sp>
        <p:nvSpPr>
          <p:cNvPr id="2" name="0_Title">
            <a:extLst>
              <a:ext uri="{FF2B5EF4-FFF2-40B4-BE49-F238E27FC236}">
                <a16:creationId xmlns:a16="http://schemas.microsoft.com/office/drawing/2014/main" id="{1BDE26E5-8603-425C-B954-26636B149EE0}"/>
              </a:ext>
            </a:extLst>
          </p:cNvPr>
          <p:cNvSpPr>
            <a:spLocks noGrp="1"/>
          </p:cNvSpPr>
          <p:nvPr>
            <p:ph type="title"/>
          </p:nvPr>
        </p:nvSpPr>
        <p:spPr/>
        <p:txBody>
          <a:bodyPr/>
          <a:lstStyle/>
          <a:p>
            <a:r>
              <a:rPr lang="en-US" dirty="0"/>
              <a:t>Hybrid-Drive Adaptation</a:t>
            </a:r>
          </a:p>
        </p:txBody>
      </p:sp>
    </p:spTree>
    <p:extLst>
      <p:ext uri="{BB962C8B-B14F-4D97-AF65-F5344CB8AC3E}">
        <p14:creationId xmlns:p14="http://schemas.microsoft.com/office/powerpoint/2010/main" val="436820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3_Fusion Drive text">
            <a:extLst>
              <a:ext uri="{FF2B5EF4-FFF2-40B4-BE49-F238E27FC236}">
                <a16:creationId xmlns:a16="http://schemas.microsoft.com/office/drawing/2014/main" id="{E8F6EEAB-451B-4620-B024-D860AA9C727C}"/>
              </a:ext>
            </a:extLst>
          </p:cNvPr>
          <p:cNvSpPr txBox="1"/>
          <p:nvPr/>
        </p:nvSpPr>
        <p:spPr>
          <a:xfrm>
            <a:off x="17677231" y="8062079"/>
            <a:ext cx="5826147" cy="2862322"/>
          </a:xfrm>
          <a:prstGeom prst="rect">
            <a:avLst/>
          </a:prstGeom>
          <a:noFill/>
        </p:spPr>
        <p:txBody>
          <a:bodyPr wrap="square" rtlCol="0">
            <a:spAutoFit/>
          </a:bodyPr>
          <a:lstStyle/>
          <a:p>
            <a:r>
              <a:rPr lang="en-US" sz="6000" dirty="0">
                <a:solidFill>
                  <a:schemeClr val="bg1"/>
                </a:solidFill>
              </a:rPr>
              <a:t>Macintosh</a:t>
            </a:r>
          </a:p>
          <a:p>
            <a:r>
              <a:rPr lang="en-US" sz="6000" dirty="0">
                <a:solidFill>
                  <a:schemeClr val="bg1"/>
                </a:solidFill>
              </a:rPr>
              <a:t>Uses SSD to cache</a:t>
            </a:r>
          </a:p>
          <a:p>
            <a:r>
              <a:rPr lang="en-US" sz="6000" dirty="0">
                <a:solidFill>
                  <a:schemeClr val="bg1"/>
                </a:solidFill>
              </a:rPr>
              <a:t>HDD</a:t>
            </a:r>
          </a:p>
        </p:txBody>
      </p:sp>
      <p:pic>
        <p:nvPicPr>
          <p:cNvPr id="10" name="3_Fusion Drive" descr="A picture containing projector&#10;&#10;Description automatically generated">
            <a:extLst>
              <a:ext uri="{FF2B5EF4-FFF2-40B4-BE49-F238E27FC236}">
                <a16:creationId xmlns:a16="http://schemas.microsoft.com/office/drawing/2014/main" id="{BD180909-0CDC-4FC1-837B-668E6AE6E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5463" y="3546523"/>
            <a:ext cx="5486400" cy="3635566"/>
          </a:xfrm>
          <a:prstGeom prst="rect">
            <a:avLst/>
          </a:prstGeom>
        </p:spPr>
      </p:pic>
      <p:sp>
        <p:nvSpPr>
          <p:cNvPr id="15" name="2_Optane text">
            <a:extLst>
              <a:ext uri="{FF2B5EF4-FFF2-40B4-BE49-F238E27FC236}">
                <a16:creationId xmlns:a16="http://schemas.microsoft.com/office/drawing/2014/main" id="{272AD66B-F112-4184-8515-952CEB6FD1CD}"/>
              </a:ext>
            </a:extLst>
          </p:cNvPr>
          <p:cNvSpPr txBox="1"/>
          <p:nvPr/>
        </p:nvSpPr>
        <p:spPr>
          <a:xfrm>
            <a:off x="9745776" y="8062079"/>
            <a:ext cx="6684843" cy="1938992"/>
          </a:xfrm>
          <a:prstGeom prst="rect">
            <a:avLst/>
          </a:prstGeom>
          <a:noFill/>
        </p:spPr>
        <p:txBody>
          <a:bodyPr wrap="none" rtlCol="0">
            <a:spAutoFit/>
          </a:bodyPr>
          <a:lstStyle/>
          <a:p>
            <a:r>
              <a:rPr lang="en-US" sz="6000" dirty="0">
                <a:solidFill>
                  <a:schemeClr val="bg1"/>
                </a:solidFill>
              </a:rPr>
              <a:t>Intel Optane</a:t>
            </a:r>
          </a:p>
          <a:p>
            <a:r>
              <a:rPr lang="en-US" sz="6000" dirty="0">
                <a:solidFill>
                  <a:schemeClr val="bg1"/>
                </a:solidFill>
              </a:rPr>
              <a:t>Caches HDD and SSD</a:t>
            </a:r>
          </a:p>
        </p:txBody>
      </p:sp>
      <p:pic>
        <p:nvPicPr>
          <p:cNvPr id="14" name="2_Optane" descr="A picture containing text, electronics&#10;&#10;Description automatically generated">
            <a:extLst>
              <a:ext uri="{FF2B5EF4-FFF2-40B4-BE49-F238E27FC236}">
                <a16:creationId xmlns:a16="http://schemas.microsoft.com/office/drawing/2014/main" id="{541B0936-53EA-4CF8-9F76-D206D72525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4776" y="3154687"/>
            <a:ext cx="7856424" cy="4419239"/>
          </a:xfrm>
          <a:prstGeom prst="rect">
            <a:avLst/>
          </a:prstGeom>
        </p:spPr>
      </p:pic>
      <p:sp>
        <p:nvSpPr>
          <p:cNvPr id="6" name="1_SRT text">
            <a:extLst>
              <a:ext uri="{FF2B5EF4-FFF2-40B4-BE49-F238E27FC236}">
                <a16:creationId xmlns:a16="http://schemas.microsoft.com/office/drawing/2014/main" id="{6A44B06A-D0CC-4ADD-9A9F-701562B7F89E}"/>
              </a:ext>
            </a:extLst>
          </p:cNvPr>
          <p:cNvSpPr txBox="1"/>
          <p:nvPr/>
        </p:nvSpPr>
        <p:spPr>
          <a:xfrm>
            <a:off x="381000" y="8062079"/>
            <a:ext cx="8993359" cy="1938992"/>
          </a:xfrm>
          <a:prstGeom prst="rect">
            <a:avLst/>
          </a:prstGeom>
          <a:noFill/>
        </p:spPr>
        <p:txBody>
          <a:bodyPr wrap="none" rtlCol="0">
            <a:spAutoFit/>
          </a:bodyPr>
          <a:lstStyle/>
          <a:p>
            <a:r>
              <a:rPr lang="en-US" sz="6000" dirty="0">
                <a:solidFill>
                  <a:schemeClr val="bg1"/>
                </a:solidFill>
              </a:rPr>
              <a:t>Smart Response Technology</a:t>
            </a:r>
          </a:p>
          <a:p>
            <a:r>
              <a:rPr lang="en-US" sz="6000" dirty="0">
                <a:solidFill>
                  <a:schemeClr val="bg1"/>
                </a:solidFill>
              </a:rPr>
              <a:t>Utilizes SSD for HDD caching</a:t>
            </a:r>
          </a:p>
        </p:txBody>
      </p:sp>
      <p:pic>
        <p:nvPicPr>
          <p:cNvPr id="5" name="1_SRT" descr="Graphical user interface, application&#10;&#10;Description automatically generated">
            <a:extLst>
              <a:ext uri="{FF2B5EF4-FFF2-40B4-BE49-F238E27FC236}">
                <a16:creationId xmlns:a16="http://schemas.microsoft.com/office/drawing/2014/main" id="{60732CE1-3B2F-4A1E-920B-38728A003D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3352800"/>
            <a:ext cx="7562557" cy="4261441"/>
          </a:xfrm>
          <a:prstGeom prst="rect">
            <a:avLst/>
          </a:prstGeom>
        </p:spPr>
      </p:pic>
      <p:sp>
        <p:nvSpPr>
          <p:cNvPr id="2" name="0_Title">
            <a:extLst>
              <a:ext uri="{FF2B5EF4-FFF2-40B4-BE49-F238E27FC236}">
                <a16:creationId xmlns:a16="http://schemas.microsoft.com/office/drawing/2014/main" id="{82623564-92DE-404B-A970-E760DD86AACF}"/>
              </a:ext>
            </a:extLst>
          </p:cNvPr>
          <p:cNvSpPr>
            <a:spLocks noGrp="1"/>
          </p:cNvSpPr>
          <p:nvPr>
            <p:ph type="title"/>
          </p:nvPr>
        </p:nvSpPr>
        <p:spPr/>
        <p:txBody>
          <a:bodyPr/>
          <a:lstStyle/>
          <a:p>
            <a:r>
              <a:rPr lang="en-US" dirty="0"/>
              <a:t>Dual-Drive</a:t>
            </a:r>
          </a:p>
        </p:txBody>
      </p:sp>
    </p:spTree>
    <p:extLst>
      <p:ext uri="{BB962C8B-B14F-4D97-AF65-F5344CB8AC3E}">
        <p14:creationId xmlns:p14="http://schemas.microsoft.com/office/powerpoint/2010/main" val="2322625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_Bullet 5">
            <a:extLst>
              <a:ext uri="{FF2B5EF4-FFF2-40B4-BE49-F238E27FC236}">
                <a16:creationId xmlns:a16="http://schemas.microsoft.com/office/drawing/2014/main" id="{6862E176-2DB9-4E62-843F-73654C9391C2}"/>
              </a:ext>
            </a:extLst>
          </p:cNvPr>
          <p:cNvSpPr>
            <a:spLocks noGrp="1"/>
          </p:cNvSpPr>
          <p:nvPr>
            <p:ph idx="1"/>
          </p:nvPr>
        </p:nvSpPr>
        <p:spPr>
          <a:xfrm>
            <a:off x="1219200" y="2184400"/>
            <a:ext cx="21945601" cy="7035800"/>
          </a:xfrm>
        </p:spPr>
        <p:txBody>
          <a:bodyPr/>
          <a:lstStyle/>
          <a:p>
            <a:endParaRPr lang="en-US" dirty="0"/>
          </a:p>
          <a:p>
            <a:endParaRPr lang="en-US" dirty="0"/>
          </a:p>
          <a:p>
            <a:endParaRPr lang="en-US" dirty="0"/>
          </a:p>
          <a:p>
            <a:endParaRPr lang="en-US" dirty="0"/>
          </a:p>
          <a:p>
            <a:r>
              <a:rPr lang="en-US" dirty="0"/>
              <a:t>Optane used for high-performance environments</a:t>
            </a:r>
          </a:p>
          <a:p>
            <a:endParaRPr lang="en-US" dirty="0"/>
          </a:p>
          <a:p>
            <a:pPr lvl="1"/>
            <a:endParaRPr lang="en-US" dirty="0"/>
          </a:p>
        </p:txBody>
      </p:sp>
      <p:sp>
        <p:nvSpPr>
          <p:cNvPr id="5" name="4_Bullet 4">
            <a:extLst>
              <a:ext uri="{FF2B5EF4-FFF2-40B4-BE49-F238E27FC236}">
                <a16:creationId xmlns:a16="http://schemas.microsoft.com/office/drawing/2014/main" id="{CA54800E-3865-45B9-A3D5-3C7B9EC98736}"/>
              </a:ext>
            </a:extLst>
          </p:cNvPr>
          <p:cNvSpPr txBox="1">
            <a:spLocks/>
          </p:cNvSpPr>
          <p:nvPr/>
        </p:nvSpPr>
        <p:spPr>
          <a:xfrm>
            <a:off x="1219200" y="2184400"/>
            <a:ext cx="21945601" cy="7035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pPr lvl="1"/>
            <a:endParaRPr lang="en-US" dirty="0"/>
          </a:p>
          <a:p>
            <a:pPr lvl="1"/>
            <a:endParaRPr lang="en-US" dirty="0"/>
          </a:p>
          <a:p>
            <a:pPr lvl="1"/>
            <a:r>
              <a:rPr lang="en-US" dirty="0"/>
              <a:t>Generally, SSD </a:t>
            </a:r>
            <a:r>
              <a:rPr lang="en-US"/>
              <a:t>used as OS drive </a:t>
            </a:r>
            <a:r>
              <a:rPr lang="en-US" dirty="0"/>
              <a:t>nowadays</a:t>
            </a:r>
          </a:p>
          <a:p>
            <a:endParaRPr lang="en-US" dirty="0"/>
          </a:p>
          <a:p>
            <a:pPr lvl="1"/>
            <a:endParaRPr lang="en-US" dirty="0"/>
          </a:p>
        </p:txBody>
      </p:sp>
      <p:sp>
        <p:nvSpPr>
          <p:cNvPr id="6" name="3_Bullet 3">
            <a:extLst>
              <a:ext uri="{FF2B5EF4-FFF2-40B4-BE49-F238E27FC236}">
                <a16:creationId xmlns:a16="http://schemas.microsoft.com/office/drawing/2014/main" id="{8E9B60C1-3F8E-4465-8672-79AC37A4D6BE}"/>
              </a:ext>
            </a:extLst>
          </p:cNvPr>
          <p:cNvSpPr txBox="1">
            <a:spLocks/>
          </p:cNvSpPr>
          <p:nvPr/>
        </p:nvSpPr>
        <p:spPr>
          <a:xfrm>
            <a:off x="1219200" y="2184400"/>
            <a:ext cx="21945601" cy="7035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endParaRPr lang="en-US" dirty="0"/>
          </a:p>
          <a:p>
            <a:r>
              <a:rPr lang="en-US" dirty="0"/>
              <a:t>Dual-Drive not that popular</a:t>
            </a:r>
          </a:p>
          <a:p>
            <a:endParaRPr lang="en-US" dirty="0"/>
          </a:p>
          <a:p>
            <a:pPr lvl="1"/>
            <a:endParaRPr lang="en-US" dirty="0"/>
          </a:p>
        </p:txBody>
      </p:sp>
      <p:sp>
        <p:nvSpPr>
          <p:cNvPr id="7" name="2_Bullet 2">
            <a:extLst>
              <a:ext uri="{FF2B5EF4-FFF2-40B4-BE49-F238E27FC236}">
                <a16:creationId xmlns:a16="http://schemas.microsoft.com/office/drawing/2014/main" id="{97D11F4C-3B1D-49AD-98C0-7CE17DBAB3F8}"/>
              </a:ext>
            </a:extLst>
          </p:cNvPr>
          <p:cNvSpPr txBox="1">
            <a:spLocks/>
          </p:cNvSpPr>
          <p:nvPr/>
        </p:nvSpPr>
        <p:spPr>
          <a:xfrm>
            <a:off x="1219200" y="2184400"/>
            <a:ext cx="21945601" cy="7035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lvl="1"/>
            <a:endParaRPr lang="en-US" dirty="0"/>
          </a:p>
          <a:p>
            <a:pPr lvl="1"/>
            <a:r>
              <a:rPr lang="en-US" dirty="0"/>
              <a:t>No longer on the market</a:t>
            </a:r>
          </a:p>
          <a:p>
            <a:endParaRPr lang="en-US" dirty="0"/>
          </a:p>
          <a:p>
            <a:pPr lvl="1"/>
            <a:endParaRPr lang="en-US" dirty="0"/>
          </a:p>
        </p:txBody>
      </p:sp>
      <p:sp>
        <p:nvSpPr>
          <p:cNvPr id="8" name="1_Bullet 1">
            <a:extLst>
              <a:ext uri="{FF2B5EF4-FFF2-40B4-BE49-F238E27FC236}">
                <a16:creationId xmlns:a16="http://schemas.microsoft.com/office/drawing/2014/main" id="{20258C26-4D24-477C-8196-AB792AEC9925}"/>
              </a:ext>
            </a:extLst>
          </p:cNvPr>
          <p:cNvSpPr txBox="1">
            <a:spLocks/>
          </p:cNvSpPr>
          <p:nvPr/>
        </p:nvSpPr>
        <p:spPr>
          <a:xfrm>
            <a:off x="1219200" y="2184400"/>
            <a:ext cx="21945601" cy="7035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Probably won’t come across too many SSHD</a:t>
            </a:r>
          </a:p>
          <a:p>
            <a:endParaRPr lang="en-US" dirty="0"/>
          </a:p>
          <a:p>
            <a:pPr lvl="1"/>
            <a:endParaRPr lang="en-US" dirty="0"/>
          </a:p>
        </p:txBody>
      </p:sp>
      <p:pic>
        <p:nvPicPr>
          <p:cNvPr id="4" name="0_World_3DWorld1">
            <a:extLst>
              <a:ext uri="{FF2B5EF4-FFF2-40B4-BE49-F238E27FC236}">
                <a16:creationId xmlns:a16="http://schemas.microsoft.com/office/drawing/2014/main" id="{452D663F-8A35-4F00-BBC1-6283548622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9000" y="-96253"/>
            <a:ext cx="7010400" cy="3943350"/>
          </a:xfrm>
          <a:prstGeom prst="rect">
            <a:avLst/>
          </a:prstGeom>
        </p:spPr>
      </p:pic>
      <p:sp>
        <p:nvSpPr>
          <p:cNvPr id="2" name="0_Title">
            <a:extLst>
              <a:ext uri="{FF2B5EF4-FFF2-40B4-BE49-F238E27FC236}">
                <a16:creationId xmlns:a16="http://schemas.microsoft.com/office/drawing/2014/main" id="{260B9702-630D-4749-8448-48680C1EF1D3}"/>
              </a:ext>
            </a:extLst>
          </p:cNvPr>
          <p:cNvSpPr>
            <a:spLocks noGrp="1"/>
          </p:cNvSpPr>
          <p:nvPr>
            <p:ph type="title"/>
          </p:nvPr>
        </p:nvSpPr>
        <p:spPr/>
        <p:txBody>
          <a:bodyPr/>
          <a:lstStyle/>
          <a:p>
            <a:r>
              <a:rPr lang="en-US" dirty="0"/>
              <a:t>In The Real World</a:t>
            </a:r>
          </a:p>
        </p:txBody>
      </p:sp>
    </p:spTree>
    <p:extLst>
      <p:ext uri="{BB962C8B-B14F-4D97-AF65-F5344CB8AC3E}">
        <p14:creationId xmlns:p14="http://schemas.microsoft.com/office/powerpoint/2010/main" val="1161107415"/>
      </p:ext>
    </p:extLst>
  </p:cSld>
  <p:clrMapOvr>
    <a:masterClrMapping/>
  </p:clrMapOvr>
</p:sld>
</file>

<file path=ppt/theme/theme1.xml><?xml version="1.0" encoding="utf-8"?>
<a:theme xmlns:a="http://schemas.openxmlformats.org/drawingml/2006/main" name="ITFreeTrainingVide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TFreeTrainingVideo" id="{31EFEC64-CE70-4228-A51C-F6C5EC4D5398}" vid="{F73C4215-3E08-49A4-BE94-191820725B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ITFreeTrainingVideo</Template>
  <TotalTime>0</TotalTime>
  <Words>2248</Words>
  <Application>Microsoft Office PowerPoint</Application>
  <PresentationFormat>Custom</PresentationFormat>
  <Paragraphs>125</Paragraphs>
  <Slides>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ITFreeTrainingVideo</vt:lpstr>
      <vt:lpstr>PowerPoint Presentation</vt:lpstr>
      <vt:lpstr>Hybrid Drives (SSHD)</vt:lpstr>
      <vt:lpstr>Hybrid-Drive Circuit Board</vt:lpstr>
      <vt:lpstr>Hybrid-Drive Cache</vt:lpstr>
      <vt:lpstr>Hybrid-Drive Adaptation</vt:lpstr>
      <vt:lpstr>Dual-Drive</vt:lpstr>
      <vt:lpstr>In The Real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2022-12-22T09:03:39Z</dcterms:created>
  <dcterms:modified xsi:type="dcterms:W3CDTF">2022-12-22T09:03:48Z</dcterms:modified>
</cp:coreProperties>
</file>