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8"/>
  </p:notesMasterIdLst>
  <p:sldIdLst>
    <p:sldId id="274" r:id="rId2"/>
    <p:sldId id="285" r:id="rId3"/>
    <p:sldId id="287" r:id="rId4"/>
    <p:sldId id="288" r:id="rId5"/>
    <p:sldId id="286" r:id="rId6"/>
    <p:sldId id="273" r:id="rId7"/>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59496" autoAdjust="0"/>
  </p:normalViewPr>
  <p:slideViewPr>
    <p:cSldViewPr snapToGrid="0">
      <p:cViewPr varScale="1">
        <p:scale>
          <a:sx n="19" d="100"/>
          <a:sy n="19" d="100"/>
        </p:scale>
        <p:origin x="555" y="5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video from ITFreeTraining, I will look at how much RAM you will need and what signs to look for when you need a memory upgrade. This will help you when you purchase a new computer and in troubleshooting.</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00:12 To start with, I will have a look at some memory recommendations. This will give you a guide as to how much memory you should be looking at when purchasing a computer. Consider having at least four gigabytes of memory.</a:t>
            </a:r>
          </a:p>
          <a:p>
            <a:endParaRPr lang="en-GB"/>
          </a:p>
          <a:p>
            <a:r>
              <a:rPr lang="en-GB"/>
              <a:t>A computer with this much memory will run basic applications. It will be limited in how many applications that it can run at once. If you attempt to run too many applications, there will be performance problems.</a:t>
            </a:r>
          </a:p>
          <a:p>
            <a:endParaRPr lang="en-GB"/>
          </a:p>
          <a:p>
            <a:r>
              <a:rPr lang="en-GB"/>
              <a:t>32-bit computers will have a maximum of four gigabytes of memory; however, due to hardware limitations, the computer will only be able to access just over three gigabytes of memory.</a:t>
            </a:r>
          </a:p>
          <a:p>
            <a:endParaRPr lang="en-GB"/>
          </a:p>
          <a:p>
            <a:r>
              <a:rPr lang="en-GB"/>
              <a:t>As a bare minimum, I would be looking at around eight gigabytes of memory. This is a good starting point, but at the end of the day, more memory is always better. More memory does cost more money, so how much memory you get will depend on your budget. Eight gigabytes of memory will run a few basic applications well. You may get some performance problems if you start trying to run too many applications at once or run applications that require a lot of memory.</a:t>
            </a:r>
          </a:p>
          <a:p>
            <a:endParaRPr lang="en-GB"/>
          </a:p>
          <a:p>
            <a:r>
              <a:rPr lang="en-GB"/>
              <a:t>If you can afford it, 16 gigabytes of memory is a good amount of memory to have for standard and power users. I would recommend this if you can afford it. If you are a power user, I would suggest this much memory to start with. 16 gigabytes of memory means you have enough to run power user applications and some games which will want this much memory. This much memory should be able to run multiple applications together. 16 gigabytes of memory for the average and power user should give you good performance.</a:t>
            </a:r>
          </a:p>
          <a:p>
            <a:endParaRPr lang="en-GB"/>
          </a:p>
          <a:p>
            <a:r>
              <a:rPr lang="en-GB"/>
              <a:t>Anything above 16 gigabytes of memory and you start looking at specialized applications and servers. Some of these applications and servers require large amounts of memory. I can’t give any particular recommendation, so you will need to look at each on a case-by-case basis.</a:t>
            </a:r>
          </a:p>
          <a:p>
            <a:endParaRPr lang="en-GB"/>
          </a:p>
          <a:p>
            <a:r>
              <a:rPr lang="en-GB"/>
              <a:t>Let’s have a look at what happens if you start running low on memory.</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950727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02:13 When you start running low on physical memory, the operating system will start using storage such as the hard disk or solid-state drive for memory. Essentially, when the computer starts running out of memory, blocks of memory will be written to a swap file. Each block of memory in physical memory is called a page. Thus, the process of swapping these blocks between physical memory and storage is called paging. Paging, essentially means that memory will be written to storage and, when it is required again, it will be read from that storage and placed back in memory</a:t>
            </a:r>
          </a:p>
          <a:p>
            <a:endParaRPr lang="en-GB"/>
          </a:p>
          <a:p>
            <a:r>
              <a:rPr lang="en-GB"/>
              <a:t>Using storage for memory is a lot slower than with physical memory. Under normal operations, there will always be a little bit of paging because the operating system takes a guess on some memory that it thinks it won’t need again or at least for a while. The reason it does this is that if some memory has been paged already, this will improve performance a little when the operating system runs low on memory, as some of the work has already been done.</a:t>
            </a:r>
          </a:p>
          <a:p>
            <a:endParaRPr lang="en-GB"/>
          </a:p>
          <a:p>
            <a:r>
              <a:rPr lang="en-GB"/>
              <a:t>However, a large amount of paging is not normal and will affect performance. This is because this would put a lot of load on the computer’s storage, since the computer is reading and writing lots of page files. Let’s have a look.</a:t>
            </a:r>
          </a:p>
          <a:p>
            <a:endParaRPr lang="en-GB"/>
          </a:p>
          <a:p>
            <a:r>
              <a:rPr lang="en-GB"/>
              <a:t>On this computer, I have reduced the physical memory down to 2.8 Gigabytes. I don’t have anything running as yet, but you will notice that the memory is already full. I will now open a few applications and you will notice that the CPU and disk usage have gone up. This is to be expected; However, after running the applications if the computer remains sluggish, you may need to add more memory to the computer.</a:t>
            </a:r>
          </a:p>
          <a:p>
            <a:endParaRPr lang="en-GB"/>
          </a:p>
          <a:p>
            <a:r>
              <a:rPr lang="en-GB"/>
              <a:t>To find out if low physical memory is the problem, I will open the resource monitor. I have sorted the disk activity section by total bytes per second of activity. Notice that at the top is the file Pagefile.sys. This file is used when Windows swaps memory for storage space or vice versa. Some usage is expected for normal operations, but if you see it consistently towards the top of the disk activity list all the time, you need more physical memory.</a:t>
            </a:r>
          </a:p>
          <a:p>
            <a:endParaRPr lang="en-GB"/>
          </a:p>
          <a:p>
            <a:r>
              <a:rPr lang="en-GB"/>
              <a:t>Now that I know we need more memory, let’s look at how we will go about purchasing new memory.</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220990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04:34 To install more memory, you first need to work out what memory your motherboard supports. If you don’t know what motherboard you are using or what memory is already installed, the simple way to find out is to open the computer case and have a look.</a:t>
            </a:r>
          </a:p>
          <a:p>
            <a:endParaRPr lang="en-GB"/>
          </a:p>
          <a:p>
            <a:r>
              <a:rPr lang="en-GB"/>
              <a:t>If you don’t want to open the computer case, you can use the tool CPU-Z. CPU-Z is free software which I have already downloaded. You can install it or run it as a standalone executable, which I will do now. The advantage of standalone tools like this are you can place them on a USB stick or network share, and run them when you need them without having to install them.</a:t>
            </a:r>
          </a:p>
          <a:p>
            <a:endParaRPr lang="en-GB"/>
          </a:p>
          <a:p>
            <a:r>
              <a:rPr lang="en-GB"/>
              <a:t>CPU-Z has also been ported to Linux and Android, if you wish to run it on those platforms. The first screen of CPU-Z will give you information about the CPU. Since I am only interested in what memory is installed, I will select the tab ‘Mainboard’ to try and work out what memory the motherboard supports.</a:t>
            </a:r>
          </a:p>
          <a:p>
            <a:endParaRPr lang="en-GB"/>
          </a:p>
          <a:p>
            <a:r>
              <a:rPr lang="en-GB"/>
              <a:t>On this tab, the manufacturer of the motherboard is ASRock. Under this, you can see the model is Z390 Pro 4. With this information, you can have a look at the manufacturer’s website and find out what memory the motherboard supports. In some cases, the motherboard may need a BIOS update in order to support a particular memory module. The manufacturer’s website should be able to provide you with this information. Since so much memory is manufactured, it is not possible for the manufacture to test every memory module with the motherboard. Thus, if your memory module is not listed you may just need to give it a try to see if it works.</a:t>
            </a:r>
          </a:p>
          <a:p>
            <a:endParaRPr lang="en-GB"/>
          </a:p>
          <a:p>
            <a:r>
              <a:rPr lang="en-GB"/>
              <a:t>In some cases, you may have some free memory in your storeroom and just need some more information to work out which memory you want to use. To get more information, select the ‘Memory’ tab.</a:t>
            </a:r>
          </a:p>
          <a:p>
            <a:endParaRPr lang="en-GB"/>
          </a:p>
          <a:p>
            <a:r>
              <a:rPr lang="en-GB"/>
              <a:t>The memory tab will give you some information about the current memory that is installed. In this case, you can see the memory is DDR4. Also, you can see that the amount of memory installed is eight gigabytes. We know that there are eight gigabytes installed, but we do not know how many memory modules there are inside the computer and how many are in use.</a:t>
            </a:r>
          </a:p>
          <a:p>
            <a:endParaRPr lang="en-GB"/>
          </a:p>
          <a:p>
            <a:r>
              <a:rPr lang="en-GB"/>
              <a:t>To find out this information, I will select the ‘SPD’ tab. SPD or Serial Presence Detect, is a protocol supported by memory modules that allows information to be retrieved from a memory module about what timing it supports. You can see that there is a lot of useful information on this tab.</a:t>
            </a:r>
          </a:p>
          <a:p>
            <a:endParaRPr lang="en-GB"/>
          </a:p>
          <a:p>
            <a:r>
              <a:rPr lang="en-GB"/>
              <a:t>By default, the first memory slot will be selected. We can see on the far right that this memory module is eight gigabytes in size. Since there are eight gigabytes of memory installed, we know that there is only one memory module in this computer, but we don’t yet know how many memory modules this motherboard supports.</a:t>
            </a:r>
          </a:p>
          <a:p>
            <a:endParaRPr lang="en-GB"/>
          </a:p>
          <a:p>
            <a:r>
              <a:rPr lang="en-GB"/>
              <a:t>To find out this information, I will select the ‘Memory Slot Selection’ pull down. You will notice that there are a total of four memory slots, slots two through to four are currently empty. We now know that there is a total of four memory modules that can be installed and what type of memory modules they are. Memory modules work best in pairs. Some motherboards may support three or four memory modules working together. It is best to check the manufacturer’s website to work out what is supported.</a:t>
            </a:r>
          </a:p>
          <a:p>
            <a:endParaRPr lang="en-GB"/>
          </a:p>
          <a:p>
            <a:r>
              <a:rPr lang="en-GB"/>
              <a:t>In order to get memory modules to work together, they need to be the same size and preferably from the same manufacturer. If the memory modules run at different speeds, one of the memory modules will need to slow down to the speed of the other one in order to work correctly, which should happen automatically. However, if you ever miss-match your memory there is always a risk of compatibility problems. You can always switch this feature off in the BIOS if you need to.</a:t>
            </a:r>
          </a:p>
          <a:p>
            <a:endParaRPr lang="en-GB"/>
          </a:p>
          <a:p>
            <a:r>
              <a:rPr lang="en-GB"/>
              <a:t>To upgrade this computer, if possible, I would add a second eight gigabyte memory module to increase the memory to 16 gigabytes, preferably from the same manufacturer and type if possible. Sometimes upgrading will not be so easy; for example, if all the memory slots are in use. When this is the case, you will need to remove or replace memory modules in order to increase the amount of memory in the computer.</a:t>
            </a:r>
          </a:p>
          <a:p>
            <a:endParaRPr lang="en-GB"/>
          </a:p>
          <a:p>
            <a:r>
              <a:rPr lang="en-GB"/>
              <a:t>I will now have a look at the manufacturer’s website to look at what other things you need to consider.</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574509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08:59 To get more information about the motherboard, I will have a look at the information on the ASRock website. The first thing to consider is the maximum amount of memory the motherboard can support. This will be listed in the specifications for the motherboard; in this case the motherboard can support 128 gigabytes. Keep in mind that if you are running a 32-bit operating system, you will be limited to four gigabytes, but not all of these four gigabytes will be usable.</a:t>
            </a:r>
          </a:p>
          <a:p>
            <a:endParaRPr lang="en-GB"/>
          </a:p>
          <a:p>
            <a:r>
              <a:rPr lang="en-GB"/>
              <a:t>I will next have a look at what memory this motherboard supports. In the case of this website, this will be under the ‘Support’ section. In the support section I need to select ‘Memory QVL’ ¬– this will show all the memory modules that are supported by the motherboard. You can see that this is a very, very long list.</a:t>
            </a:r>
          </a:p>
          <a:p>
            <a:endParaRPr lang="en-GB"/>
          </a:p>
          <a:p>
            <a:r>
              <a:rPr lang="en-GB"/>
              <a:t>If you find that your memory module is not listed, you can still give it a try in the motherboard. There is a good chance that it will still work. I would also recommend a BIOS upgrade. Sometimes memory modules may have problems working on the motherboard, but the manufacturer may have already released an update that corrected the problem.</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362878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10:09 That concludes this video on how much memory you will need in your computer. </a:t>
            </a:r>
            <a:r>
              <a:rPr lang="en-GB" dirty="0"/>
              <a:t>Hopefully, you have found the video useful. Until the next video from us, I would like to thank you for watching.</a:t>
            </a:r>
          </a:p>
          <a:p>
            <a:endParaRPr lang="en-GB" dirty="0"/>
          </a:p>
          <a:p>
            <a:r>
              <a:rPr lang="en-GB" dirty="0"/>
              <a:t>References</a:t>
            </a:r>
          </a:p>
          <a:p>
            <a:r>
              <a:rPr lang="en-GB" dirty="0"/>
              <a:t>“CompTIA A+ Certification exam guide. Tenth edition” Page 150</a:t>
            </a:r>
          </a:p>
          <a:p>
            <a:r>
              <a:rPr lang="en-GB" dirty="0"/>
              <a:t>“How much RAM do I need?” https://www.newegg.com/insider/how-much-ram-do-i-need-2018/</a:t>
            </a:r>
          </a:p>
          <a:p>
            <a:r>
              <a:rPr lang="en-GB" dirty="0"/>
              <a:t>“Picture: Hopscotch” https://unsplash.com/photos/r9T0LZv8xWQ</a:t>
            </a:r>
          </a:p>
          <a:p>
            <a:r>
              <a:rPr lang="en-GB" dirty="0"/>
              <a:t>“Picture: Cup” https://unsplash.com/photos/nDd3dIkkOLo</a:t>
            </a:r>
          </a:p>
          <a:p>
            <a:r>
              <a:rPr lang="en-GB" dirty="0"/>
              <a:t>“Picture: Cat sleeping” https://pixabay.com/photos/cat-dream-cat-resting-closeup-2605502/</a:t>
            </a:r>
          </a:p>
          <a:p>
            <a:r>
              <a:rPr lang="en-GB" dirty="0"/>
              <a:t>“Picture: Gold thumbs up” https://pixabay.com/photos/thumbs-up-statue-gold-hand-finger-206671/</a:t>
            </a:r>
          </a:p>
          <a:p>
            <a:r>
              <a:rPr lang="en-GB" dirty="0"/>
              <a:t>“Picture: Superman” https://unsplash.com/photos/en7G3hTSjBQ</a:t>
            </a:r>
          </a:p>
          <a:p>
            <a:endParaRPr lang="en-GB" dirty="0"/>
          </a:p>
          <a:p>
            <a:r>
              <a:rPr lang="en-GB" dirty="0"/>
              <a:t>Credits</a:t>
            </a:r>
          </a:p>
          <a:p>
            <a:r>
              <a:rPr lang="en-GB" dirty="0"/>
              <a:t>Trainer: Austin Mason http://ITFreeTraining.com</a:t>
            </a:r>
          </a:p>
          <a:p>
            <a:r>
              <a:rPr lang="en-GB" dirty="0"/>
              <a:t>Voice Talent: HP Lewis http://hplewis.com</a:t>
            </a:r>
          </a:p>
          <a:p>
            <a:r>
              <a:rPr lang="en-GB" dirty="0"/>
              <a:t>Quality Assurance: Brett Batson http://www.pbb-proofreading.uk</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11/29/2023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11/29/2023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11/29/2023</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Memory Recommendations</a:t>
            </a:r>
          </a:p>
        </p:txBody>
      </p:sp>
      <p:sp>
        <p:nvSpPr>
          <p:cNvPr id="3" name="1_arrow">
            <a:extLst>
              <a:ext uri="{FF2B5EF4-FFF2-40B4-BE49-F238E27FC236}">
                <a16:creationId xmlns:a16="http://schemas.microsoft.com/office/drawing/2014/main" id="{4D2D10CC-8662-8003-3FFA-7C6F9303BD85}"/>
              </a:ext>
            </a:extLst>
          </p:cNvPr>
          <p:cNvSpPr>
            <a:spLocks/>
          </p:cNvSpPr>
          <p:nvPr/>
        </p:nvSpPr>
        <p:spPr bwMode="auto">
          <a:xfrm>
            <a:off x="3054371" y="6232852"/>
            <a:ext cx="29237997" cy="11423530"/>
          </a:xfrm>
          <a:custGeom>
            <a:avLst/>
            <a:gdLst>
              <a:gd name="T0" fmla="*/ 1994 w 2106"/>
              <a:gd name="T1" fmla="*/ 45 h 899"/>
              <a:gd name="T2" fmla="*/ 1882 w 2106"/>
              <a:gd name="T3" fmla="*/ 90 h 899"/>
              <a:gd name="T4" fmla="*/ 1945 w 2106"/>
              <a:gd name="T5" fmla="*/ 140 h 899"/>
              <a:gd name="T6" fmla="*/ 1716 w 2106"/>
              <a:gd name="T7" fmla="*/ 387 h 899"/>
              <a:gd name="T8" fmla="*/ 1217 w 2106"/>
              <a:gd name="T9" fmla="*/ 680 h 899"/>
              <a:gd name="T10" fmla="*/ 548 w 2106"/>
              <a:gd name="T11" fmla="*/ 803 h 899"/>
              <a:gd name="T12" fmla="*/ 0 w 2106"/>
              <a:gd name="T13" fmla="*/ 819 h 899"/>
              <a:gd name="T14" fmla="*/ 0 w 2106"/>
              <a:gd name="T15" fmla="*/ 899 h 899"/>
              <a:gd name="T16" fmla="*/ 552 w 2106"/>
              <a:gd name="T17" fmla="*/ 883 h 899"/>
              <a:gd name="T18" fmla="*/ 1245 w 2106"/>
              <a:gd name="T19" fmla="*/ 755 h 899"/>
              <a:gd name="T20" fmla="*/ 1769 w 2106"/>
              <a:gd name="T21" fmla="*/ 447 h 899"/>
              <a:gd name="T22" fmla="*/ 2008 w 2106"/>
              <a:gd name="T23" fmla="*/ 189 h 899"/>
              <a:gd name="T24" fmla="*/ 2072 w 2106"/>
              <a:gd name="T25" fmla="*/ 239 h 899"/>
              <a:gd name="T26" fmla="*/ 2089 w 2106"/>
              <a:gd name="T27" fmla="*/ 120 h 899"/>
              <a:gd name="T28" fmla="*/ 2106 w 2106"/>
              <a:gd name="T29" fmla="*/ 0 h 899"/>
              <a:gd name="T30" fmla="*/ 1994 w 2106"/>
              <a:gd name="T31" fmla="*/ 45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06" h="899">
                <a:moveTo>
                  <a:pt x="1994" y="45"/>
                </a:moveTo>
                <a:cubicBezTo>
                  <a:pt x="1882" y="90"/>
                  <a:pt x="1882" y="90"/>
                  <a:pt x="1882" y="90"/>
                </a:cubicBezTo>
                <a:cubicBezTo>
                  <a:pt x="1945" y="140"/>
                  <a:pt x="1945" y="140"/>
                  <a:pt x="1945" y="140"/>
                </a:cubicBezTo>
                <a:cubicBezTo>
                  <a:pt x="1878" y="228"/>
                  <a:pt x="1799" y="313"/>
                  <a:pt x="1716" y="387"/>
                </a:cubicBezTo>
                <a:cubicBezTo>
                  <a:pt x="1582" y="507"/>
                  <a:pt x="1414" y="606"/>
                  <a:pt x="1217" y="680"/>
                </a:cubicBezTo>
                <a:cubicBezTo>
                  <a:pt x="1032" y="749"/>
                  <a:pt x="813" y="790"/>
                  <a:pt x="548" y="803"/>
                </a:cubicBezTo>
                <a:cubicBezTo>
                  <a:pt x="361" y="813"/>
                  <a:pt x="171" y="817"/>
                  <a:pt x="0" y="819"/>
                </a:cubicBezTo>
                <a:cubicBezTo>
                  <a:pt x="0" y="899"/>
                  <a:pt x="0" y="899"/>
                  <a:pt x="0" y="899"/>
                </a:cubicBezTo>
                <a:cubicBezTo>
                  <a:pt x="172" y="897"/>
                  <a:pt x="363" y="893"/>
                  <a:pt x="552" y="883"/>
                </a:cubicBezTo>
                <a:cubicBezTo>
                  <a:pt x="826" y="869"/>
                  <a:pt x="1053" y="827"/>
                  <a:pt x="1245" y="755"/>
                </a:cubicBezTo>
                <a:cubicBezTo>
                  <a:pt x="1451" y="677"/>
                  <a:pt x="1628" y="573"/>
                  <a:pt x="1769" y="447"/>
                </a:cubicBezTo>
                <a:cubicBezTo>
                  <a:pt x="1856" y="370"/>
                  <a:pt x="1938" y="281"/>
                  <a:pt x="2008" y="189"/>
                </a:cubicBezTo>
                <a:cubicBezTo>
                  <a:pt x="2072" y="239"/>
                  <a:pt x="2072" y="239"/>
                  <a:pt x="2072" y="239"/>
                </a:cubicBezTo>
                <a:cubicBezTo>
                  <a:pt x="2089" y="120"/>
                  <a:pt x="2089" y="120"/>
                  <a:pt x="2089" y="120"/>
                </a:cubicBezTo>
                <a:cubicBezTo>
                  <a:pt x="2106" y="0"/>
                  <a:pt x="2106" y="0"/>
                  <a:pt x="2106" y="0"/>
                </a:cubicBezTo>
                <a:lnTo>
                  <a:pt x="1994" y="45"/>
                </a:lnTo>
                <a:close/>
              </a:path>
            </a:pathLst>
          </a:custGeom>
          <a:gradFill>
            <a:gsLst>
              <a:gs pos="59000">
                <a:schemeClr val="tx1">
                  <a:lumMod val="75000"/>
                  <a:lumOff val="25000"/>
                </a:schemeClr>
              </a:gs>
              <a:gs pos="0">
                <a:schemeClr val="bg1"/>
              </a:gs>
              <a:gs pos="100000">
                <a:schemeClr val="bg1">
                  <a:lumMod val="85000"/>
                </a:schemeClr>
              </a:gs>
            </a:gsLst>
            <a:path path="circle">
              <a:fillToRect l="50000" t="50000" r="50000" b="50000"/>
            </a:path>
          </a:gradFill>
          <a:ln>
            <a:noFill/>
          </a:ln>
          <a:scene3d>
            <a:camera prst="orthographicFront"/>
            <a:lightRig rig="threePt" dir="t"/>
          </a:scene3d>
          <a:sp3d>
            <a:bevelT w="165100" prst="coolSlant"/>
          </a:sp3d>
        </p:spPr>
        <p:txBody>
          <a:bodyPr vert="horz" wrap="square" lIns="91440" tIns="45720" rIns="91440" bIns="45720" numCol="1" anchor="t" anchorCtr="0" compatLnSpc="1">
            <a:prstTxWarp prst="textNoShape">
              <a:avLst/>
            </a:prstTxWarp>
          </a:bodyPr>
          <a:lstStyle/>
          <a:p>
            <a:endParaRPr lang="en-US"/>
          </a:p>
        </p:txBody>
      </p:sp>
      <p:sp>
        <p:nvSpPr>
          <p:cNvPr id="4" name="6_Superman text">
            <a:extLst>
              <a:ext uri="{FF2B5EF4-FFF2-40B4-BE49-F238E27FC236}">
                <a16:creationId xmlns:a16="http://schemas.microsoft.com/office/drawing/2014/main" id="{241025A3-98FD-0877-B25B-ECFD50638D9D}"/>
              </a:ext>
            </a:extLst>
          </p:cNvPr>
          <p:cNvSpPr txBox="1"/>
          <p:nvPr/>
        </p:nvSpPr>
        <p:spPr>
          <a:xfrm>
            <a:off x="14026240" y="3776315"/>
            <a:ext cx="11134779" cy="2554545"/>
          </a:xfrm>
          <a:prstGeom prst="rect">
            <a:avLst/>
          </a:prstGeom>
          <a:noFill/>
        </p:spPr>
        <p:txBody>
          <a:bodyPr wrap="none" rtlCol="0">
            <a:spAutoFit/>
          </a:bodyPr>
          <a:lstStyle/>
          <a:p>
            <a:pPr algn="r"/>
            <a:r>
              <a:rPr lang="en-US" sz="8000" dirty="0">
                <a:latin typeface="Arial" panose="020B0604020202020204" pitchFamily="34" charset="0"/>
                <a:cs typeface="Arial" panose="020B0604020202020204" pitchFamily="34" charset="0"/>
              </a:rPr>
              <a:t>Specialized applications</a:t>
            </a:r>
          </a:p>
          <a:p>
            <a:pPr algn="r"/>
            <a:r>
              <a:rPr lang="en-US" sz="8000" dirty="0">
                <a:latin typeface="Arial" panose="020B0604020202020204" pitchFamily="34" charset="0"/>
                <a:cs typeface="Arial" panose="020B0604020202020204" pitchFamily="34" charset="0"/>
              </a:rPr>
              <a:t>Servers</a:t>
            </a:r>
          </a:p>
        </p:txBody>
      </p:sp>
      <p:pic>
        <p:nvPicPr>
          <p:cNvPr id="6" name="6_Superman" descr="A picture containing baseball, orange, red, ball&#10;&#10;Description automatically generated">
            <a:extLst>
              <a:ext uri="{FF2B5EF4-FFF2-40B4-BE49-F238E27FC236}">
                <a16:creationId xmlns:a16="http://schemas.microsoft.com/office/drawing/2014/main" id="{3A7328BE-54DF-5AF3-1AAA-D6CE182BB9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40350" y="3232449"/>
            <a:ext cx="7413263" cy="5744739"/>
          </a:xfrm>
          <a:prstGeom prst="rect">
            <a:avLst/>
          </a:prstGeom>
        </p:spPr>
      </p:pic>
      <p:sp>
        <p:nvSpPr>
          <p:cNvPr id="8" name="5_16GB text">
            <a:extLst>
              <a:ext uri="{FF2B5EF4-FFF2-40B4-BE49-F238E27FC236}">
                <a16:creationId xmlns:a16="http://schemas.microsoft.com/office/drawing/2014/main" id="{3CEA968D-2559-E492-3B18-E72C5154500F}"/>
              </a:ext>
            </a:extLst>
          </p:cNvPr>
          <p:cNvSpPr txBox="1"/>
          <p:nvPr/>
        </p:nvSpPr>
        <p:spPr>
          <a:xfrm>
            <a:off x="24612884" y="9602108"/>
            <a:ext cx="6000361" cy="2554545"/>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Recommend</a:t>
            </a:r>
          </a:p>
          <a:p>
            <a:r>
              <a:rPr lang="en-US" sz="8000" dirty="0">
                <a:latin typeface="Arial" panose="020B0604020202020204" pitchFamily="34" charset="0"/>
                <a:cs typeface="Arial" panose="020B0604020202020204" pitchFamily="34" charset="0"/>
              </a:rPr>
              <a:t>Power user</a:t>
            </a:r>
          </a:p>
        </p:txBody>
      </p:sp>
      <p:grpSp>
        <p:nvGrpSpPr>
          <p:cNvPr id="10" name="4_16GB">
            <a:extLst>
              <a:ext uri="{FF2B5EF4-FFF2-40B4-BE49-F238E27FC236}">
                <a16:creationId xmlns:a16="http://schemas.microsoft.com/office/drawing/2014/main" id="{6B2171EB-61CA-51EA-D309-C204A1FD7BCC}"/>
              </a:ext>
            </a:extLst>
          </p:cNvPr>
          <p:cNvGrpSpPr/>
          <p:nvPr/>
        </p:nvGrpSpPr>
        <p:grpSpPr>
          <a:xfrm>
            <a:off x="17244141" y="7802087"/>
            <a:ext cx="6922553" cy="5629131"/>
            <a:chOff x="11441619" y="4559489"/>
            <a:chExt cx="4987061" cy="4055270"/>
          </a:xfrm>
        </p:grpSpPr>
        <p:sp>
          <p:nvSpPr>
            <p:cNvPr id="36" name="Rectangle 7">
              <a:extLst>
                <a:ext uri="{FF2B5EF4-FFF2-40B4-BE49-F238E27FC236}">
                  <a16:creationId xmlns:a16="http://schemas.microsoft.com/office/drawing/2014/main" id="{7AEF76C2-CF26-DCD2-63A4-8023941038AC}"/>
                </a:ext>
              </a:extLst>
            </p:cNvPr>
            <p:cNvSpPr>
              <a:spLocks noChangeArrowheads="1"/>
            </p:cNvSpPr>
            <p:nvPr/>
          </p:nvSpPr>
          <p:spPr bwMode="auto">
            <a:xfrm>
              <a:off x="11825755" y="4559489"/>
              <a:ext cx="3994445" cy="4049098"/>
            </a:xfrm>
            <a:prstGeom prst="rect">
              <a:avLst/>
            </a:prstGeom>
            <a:solidFill>
              <a:schemeClr val="accent6">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37">
              <a:extLst>
                <a:ext uri="{FF2B5EF4-FFF2-40B4-BE49-F238E27FC236}">
                  <a16:creationId xmlns:a16="http://schemas.microsoft.com/office/drawing/2014/main" id="{400B4045-52CF-D4B2-F5C2-4D353C920052}"/>
                </a:ext>
              </a:extLst>
            </p:cNvPr>
            <p:cNvSpPr>
              <a:spLocks/>
            </p:cNvSpPr>
            <p:nvPr/>
          </p:nvSpPr>
          <p:spPr bwMode="auto">
            <a:xfrm>
              <a:off x="15785298" y="4563648"/>
              <a:ext cx="643382" cy="4051111"/>
            </a:xfrm>
            <a:custGeom>
              <a:avLst/>
              <a:gdLst>
                <a:gd name="T0" fmla="*/ 0 w 594"/>
                <a:gd name="T1" fmla="*/ 0 h 1249"/>
                <a:gd name="T2" fmla="*/ 434 w 594"/>
                <a:gd name="T3" fmla="*/ 0 h 1249"/>
                <a:gd name="T4" fmla="*/ 594 w 594"/>
                <a:gd name="T5" fmla="*/ 624 h 1249"/>
                <a:gd name="T6" fmla="*/ 424 w 594"/>
                <a:gd name="T7" fmla="*/ 1249 h 1249"/>
                <a:gd name="T8" fmla="*/ 0 w 594"/>
                <a:gd name="T9" fmla="*/ 1249 h 1249"/>
                <a:gd name="T10" fmla="*/ 0 w 594"/>
                <a:gd name="T11" fmla="*/ 0 h 1249"/>
              </a:gdLst>
              <a:ahLst/>
              <a:cxnLst>
                <a:cxn ang="0">
                  <a:pos x="T0" y="T1"/>
                </a:cxn>
                <a:cxn ang="0">
                  <a:pos x="T2" y="T3"/>
                </a:cxn>
                <a:cxn ang="0">
                  <a:pos x="T4" y="T5"/>
                </a:cxn>
                <a:cxn ang="0">
                  <a:pos x="T6" y="T7"/>
                </a:cxn>
                <a:cxn ang="0">
                  <a:pos x="T8" y="T9"/>
                </a:cxn>
                <a:cxn ang="0">
                  <a:pos x="T10" y="T11"/>
                </a:cxn>
              </a:cxnLst>
              <a:rect l="0" t="0" r="r" b="b"/>
              <a:pathLst>
                <a:path w="594" h="1249">
                  <a:moveTo>
                    <a:pt x="0" y="0"/>
                  </a:moveTo>
                  <a:lnTo>
                    <a:pt x="434" y="0"/>
                  </a:lnTo>
                  <a:lnTo>
                    <a:pt x="594" y="624"/>
                  </a:lnTo>
                  <a:lnTo>
                    <a:pt x="424" y="1249"/>
                  </a:lnTo>
                  <a:lnTo>
                    <a:pt x="0" y="1249"/>
                  </a:lnTo>
                  <a:lnTo>
                    <a:pt x="0" y="0"/>
                  </a:lnTo>
                  <a:close/>
                </a:path>
              </a:pathLst>
            </a:custGeom>
            <a:pattFill prst="ltUpDiag">
              <a:fgClr>
                <a:schemeClr val="tx1">
                  <a:lumMod val="75000"/>
                  <a:lumOff val="25000"/>
                </a:schemeClr>
              </a:fgClr>
              <a:bgClr>
                <a:schemeClr val="tx1">
                  <a:lumMod val="85000"/>
                  <a:lumOff val="15000"/>
                </a:schemeClr>
              </a:bgClr>
            </a:pattFill>
            <a:ln w="0">
              <a:noFill/>
              <a:prstDash val="solid"/>
              <a:round/>
              <a:headEnd/>
              <a:tailEnd/>
            </a:ln>
            <a:effectLst>
              <a:outerShdw blurRad="38100" dist="38100" algn="l" rotWithShape="0">
                <a:prstClr val="black">
                  <a:alpha val="14000"/>
                </a:prstClr>
              </a:outerShdw>
            </a:effectLst>
          </p:spPr>
          <p:txBody>
            <a:bodyPr vert="horz" wrap="square" lIns="91440" tIns="731520" rIns="274320" bIns="45720" numCol="1" anchor="t" anchorCtr="0" compatLnSpc="1">
              <a:prstTxWarp prst="textNoShape">
                <a:avLst/>
              </a:prstTxWarp>
            </a:bodyPr>
            <a:lstStyle/>
            <a:p>
              <a:pPr algn="r"/>
              <a:endParaRPr lang="en-US" sz="1100" dirty="0">
                <a:solidFill>
                  <a:schemeClr val="bg1"/>
                </a:solidFill>
                <a:latin typeface="Arial" panose="020B0604020202020204" pitchFamily="34" charset="0"/>
                <a:cs typeface="Arial" panose="020B0604020202020204" pitchFamily="34" charset="0"/>
              </a:endParaRPr>
            </a:p>
          </p:txBody>
        </p:sp>
        <p:sp>
          <p:nvSpPr>
            <p:cNvPr id="38" name="Freeform 47">
              <a:extLst>
                <a:ext uri="{FF2B5EF4-FFF2-40B4-BE49-F238E27FC236}">
                  <a16:creationId xmlns:a16="http://schemas.microsoft.com/office/drawing/2014/main" id="{A32F4DCA-537C-F572-2F61-2E635F9CA6C2}"/>
                </a:ext>
              </a:extLst>
            </p:cNvPr>
            <p:cNvSpPr>
              <a:spLocks/>
            </p:cNvSpPr>
            <p:nvPr/>
          </p:nvSpPr>
          <p:spPr bwMode="auto">
            <a:xfrm rot="10800000">
              <a:off x="11441619" y="4563648"/>
              <a:ext cx="643382" cy="4051111"/>
            </a:xfrm>
            <a:custGeom>
              <a:avLst/>
              <a:gdLst>
                <a:gd name="T0" fmla="*/ 0 w 594"/>
                <a:gd name="T1" fmla="*/ 0 h 1249"/>
                <a:gd name="T2" fmla="*/ 434 w 594"/>
                <a:gd name="T3" fmla="*/ 0 h 1249"/>
                <a:gd name="T4" fmla="*/ 594 w 594"/>
                <a:gd name="T5" fmla="*/ 624 h 1249"/>
                <a:gd name="T6" fmla="*/ 424 w 594"/>
                <a:gd name="T7" fmla="*/ 1249 h 1249"/>
                <a:gd name="T8" fmla="*/ 0 w 594"/>
                <a:gd name="T9" fmla="*/ 1249 h 1249"/>
                <a:gd name="T10" fmla="*/ 0 w 594"/>
                <a:gd name="T11" fmla="*/ 0 h 1249"/>
              </a:gdLst>
              <a:ahLst/>
              <a:cxnLst>
                <a:cxn ang="0">
                  <a:pos x="T0" y="T1"/>
                </a:cxn>
                <a:cxn ang="0">
                  <a:pos x="T2" y="T3"/>
                </a:cxn>
                <a:cxn ang="0">
                  <a:pos x="T4" y="T5"/>
                </a:cxn>
                <a:cxn ang="0">
                  <a:pos x="T6" y="T7"/>
                </a:cxn>
                <a:cxn ang="0">
                  <a:pos x="T8" y="T9"/>
                </a:cxn>
                <a:cxn ang="0">
                  <a:pos x="T10" y="T11"/>
                </a:cxn>
              </a:cxnLst>
              <a:rect l="0" t="0" r="r" b="b"/>
              <a:pathLst>
                <a:path w="594" h="1249">
                  <a:moveTo>
                    <a:pt x="0" y="0"/>
                  </a:moveTo>
                  <a:lnTo>
                    <a:pt x="434" y="0"/>
                  </a:lnTo>
                  <a:lnTo>
                    <a:pt x="594" y="624"/>
                  </a:lnTo>
                  <a:lnTo>
                    <a:pt x="424" y="1249"/>
                  </a:lnTo>
                  <a:lnTo>
                    <a:pt x="0" y="1249"/>
                  </a:lnTo>
                  <a:lnTo>
                    <a:pt x="0" y="0"/>
                  </a:lnTo>
                  <a:close/>
                </a:path>
              </a:pathLst>
            </a:custGeom>
            <a:pattFill prst="ltUpDiag">
              <a:fgClr>
                <a:schemeClr val="tx1">
                  <a:lumMod val="75000"/>
                  <a:lumOff val="25000"/>
                </a:schemeClr>
              </a:fgClr>
              <a:bgClr>
                <a:schemeClr val="tx1">
                  <a:lumMod val="85000"/>
                  <a:lumOff val="15000"/>
                </a:schemeClr>
              </a:bgClr>
            </a:pattFill>
            <a:ln w="0">
              <a:noFill/>
              <a:prstDash val="solid"/>
              <a:round/>
              <a:headEnd/>
              <a:tailEnd/>
            </a:ln>
            <a:effectLst>
              <a:outerShdw blurRad="38100" dist="38100" algn="l" rotWithShape="0">
                <a:prstClr val="black">
                  <a:alpha val="14000"/>
                </a:prstClr>
              </a:outerShdw>
            </a:effectLst>
          </p:spPr>
          <p:txBody>
            <a:bodyPr vert="horz" wrap="square" lIns="91440" tIns="731520" rIns="274320" bIns="45720" numCol="1" anchor="t" anchorCtr="0" compatLnSpc="1">
              <a:prstTxWarp prst="textNoShape">
                <a:avLst/>
              </a:prstTxWarp>
            </a:bodyPr>
            <a:lstStyle/>
            <a:p>
              <a:pPr algn="r"/>
              <a:endParaRPr lang="en-US" sz="1100" dirty="0">
                <a:solidFill>
                  <a:schemeClr val="bg1"/>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2B40739B-98DE-79C9-24D3-D15E4EC79515}"/>
                </a:ext>
              </a:extLst>
            </p:cNvPr>
            <p:cNvSpPr txBox="1"/>
            <p:nvPr/>
          </p:nvSpPr>
          <p:spPr>
            <a:xfrm>
              <a:off x="12469137" y="4638592"/>
              <a:ext cx="2989921" cy="1631216"/>
            </a:xfrm>
            <a:prstGeom prst="rect">
              <a:avLst/>
            </a:prstGeom>
            <a:noFill/>
          </p:spPr>
          <p:txBody>
            <a:bodyPr wrap="none" rtlCol="0">
              <a:spAutoFit/>
            </a:bodyPr>
            <a:lstStyle/>
            <a:p>
              <a:r>
                <a:rPr lang="en-US" sz="10000" dirty="0">
                  <a:solidFill>
                    <a:schemeClr val="bg1"/>
                  </a:solidFill>
                </a:rPr>
                <a:t>16GB</a:t>
              </a:r>
            </a:p>
          </p:txBody>
        </p:sp>
        <p:pic>
          <p:nvPicPr>
            <p:cNvPr id="40" name="Picture 39" descr="A picture containing half, banana, hand, holding&#10;&#10;Description automatically generated">
              <a:extLst>
                <a:ext uri="{FF2B5EF4-FFF2-40B4-BE49-F238E27FC236}">
                  <a16:creationId xmlns:a16="http://schemas.microsoft.com/office/drawing/2014/main" id="{78989367-6CF7-649C-2C67-40938FC716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42935" y="6269808"/>
              <a:ext cx="1479306" cy="2279846"/>
            </a:xfrm>
            <a:prstGeom prst="rect">
              <a:avLst/>
            </a:prstGeom>
          </p:spPr>
        </p:pic>
      </p:grpSp>
      <p:grpSp>
        <p:nvGrpSpPr>
          <p:cNvPr id="16" name="3_8GB">
            <a:extLst>
              <a:ext uri="{FF2B5EF4-FFF2-40B4-BE49-F238E27FC236}">
                <a16:creationId xmlns:a16="http://schemas.microsoft.com/office/drawing/2014/main" id="{50115547-9649-B8E3-44C9-A1379C6CDAD6}"/>
              </a:ext>
            </a:extLst>
          </p:cNvPr>
          <p:cNvGrpSpPr/>
          <p:nvPr/>
        </p:nvGrpSpPr>
        <p:grpSpPr>
          <a:xfrm>
            <a:off x="9189232" y="11407565"/>
            <a:ext cx="6149931" cy="5085310"/>
            <a:chOff x="8566077" y="6324600"/>
            <a:chExt cx="3484381" cy="2977697"/>
          </a:xfrm>
        </p:grpSpPr>
        <p:sp>
          <p:nvSpPr>
            <p:cNvPr id="33" name="Rectangle 7">
              <a:extLst>
                <a:ext uri="{FF2B5EF4-FFF2-40B4-BE49-F238E27FC236}">
                  <a16:creationId xmlns:a16="http://schemas.microsoft.com/office/drawing/2014/main" id="{3FC2670E-452B-F62B-BD82-78FA460E2E0F}"/>
                </a:ext>
              </a:extLst>
            </p:cNvPr>
            <p:cNvSpPr>
              <a:spLocks noChangeArrowheads="1"/>
            </p:cNvSpPr>
            <p:nvPr/>
          </p:nvSpPr>
          <p:spPr bwMode="auto">
            <a:xfrm>
              <a:off x="8834467" y="6324600"/>
              <a:ext cx="2790856" cy="2973165"/>
            </a:xfrm>
            <a:prstGeom prst="rect">
              <a:avLst/>
            </a:prstGeom>
            <a:gradFill flip="none" rotWithShape="1">
              <a:gsLst>
                <a:gs pos="100000">
                  <a:schemeClr val="tx2">
                    <a:lumMod val="75000"/>
                  </a:schemeClr>
                </a:gs>
                <a:gs pos="79000">
                  <a:schemeClr val="tx2">
                    <a:lumMod val="75000"/>
                  </a:schemeClr>
                </a:gs>
                <a:gs pos="0">
                  <a:schemeClr val="accent1">
                    <a:lumMod val="75000"/>
                  </a:schemeClr>
                </a:gs>
              </a:gsLst>
              <a:lin ang="54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Freeform 37">
              <a:extLst>
                <a:ext uri="{FF2B5EF4-FFF2-40B4-BE49-F238E27FC236}">
                  <a16:creationId xmlns:a16="http://schemas.microsoft.com/office/drawing/2014/main" id="{6C33A50E-5867-557E-7A47-C6BB4DF2E367}"/>
                </a:ext>
              </a:extLst>
            </p:cNvPr>
            <p:cNvSpPr>
              <a:spLocks/>
            </p:cNvSpPr>
            <p:nvPr/>
          </p:nvSpPr>
          <p:spPr bwMode="auto">
            <a:xfrm>
              <a:off x="11600937" y="6327654"/>
              <a:ext cx="449521" cy="2974643"/>
            </a:xfrm>
            <a:custGeom>
              <a:avLst/>
              <a:gdLst>
                <a:gd name="T0" fmla="*/ 0 w 594"/>
                <a:gd name="T1" fmla="*/ 0 h 1249"/>
                <a:gd name="T2" fmla="*/ 434 w 594"/>
                <a:gd name="T3" fmla="*/ 0 h 1249"/>
                <a:gd name="T4" fmla="*/ 594 w 594"/>
                <a:gd name="T5" fmla="*/ 624 h 1249"/>
                <a:gd name="T6" fmla="*/ 424 w 594"/>
                <a:gd name="T7" fmla="*/ 1249 h 1249"/>
                <a:gd name="T8" fmla="*/ 0 w 594"/>
                <a:gd name="T9" fmla="*/ 1249 h 1249"/>
                <a:gd name="T10" fmla="*/ 0 w 594"/>
                <a:gd name="T11" fmla="*/ 0 h 1249"/>
              </a:gdLst>
              <a:ahLst/>
              <a:cxnLst>
                <a:cxn ang="0">
                  <a:pos x="T0" y="T1"/>
                </a:cxn>
                <a:cxn ang="0">
                  <a:pos x="T2" y="T3"/>
                </a:cxn>
                <a:cxn ang="0">
                  <a:pos x="T4" y="T5"/>
                </a:cxn>
                <a:cxn ang="0">
                  <a:pos x="T6" y="T7"/>
                </a:cxn>
                <a:cxn ang="0">
                  <a:pos x="T8" y="T9"/>
                </a:cxn>
                <a:cxn ang="0">
                  <a:pos x="T10" y="T11"/>
                </a:cxn>
              </a:cxnLst>
              <a:rect l="0" t="0" r="r" b="b"/>
              <a:pathLst>
                <a:path w="594" h="1249">
                  <a:moveTo>
                    <a:pt x="0" y="0"/>
                  </a:moveTo>
                  <a:lnTo>
                    <a:pt x="434" y="0"/>
                  </a:lnTo>
                  <a:lnTo>
                    <a:pt x="594" y="624"/>
                  </a:lnTo>
                  <a:lnTo>
                    <a:pt x="424" y="1249"/>
                  </a:lnTo>
                  <a:lnTo>
                    <a:pt x="0" y="1249"/>
                  </a:lnTo>
                  <a:lnTo>
                    <a:pt x="0" y="0"/>
                  </a:lnTo>
                  <a:close/>
                </a:path>
              </a:pathLst>
            </a:custGeom>
            <a:pattFill prst="ltUpDiag">
              <a:fgClr>
                <a:schemeClr val="tx1">
                  <a:lumMod val="75000"/>
                  <a:lumOff val="25000"/>
                </a:schemeClr>
              </a:fgClr>
              <a:bgClr>
                <a:schemeClr val="tx1">
                  <a:lumMod val="85000"/>
                  <a:lumOff val="15000"/>
                </a:schemeClr>
              </a:bgClr>
            </a:pattFill>
            <a:ln w="0">
              <a:noFill/>
              <a:prstDash val="solid"/>
              <a:round/>
              <a:headEnd/>
              <a:tailEnd/>
            </a:ln>
            <a:effectLst>
              <a:outerShdw blurRad="38100" dist="38100" algn="l" rotWithShape="0">
                <a:prstClr val="black">
                  <a:alpha val="14000"/>
                </a:prstClr>
              </a:outerShdw>
            </a:effectLst>
          </p:spPr>
          <p:txBody>
            <a:bodyPr vert="horz" wrap="square" lIns="91440" tIns="731520" rIns="274320" bIns="45720" numCol="1" anchor="t" anchorCtr="0" compatLnSpc="1">
              <a:prstTxWarp prst="textNoShape">
                <a:avLst/>
              </a:prstTxWarp>
            </a:bodyPr>
            <a:lstStyle/>
            <a:p>
              <a:pPr algn="r"/>
              <a:endParaRPr lang="en-US" sz="1100" dirty="0">
                <a:solidFill>
                  <a:schemeClr val="bg1"/>
                </a:solidFill>
                <a:latin typeface="Arial" panose="020B0604020202020204" pitchFamily="34" charset="0"/>
                <a:cs typeface="Arial" panose="020B0604020202020204" pitchFamily="34" charset="0"/>
              </a:endParaRPr>
            </a:p>
          </p:txBody>
        </p:sp>
        <p:sp>
          <p:nvSpPr>
            <p:cNvPr id="35" name="Freeform 47">
              <a:extLst>
                <a:ext uri="{FF2B5EF4-FFF2-40B4-BE49-F238E27FC236}">
                  <a16:creationId xmlns:a16="http://schemas.microsoft.com/office/drawing/2014/main" id="{3FCDCA1B-4528-8409-85D5-313A5303E388}"/>
                </a:ext>
              </a:extLst>
            </p:cNvPr>
            <p:cNvSpPr>
              <a:spLocks/>
            </p:cNvSpPr>
            <p:nvPr/>
          </p:nvSpPr>
          <p:spPr bwMode="auto">
            <a:xfrm rot="10800000">
              <a:off x="8566077" y="6327654"/>
              <a:ext cx="449521" cy="2974643"/>
            </a:xfrm>
            <a:custGeom>
              <a:avLst/>
              <a:gdLst>
                <a:gd name="T0" fmla="*/ 0 w 594"/>
                <a:gd name="T1" fmla="*/ 0 h 1249"/>
                <a:gd name="T2" fmla="*/ 434 w 594"/>
                <a:gd name="T3" fmla="*/ 0 h 1249"/>
                <a:gd name="T4" fmla="*/ 594 w 594"/>
                <a:gd name="T5" fmla="*/ 624 h 1249"/>
                <a:gd name="T6" fmla="*/ 424 w 594"/>
                <a:gd name="T7" fmla="*/ 1249 h 1249"/>
                <a:gd name="T8" fmla="*/ 0 w 594"/>
                <a:gd name="T9" fmla="*/ 1249 h 1249"/>
                <a:gd name="T10" fmla="*/ 0 w 594"/>
                <a:gd name="T11" fmla="*/ 0 h 1249"/>
              </a:gdLst>
              <a:ahLst/>
              <a:cxnLst>
                <a:cxn ang="0">
                  <a:pos x="T0" y="T1"/>
                </a:cxn>
                <a:cxn ang="0">
                  <a:pos x="T2" y="T3"/>
                </a:cxn>
                <a:cxn ang="0">
                  <a:pos x="T4" y="T5"/>
                </a:cxn>
                <a:cxn ang="0">
                  <a:pos x="T6" y="T7"/>
                </a:cxn>
                <a:cxn ang="0">
                  <a:pos x="T8" y="T9"/>
                </a:cxn>
                <a:cxn ang="0">
                  <a:pos x="T10" y="T11"/>
                </a:cxn>
              </a:cxnLst>
              <a:rect l="0" t="0" r="r" b="b"/>
              <a:pathLst>
                <a:path w="594" h="1249">
                  <a:moveTo>
                    <a:pt x="0" y="0"/>
                  </a:moveTo>
                  <a:lnTo>
                    <a:pt x="434" y="0"/>
                  </a:lnTo>
                  <a:lnTo>
                    <a:pt x="594" y="624"/>
                  </a:lnTo>
                  <a:lnTo>
                    <a:pt x="424" y="1249"/>
                  </a:lnTo>
                  <a:lnTo>
                    <a:pt x="0" y="1249"/>
                  </a:lnTo>
                  <a:lnTo>
                    <a:pt x="0" y="0"/>
                  </a:lnTo>
                  <a:close/>
                </a:path>
              </a:pathLst>
            </a:custGeom>
            <a:pattFill prst="ltUpDiag">
              <a:fgClr>
                <a:schemeClr val="tx1">
                  <a:lumMod val="75000"/>
                  <a:lumOff val="25000"/>
                </a:schemeClr>
              </a:fgClr>
              <a:bgClr>
                <a:schemeClr val="tx1">
                  <a:lumMod val="85000"/>
                  <a:lumOff val="15000"/>
                </a:schemeClr>
              </a:bgClr>
            </a:pattFill>
            <a:ln w="0">
              <a:noFill/>
              <a:prstDash val="solid"/>
              <a:round/>
              <a:headEnd/>
              <a:tailEnd/>
            </a:ln>
            <a:effectLst>
              <a:outerShdw blurRad="38100" dist="38100" algn="l" rotWithShape="0">
                <a:prstClr val="black">
                  <a:alpha val="14000"/>
                </a:prstClr>
              </a:outerShdw>
            </a:effectLst>
          </p:spPr>
          <p:txBody>
            <a:bodyPr vert="horz" wrap="square" lIns="91440" tIns="731520" rIns="274320" bIns="45720" numCol="1" anchor="t" anchorCtr="0" compatLnSpc="1">
              <a:prstTxWarp prst="textNoShape">
                <a:avLst/>
              </a:prstTxWarp>
            </a:bodyPr>
            <a:lstStyle/>
            <a:p>
              <a:pPr algn="r"/>
              <a:endParaRPr lang="en-US" sz="1100" dirty="0">
                <a:solidFill>
                  <a:schemeClr val="bg1"/>
                </a:solidFill>
                <a:latin typeface="Arial" panose="020B0604020202020204" pitchFamily="34" charset="0"/>
                <a:cs typeface="Arial" panose="020B0604020202020204" pitchFamily="34" charset="0"/>
              </a:endParaRPr>
            </a:p>
          </p:txBody>
        </p:sp>
      </p:grpSp>
      <p:sp>
        <p:nvSpPr>
          <p:cNvPr id="17" name="3_8GB text2">
            <a:extLst>
              <a:ext uri="{FF2B5EF4-FFF2-40B4-BE49-F238E27FC236}">
                <a16:creationId xmlns:a16="http://schemas.microsoft.com/office/drawing/2014/main" id="{6E6126BD-C73F-D370-9796-9A804C74872A}"/>
              </a:ext>
            </a:extLst>
          </p:cNvPr>
          <p:cNvSpPr txBox="1"/>
          <p:nvPr/>
        </p:nvSpPr>
        <p:spPr>
          <a:xfrm>
            <a:off x="15747184" y="13431219"/>
            <a:ext cx="8855309" cy="2554545"/>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Bare minimum</a:t>
            </a:r>
          </a:p>
          <a:p>
            <a:r>
              <a:rPr lang="en-US" sz="8000" dirty="0">
                <a:latin typeface="Arial" panose="020B0604020202020204" pitchFamily="34" charset="0"/>
                <a:cs typeface="Arial" panose="020B0604020202020204" pitchFamily="34" charset="0"/>
              </a:rPr>
              <a:t>Good starting point</a:t>
            </a:r>
          </a:p>
        </p:txBody>
      </p:sp>
      <p:pic>
        <p:nvPicPr>
          <p:cNvPr id="23" name="3_Cup">
            <a:extLst>
              <a:ext uri="{FF2B5EF4-FFF2-40B4-BE49-F238E27FC236}">
                <a16:creationId xmlns:a16="http://schemas.microsoft.com/office/drawing/2014/main" id="{8538FBEA-7A05-15C5-0BE1-4A182E7532F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352739" y="13270165"/>
            <a:ext cx="4103051" cy="2930750"/>
          </a:xfrm>
          <a:prstGeom prst="rect">
            <a:avLst/>
          </a:prstGeom>
        </p:spPr>
      </p:pic>
      <p:sp>
        <p:nvSpPr>
          <p:cNvPr id="24" name="3_Cup text">
            <a:extLst>
              <a:ext uri="{FF2B5EF4-FFF2-40B4-BE49-F238E27FC236}">
                <a16:creationId xmlns:a16="http://schemas.microsoft.com/office/drawing/2014/main" id="{92F3C515-34EA-A965-3CE3-1C2A00CDE88E}"/>
              </a:ext>
            </a:extLst>
          </p:cNvPr>
          <p:cNvSpPr txBox="1"/>
          <p:nvPr/>
        </p:nvSpPr>
        <p:spPr>
          <a:xfrm>
            <a:off x="10457341" y="13213899"/>
            <a:ext cx="2824139" cy="1666180"/>
          </a:xfrm>
          <a:prstGeom prst="rect">
            <a:avLst/>
          </a:prstGeom>
          <a:noFill/>
        </p:spPr>
        <p:txBody>
          <a:bodyPr wrap="none" rtlCol="0">
            <a:spAutoFit/>
          </a:bodyPr>
          <a:lstStyle/>
          <a:p>
            <a:pPr algn="ctr"/>
            <a:r>
              <a:rPr lang="en-US" sz="3600" b="1" dirty="0">
                <a:solidFill>
                  <a:srgbClr val="C00000"/>
                </a:solidFill>
              </a:rPr>
              <a:t>Bare</a:t>
            </a:r>
            <a:br>
              <a:rPr lang="en-US" sz="3600" b="1" dirty="0">
                <a:solidFill>
                  <a:srgbClr val="C00000"/>
                </a:solidFill>
              </a:rPr>
            </a:br>
            <a:r>
              <a:rPr lang="en-US" sz="3600" b="1" dirty="0">
                <a:solidFill>
                  <a:srgbClr val="C00000"/>
                </a:solidFill>
              </a:rPr>
              <a:t>minimum</a:t>
            </a:r>
          </a:p>
        </p:txBody>
      </p:sp>
      <p:sp>
        <p:nvSpPr>
          <p:cNvPr id="25" name="3_8GB Text">
            <a:extLst>
              <a:ext uri="{FF2B5EF4-FFF2-40B4-BE49-F238E27FC236}">
                <a16:creationId xmlns:a16="http://schemas.microsoft.com/office/drawing/2014/main" id="{C72C43FD-43EE-8BBE-E3FF-76DBC3E0E04D}"/>
              </a:ext>
            </a:extLst>
          </p:cNvPr>
          <p:cNvSpPr txBox="1"/>
          <p:nvPr/>
        </p:nvSpPr>
        <p:spPr>
          <a:xfrm>
            <a:off x="10639627" y="11301791"/>
            <a:ext cx="3249139" cy="2264295"/>
          </a:xfrm>
          <a:prstGeom prst="rect">
            <a:avLst/>
          </a:prstGeom>
          <a:noFill/>
        </p:spPr>
        <p:txBody>
          <a:bodyPr wrap="none" rtlCol="0">
            <a:spAutoFit/>
          </a:bodyPr>
          <a:lstStyle/>
          <a:p>
            <a:r>
              <a:rPr lang="en-US" sz="10000" dirty="0">
                <a:solidFill>
                  <a:schemeClr val="bg1"/>
                </a:solidFill>
              </a:rPr>
              <a:t>8GB</a:t>
            </a:r>
          </a:p>
        </p:txBody>
      </p:sp>
      <p:sp>
        <p:nvSpPr>
          <p:cNvPr id="26" name="2_point 1">
            <a:extLst>
              <a:ext uri="{FF2B5EF4-FFF2-40B4-BE49-F238E27FC236}">
                <a16:creationId xmlns:a16="http://schemas.microsoft.com/office/drawing/2014/main" id="{F870419D-A321-E272-6B4B-A08B11B277E0}"/>
              </a:ext>
            </a:extLst>
          </p:cNvPr>
          <p:cNvSpPr txBox="1"/>
          <p:nvPr/>
        </p:nvSpPr>
        <p:spPr>
          <a:xfrm>
            <a:off x="6756443" y="16474527"/>
            <a:ext cx="24995432"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Very basic use. Limited number of applications at once</a:t>
            </a:r>
          </a:p>
        </p:txBody>
      </p:sp>
      <p:grpSp>
        <p:nvGrpSpPr>
          <p:cNvPr id="27" name="1_4GB">
            <a:extLst>
              <a:ext uri="{FF2B5EF4-FFF2-40B4-BE49-F238E27FC236}">
                <a16:creationId xmlns:a16="http://schemas.microsoft.com/office/drawing/2014/main" id="{C4C08E82-E7B3-0121-6C7D-544722814401}"/>
              </a:ext>
            </a:extLst>
          </p:cNvPr>
          <p:cNvGrpSpPr/>
          <p:nvPr/>
        </p:nvGrpSpPr>
        <p:grpSpPr>
          <a:xfrm>
            <a:off x="2102412" y="14192607"/>
            <a:ext cx="4548257" cy="3886869"/>
            <a:chOff x="1528076" y="8686800"/>
            <a:chExt cx="2914891" cy="2491508"/>
          </a:xfrm>
        </p:grpSpPr>
        <p:sp>
          <p:nvSpPr>
            <p:cNvPr id="30" name="Rectangle 7">
              <a:extLst>
                <a:ext uri="{FF2B5EF4-FFF2-40B4-BE49-F238E27FC236}">
                  <a16:creationId xmlns:a16="http://schemas.microsoft.com/office/drawing/2014/main" id="{4E28A102-1DC6-4CE3-2CAF-12B671DA33DC}"/>
                </a:ext>
              </a:extLst>
            </p:cNvPr>
            <p:cNvSpPr>
              <a:spLocks noChangeArrowheads="1"/>
            </p:cNvSpPr>
            <p:nvPr/>
          </p:nvSpPr>
          <p:spPr bwMode="auto">
            <a:xfrm>
              <a:off x="1752600" y="8686800"/>
              <a:ext cx="2334716" cy="2487716"/>
            </a:xfrm>
            <a:prstGeom prst="rect">
              <a:avLst/>
            </a:prstGeom>
            <a:gradFill flip="none" rotWithShape="1">
              <a:gsLst>
                <a:gs pos="100000">
                  <a:schemeClr val="accent2">
                    <a:lumMod val="75000"/>
                  </a:schemeClr>
                </a:gs>
                <a:gs pos="79000">
                  <a:schemeClr val="accent2">
                    <a:lumMod val="75000"/>
                  </a:schemeClr>
                </a:gs>
                <a:gs pos="0">
                  <a:schemeClr val="accent2">
                    <a:lumMod val="75000"/>
                  </a:schemeClr>
                </a:gs>
              </a:gsLst>
              <a:lin ang="54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37">
              <a:extLst>
                <a:ext uri="{FF2B5EF4-FFF2-40B4-BE49-F238E27FC236}">
                  <a16:creationId xmlns:a16="http://schemas.microsoft.com/office/drawing/2014/main" id="{E0928874-BA21-47DE-0CF4-04D66A8CF9E8}"/>
                </a:ext>
              </a:extLst>
            </p:cNvPr>
            <p:cNvSpPr>
              <a:spLocks/>
            </p:cNvSpPr>
            <p:nvPr/>
          </p:nvSpPr>
          <p:spPr bwMode="auto">
            <a:xfrm>
              <a:off x="4066916" y="8689355"/>
              <a:ext cx="376051" cy="2488953"/>
            </a:xfrm>
            <a:custGeom>
              <a:avLst/>
              <a:gdLst>
                <a:gd name="T0" fmla="*/ 0 w 594"/>
                <a:gd name="T1" fmla="*/ 0 h 1249"/>
                <a:gd name="T2" fmla="*/ 434 w 594"/>
                <a:gd name="T3" fmla="*/ 0 h 1249"/>
                <a:gd name="T4" fmla="*/ 594 w 594"/>
                <a:gd name="T5" fmla="*/ 624 h 1249"/>
                <a:gd name="T6" fmla="*/ 424 w 594"/>
                <a:gd name="T7" fmla="*/ 1249 h 1249"/>
                <a:gd name="T8" fmla="*/ 0 w 594"/>
                <a:gd name="T9" fmla="*/ 1249 h 1249"/>
                <a:gd name="T10" fmla="*/ 0 w 594"/>
                <a:gd name="T11" fmla="*/ 0 h 1249"/>
              </a:gdLst>
              <a:ahLst/>
              <a:cxnLst>
                <a:cxn ang="0">
                  <a:pos x="T0" y="T1"/>
                </a:cxn>
                <a:cxn ang="0">
                  <a:pos x="T2" y="T3"/>
                </a:cxn>
                <a:cxn ang="0">
                  <a:pos x="T4" y="T5"/>
                </a:cxn>
                <a:cxn ang="0">
                  <a:pos x="T6" y="T7"/>
                </a:cxn>
                <a:cxn ang="0">
                  <a:pos x="T8" y="T9"/>
                </a:cxn>
                <a:cxn ang="0">
                  <a:pos x="T10" y="T11"/>
                </a:cxn>
              </a:cxnLst>
              <a:rect l="0" t="0" r="r" b="b"/>
              <a:pathLst>
                <a:path w="594" h="1249">
                  <a:moveTo>
                    <a:pt x="0" y="0"/>
                  </a:moveTo>
                  <a:lnTo>
                    <a:pt x="434" y="0"/>
                  </a:lnTo>
                  <a:lnTo>
                    <a:pt x="594" y="624"/>
                  </a:lnTo>
                  <a:lnTo>
                    <a:pt x="424" y="1249"/>
                  </a:lnTo>
                  <a:lnTo>
                    <a:pt x="0" y="1249"/>
                  </a:lnTo>
                  <a:lnTo>
                    <a:pt x="0" y="0"/>
                  </a:lnTo>
                  <a:close/>
                </a:path>
              </a:pathLst>
            </a:custGeom>
            <a:pattFill prst="ltUpDiag">
              <a:fgClr>
                <a:schemeClr val="tx1">
                  <a:lumMod val="75000"/>
                  <a:lumOff val="25000"/>
                </a:schemeClr>
              </a:fgClr>
              <a:bgClr>
                <a:schemeClr val="tx1">
                  <a:lumMod val="85000"/>
                  <a:lumOff val="15000"/>
                </a:schemeClr>
              </a:bgClr>
            </a:pattFill>
            <a:ln w="0">
              <a:noFill/>
              <a:prstDash val="solid"/>
              <a:round/>
              <a:headEnd/>
              <a:tailEnd/>
            </a:ln>
            <a:effectLst>
              <a:outerShdw blurRad="38100" dist="38100" algn="l" rotWithShape="0">
                <a:prstClr val="black">
                  <a:alpha val="14000"/>
                </a:prstClr>
              </a:outerShdw>
            </a:effectLst>
          </p:spPr>
          <p:txBody>
            <a:bodyPr vert="horz" wrap="square" lIns="91440" tIns="731520" rIns="274320" bIns="45720" numCol="1" anchor="t" anchorCtr="0" compatLnSpc="1">
              <a:prstTxWarp prst="textNoShape">
                <a:avLst/>
              </a:prstTxWarp>
            </a:bodyPr>
            <a:lstStyle/>
            <a:p>
              <a:pPr algn="r"/>
              <a:endParaRPr lang="en-US" sz="1100" dirty="0">
                <a:solidFill>
                  <a:schemeClr val="bg1"/>
                </a:solidFill>
                <a:latin typeface="Arial" panose="020B0604020202020204" pitchFamily="34" charset="0"/>
                <a:cs typeface="Arial" panose="020B0604020202020204" pitchFamily="34" charset="0"/>
              </a:endParaRPr>
            </a:p>
          </p:txBody>
        </p:sp>
        <p:sp>
          <p:nvSpPr>
            <p:cNvPr id="32" name="Freeform 47">
              <a:extLst>
                <a:ext uri="{FF2B5EF4-FFF2-40B4-BE49-F238E27FC236}">
                  <a16:creationId xmlns:a16="http://schemas.microsoft.com/office/drawing/2014/main" id="{901C4753-C1AE-AE13-3BA4-5706551D9BCB}"/>
                </a:ext>
              </a:extLst>
            </p:cNvPr>
            <p:cNvSpPr>
              <a:spLocks/>
            </p:cNvSpPr>
            <p:nvPr/>
          </p:nvSpPr>
          <p:spPr bwMode="auto">
            <a:xfrm rot="10800000">
              <a:off x="1528076" y="8689355"/>
              <a:ext cx="376051" cy="2488953"/>
            </a:xfrm>
            <a:custGeom>
              <a:avLst/>
              <a:gdLst>
                <a:gd name="T0" fmla="*/ 0 w 594"/>
                <a:gd name="T1" fmla="*/ 0 h 1249"/>
                <a:gd name="T2" fmla="*/ 434 w 594"/>
                <a:gd name="T3" fmla="*/ 0 h 1249"/>
                <a:gd name="T4" fmla="*/ 594 w 594"/>
                <a:gd name="T5" fmla="*/ 624 h 1249"/>
                <a:gd name="T6" fmla="*/ 424 w 594"/>
                <a:gd name="T7" fmla="*/ 1249 h 1249"/>
                <a:gd name="T8" fmla="*/ 0 w 594"/>
                <a:gd name="T9" fmla="*/ 1249 h 1249"/>
                <a:gd name="T10" fmla="*/ 0 w 594"/>
                <a:gd name="T11" fmla="*/ 0 h 1249"/>
              </a:gdLst>
              <a:ahLst/>
              <a:cxnLst>
                <a:cxn ang="0">
                  <a:pos x="T0" y="T1"/>
                </a:cxn>
                <a:cxn ang="0">
                  <a:pos x="T2" y="T3"/>
                </a:cxn>
                <a:cxn ang="0">
                  <a:pos x="T4" y="T5"/>
                </a:cxn>
                <a:cxn ang="0">
                  <a:pos x="T6" y="T7"/>
                </a:cxn>
                <a:cxn ang="0">
                  <a:pos x="T8" y="T9"/>
                </a:cxn>
                <a:cxn ang="0">
                  <a:pos x="T10" y="T11"/>
                </a:cxn>
              </a:cxnLst>
              <a:rect l="0" t="0" r="r" b="b"/>
              <a:pathLst>
                <a:path w="594" h="1249">
                  <a:moveTo>
                    <a:pt x="0" y="0"/>
                  </a:moveTo>
                  <a:lnTo>
                    <a:pt x="434" y="0"/>
                  </a:lnTo>
                  <a:lnTo>
                    <a:pt x="594" y="624"/>
                  </a:lnTo>
                  <a:lnTo>
                    <a:pt x="424" y="1249"/>
                  </a:lnTo>
                  <a:lnTo>
                    <a:pt x="0" y="1249"/>
                  </a:lnTo>
                  <a:lnTo>
                    <a:pt x="0" y="0"/>
                  </a:lnTo>
                  <a:close/>
                </a:path>
              </a:pathLst>
            </a:custGeom>
            <a:pattFill prst="ltUpDiag">
              <a:fgClr>
                <a:schemeClr val="tx1">
                  <a:lumMod val="75000"/>
                  <a:lumOff val="25000"/>
                </a:schemeClr>
              </a:fgClr>
              <a:bgClr>
                <a:schemeClr val="tx1">
                  <a:lumMod val="85000"/>
                  <a:lumOff val="15000"/>
                </a:schemeClr>
              </a:bgClr>
            </a:pattFill>
            <a:ln w="0">
              <a:noFill/>
              <a:prstDash val="solid"/>
              <a:round/>
              <a:headEnd/>
              <a:tailEnd/>
            </a:ln>
            <a:effectLst>
              <a:outerShdw blurRad="38100" dist="38100" algn="l" rotWithShape="0">
                <a:prstClr val="black">
                  <a:alpha val="14000"/>
                </a:prstClr>
              </a:outerShdw>
            </a:effectLst>
          </p:spPr>
          <p:txBody>
            <a:bodyPr vert="horz" wrap="square" lIns="91440" tIns="731520" rIns="274320" bIns="45720" numCol="1" anchor="t" anchorCtr="0" compatLnSpc="1">
              <a:prstTxWarp prst="textNoShape">
                <a:avLst/>
              </a:prstTxWarp>
            </a:bodyPr>
            <a:lstStyle/>
            <a:p>
              <a:pPr algn="r"/>
              <a:endParaRPr lang="en-US" sz="1100" dirty="0">
                <a:solidFill>
                  <a:schemeClr val="bg1"/>
                </a:solidFill>
                <a:latin typeface="Arial" panose="020B0604020202020204" pitchFamily="34" charset="0"/>
                <a:cs typeface="Arial" panose="020B0604020202020204" pitchFamily="34" charset="0"/>
              </a:endParaRPr>
            </a:p>
          </p:txBody>
        </p:sp>
      </p:grpSp>
      <p:sp>
        <p:nvSpPr>
          <p:cNvPr id="28" name="1_4G Text">
            <a:extLst>
              <a:ext uri="{FF2B5EF4-FFF2-40B4-BE49-F238E27FC236}">
                <a16:creationId xmlns:a16="http://schemas.microsoft.com/office/drawing/2014/main" id="{069193CF-F8FD-7A16-9456-FC8DE310122B}"/>
              </a:ext>
            </a:extLst>
          </p:cNvPr>
          <p:cNvSpPr txBox="1"/>
          <p:nvPr/>
        </p:nvSpPr>
        <p:spPr>
          <a:xfrm>
            <a:off x="3012202" y="14471836"/>
            <a:ext cx="3249139" cy="2264295"/>
          </a:xfrm>
          <a:prstGeom prst="rect">
            <a:avLst/>
          </a:prstGeom>
          <a:noFill/>
        </p:spPr>
        <p:txBody>
          <a:bodyPr wrap="none" rtlCol="0">
            <a:spAutoFit/>
          </a:bodyPr>
          <a:lstStyle/>
          <a:p>
            <a:r>
              <a:rPr lang="en-US" sz="10000" dirty="0">
                <a:solidFill>
                  <a:schemeClr val="bg1"/>
                </a:solidFill>
              </a:rPr>
              <a:t>4GB</a:t>
            </a:r>
          </a:p>
        </p:txBody>
      </p:sp>
      <p:pic>
        <p:nvPicPr>
          <p:cNvPr id="29" name="1_start">
            <a:extLst>
              <a:ext uri="{FF2B5EF4-FFF2-40B4-BE49-F238E27FC236}">
                <a16:creationId xmlns:a16="http://schemas.microsoft.com/office/drawing/2014/main" id="{31E77E2A-C3AC-51F1-54BB-1E187E43476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773661" y="16550652"/>
            <a:ext cx="3303127" cy="1147874"/>
          </a:xfrm>
          <a:prstGeom prst="rect">
            <a:avLst/>
          </a:prstGeom>
        </p:spPr>
      </p:pic>
    </p:spTree>
    <p:extLst>
      <p:ext uri="{BB962C8B-B14F-4D97-AF65-F5344CB8AC3E}">
        <p14:creationId xmlns:p14="http://schemas.microsoft.com/office/powerpoint/2010/main" val="2528844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33567770"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Storage will be used for memory (Paging)</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2_Bullet 2">
            <a:extLst>
              <a:ext uri="{FF2B5EF4-FFF2-40B4-BE49-F238E27FC236}">
                <a16:creationId xmlns:a16="http://schemas.microsoft.com/office/drawing/2014/main" id="{F7302874-6FF6-4F12-9408-F903772FAD68}"/>
              </a:ext>
            </a:extLst>
          </p:cNvPr>
          <p:cNvSpPr txBox="1"/>
          <p:nvPr/>
        </p:nvSpPr>
        <p:spPr>
          <a:xfrm>
            <a:off x="854963" y="5467572"/>
            <a:ext cx="32181423"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Large amount of paging will affect performance</a:t>
            </a:r>
            <a:endParaRPr lang="en-US" sz="7500" dirty="0">
              <a:latin typeface="Arial" panose="020B0604020202020204" pitchFamily="34" charset="0"/>
              <a:cs typeface="Arial" panose="020B0604020202020204" pitchFamily="34" charset="0"/>
            </a:endParaRPr>
          </a:p>
        </p:txBody>
      </p:sp>
      <p:pic>
        <p:nvPicPr>
          <p:cNvPr id="2" name="PDF resource monitor" descr="A screenshot of a cell phone&#10;&#10;Description automatically generated">
            <a:extLst>
              <a:ext uri="{FF2B5EF4-FFF2-40B4-BE49-F238E27FC236}">
                <a16:creationId xmlns:a16="http://schemas.microsoft.com/office/drawing/2014/main" id="{DCCB80B4-3FBF-EF4B-95AA-441DF7638D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11533" y="6859812"/>
            <a:ext cx="12798944" cy="12122077"/>
          </a:xfrm>
          <a:prstGeom prst="rect">
            <a:avLst/>
          </a:prstGeom>
        </p:spPr>
      </p:pic>
      <p:pic>
        <p:nvPicPr>
          <p:cNvPr id="3" name="PDF task manager">
            <a:extLst>
              <a:ext uri="{FF2B5EF4-FFF2-40B4-BE49-F238E27FC236}">
                <a16:creationId xmlns:a16="http://schemas.microsoft.com/office/drawing/2014/main" id="{F8E98AC9-41C1-BE79-4F22-D5A101B1854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39782" y="6890579"/>
            <a:ext cx="15014146" cy="12060544"/>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Low Memory</a:t>
            </a:r>
          </a:p>
        </p:txBody>
      </p:sp>
    </p:spTree>
    <p:extLst>
      <p:ext uri="{BB962C8B-B14F-4D97-AF65-F5344CB8AC3E}">
        <p14:creationId xmlns:p14="http://schemas.microsoft.com/office/powerpoint/2010/main" val="1455624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Motherboard (MB) Memory Support</a:t>
            </a:r>
          </a:p>
        </p:txBody>
      </p:sp>
      <p:sp>
        <p:nvSpPr>
          <p:cNvPr id="9" name="_Point 1">
            <a:extLst>
              <a:ext uri="{FF2B5EF4-FFF2-40B4-BE49-F238E27FC236}">
                <a16:creationId xmlns:a16="http://schemas.microsoft.com/office/drawing/2014/main" id="{9AB0CD40-3F8C-4AD7-ABD2-0365709E7B83}"/>
              </a:ext>
            </a:extLst>
          </p:cNvPr>
          <p:cNvSpPr txBox="1"/>
          <p:nvPr/>
        </p:nvSpPr>
        <p:spPr>
          <a:xfrm>
            <a:off x="854964" y="3613667"/>
            <a:ext cx="34708663"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Work out what memory your MB will support</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_Poin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pl-PL" sz="7500" dirty="0">
                <a:latin typeface="Arial" panose="020B0604020202020204" pitchFamily="34" charset="0"/>
                <a:cs typeface="Arial" panose="020B0604020202020204" pitchFamily="34" charset="0"/>
              </a:rPr>
              <a:t>CPU-Z http://cpuid.com (Info MB/memory)</a:t>
            </a:r>
            <a:endParaRPr lang="en-US" sz="7500" dirty="0">
              <a:latin typeface="Arial" panose="020B0604020202020204" pitchFamily="34" charset="0"/>
              <a:cs typeface="Arial" panose="020B0604020202020204" pitchFamily="34" charset="0"/>
            </a:endParaRPr>
          </a:p>
        </p:txBody>
      </p:sp>
      <p:pic>
        <p:nvPicPr>
          <p:cNvPr id="2" name="PDF_Demo" descr="A screenshot of a cell phone&#10;&#10;Description automatically generated">
            <a:extLst>
              <a:ext uri="{FF2B5EF4-FFF2-40B4-BE49-F238E27FC236}">
                <a16:creationId xmlns:a16="http://schemas.microsoft.com/office/drawing/2014/main" id="{459EDDBF-269C-45FB-72E4-37626F230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74661" y="6859778"/>
            <a:ext cx="11669267" cy="11669267"/>
          </a:xfrm>
          <a:prstGeom prst="rect">
            <a:avLst/>
          </a:prstGeom>
        </p:spPr>
      </p:pic>
    </p:spTree>
    <p:extLst>
      <p:ext uri="{BB962C8B-B14F-4D97-AF65-F5344CB8AC3E}">
        <p14:creationId xmlns:p14="http://schemas.microsoft.com/office/powerpoint/2010/main" val="629162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323713"/>
          </a:xfrm>
          <a:prstGeom prst="rect">
            <a:avLst/>
          </a:prstGeom>
          <a:noFill/>
        </p:spPr>
        <p:txBody>
          <a:bodyPr wrap="square">
            <a:spAutoFit/>
          </a:bodyPr>
          <a:lstStyle/>
          <a:p>
            <a:r>
              <a:rPr lang="en-GB" sz="14500" b="1" dirty="0">
                <a:solidFill>
                  <a:schemeClr val="bg1"/>
                </a:solidFill>
                <a:latin typeface="Arial" panose="020B0604020202020204" pitchFamily="34" charset="0"/>
                <a:cs typeface="Arial" panose="020B0604020202020204" pitchFamily="34" charset="0"/>
              </a:rPr>
              <a:t>Motherboard Support Information</a:t>
            </a:r>
            <a:endParaRPr lang="en-US" sz="14500" b="1" dirty="0">
              <a:solidFill>
                <a:schemeClr val="bg1"/>
              </a:solidFill>
              <a:latin typeface="Arial" panose="020B0604020202020204" pitchFamily="34" charset="0"/>
              <a:cs typeface="Arial" panose="020B0604020202020204" pitchFamily="34" charset="0"/>
            </a:endParaRPr>
          </a:p>
        </p:txBody>
      </p:sp>
      <p:pic>
        <p:nvPicPr>
          <p:cNvPr id="2" name="PDF Picture" descr="A screenshot of a cell phone&#10;&#10;Description automatically generated">
            <a:extLst>
              <a:ext uri="{FF2B5EF4-FFF2-40B4-BE49-F238E27FC236}">
                <a16:creationId xmlns:a16="http://schemas.microsoft.com/office/drawing/2014/main" id="{2F9B4C49-516A-D869-64C0-1D752AA47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1675" y="3883740"/>
            <a:ext cx="27772649" cy="14109291"/>
          </a:xfrm>
          <a:prstGeom prst="rect">
            <a:avLst/>
          </a:prstGeom>
        </p:spPr>
      </p:pic>
    </p:spTree>
    <p:extLst>
      <p:ext uri="{BB962C8B-B14F-4D97-AF65-F5344CB8AC3E}">
        <p14:creationId xmlns:p14="http://schemas.microsoft.com/office/powerpoint/2010/main" val="318890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https://ITFreeTraining.com/ap/3a70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2273</Words>
  <Application>Microsoft Office PowerPoint</Application>
  <PresentationFormat>Custom</PresentationFormat>
  <Paragraphs>105</Paragraphs>
  <Slides>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2023-11-29T01:28:08Z</dcterms:modified>
</cp:coreProperties>
</file>