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16" r:id="rId1"/>
  </p:sldMasterIdLst>
  <p:notesMasterIdLst>
    <p:notesMasterId r:id="rId17"/>
  </p:notesMasterIdLst>
  <p:sldIdLst>
    <p:sldId id="274" r:id="rId2"/>
    <p:sldId id="284" r:id="rId3"/>
    <p:sldId id="285" r:id="rId4"/>
    <p:sldId id="286" r:id="rId5"/>
    <p:sldId id="287" r:id="rId6"/>
    <p:sldId id="288" r:id="rId7"/>
    <p:sldId id="289" r:id="rId8"/>
    <p:sldId id="290" r:id="rId9"/>
    <p:sldId id="291" r:id="rId10"/>
    <p:sldId id="292" r:id="rId11"/>
    <p:sldId id="293" r:id="rId12"/>
    <p:sldId id="294" r:id="rId13"/>
    <p:sldId id="295" r:id="rId14"/>
    <p:sldId id="296" r:id="rId15"/>
    <p:sldId id="273" r:id="rId16"/>
  </p:sldIdLst>
  <p:sldSz cx="48768000" cy="27432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0303"/>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94367" autoAdjust="0"/>
  </p:normalViewPr>
  <p:slideViewPr>
    <p:cSldViewPr snapToGrid="0">
      <p:cViewPr varScale="1">
        <p:scale>
          <a:sx n="20" d="100"/>
          <a:sy n="20" d="100"/>
        </p:scale>
        <p:origin x="232" y="5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3/2/2023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In this video, I will look at troubleshooting display devices. Display device problems will cause problems seeing an image on the screen or in the worst case not seeing the image at all. If the display is not working correctly, this will affect the customer’s use of the computer, so is something you need to be able to fix quickly.</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15:33 The next setting does not affect the quality of the image but does affect how responsive the images on the monitor will appear to be. The refresh rate will be available in the properties for the monitor. When possible it should match the native refresh rate of the monitor. If you find that the refresh rate is not available, update the monitor’s device driver. When installed correctly, the name of your monitor should appear. If it is instead listed as a generic device driver, Windows was not able to install a device driver for that monitor and thus, this is why some of the settings may not be available.</a:t>
            </a:r>
          </a:p>
          <a:p>
            <a:endParaRPr lang="en-GB" sz="1200"/>
          </a:p>
          <a:p>
            <a:r>
              <a:rPr lang="en-GB" sz="1200"/>
              <a:t>If you find lower refresh rates work, but not the higher refresh rates, it may be something to do with the cable going to the monitor or the monitor not supporting that refresh rate. The higher the refresh rate, the more data that needs to be transferred over the cable. If the cable cannot support the amount of data required, you won’t be able to use that refresh rate. You may find that if you decrease the resolution, that refresh rate may work since the amount of data it needs to transfer will be less. Generally, nowadays, you will find that 60 Hertz is a good refresh rate to use and should not cause any flicker or response problems for the vast majority of users.</a:t>
            </a:r>
          </a:p>
          <a:p>
            <a:endParaRPr lang="en-GB" sz="1200"/>
          </a:p>
          <a:p>
            <a:r>
              <a:rPr lang="en-GB" sz="1200"/>
              <a:t>In some cases you may see a refresh rate of 59 Hertz rather than 60 Hertz. This may seem like an odd number. The number has been rounded down and is really 59.94 Hertz which is pretty close to 60 Hertz. The reason for this rather odd refresh rate is due to compatibility with the NTSC standard when the switch was made from black and white to color. To allow the color signal to be added but still be compatible with black and white, the refresh rate had to be reduced slightly.</a:t>
            </a:r>
          </a:p>
          <a:p>
            <a:endParaRPr lang="en-GB" sz="1200"/>
          </a:p>
          <a:p>
            <a:r>
              <a:rPr lang="en-GB" sz="1200"/>
              <a:t>You don’t need to be aware of the exact technology reasons why the refresh rate needed to be dropped slightly, just understand that it is there for old compatibility reasons and it is very close to 60Hertz. For this reason, do not be too worried if the refresh rate is set to 59 Hertz, even if your monitor is a 60 Hertz monitor since it is pretty close. If you have the choice, I would set the refresh rate to match your monitor. With modern LCD monitors they should all be manufactured to use 60 Hertz not 59 Hertz.</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860925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18:05 The next problem that I will look at with monitors is faulty capacitors. Faulty capacitors may be physically broken at the top. In some cases, material will leak from the capacitor. Other times, the capacitor may be swollen. On some occasions, you won’t be able to tell from the capacitor that it is damaged.</a:t>
            </a:r>
          </a:p>
          <a:p>
            <a:endParaRPr lang="en-GB" sz="1200"/>
          </a:p>
          <a:p>
            <a:r>
              <a:rPr lang="en-GB" sz="1200"/>
              <a:t>Capacitors are generally cylinder in shape and act as storage for power. Essentially like a tank for electricity. Electronics will draw on this power in order to operate. This gives them a stable form of power and also gives them a reserve to draw on when needed.</a:t>
            </a:r>
          </a:p>
          <a:p>
            <a:endParaRPr lang="en-GB" sz="1200"/>
          </a:p>
          <a:p>
            <a:r>
              <a:rPr lang="en-GB" sz="1200"/>
              <a:t>When the capacitors are damaged, this affects the electronics in the monitor. One symptom of this is a black screen. When you switch the monitor on, you may get a black screen or shortly afterwards it switches itself off.</a:t>
            </a:r>
          </a:p>
          <a:p>
            <a:endParaRPr lang="en-GB" sz="1200"/>
          </a:p>
          <a:p>
            <a:r>
              <a:rPr lang="en-GB" sz="1200"/>
              <a:t>The screen may also switch off randomly. That is, the monitor may seem to be working fine but then suddenly, without notice, may switch off. If you find this is the case, try reducing the brightness. This will reduce the strain on the capacitors. If you find doing this causes the monitor to run for longer periods of time then the problem may be with the capacitors.</a:t>
            </a:r>
          </a:p>
          <a:p>
            <a:endParaRPr lang="en-GB" sz="1200"/>
          </a:p>
          <a:p>
            <a:r>
              <a:rPr lang="en-GB" sz="1200"/>
              <a:t>To fix this, the capacitors need to be replaced. This can be done either by replacing the circuit board with the faulty capacitors or if you are skilled enough replace the faulty capacitors on the circuit board. Nowadays, monitors don’t cost too much so, if you have a problem like this, it is often better just to replace the monitor. If you don’t have the training and qualifications to replace the board or fix the capacitors, there are many places out there that will fix the monitor for you.</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855492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19:46 If you come across an old CRT monitor, the image may look at bit bowed. That is, it is stretched or is narrow in the horizontal direction. The CRT monitor has a setting called pincushion that can correct this; it is just a matter of adjusting this until the image looks even. In the old days, this was the first thing you needed to do when setting up a CRT monitor. The newer CRT monitors would auto set this, so you did not need to worry about it. Nowadays it will be extremely rare, if at all, that you come across a CRT monitor.</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42675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20:21 In some cases, the computer may appear to boot up okay; however, it will boot into what is called VGA mode. It is also possible to force the computer to boot into this mode. Before Windows 10, VGA mode was 640x480, but Windows 10 has a minimum resolution of 800x600.</a:t>
            </a:r>
          </a:p>
          <a:p>
            <a:endParaRPr lang="en-GB" sz="1200"/>
          </a:p>
          <a:p>
            <a:r>
              <a:rPr lang="en-GB" sz="1200"/>
              <a:t>The idea behind VGA mode is that if there are problems with the video card, this mode will allow you to boot the computer with a graphical interface that you can use.</a:t>
            </a:r>
          </a:p>
          <a:p>
            <a:endParaRPr lang="en-GB" sz="1200"/>
          </a:p>
          <a:p>
            <a:r>
              <a:rPr lang="en-GB" sz="1200"/>
              <a:t>Modern operating systems nowadays are pretty good at detecting what monitor is plugged into it and changing the resolution as required. However, in the old days if you configured the resolution to be higher or changed monitors then, when you booted the computer, you may not have been able to see the screen. VGA mode provides a fallback that allows you to access the graphical interface. It won’t perform well and is not high resolution, but it is high enough to allow configuration changes and to hopefully get your computer up and running again.</a:t>
            </a:r>
          </a:p>
          <a:p>
            <a:endParaRPr lang="en-GB" sz="1200"/>
          </a:p>
          <a:p>
            <a:r>
              <a:rPr lang="en-GB" sz="1200"/>
              <a:t>With Windows 10, VGA is no longer supported and the lowest resolution is 800x600. You can see that VGA mode looks very square-like, if I compare it with another common resolution. You can force Windows to boot into VGA mode; however, if it does it by itself, check the display driver is installed and configured correctly. Usually if VGA mode is being used, this means there is a problem installing the display device driver. If you install the latest device driver, this will fix the problem. You can generally tell that the computer has booted into VGA mode, because everything will appear a lot bigger.</a:t>
            </a:r>
          </a:p>
          <a:p>
            <a:endParaRPr lang="en-GB" sz="1200"/>
          </a:p>
          <a:p>
            <a:r>
              <a:rPr lang="en-GB" sz="1200"/>
              <a:t>So hopefully your monitor is displaying the images on it correctly, but in some cases the colors on the monitor may not look correct.</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4216690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22:12 If the computer is being used for graphics work, then many graphics people will require the monitor to give as true a representation of the graphics on the screen as they look in real life as possible. The best way to do this is to buy a good monitor that supports a wide color range and has good color reproduction. However, to get the best out of the monitor, many vendors will supply a color profile. A color profile will change the output of the colors from the computer to what will look best on the monitor.</a:t>
            </a:r>
          </a:p>
          <a:p>
            <a:endParaRPr lang="en-GB" sz="1200"/>
          </a:p>
          <a:p>
            <a:r>
              <a:rPr lang="en-GB" sz="1200"/>
              <a:t>The operating system may also include a color calibration tool. This will allow you to fine tune settings like gamma, brightness and contrast. If the vendor provides software, you should use this software over the operating system software.</a:t>
            </a:r>
          </a:p>
          <a:p>
            <a:endParaRPr lang="en-GB" sz="1200"/>
          </a:p>
          <a:p>
            <a:r>
              <a:rPr lang="en-GB" sz="1200"/>
              <a:t>Most users will not need to calibrate the color on their monitor to this level. If the user is doing graphics work all day, for example working on visual effects for the next block buster movie, then this may be required. If this is the case, you can purchase a hardware display calibration system.</a:t>
            </a:r>
          </a:p>
          <a:p>
            <a:endParaRPr lang="en-GB" sz="1200"/>
          </a:p>
          <a:p>
            <a:r>
              <a:rPr lang="en-GB" sz="1200"/>
              <a:t>These systems attach to the front of the monitor. They work by displaying a test pattern on the monitor. The hardware samples the color displayed to work out what color is actually being displayed, giving a much better result then what our eyes can pick up.</a:t>
            </a:r>
          </a:p>
          <a:p>
            <a:endParaRPr lang="en-GB" sz="1200"/>
          </a:p>
          <a:p>
            <a:r>
              <a:rPr lang="en-GB" sz="1200"/>
              <a:t>These devices are good for calibrating your monitor; however, they do cost a bit of money. For this reason, you only generally find them in professional production environments.</a:t>
            </a:r>
            <a:endParaRPr lang="en-US" sz="1200"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858564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23:44 Well, that is it for all the basic troubleshooting of display devices. I hope this video helps you troubleshoot problems with your monitor at home and at work. Until the next video from us, thanks for watching.</a:t>
            </a:r>
          </a:p>
          <a:p>
            <a:endParaRPr lang="en-GB" sz="1200"/>
          </a:p>
          <a:p>
            <a:r>
              <a:rPr lang="en-GB" sz="1200"/>
              <a:t>References</a:t>
            </a:r>
          </a:p>
          <a:p>
            <a:r>
              <a:rPr lang="en-GB" sz="1200"/>
              <a:t>“The Official CompTIA A+ Core Study Guide (Exam 220-1001)” Chapter 5 Paragraph 171 – 176</a:t>
            </a:r>
          </a:p>
          <a:p>
            <a:r>
              <a:rPr lang="en-GB" sz="1200"/>
              <a:t>“CompTIA A+ Certification exam guide. Tenth edition” Pages 786-787, 790-791</a:t>
            </a:r>
          </a:p>
          <a:p>
            <a:r>
              <a:rPr lang="en-GB" sz="1200"/>
              <a:t>“Effects of blue light technology” https://en.wikipedia.org/wiki/Effects_of_blue_light_technology</a:t>
            </a:r>
          </a:p>
          <a:p>
            <a:r>
              <a:rPr lang="en-GB" sz="1200"/>
              <a:t>“How to calibrate Monitor Windows 10” https://www.youtube.com/watch?v=6rbIbnA-Id0</a:t>
            </a:r>
          </a:p>
          <a:p>
            <a:r>
              <a:rPr lang="en-GB" sz="1200"/>
              <a:t>“Picture: Cat mackerel” https://pixabay.com/photos/cat-animal-cat-portrait-mackerel-1045782/</a:t>
            </a:r>
          </a:p>
          <a:p>
            <a:r>
              <a:rPr lang="en-GB" sz="1200"/>
              <a:t>“Picture: Cat on grass” https://unsplash.com/photos/egfS7HzgKcc</a:t>
            </a:r>
          </a:p>
          <a:p>
            <a:r>
              <a:rPr lang="en-GB" sz="1200"/>
              <a:t>“Video: TV noise” https://pixabay.com/videos/tv-noise-damage-glitch-tv-noise-39821/</a:t>
            </a:r>
          </a:p>
          <a:p>
            <a:r>
              <a:rPr lang="en-GB" sz="1200"/>
              <a:t>“Video: Cat playful” https://pixabay.com/videos/cat-playful-big-eyes-sweet-cute-18284/</a:t>
            </a:r>
          </a:p>
          <a:p>
            <a:r>
              <a:rPr lang="en-GB" sz="1200"/>
              <a:t>“Picture: Cat in green area” https://pixabay.com/photos/cat-young-animal-curious-wildcat-2083492/</a:t>
            </a:r>
          </a:p>
          <a:p>
            <a:r>
              <a:rPr lang="en-GB" sz="1200"/>
              <a:t>“Picture: Blown capacitors” https://commons.wikimedia.org/wiki/File:Al-Elko-bad-caps-Wiki-07-02-17.jpg</a:t>
            </a:r>
          </a:p>
          <a:p>
            <a:endParaRPr lang="en-GB" sz="1200"/>
          </a:p>
          <a:p>
            <a:r>
              <a:rPr lang="en-GB" sz="1200"/>
              <a:t>Credits</a:t>
            </a:r>
          </a:p>
          <a:p>
            <a:r>
              <a:rPr lang="en-GB" sz="1200"/>
              <a:t>Trainer: Austin Mason http://ITFreeTraining.com</a:t>
            </a:r>
          </a:p>
          <a:p>
            <a:r>
              <a:rPr lang="en-GB" sz="1200"/>
              <a:t>Voice Talent: HP Lewis http://hplewis.com</a:t>
            </a:r>
          </a:p>
          <a:p>
            <a:r>
              <a:rPr lang="en-GB" sz="1200"/>
              <a:t>Quality Assurance: Brett Batson http://www.pbb-proofreading.uk</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00:18 To start with, I will look at when you get no image at all. Although it may seem obvious, the first thing would be to check the cable is firmly plugged in. This is one of the more common problems. If the cable is even just a little loose, this can cause it to stop working. Also, ensure that it is plugged all the way in. A video cable can appear to be plugged in, but on closer inspection it may not be plugged in all the way and thus not making a connection.</a:t>
            </a:r>
          </a:p>
          <a:p>
            <a:endParaRPr lang="en-GB" sz="1200"/>
          </a:p>
          <a:p>
            <a:r>
              <a:rPr lang="en-GB" sz="1200"/>
              <a:t>The next step is to check the video cable is plugged into the correct port. Video cards, motherboards and monitors will often have a number of different ports on them. Modern monitors will generally automatically detect which plug is being used; however, they may not have been set to auto detect. Depending on the monitor and your requirements, you may need to change the input setting on the monitor. Most monitors nowadays have an on-screen menu to access these settings. If the monitor is in power saving mode, you may need to press a button on the monitor in order to wake up the monitor. In some cases, rather than changing the input on the monitor, it is easier to switch it off and back on to force the monitor to auto-detect what is plugged in.</a:t>
            </a:r>
          </a:p>
          <a:p>
            <a:endParaRPr lang="en-GB" sz="1200"/>
          </a:p>
          <a:p>
            <a:r>
              <a:rPr lang="en-GB" sz="1200"/>
              <a:t>All video cards will hopefully detect which plug you are using. If you are having problems, restarting the computer or monitor may help. For example, some integrated graphics adapters will only work if they detect a monitor plugged in during booting. In some cases, you may need to power down the computer to get it to detect the monitor; however, a restart should be all you need in most cases.</a:t>
            </a:r>
          </a:p>
          <a:p>
            <a:endParaRPr lang="en-GB" sz="1200"/>
          </a:p>
          <a:p>
            <a:r>
              <a:rPr lang="en-GB" sz="1200"/>
              <a:t>It this does not fix the problem, there may be something wrong with the cable.</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284176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02:03 If there is a problem with the cable, this can also mean that no image will be displayed. In some cases, the cable may be damaged. For example, the pins in the connector or the cable itself may be frayed. It only takes one pin or wire to be damaged to stop the cable working. Some damage you may not be able to see; one of the first things I would try, if you can’t get an image to appear on a computer, is to try another video cable to see if this fixes the problem.</a:t>
            </a:r>
          </a:p>
          <a:p>
            <a:endParaRPr lang="en-GB" sz="1200"/>
          </a:p>
          <a:p>
            <a:r>
              <a:rPr lang="en-GB" sz="1200"/>
              <a:t>The next problem you may have is if the cable is too long or there are too many adapters. Due to the signal getting degraded, when the signal reaches the other end, it may not be strong enough. This problem can also occur if you use low quality adapters. If you are having problems like these, try using a short cable or a high-quality cable. If you need to run the cable over long distances, there are video repeating devices that are designed to amplify the signal to send it over these longer distances.</a:t>
            </a:r>
          </a:p>
          <a:p>
            <a:endParaRPr lang="en-GB" sz="1200"/>
          </a:p>
          <a:p>
            <a:r>
              <a:rPr lang="en-GB" sz="1200"/>
              <a:t>If all this fails, try the monitor with a different computer. Troubleshooting in a lot of cases is a process of elimination. First work out what is working, and this will help you work out what is broken.</a:t>
            </a:r>
          </a:p>
          <a:p>
            <a:endParaRPr lang="en-GB" sz="1200"/>
          </a:p>
          <a:p>
            <a:r>
              <a:rPr lang="en-GB" sz="1200"/>
              <a:t>I will next have a look at some of the problems you can have with the image when it is not a cabling problem.</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515516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03:20 In some cases, you may find that the screen is not evenly lit. Generally, you will find that the left and right sides of the screen are of different brightness or maybe the top and the bottom. When this occurs, it is most likely that the backlight needs replacing. The backlight essentially lights up the screen; the light it provides is tinted and is allowed through or blocked to provide the image that you see. Some LCD screens will have two or more backlights. If one fails, you may get this effect. You may also get this effect if the backlight is not providing enough light for the whole screen. Generally, when this occurs, part of the screen will look dimmer when compared with other parts of the screen.</a:t>
            </a:r>
          </a:p>
          <a:p>
            <a:endParaRPr lang="en-GB" sz="1200"/>
          </a:p>
          <a:p>
            <a:r>
              <a:rPr lang="en-GB" sz="1200"/>
              <a:t>If you have a screen that looks uniformly dim, this will be easier to see if the screen is all the same color, for example if you are looking at the Windows desktop with a single-colored background. When this occurs, it may be the backlight is not giving out enough light; however, there are other problems that can cause the screen to look dim.</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866361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04:20 The next thing to consider is what happens when the image on the monitor is dim. One of the first things I would check is what picture mode the monitor is currently using. Your monitor may refer to this as display mode, pre-sets or a number of other different terms.</a:t>
            </a:r>
          </a:p>
          <a:p>
            <a:endParaRPr lang="en-GB" sz="1200"/>
          </a:p>
          <a:p>
            <a:r>
              <a:rPr lang="en-GB" sz="1200"/>
              <a:t>Regardless of what it is called, selecting it effects how the image on the screen is displayed. In this example, you can see the current display mode is set to animation. You will notice that if I change it to presentation the screen suddenly becomes noticeably brighter. The setting you choose may also affect how the colors on the screen are displayed. If you find that the image on the screen looks a little too dark or colors don’t quite look right, check which setting the monitor is set to.</a:t>
            </a:r>
          </a:p>
          <a:p>
            <a:endParaRPr lang="en-GB" sz="1200"/>
          </a:p>
          <a:p>
            <a:r>
              <a:rPr lang="en-GB" sz="1200"/>
              <a:t>If you find that the screen is still dim, check the brightness and contrast settings on the monitor. You can see in this example that the monitor is quite dark. To change the settings, I just need to go into the menu and adjust the brightness and the contrast. In some cases, you may find that the customer has changed these settings, maybe for good reason at the time.</a:t>
            </a:r>
          </a:p>
          <a:p>
            <a:endParaRPr lang="en-GB" sz="1200"/>
          </a:p>
          <a:p>
            <a:r>
              <a:rPr lang="en-GB" sz="1200"/>
              <a:t>You can see that when I change the settings to the maximum values there is a very big difference to how well lit the screen is. Most monitors nowadays use LCD lights for the backlight. LCD lights, as time goes on, don’t give out as much brightness as they used to. One trick to extend the lifespan of the backlight is, as the LCD lights get dimmer over time, to turn up the brightness of the monitor.</a:t>
            </a:r>
          </a:p>
          <a:p>
            <a:endParaRPr lang="en-GB" sz="1200"/>
          </a:p>
          <a:p>
            <a:r>
              <a:rPr lang="en-GB" sz="1200"/>
              <a:t>Turning the brightness up also means that the monitor will use more power, so you can see why on a lot of monitors the brightness and contrast will not be set to their maximum levels by default.</a:t>
            </a:r>
          </a:p>
          <a:p>
            <a:endParaRPr lang="en-GB" sz="1200"/>
          </a:p>
          <a:p>
            <a:r>
              <a:rPr lang="en-GB" sz="1200"/>
              <a:t>That covers the settings for the monitor, but the image can also be affected by the settings on the computer, so let's have a look.</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16360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06:17 It is very common in the case of laptops to have power saving settings. You will notice that when I unplug the laptop, the screen of the laptop gets dimmer. This is an indication that power saving has been enabled. When in power-saving mode, this will mean that the laptop will run longer using battery power than if it would if the screen was set at full brightness.</a:t>
            </a:r>
          </a:p>
          <a:p>
            <a:endParaRPr lang="en-GB" sz="1200"/>
          </a:p>
          <a:p>
            <a:r>
              <a:rPr lang="en-GB" sz="1200"/>
              <a:t>You will notice that when I plugged the power back into the laptop, the screen returns back to full brightness again. The vendor may also provide additional settings for changing the brightness and contrast for the screen. You will notice, in the case of this laptop, there is a slider for changing the brightness and contrast. Notice that when I move the contrast all the way to zero, how dark the screen gets.</a:t>
            </a:r>
          </a:p>
          <a:p>
            <a:endParaRPr lang="en-GB" sz="1200"/>
          </a:p>
          <a:p>
            <a:r>
              <a:rPr lang="en-GB" sz="1200"/>
              <a:t>Different vendors will supply different software with their products. It is possible they have included software like this to change how the display looks on the screen.</a:t>
            </a:r>
          </a:p>
          <a:p>
            <a:endParaRPr lang="en-GB" sz="1200"/>
          </a:p>
          <a:p>
            <a:r>
              <a:rPr lang="en-GB" sz="1200"/>
              <a:t>The next thing to consider is what settings are configured in the operating system. When Windows is installed on a laptop, you may be able to adjust the brightness in the action center, but with a desktop computer this option may not be available.</a:t>
            </a:r>
          </a:p>
          <a:p>
            <a:endParaRPr lang="en-GB" sz="1200"/>
          </a:p>
          <a:p>
            <a:r>
              <a:rPr lang="en-GB" sz="1200"/>
              <a:t>Windows 10 included an option called night light; this option is also available in some earlier versions of Windows. When this option is enabled, which is the case on this computer, this essentially filters out some of the blue light. We now see increased use of LED technology, and this LED technology puts out more blue light than what we would typically find in nature, for example from the sun. Studies have indicated that too much blue light can affect sleep and also cause other age-related conditions like macular degeneration. Only time and more research will be able to tell us the effects of blue light.</a:t>
            </a:r>
          </a:p>
          <a:p>
            <a:endParaRPr lang="en-GB" sz="1200"/>
          </a:p>
          <a:p>
            <a:r>
              <a:rPr lang="en-GB" sz="1200"/>
              <a:t>Windows settings like the night light reduce the amount of blue light that a monitor will display. If you are having trouble sleeping and you are using LCD screens, it may be worth at night-time enabling the blue light filter and see how you go. You can also set night light up on a schedule so that it will operate at certain times.</a:t>
            </a:r>
          </a:p>
          <a:p>
            <a:endParaRPr lang="en-GB" sz="1200"/>
          </a:p>
          <a:p>
            <a:r>
              <a:rPr lang="en-GB" sz="1200"/>
              <a:t>You can see, in this case, the night light is enabled and has made the screen look a little less bright. You can see that when I switch off the night light, the screen gets noticeably brighter. It is a good idea to check settings like these if you are having problems with your screen looking a bit dull.</a:t>
            </a:r>
          </a:p>
          <a:p>
            <a:endParaRPr lang="en-GB" sz="1200"/>
          </a:p>
          <a:p>
            <a:r>
              <a:rPr lang="en-GB" sz="1200"/>
              <a:t>You will also notice that the graphics card may have options in it to change how the image is presented to the monitor. In the case of Nvidia, notice that in their control panel there are a number of settings to change the brightness, contrast and gamma.</a:t>
            </a:r>
          </a:p>
          <a:p>
            <a:endParaRPr lang="en-GB" sz="1200"/>
          </a:p>
          <a:p>
            <a:r>
              <a:rPr lang="en-GB" sz="1200"/>
              <a:t>By default, these settings are able to be controlled by the application and normally you would not change them. However, you may find that a customer or perhaps one of their children got in and changed these settings.</a:t>
            </a:r>
          </a:p>
          <a:p>
            <a:endParaRPr lang="en-GB" sz="1200"/>
          </a:p>
          <a:p>
            <a:r>
              <a:rPr lang="en-GB" sz="1200"/>
              <a:t>Notice that when I move the brightness slider, I can make the screen dull or very bright. I can also change the gamma settings. Gamma changes the brightness and color of the image. Since humans can perceive certain color changes better than others, gamma tries to change the colors that we can see and do less for the color changes that we can’t. The gamma slider essentially changes certain colors that have the most effect on what we can see, essentially moving the yard stick where changes occur. In simple terms, reducing the gamma will make the screen look darker, while increasing the gamma will make the screen look brighter but more washed out.</a:t>
            </a:r>
          </a:p>
          <a:p>
            <a:endParaRPr lang="en-GB" sz="1200"/>
          </a:p>
          <a:p>
            <a:r>
              <a:rPr lang="en-GB" sz="1200"/>
              <a:t>I will change the settings back to their defaults in which applications have control over these color settings. This is generally the best option as you can understand that there are a lot of different places that you can potentially change how an image is presented on the screen, with some easier to find than others. So, what should you do if you are having trouble locating the setting that is causing the problem?</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279911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10:19 In this example our computer is displaying a dull image on the display. The problem with the display is a setting on the computer, but we are having trouble finding which setting it is. To make sure that the display is working, test the screen with another device. The device can be any device and does not need to be another computer. The device just needs to be able to display an image so you can determine that the screen is working correctly. If you are using a laptop, simply plug a monitor into the laptop and select the mirror option. If both images look the same, then the problem is caused by a setting on the laptop. If they look different, for example the screen on the laptop looks very dark, the problem is with the laptop, and maybe the backlight needs replacing.</a:t>
            </a:r>
          </a:p>
          <a:p>
            <a:endParaRPr lang="en-GB" sz="1200"/>
          </a:p>
          <a:p>
            <a:r>
              <a:rPr lang="en-GB" sz="1200"/>
              <a:t>Remember that a lot of troubleshooting is a process of elimination. Once you eliminate something that is working correctly, you are getting closer to working out where the problem is. If you are still getting problems with the image, the problem maybe the screen or the cable connecting the two together.</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427872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11:24 If on your screen you have noise, flicker, poor quality, missing colors or no high resolution, there may be a problem with the video cable itself. You should check that the cable is firmly plugged in. If the problem continues, replace the cable. These problems can result from damaged pins in the cable or just a poor-quality cable, particularly when dealing with higher resolutions. Higher resolutions require more data to be transmitted and thus require better cables.</a:t>
            </a:r>
          </a:p>
          <a:p>
            <a:endParaRPr lang="en-GB" sz="1200"/>
          </a:p>
          <a:p>
            <a:r>
              <a:rPr lang="en-GB" sz="1200"/>
              <a:t>Not all cables are created equal. When your purchase a cable, have a look at the packaging, as this will tell you what resolutions that cable can support. Since we are moving towards data transmission using lanes, you probably won’t get color problems at higher resolutions due to problems with the pins. With older standards, different colors were transmitted using different wires and it was not uncommon that if one of these pins was damaged or not connected, it would affect one of the colors in the signal. Nowadays, if you get some noise in the image it won’t work at higher resolutions or features won’t be available, for example, features such as higher color depth.</a:t>
            </a:r>
          </a:p>
          <a:p>
            <a:endParaRPr lang="en-GB" sz="1200"/>
          </a:p>
          <a:p>
            <a:r>
              <a:rPr lang="en-GB" sz="1200"/>
              <a:t>In some cases, everything may be working correctly, however it may still be difficult reading and writing on the screen.</a:t>
            </a:r>
            <a:endParaRPr lang="en-US" sz="1200"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712773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12:42 If you are finding that the writing on your display is fuzzy, you may need to change the resolution or the scaling of the image. In Windows, to do this, right click on the desktop and select the option “Display Settings”. Once open, scroll down to the section “Scale and layout”.</a:t>
            </a:r>
          </a:p>
          <a:p>
            <a:endParaRPr lang="en-GB" sz="1200"/>
          </a:p>
          <a:p>
            <a:r>
              <a:rPr lang="en-GB" sz="1200"/>
              <a:t>Older versions of Windows have an option to change the font size, while newer versions have included a scale to change the font and also the application’s size to match. In Windows 10 for example, it is easy to do this by using the following pull down menu. Windows will recommend a percentage to scale by and in most cases this will work well. Depending on your needs, you may need to increase or decrease this. For example, if the customer has poor eyesight they may need to increase the scale. Other customers may have good eyesight and want to decrease the scale so they can fit more on the screen.</a:t>
            </a:r>
          </a:p>
          <a:p>
            <a:endParaRPr lang="en-GB" sz="1200"/>
          </a:p>
          <a:p>
            <a:r>
              <a:rPr lang="en-GB" sz="1200"/>
              <a:t>If you do decide to decrease the scale, the results may be interpolated. Interpolated means that the pixels for the graphics you are trying to display are smaller than the number of pixels available. When this occurs, Windows attempts to take a best guess at what color the pixel should be. For example, if the pixel is half colored, rather than using white or black it may choose a color in- between which will be gray. The end result is that the writing may be a bit hard to read or fuzzy.</a:t>
            </a:r>
          </a:p>
          <a:p>
            <a:endParaRPr lang="en-GB" sz="1200"/>
          </a:p>
          <a:p>
            <a:r>
              <a:rPr lang="en-GB" sz="1200"/>
              <a:t>Interpolation can also occur if the resolution is lower than what the monitor supports. When possible, you should always select the native resolution of the monitor to get the best results. This should be displayed in the resolution list in Windows as recommended. If the resolution is lower than what it can support, the interpolation process will occur; however, it is reversed. The monitor will scale up the image, filling in missing pixels by taking an average of the pixels around the missing pixels.</a:t>
            </a:r>
          </a:p>
          <a:p>
            <a:endParaRPr lang="en-GB" sz="1200"/>
          </a:p>
          <a:p>
            <a:r>
              <a:rPr lang="en-GB" sz="1200"/>
              <a:t>If you find that the resolution of your monitor is not listed, and this can occur for many different reasons, it may be that your video card does not support the resolution of your monitor. This is generally because the video card does not have enough memory. With modern, even entry level video cards having at least one gigabyte of memory, this generally is not a problem.</a:t>
            </a:r>
          </a:p>
          <a:p>
            <a:endParaRPr lang="en-GB" sz="1200"/>
          </a:p>
          <a:p>
            <a:r>
              <a:rPr lang="en-GB" sz="1200"/>
              <a:t>The problem can also occur if the monitor has not been correctly detected in Windows. In most cases modern monitors will automatically be detected by Windows and will be configured correctly. In some cases, you may need to install a device driver for your monitor. If one is not available, you can select a device driver that is as close as you can get to your monitor. Modern operating systems nowadays come with a number of generic monitor device drivers that may be suitable if you are not able to find a specific device driver for your monitor.</a:t>
            </a:r>
            <a:endParaRPr lang="en-US" sz="120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4045289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0" y="4489452"/>
            <a:ext cx="36576000" cy="9550400"/>
          </a:xfrm>
        </p:spPr>
        <p:txBody>
          <a:bodyPr anchor="b"/>
          <a:lstStyle>
            <a:lvl1pPr algn="ctr">
              <a:defRPr sz="24000"/>
            </a:lvl1pPr>
          </a:lstStyle>
          <a:p>
            <a:r>
              <a:rPr lang="en-US"/>
              <a:t>Click to edit Master title style</a:t>
            </a:r>
            <a:endParaRPr lang="en-US" dirty="0"/>
          </a:p>
        </p:txBody>
      </p:sp>
      <p:sp>
        <p:nvSpPr>
          <p:cNvPr id="3" name="Subtitle 2"/>
          <p:cNvSpPr>
            <a:spLocks noGrp="1"/>
          </p:cNvSpPr>
          <p:nvPr>
            <p:ph type="subTitle" idx="1"/>
          </p:nvPr>
        </p:nvSpPr>
        <p:spPr>
          <a:xfrm>
            <a:off x="6096000" y="14408152"/>
            <a:ext cx="36576000" cy="6623048"/>
          </a:xfrm>
        </p:spPr>
        <p:txBody>
          <a:bodyPr/>
          <a:lstStyle>
            <a:lvl1pPr marL="0" indent="0" algn="ctr">
              <a:buNone/>
              <a:defRPr sz="9600"/>
            </a:lvl1pPr>
            <a:lvl2pPr marL="1828800" indent="0" algn="ctr">
              <a:buNone/>
              <a:defRPr sz="8000"/>
            </a:lvl2pPr>
            <a:lvl3pPr marL="3657600" indent="0" algn="ctr">
              <a:buNone/>
              <a:defRPr sz="7200"/>
            </a:lvl3pPr>
            <a:lvl4pPr marL="5486400" indent="0" algn="ctr">
              <a:buNone/>
              <a:defRPr sz="6400"/>
            </a:lvl4pPr>
            <a:lvl5pPr marL="7315200" indent="0" algn="ctr">
              <a:buNone/>
              <a:defRPr sz="6400"/>
            </a:lvl5pPr>
            <a:lvl6pPr marL="9144000" indent="0" algn="ctr">
              <a:buNone/>
              <a:defRPr sz="6400"/>
            </a:lvl6pPr>
            <a:lvl7pPr marL="10972800" indent="0" algn="ctr">
              <a:buNone/>
              <a:defRPr sz="6400"/>
            </a:lvl7pPr>
            <a:lvl8pPr marL="12801600" indent="0" algn="ctr">
              <a:buNone/>
              <a:defRPr sz="6400"/>
            </a:lvl8pPr>
            <a:lvl9pPr marL="14630400" indent="0" algn="ctr">
              <a:buNone/>
              <a:defRPr sz="6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85384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972307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4899600" y="1460500"/>
            <a:ext cx="10515600" cy="2324735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352800" y="1460500"/>
            <a:ext cx="30937200" cy="232473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189515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94713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27400" y="6838954"/>
            <a:ext cx="42062400" cy="11410948"/>
          </a:xfrm>
        </p:spPr>
        <p:txBody>
          <a:bodyPr anchor="b"/>
          <a:lstStyle>
            <a:lvl1pPr>
              <a:defRPr sz="24000"/>
            </a:lvl1pPr>
          </a:lstStyle>
          <a:p>
            <a:r>
              <a:rPr lang="en-US"/>
              <a:t>Click to edit Master title style</a:t>
            </a:r>
            <a:endParaRPr lang="en-US" dirty="0"/>
          </a:p>
        </p:txBody>
      </p:sp>
      <p:sp>
        <p:nvSpPr>
          <p:cNvPr id="3" name="Text Placeholder 2"/>
          <p:cNvSpPr>
            <a:spLocks noGrp="1"/>
          </p:cNvSpPr>
          <p:nvPr>
            <p:ph type="body" idx="1"/>
          </p:nvPr>
        </p:nvSpPr>
        <p:spPr>
          <a:xfrm>
            <a:off x="3327400" y="18357854"/>
            <a:ext cx="42062400" cy="6000748"/>
          </a:xfrm>
        </p:spPr>
        <p:txBody>
          <a:bodyPr/>
          <a:lstStyle>
            <a:lvl1pPr marL="0" indent="0">
              <a:buNone/>
              <a:defRPr sz="9600">
                <a:solidFill>
                  <a:schemeClr val="tx1">
                    <a:tint val="75000"/>
                  </a:schemeClr>
                </a:solidFill>
              </a:defRPr>
            </a:lvl1pPr>
            <a:lvl2pPr marL="1828800" indent="0">
              <a:buNone/>
              <a:defRPr sz="8000">
                <a:solidFill>
                  <a:schemeClr val="tx1">
                    <a:tint val="75000"/>
                  </a:schemeClr>
                </a:solidFill>
              </a:defRPr>
            </a:lvl2pPr>
            <a:lvl3pPr marL="3657600" indent="0">
              <a:buNone/>
              <a:defRPr sz="7200">
                <a:solidFill>
                  <a:schemeClr val="tx1">
                    <a:tint val="75000"/>
                  </a:schemeClr>
                </a:solidFill>
              </a:defRPr>
            </a:lvl3pPr>
            <a:lvl4pPr marL="5486400" indent="0">
              <a:buNone/>
              <a:defRPr sz="6400">
                <a:solidFill>
                  <a:schemeClr val="tx1">
                    <a:tint val="75000"/>
                  </a:schemeClr>
                </a:solidFill>
              </a:defRPr>
            </a:lvl4pPr>
            <a:lvl5pPr marL="7315200" indent="0">
              <a:buNone/>
              <a:defRPr sz="6400">
                <a:solidFill>
                  <a:schemeClr val="tx1">
                    <a:tint val="75000"/>
                  </a:schemeClr>
                </a:solidFill>
              </a:defRPr>
            </a:lvl5pPr>
            <a:lvl6pPr marL="9144000" indent="0">
              <a:buNone/>
              <a:defRPr sz="6400">
                <a:solidFill>
                  <a:schemeClr val="tx1">
                    <a:tint val="75000"/>
                  </a:schemeClr>
                </a:solidFill>
              </a:defRPr>
            </a:lvl6pPr>
            <a:lvl7pPr marL="10972800" indent="0">
              <a:buNone/>
              <a:defRPr sz="6400">
                <a:solidFill>
                  <a:schemeClr val="tx1">
                    <a:tint val="75000"/>
                  </a:schemeClr>
                </a:solidFill>
              </a:defRPr>
            </a:lvl7pPr>
            <a:lvl8pPr marL="12801600" indent="0">
              <a:buNone/>
              <a:defRPr sz="6400">
                <a:solidFill>
                  <a:schemeClr val="tx1">
                    <a:tint val="75000"/>
                  </a:schemeClr>
                </a:solidFill>
              </a:defRPr>
            </a:lvl8pPr>
            <a:lvl9pPr marL="14630400" indent="0">
              <a:buNone/>
              <a:defRPr sz="6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986127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352800" y="7302500"/>
            <a:ext cx="207264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4688800" y="7302500"/>
            <a:ext cx="207264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242334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359152" y="1460502"/>
            <a:ext cx="42062400" cy="530225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359154" y="6724652"/>
            <a:ext cx="20631148" cy="32956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Click to edit Master text styles</a:t>
            </a:r>
          </a:p>
        </p:txBody>
      </p:sp>
      <p:sp>
        <p:nvSpPr>
          <p:cNvPr id="4" name="Content Placeholder 3"/>
          <p:cNvSpPr>
            <a:spLocks noGrp="1"/>
          </p:cNvSpPr>
          <p:nvPr>
            <p:ph sz="half" idx="2"/>
          </p:nvPr>
        </p:nvSpPr>
        <p:spPr>
          <a:xfrm>
            <a:off x="3359154" y="10020300"/>
            <a:ext cx="20631148"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4688800" y="6724652"/>
            <a:ext cx="20732752" cy="32956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Click to edit Master text styles</a:t>
            </a:r>
          </a:p>
        </p:txBody>
      </p:sp>
      <p:sp>
        <p:nvSpPr>
          <p:cNvPr id="6" name="Content Placeholder 5"/>
          <p:cNvSpPr>
            <a:spLocks noGrp="1"/>
          </p:cNvSpPr>
          <p:nvPr>
            <p:ph sz="quarter" idx="4"/>
          </p:nvPr>
        </p:nvSpPr>
        <p:spPr>
          <a:xfrm>
            <a:off x="24688800" y="10020300"/>
            <a:ext cx="20732752"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3/2/2023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128264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3/2/2023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783318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3/2/2023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00454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9154" y="1828800"/>
            <a:ext cx="15728948" cy="6400800"/>
          </a:xfrm>
        </p:spPr>
        <p:txBody>
          <a:bodyPr anchor="b"/>
          <a:lstStyle>
            <a:lvl1pPr>
              <a:defRPr sz="12800"/>
            </a:lvl1pPr>
          </a:lstStyle>
          <a:p>
            <a:r>
              <a:rPr lang="en-US"/>
              <a:t>Click to edit Master title style</a:t>
            </a:r>
            <a:endParaRPr lang="en-US" dirty="0"/>
          </a:p>
        </p:txBody>
      </p:sp>
      <p:sp>
        <p:nvSpPr>
          <p:cNvPr id="3" name="Content Placeholder 2"/>
          <p:cNvSpPr>
            <a:spLocks noGrp="1"/>
          </p:cNvSpPr>
          <p:nvPr>
            <p:ph idx="1"/>
          </p:nvPr>
        </p:nvSpPr>
        <p:spPr>
          <a:xfrm>
            <a:off x="20732752" y="3949702"/>
            <a:ext cx="24688800" cy="19494500"/>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359154" y="8229600"/>
            <a:ext cx="15728948" cy="15246352"/>
          </a:xfrm>
        </p:spPr>
        <p:txBody>
          <a:bodyPr/>
          <a:lstStyle>
            <a:lvl1pPr marL="0" indent="0">
              <a:buNone/>
              <a:defRPr sz="6400"/>
            </a:lvl1pPr>
            <a:lvl2pPr marL="1828800" indent="0">
              <a:buNone/>
              <a:defRPr sz="5600"/>
            </a:lvl2pPr>
            <a:lvl3pPr marL="3657600" indent="0">
              <a:buNone/>
              <a:defRPr sz="4800"/>
            </a:lvl3pPr>
            <a:lvl4pPr marL="5486400" indent="0">
              <a:buNone/>
              <a:defRPr sz="4000"/>
            </a:lvl4pPr>
            <a:lvl5pPr marL="7315200" indent="0">
              <a:buNone/>
              <a:defRPr sz="4000"/>
            </a:lvl5pPr>
            <a:lvl6pPr marL="9144000" indent="0">
              <a:buNone/>
              <a:defRPr sz="4000"/>
            </a:lvl6pPr>
            <a:lvl7pPr marL="10972800" indent="0">
              <a:buNone/>
              <a:defRPr sz="4000"/>
            </a:lvl7pPr>
            <a:lvl8pPr marL="12801600" indent="0">
              <a:buNone/>
              <a:defRPr sz="4000"/>
            </a:lvl8pPr>
            <a:lvl9pPr marL="14630400"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900879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9154" y="1828800"/>
            <a:ext cx="15728948" cy="6400800"/>
          </a:xfrm>
        </p:spPr>
        <p:txBody>
          <a:bodyPr anchor="b"/>
          <a:lstStyle>
            <a:lvl1pPr>
              <a:defRPr sz="1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0732752" y="3949702"/>
            <a:ext cx="24688800" cy="19494500"/>
          </a:xfrm>
        </p:spPr>
        <p:txBody>
          <a:bodyPr anchor="t"/>
          <a:lstStyle>
            <a:lvl1pPr marL="0" indent="0">
              <a:buNone/>
              <a:defRPr sz="12800"/>
            </a:lvl1pPr>
            <a:lvl2pPr marL="1828800" indent="0">
              <a:buNone/>
              <a:defRPr sz="11200"/>
            </a:lvl2pPr>
            <a:lvl3pPr marL="3657600" indent="0">
              <a:buNone/>
              <a:defRPr sz="9600"/>
            </a:lvl3pPr>
            <a:lvl4pPr marL="5486400" indent="0">
              <a:buNone/>
              <a:defRPr sz="8000"/>
            </a:lvl4pPr>
            <a:lvl5pPr marL="7315200" indent="0">
              <a:buNone/>
              <a:defRPr sz="8000"/>
            </a:lvl5pPr>
            <a:lvl6pPr marL="9144000" indent="0">
              <a:buNone/>
              <a:defRPr sz="8000"/>
            </a:lvl6pPr>
            <a:lvl7pPr marL="10972800" indent="0">
              <a:buNone/>
              <a:defRPr sz="8000"/>
            </a:lvl7pPr>
            <a:lvl8pPr marL="12801600" indent="0">
              <a:buNone/>
              <a:defRPr sz="8000"/>
            </a:lvl8pPr>
            <a:lvl9pPr marL="14630400" indent="0">
              <a:buNone/>
              <a:defRPr sz="8000"/>
            </a:lvl9pPr>
          </a:lstStyle>
          <a:p>
            <a:r>
              <a:rPr lang="en-US"/>
              <a:t>Click icon to add picture</a:t>
            </a:r>
            <a:endParaRPr lang="en-US" dirty="0"/>
          </a:p>
        </p:txBody>
      </p:sp>
      <p:sp>
        <p:nvSpPr>
          <p:cNvPr id="4" name="Text Placeholder 3"/>
          <p:cNvSpPr>
            <a:spLocks noGrp="1"/>
          </p:cNvSpPr>
          <p:nvPr>
            <p:ph type="body" sz="half" idx="2"/>
          </p:nvPr>
        </p:nvSpPr>
        <p:spPr>
          <a:xfrm>
            <a:off x="3359154" y="8229600"/>
            <a:ext cx="15728948" cy="15246352"/>
          </a:xfrm>
        </p:spPr>
        <p:txBody>
          <a:bodyPr/>
          <a:lstStyle>
            <a:lvl1pPr marL="0" indent="0">
              <a:buNone/>
              <a:defRPr sz="6400"/>
            </a:lvl1pPr>
            <a:lvl2pPr marL="1828800" indent="0">
              <a:buNone/>
              <a:defRPr sz="5600"/>
            </a:lvl2pPr>
            <a:lvl3pPr marL="3657600" indent="0">
              <a:buNone/>
              <a:defRPr sz="4800"/>
            </a:lvl3pPr>
            <a:lvl4pPr marL="5486400" indent="0">
              <a:buNone/>
              <a:defRPr sz="4000"/>
            </a:lvl4pPr>
            <a:lvl5pPr marL="7315200" indent="0">
              <a:buNone/>
              <a:defRPr sz="4000"/>
            </a:lvl5pPr>
            <a:lvl6pPr marL="9144000" indent="0">
              <a:buNone/>
              <a:defRPr sz="4000"/>
            </a:lvl6pPr>
            <a:lvl7pPr marL="10972800" indent="0">
              <a:buNone/>
              <a:defRPr sz="4000"/>
            </a:lvl7pPr>
            <a:lvl8pPr marL="12801600" indent="0">
              <a:buNone/>
              <a:defRPr sz="4000"/>
            </a:lvl8pPr>
            <a:lvl9pPr marL="14630400"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747600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2800" y="1460502"/>
            <a:ext cx="42062400" cy="530225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352800" y="7302500"/>
            <a:ext cx="42062400" cy="174053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352800" y="25425402"/>
            <a:ext cx="10972800" cy="1460500"/>
          </a:xfrm>
          <a:prstGeom prst="rect">
            <a:avLst/>
          </a:prstGeom>
        </p:spPr>
        <p:txBody>
          <a:bodyPr vert="horz" lIns="91440" tIns="45720" rIns="91440" bIns="45720" rtlCol="0" anchor="ctr"/>
          <a:lstStyle>
            <a:lvl1pPr algn="l">
              <a:defRPr sz="4800">
                <a:solidFill>
                  <a:schemeClr val="tx1">
                    <a:tint val="75000"/>
                  </a:schemeClr>
                </a:solidFill>
              </a:defRPr>
            </a:lvl1pPr>
          </a:lstStyle>
          <a:p>
            <a:fld id="{647A2551-1DA5-4C4C-AFFE-2CB15BC36C18}" type="datetimeFigureOut">
              <a:rPr lang="en-US" smtClean="0"/>
              <a:t>3/2/2023</a:t>
            </a:fld>
            <a:endParaRPr lang="en-US"/>
          </a:p>
        </p:txBody>
      </p:sp>
      <p:sp>
        <p:nvSpPr>
          <p:cNvPr id="5" name="Footer Placeholder 4"/>
          <p:cNvSpPr>
            <a:spLocks noGrp="1"/>
          </p:cNvSpPr>
          <p:nvPr>
            <p:ph type="ftr" sz="quarter" idx="3"/>
          </p:nvPr>
        </p:nvSpPr>
        <p:spPr>
          <a:xfrm>
            <a:off x="16154400" y="25425402"/>
            <a:ext cx="16459200" cy="1460500"/>
          </a:xfrm>
          <a:prstGeom prst="rect">
            <a:avLst/>
          </a:prstGeom>
        </p:spPr>
        <p:txBody>
          <a:bodyPr vert="horz" lIns="91440" tIns="45720" rIns="91440" bIns="45720"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4442400" y="25425402"/>
            <a:ext cx="10972800" cy="1460500"/>
          </a:xfrm>
          <a:prstGeom prst="rect">
            <a:avLst/>
          </a:prstGeom>
        </p:spPr>
        <p:txBody>
          <a:bodyPr vert="horz" lIns="91440" tIns="45720" rIns="91440" bIns="45720" rtlCol="0" anchor="ctr"/>
          <a:lstStyle>
            <a:lvl1pPr algn="r">
              <a:defRPr sz="48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65491558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3657600" rtl="0" eaLnBrk="1" latinLnBrk="0" hangingPunct="1">
        <a:lnSpc>
          <a:spcPct val="90000"/>
        </a:lnSpc>
        <a:spcBef>
          <a:spcPct val="0"/>
        </a:spcBef>
        <a:buNone/>
        <a:defRPr sz="17600" kern="1200">
          <a:solidFill>
            <a:schemeClr val="tx1"/>
          </a:solidFill>
          <a:latin typeface="+mj-lt"/>
          <a:ea typeface="+mj-ea"/>
          <a:cs typeface="+mj-cs"/>
        </a:defRPr>
      </a:lvl1pPr>
    </p:titleStyle>
    <p:bodyStyle>
      <a:lvl1pPr marL="914400" indent="-914400" algn="l" defTabSz="3657600" rtl="0" eaLnBrk="1" latinLnBrk="0" hangingPunct="1">
        <a:lnSpc>
          <a:spcPct val="90000"/>
        </a:lnSpc>
        <a:spcBef>
          <a:spcPts val="4000"/>
        </a:spcBef>
        <a:buFont typeface="Arial" panose="020B0604020202020204" pitchFamily="34" charset="0"/>
        <a:buChar char="•"/>
        <a:defRPr sz="11200" kern="1200">
          <a:solidFill>
            <a:schemeClr val="tx1"/>
          </a:solidFill>
          <a:latin typeface="+mn-lt"/>
          <a:ea typeface="+mn-ea"/>
          <a:cs typeface="+mn-cs"/>
        </a:defRPr>
      </a:lvl1pPr>
      <a:lvl2pPr marL="2743200" indent="-914400" algn="l" defTabSz="3657600" rtl="0" eaLnBrk="1" latinLnBrk="0" hangingPunct="1">
        <a:lnSpc>
          <a:spcPct val="90000"/>
        </a:lnSpc>
        <a:spcBef>
          <a:spcPts val="2000"/>
        </a:spcBef>
        <a:buFont typeface="Arial" panose="020B0604020202020204" pitchFamily="34" charset="0"/>
        <a:buChar char="•"/>
        <a:defRPr sz="9600" kern="1200">
          <a:solidFill>
            <a:schemeClr val="tx1"/>
          </a:solidFill>
          <a:latin typeface="+mn-lt"/>
          <a:ea typeface="+mn-ea"/>
          <a:cs typeface="+mn-cs"/>
        </a:defRPr>
      </a:lvl2pPr>
      <a:lvl3pPr marL="4572000" indent="-914400" algn="l" defTabSz="3657600" rtl="0" eaLnBrk="1" latinLnBrk="0" hangingPunct="1">
        <a:lnSpc>
          <a:spcPct val="90000"/>
        </a:lnSpc>
        <a:spcBef>
          <a:spcPts val="2000"/>
        </a:spcBef>
        <a:buFont typeface="Arial" panose="020B0604020202020204" pitchFamily="34" charset="0"/>
        <a:buChar char="•"/>
        <a:defRPr sz="8000" kern="1200">
          <a:solidFill>
            <a:schemeClr val="tx1"/>
          </a:solidFill>
          <a:latin typeface="+mn-lt"/>
          <a:ea typeface="+mn-ea"/>
          <a:cs typeface="+mn-cs"/>
        </a:defRPr>
      </a:lvl3pPr>
      <a:lvl4pPr marL="6400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4pPr>
      <a:lvl5pPr marL="82296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5pPr>
      <a:lvl6pPr marL="100584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6pPr>
      <a:lvl7pPr marL="118872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60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p:bodyStyle>
    <p:other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4.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48" y="1715"/>
            <a:ext cx="48761903" cy="27428569"/>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0"/>
            <a:ext cx="48768000" cy="4277031"/>
          </a:xfrm>
        </p:spPr>
      </p:pic>
      <p:sp>
        <p:nvSpPr>
          <p:cNvPr id="21" name="0_Copyright">
            <a:extLst>
              <a:ext uri="{FF2B5EF4-FFF2-40B4-BE49-F238E27FC236}">
                <a16:creationId xmlns:a16="http://schemas.microsoft.com/office/drawing/2014/main" id="{C13F93EA-72DA-4750-97E6-BC515AF470E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pic>
        <p:nvPicPr>
          <p:cNvPr id="2" name="1_Properties" descr="A screenshot of a social media post&#10;&#10;Description automatically generated">
            <a:extLst>
              <a:ext uri="{FF2B5EF4-FFF2-40B4-BE49-F238E27FC236}">
                <a16:creationId xmlns:a16="http://schemas.microsoft.com/office/drawing/2014/main" id="{F2356151-BF87-7361-C01E-7CDE7815F2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82298" y="9144298"/>
            <a:ext cx="15627625" cy="15679373"/>
          </a:xfrm>
          <a:prstGeom prst="rect">
            <a:avLst/>
          </a:prstGeom>
        </p:spPr>
      </p:pic>
      <p:sp>
        <p:nvSpPr>
          <p:cNvPr id="9" name="2_Point 1">
            <a:extLst>
              <a:ext uri="{FF2B5EF4-FFF2-40B4-BE49-F238E27FC236}">
                <a16:creationId xmlns:a16="http://schemas.microsoft.com/office/drawing/2014/main" id="{9AB0CD40-3F8C-4AD7-ABD2-0365709E7B83}"/>
              </a:ext>
            </a:extLst>
          </p:cNvPr>
          <p:cNvSpPr txBox="1"/>
          <p:nvPr/>
        </p:nvSpPr>
        <p:spPr>
          <a:xfrm>
            <a:off x="1139951" y="4816107"/>
            <a:ext cx="46766657"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Update monitor driver if refresh rate not available</a:t>
            </a:r>
            <a:endParaRPr lang="en-US" sz="14000" b="1" dirty="0">
              <a:solidFill>
                <a:srgbClr val="1884C7"/>
              </a:solidFill>
              <a:latin typeface="Arial" panose="020B0604020202020204" pitchFamily="34" charset="0"/>
              <a:cs typeface="Arial" panose="020B0604020202020204" pitchFamily="34" charset="0"/>
            </a:endParaRPr>
          </a:p>
        </p:txBody>
      </p:sp>
      <p:sp>
        <p:nvSpPr>
          <p:cNvPr id="14" name="3_Point 2">
            <a:extLst>
              <a:ext uri="{FF2B5EF4-FFF2-40B4-BE49-F238E27FC236}">
                <a16:creationId xmlns:a16="http://schemas.microsoft.com/office/drawing/2014/main" id="{F7302874-6FF6-4F12-9408-F903772FAD68}"/>
              </a:ext>
            </a:extLst>
          </p:cNvPr>
          <p:cNvSpPr txBox="1"/>
          <p:nvPr/>
        </p:nvSpPr>
        <p:spPr>
          <a:xfrm>
            <a:off x="1139952" y="7287979"/>
            <a:ext cx="24384000" cy="1631216"/>
          </a:xfrm>
          <a:prstGeom prst="rect">
            <a:avLst/>
          </a:prstGeom>
          <a:noFill/>
        </p:spPr>
        <p:txBody>
          <a:bodyPr wrap="square">
            <a:spAutoFit/>
          </a:bodyPr>
          <a:lstStyle/>
          <a:p>
            <a:r>
              <a:rPr lang="en-GB" sz="10000" dirty="0">
                <a:latin typeface="Arial" panose="020B0604020202020204" pitchFamily="34" charset="0"/>
                <a:cs typeface="Arial" panose="020B0604020202020204" pitchFamily="34" charset="0"/>
              </a:rPr>
              <a:t>Check monitor settings and cable</a:t>
            </a:r>
            <a:endParaRPr lang="en-US" sz="10000" dirty="0">
              <a:latin typeface="Arial" panose="020B0604020202020204" pitchFamily="34" charset="0"/>
              <a:cs typeface="Arial" panose="020B0604020202020204" pitchFamily="34" charset="0"/>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44789489"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Refresh Rate</a:t>
            </a:r>
          </a:p>
        </p:txBody>
      </p:sp>
    </p:spTree>
    <p:extLst>
      <p:ext uri="{BB962C8B-B14F-4D97-AF65-F5344CB8AC3E}">
        <p14:creationId xmlns:p14="http://schemas.microsoft.com/office/powerpoint/2010/main" val="2651870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16346" y="0"/>
            <a:ext cx="48735307" cy="4277031"/>
          </a:xfrm>
        </p:spPr>
      </p:pic>
      <p:sp>
        <p:nvSpPr>
          <p:cNvPr id="16" name="0_Copyright">
            <a:extLst>
              <a:ext uri="{FF2B5EF4-FFF2-40B4-BE49-F238E27FC236}">
                <a16:creationId xmlns:a16="http://schemas.microsoft.com/office/drawing/2014/main" id="{1376E169-CD38-4F14-BC68-8499D64623F6}"/>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pic>
        <p:nvPicPr>
          <p:cNvPr id="2" name="1_Picture" descr="A picture containing cluttered&#10;&#10;Description automatically generated">
            <a:extLst>
              <a:ext uri="{FF2B5EF4-FFF2-40B4-BE49-F238E27FC236}">
                <a16:creationId xmlns:a16="http://schemas.microsoft.com/office/drawing/2014/main" id="{E3C581B5-C218-DDA5-13F3-ACC2F806F5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435" y="5169352"/>
            <a:ext cx="19984278" cy="19392489"/>
          </a:xfrm>
          <a:prstGeom prst="rect">
            <a:avLst/>
          </a:prstGeom>
        </p:spPr>
      </p:pic>
      <p:sp>
        <p:nvSpPr>
          <p:cNvPr id="3" name="2_Point 1">
            <a:extLst>
              <a:ext uri="{FF2B5EF4-FFF2-40B4-BE49-F238E27FC236}">
                <a16:creationId xmlns:a16="http://schemas.microsoft.com/office/drawing/2014/main" id="{B29A5444-9A4D-F1C6-5CDD-5F60578F9428}"/>
              </a:ext>
            </a:extLst>
          </p:cNvPr>
          <p:cNvSpPr txBox="1"/>
          <p:nvPr/>
        </p:nvSpPr>
        <p:spPr>
          <a:xfrm>
            <a:off x="21972369" y="5169352"/>
            <a:ext cx="24377904"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Black screen</a:t>
            </a:r>
          </a:p>
        </p:txBody>
      </p:sp>
      <p:sp>
        <p:nvSpPr>
          <p:cNvPr id="25" name="3_Point 2">
            <a:extLst>
              <a:ext uri="{FF2B5EF4-FFF2-40B4-BE49-F238E27FC236}">
                <a16:creationId xmlns:a16="http://schemas.microsoft.com/office/drawing/2014/main" id="{B66287A9-C46A-1BCC-C0D5-62B12376FFBD}"/>
              </a:ext>
            </a:extLst>
          </p:cNvPr>
          <p:cNvSpPr txBox="1"/>
          <p:nvPr/>
        </p:nvSpPr>
        <p:spPr>
          <a:xfrm>
            <a:off x="21972369" y="7641224"/>
            <a:ext cx="24377904"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Switches off randomly</a:t>
            </a:r>
          </a:p>
        </p:txBody>
      </p:sp>
      <p:sp>
        <p:nvSpPr>
          <p:cNvPr id="6" name="4_Point 3">
            <a:extLst>
              <a:ext uri="{FF2B5EF4-FFF2-40B4-BE49-F238E27FC236}">
                <a16:creationId xmlns:a16="http://schemas.microsoft.com/office/drawing/2014/main" id="{FE2906B2-D420-FB1A-BE86-A833EDB48EBD}"/>
              </a:ext>
            </a:extLst>
          </p:cNvPr>
          <p:cNvSpPr txBox="1"/>
          <p:nvPr/>
        </p:nvSpPr>
        <p:spPr>
          <a:xfrm>
            <a:off x="21972369" y="10113096"/>
            <a:ext cx="2438400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Reduce brightness</a:t>
            </a:r>
          </a:p>
        </p:txBody>
      </p:sp>
      <p:sp>
        <p:nvSpPr>
          <p:cNvPr id="26" name="5_Point 4">
            <a:extLst>
              <a:ext uri="{FF2B5EF4-FFF2-40B4-BE49-F238E27FC236}">
                <a16:creationId xmlns:a16="http://schemas.microsoft.com/office/drawing/2014/main" id="{2A262A7B-135D-036D-02FB-D81B48C98D5B}"/>
              </a:ext>
            </a:extLst>
          </p:cNvPr>
          <p:cNvSpPr txBox="1"/>
          <p:nvPr/>
        </p:nvSpPr>
        <p:spPr>
          <a:xfrm>
            <a:off x="21972369" y="11969415"/>
            <a:ext cx="2438400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Works longer</a:t>
            </a:r>
          </a:p>
        </p:txBody>
      </p:sp>
      <p:sp>
        <p:nvSpPr>
          <p:cNvPr id="27" name="6_Point 5">
            <a:extLst>
              <a:ext uri="{FF2B5EF4-FFF2-40B4-BE49-F238E27FC236}">
                <a16:creationId xmlns:a16="http://schemas.microsoft.com/office/drawing/2014/main" id="{9023CB7A-04E7-9954-AAF3-A945505822CE}"/>
              </a:ext>
            </a:extLst>
          </p:cNvPr>
          <p:cNvSpPr txBox="1"/>
          <p:nvPr/>
        </p:nvSpPr>
        <p:spPr>
          <a:xfrm>
            <a:off x="21972369" y="13825734"/>
            <a:ext cx="24377904"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Fix capacitors</a:t>
            </a:r>
          </a:p>
        </p:txBody>
      </p:sp>
      <p:sp>
        <p:nvSpPr>
          <p:cNvPr id="21" name="7_Point 6">
            <a:extLst>
              <a:ext uri="{FF2B5EF4-FFF2-40B4-BE49-F238E27FC236}">
                <a16:creationId xmlns:a16="http://schemas.microsoft.com/office/drawing/2014/main" id="{975078EE-5E2A-2D48-F237-79406A807C6A}"/>
              </a:ext>
            </a:extLst>
          </p:cNvPr>
          <p:cNvSpPr txBox="1"/>
          <p:nvPr/>
        </p:nvSpPr>
        <p:spPr>
          <a:xfrm>
            <a:off x="21972369" y="16297606"/>
            <a:ext cx="2438400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Board replacement</a:t>
            </a:r>
          </a:p>
        </p:txBody>
      </p:sp>
      <p:sp>
        <p:nvSpPr>
          <p:cNvPr id="28" name="8_Point 7">
            <a:extLst>
              <a:ext uri="{FF2B5EF4-FFF2-40B4-BE49-F238E27FC236}">
                <a16:creationId xmlns:a16="http://schemas.microsoft.com/office/drawing/2014/main" id="{8B1E69BE-CF5B-67F5-8299-6AD287A275BB}"/>
              </a:ext>
            </a:extLst>
          </p:cNvPr>
          <p:cNvSpPr txBox="1"/>
          <p:nvPr/>
        </p:nvSpPr>
        <p:spPr>
          <a:xfrm>
            <a:off x="21972369" y="18153925"/>
            <a:ext cx="24384000"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Replace capacitors</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44876575"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Faulty Capacitors</a:t>
            </a:r>
          </a:p>
        </p:txBody>
      </p:sp>
    </p:spTree>
    <p:extLst>
      <p:ext uri="{BB962C8B-B14F-4D97-AF65-F5344CB8AC3E}">
        <p14:creationId xmlns:p14="http://schemas.microsoft.com/office/powerpoint/2010/main" val="3433877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0"/>
            <a:ext cx="48767999" cy="4277031"/>
          </a:xfrm>
        </p:spPr>
      </p:pic>
      <p:sp>
        <p:nvSpPr>
          <p:cNvPr id="16" name="0_Copyright">
            <a:extLst>
              <a:ext uri="{FF2B5EF4-FFF2-40B4-BE49-F238E27FC236}">
                <a16:creationId xmlns:a16="http://schemas.microsoft.com/office/drawing/2014/main" id="{1419BA4F-1F6E-44DB-A227-0B94D425C8B7}"/>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pic>
        <p:nvPicPr>
          <p:cNvPr id="8" name="1_Bowed" descr="A picture containing display, electronics, computer&#10;&#10;Description automatically generated">
            <a:extLst>
              <a:ext uri="{FF2B5EF4-FFF2-40B4-BE49-F238E27FC236}">
                <a16:creationId xmlns:a16="http://schemas.microsoft.com/office/drawing/2014/main" id="{887FD5E7-51E7-3EB3-48C5-83C8C896CD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1367" y="7601952"/>
            <a:ext cx="16488297" cy="16242201"/>
          </a:xfrm>
          <a:prstGeom prst="rect">
            <a:avLst/>
          </a:prstGeom>
        </p:spPr>
      </p:pic>
      <p:sp>
        <p:nvSpPr>
          <p:cNvPr id="9" name="2_Point 1">
            <a:extLst>
              <a:ext uri="{FF2B5EF4-FFF2-40B4-BE49-F238E27FC236}">
                <a16:creationId xmlns:a16="http://schemas.microsoft.com/office/drawing/2014/main" id="{9AB0CD40-3F8C-4AD7-ABD2-0365709E7B83}"/>
              </a:ext>
            </a:extLst>
          </p:cNvPr>
          <p:cNvSpPr txBox="1"/>
          <p:nvPr/>
        </p:nvSpPr>
        <p:spPr>
          <a:xfrm>
            <a:off x="1139952" y="4816107"/>
            <a:ext cx="45176396"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Adjust to make the image look less distorted</a:t>
            </a:r>
            <a:endParaRPr lang="en-US" sz="14000" b="1" dirty="0">
              <a:solidFill>
                <a:srgbClr val="1884C7"/>
              </a:solidFill>
              <a:latin typeface="Arial" panose="020B0604020202020204" pitchFamily="34" charset="0"/>
              <a:cs typeface="Arial" panose="020B0604020202020204" pitchFamily="34" charset="0"/>
            </a:endParaRPr>
          </a:p>
        </p:txBody>
      </p:sp>
      <p:sp>
        <p:nvSpPr>
          <p:cNvPr id="4" name="2_arrow">
            <a:extLst>
              <a:ext uri="{FF2B5EF4-FFF2-40B4-BE49-F238E27FC236}">
                <a16:creationId xmlns:a16="http://schemas.microsoft.com/office/drawing/2014/main" id="{63D9F68D-8F2E-4E32-D136-FAB3553A46FB}"/>
              </a:ext>
            </a:extLst>
          </p:cNvPr>
          <p:cNvSpPr/>
          <p:nvPr/>
        </p:nvSpPr>
        <p:spPr>
          <a:xfrm>
            <a:off x="19220320" y="11457042"/>
            <a:ext cx="10327358" cy="4997109"/>
          </a:xfrm>
          <a:prstGeom prst="rightArrow">
            <a:avLst/>
          </a:prstGeom>
          <a:ln>
            <a:noFill/>
          </a:ln>
          <a:effectLst/>
          <a:scene3d>
            <a:camera prst="orthographicFront">
              <a:rot lat="0" lon="0" rev="0"/>
            </a:camera>
            <a:lightRig rig="chilly" dir="t">
              <a:rot lat="0" lon="0" rev="18480000"/>
            </a:lightRig>
          </a:scene3d>
          <a:sp3d prstMaterial="clear">
            <a:bevelT h="63500"/>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6" name="2_CRT Normal" descr="A picture containing room, computer&#10;&#10;Description automatically generated">
            <a:extLst>
              <a:ext uri="{FF2B5EF4-FFF2-40B4-BE49-F238E27FC236}">
                <a16:creationId xmlns:a16="http://schemas.microsoft.com/office/drawing/2014/main" id="{8A6DBFB6-67AA-8DDC-B2E1-C40B058B97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68290" y="5816578"/>
            <a:ext cx="19776858" cy="18489302"/>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801367" y="553465"/>
            <a:ext cx="45268461"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CRT Pincushion</a:t>
            </a:r>
          </a:p>
        </p:txBody>
      </p:sp>
    </p:spTree>
    <p:extLst>
      <p:ext uri="{BB962C8B-B14F-4D97-AF65-F5344CB8AC3E}">
        <p14:creationId xmlns:p14="http://schemas.microsoft.com/office/powerpoint/2010/main" val="1305639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1" y="0"/>
            <a:ext cx="48768000" cy="4277031"/>
          </a:xfrm>
        </p:spPr>
      </p:pic>
      <p:sp>
        <p:nvSpPr>
          <p:cNvPr id="21" name="0_Copyright">
            <a:extLst>
              <a:ext uri="{FF2B5EF4-FFF2-40B4-BE49-F238E27FC236}">
                <a16:creationId xmlns:a16="http://schemas.microsoft.com/office/drawing/2014/main" id="{1D1C77CE-E6F3-4D8C-AEAC-451833E2C37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6" name="1_640x480 Picture Text">
            <a:extLst>
              <a:ext uri="{FF2B5EF4-FFF2-40B4-BE49-F238E27FC236}">
                <a16:creationId xmlns:a16="http://schemas.microsoft.com/office/drawing/2014/main" id="{B00188BE-0FAB-BEA1-EE39-2CB89F39209B}"/>
              </a:ext>
            </a:extLst>
          </p:cNvPr>
          <p:cNvSpPr txBox="1"/>
          <p:nvPr/>
        </p:nvSpPr>
        <p:spPr>
          <a:xfrm>
            <a:off x="1336557" y="20116438"/>
            <a:ext cx="13371175" cy="3170099"/>
          </a:xfrm>
          <a:prstGeom prst="rect">
            <a:avLst/>
          </a:prstGeom>
          <a:noFill/>
        </p:spPr>
        <p:txBody>
          <a:bodyPr wrap="square">
            <a:spAutoFit/>
          </a:bodyPr>
          <a:lstStyle/>
          <a:p>
            <a:pPr algn="ctr"/>
            <a:r>
              <a:rPr lang="en-GB" sz="10000" dirty="0">
                <a:latin typeface="Arial" panose="020B0604020202020204" pitchFamily="34" charset="0"/>
                <a:cs typeface="Arial" panose="020B0604020202020204" pitchFamily="34" charset="0"/>
              </a:rPr>
              <a:t>640x480</a:t>
            </a:r>
          </a:p>
          <a:p>
            <a:pPr algn="ctr"/>
            <a:r>
              <a:rPr lang="en-GB" sz="10000" dirty="0">
                <a:latin typeface="Arial" panose="020B0604020202020204" pitchFamily="34" charset="0"/>
                <a:cs typeface="Arial" panose="020B0604020202020204" pitchFamily="34" charset="0"/>
              </a:rPr>
              <a:t>(Pre Windows 10)</a:t>
            </a:r>
          </a:p>
        </p:txBody>
      </p:sp>
      <p:pic>
        <p:nvPicPr>
          <p:cNvPr id="4" name="1_640x480 Picture" descr="A screenshot of a cell phone&#10;&#10;Description automatically generated">
            <a:extLst>
              <a:ext uri="{FF2B5EF4-FFF2-40B4-BE49-F238E27FC236}">
                <a16:creationId xmlns:a16="http://schemas.microsoft.com/office/drawing/2014/main" id="{D9ACDDAF-63D7-3F7C-00AA-C02617D0AC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8408" y="9846392"/>
            <a:ext cx="12969248" cy="9726935"/>
          </a:xfrm>
          <a:prstGeom prst="rect">
            <a:avLst/>
          </a:prstGeom>
        </p:spPr>
      </p:pic>
      <p:sp>
        <p:nvSpPr>
          <p:cNvPr id="8" name="2_800x600 picture Text">
            <a:extLst>
              <a:ext uri="{FF2B5EF4-FFF2-40B4-BE49-F238E27FC236}">
                <a16:creationId xmlns:a16="http://schemas.microsoft.com/office/drawing/2014/main" id="{A8668890-82AB-6DB2-00AA-78CE991EFC9A}"/>
              </a:ext>
            </a:extLst>
          </p:cNvPr>
          <p:cNvSpPr txBox="1"/>
          <p:nvPr/>
        </p:nvSpPr>
        <p:spPr>
          <a:xfrm>
            <a:off x="14577656" y="20116438"/>
            <a:ext cx="13371175" cy="3170099"/>
          </a:xfrm>
          <a:prstGeom prst="rect">
            <a:avLst/>
          </a:prstGeom>
          <a:noFill/>
        </p:spPr>
        <p:txBody>
          <a:bodyPr wrap="square">
            <a:spAutoFit/>
          </a:bodyPr>
          <a:lstStyle/>
          <a:p>
            <a:pPr algn="ctr"/>
            <a:r>
              <a:rPr lang="en-GB" sz="10000" dirty="0">
                <a:latin typeface="Arial" panose="020B0604020202020204" pitchFamily="34" charset="0"/>
                <a:cs typeface="Arial" panose="020B0604020202020204" pitchFamily="34" charset="0"/>
              </a:rPr>
              <a:t>800x600</a:t>
            </a:r>
          </a:p>
          <a:p>
            <a:pPr algn="ctr"/>
            <a:r>
              <a:rPr lang="en-GB" sz="10000" dirty="0">
                <a:latin typeface="Arial" panose="020B0604020202020204" pitchFamily="34" charset="0"/>
                <a:cs typeface="Arial" panose="020B0604020202020204" pitchFamily="34" charset="0"/>
              </a:rPr>
              <a:t>(Windows 10)</a:t>
            </a:r>
          </a:p>
        </p:txBody>
      </p:sp>
      <p:pic>
        <p:nvPicPr>
          <p:cNvPr id="3" name="2_800x600 picture" descr="A screenshot of a cell phone&#10;&#10;Description automatically generated">
            <a:extLst>
              <a:ext uri="{FF2B5EF4-FFF2-40B4-BE49-F238E27FC236}">
                <a16:creationId xmlns:a16="http://schemas.microsoft.com/office/drawing/2014/main" id="{AF92E57C-605F-4F97-2774-8854FABBF9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08043" y="9846393"/>
            <a:ext cx="12987261" cy="9726935"/>
          </a:xfrm>
          <a:prstGeom prst="rect">
            <a:avLst/>
          </a:prstGeom>
        </p:spPr>
      </p:pic>
      <p:sp>
        <p:nvSpPr>
          <p:cNvPr id="9" name="2_Point 1">
            <a:extLst>
              <a:ext uri="{FF2B5EF4-FFF2-40B4-BE49-F238E27FC236}">
                <a16:creationId xmlns:a16="http://schemas.microsoft.com/office/drawing/2014/main" id="{9AB0CD40-3F8C-4AD7-ABD2-0365709E7B83}"/>
              </a:ext>
            </a:extLst>
          </p:cNvPr>
          <p:cNvSpPr txBox="1"/>
          <p:nvPr/>
        </p:nvSpPr>
        <p:spPr>
          <a:xfrm>
            <a:off x="1139951" y="4816107"/>
            <a:ext cx="45295665"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Windows 10 lowest resolution SVGA (800x600)</a:t>
            </a:r>
            <a:endParaRPr lang="en-US" sz="14000" b="1" dirty="0">
              <a:solidFill>
                <a:srgbClr val="1884C7"/>
              </a:solidFill>
              <a:latin typeface="Arial" panose="020B0604020202020204" pitchFamily="34" charset="0"/>
              <a:cs typeface="Arial" panose="020B0604020202020204" pitchFamily="34" charset="0"/>
            </a:endParaRPr>
          </a:p>
        </p:txBody>
      </p:sp>
      <p:sp>
        <p:nvSpPr>
          <p:cNvPr id="17" name="3_1920x1080 Text">
            <a:extLst>
              <a:ext uri="{FF2B5EF4-FFF2-40B4-BE49-F238E27FC236}">
                <a16:creationId xmlns:a16="http://schemas.microsoft.com/office/drawing/2014/main" id="{68663B23-47D6-C74B-64F5-B8FB76537FFC}"/>
              </a:ext>
            </a:extLst>
          </p:cNvPr>
          <p:cNvSpPr txBox="1"/>
          <p:nvPr/>
        </p:nvSpPr>
        <p:spPr>
          <a:xfrm>
            <a:off x="31034102" y="20116438"/>
            <a:ext cx="13371175" cy="1631216"/>
          </a:xfrm>
          <a:prstGeom prst="rect">
            <a:avLst/>
          </a:prstGeom>
          <a:noFill/>
        </p:spPr>
        <p:txBody>
          <a:bodyPr wrap="square">
            <a:spAutoFit/>
          </a:bodyPr>
          <a:lstStyle/>
          <a:p>
            <a:pPr algn="ctr"/>
            <a:r>
              <a:rPr lang="en-GB" sz="10000" dirty="0">
                <a:latin typeface="Arial" panose="020B0604020202020204" pitchFamily="34" charset="0"/>
                <a:cs typeface="Arial" panose="020B0604020202020204" pitchFamily="34" charset="0"/>
              </a:rPr>
              <a:t>1920x1080</a:t>
            </a:r>
          </a:p>
        </p:txBody>
      </p:sp>
      <p:pic>
        <p:nvPicPr>
          <p:cNvPr id="2" name="3_1920x1080" descr="A screenshot of a cell phone&#10;&#10;Description automatically generated">
            <a:extLst>
              <a:ext uri="{FF2B5EF4-FFF2-40B4-BE49-F238E27FC236}">
                <a16:creationId xmlns:a16="http://schemas.microsoft.com/office/drawing/2014/main" id="{64FF563E-AC6D-B5D6-84F9-1D6FD15850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96578" y="9875363"/>
            <a:ext cx="17246224" cy="9701000"/>
          </a:xfrm>
          <a:prstGeom prst="rect">
            <a:avLst/>
          </a:prstGeom>
        </p:spPr>
      </p:pic>
      <p:sp>
        <p:nvSpPr>
          <p:cNvPr id="14" name="4_Point 2">
            <a:extLst>
              <a:ext uri="{FF2B5EF4-FFF2-40B4-BE49-F238E27FC236}">
                <a16:creationId xmlns:a16="http://schemas.microsoft.com/office/drawing/2014/main" id="{F7302874-6FF6-4F12-9408-F903772FAD68}"/>
              </a:ext>
            </a:extLst>
          </p:cNvPr>
          <p:cNvSpPr txBox="1"/>
          <p:nvPr/>
        </p:nvSpPr>
        <p:spPr>
          <a:xfrm>
            <a:off x="1139951" y="7287979"/>
            <a:ext cx="40246587" cy="1631216"/>
          </a:xfrm>
          <a:prstGeom prst="rect">
            <a:avLst/>
          </a:prstGeom>
          <a:noFill/>
        </p:spPr>
        <p:txBody>
          <a:bodyPr wrap="square">
            <a:spAutoFit/>
          </a:bodyPr>
          <a:lstStyle/>
          <a:p>
            <a:r>
              <a:rPr lang="en-GB" sz="10000" dirty="0">
                <a:latin typeface="Arial" panose="020B0604020202020204" pitchFamily="34" charset="0"/>
                <a:cs typeface="Arial" panose="020B0604020202020204" pitchFamily="34" charset="0"/>
              </a:rPr>
              <a:t>Check display driver is installed and working</a:t>
            </a:r>
            <a:endParaRPr lang="en-US" sz="10000" dirty="0">
              <a:latin typeface="Arial" panose="020B0604020202020204" pitchFamily="34" charset="0"/>
              <a:cs typeface="Arial" panose="020B0604020202020204" pitchFamily="34" charset="0"/>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45616803"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VGA Mode</a:t>
            </a:r>
          </a:p>
        </p:txBody>
      </p:sp>
    </p:spTree>
    <p:extLst>
      <p:ext uri="{BB962C8B-B14F-4D97-AF65-F5344CB8AC3E}">
        <p14:creationId xmlns:p14="http://schemas.microsoft.com/office/powerpoint/2010/main" val="3145861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0"/>
            <a:ext cx="48768000" cy="4277031"/>
          </a:xfrm>
        </p:spPr>
      </p:pic>
      <p:sp>
        <p:nvSpPr>
          <p:cNvPr id="21" name="0_Copyright">
            <a:extLst>
              <a:ext uri="{FF2B5EF4-FFF2-40B4-BE49-F238E27FC236}">
                <a16:creationId xmlns:a16="http://schemas.microsoft.com/office/drawing/2014/main" id="{C13F93EA-72DA-4750-97E6-BC515AF470E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1139951" y="4816107"/>
            <a:ext cx="37066065"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Vendor may supply </a:t>
            </a:r>
            <a:r>
              <a:rPr lang="en-GB" sz="14000" b="1" dirty="0" err="1">
                <a:solidFill>
                  <a:srgbClr val="1884C7"/>
                </a:solidFill>
                <a:latin typeface="Arial" panose="020B0604020202020204" pitchFamily="34" charset="0"/>
                <a:cs typeface="Arial" panose="020B0604020202020204" pitchFamily="34" charset="0"/>
              </a:rPr>
              <a:t>color</a:t>
            </a:r>
            <a:r>
              <a:rPr lang="en-GB" sz="14000" b="1" dirty="0">
                <a:solidFill>
                  <a:srgbClr val="1884C7"/>
                </a:solidFill>
                <a:latin typeface="Arial" panose="020B0604020202020204" pitchFamily="34" charset="0"/>
                <a:cs typeface="Arial" panose="020B0604020202020204" pitchFamily="34" charset="0"/>
              </a:rPr>
              <a:t> profile</a:t>
            </a:r>
            <a:endParaRPr lang="en-US" sz="14000" b="1" dirty="0">
              <a:solidFill>
                <a:srgbClr val="1884C7"/>
              </a:solidFill>
              <a:latin typeface="Arial" panose="020B0604020202020204" pitchFamily="34" charset="0"/>
              <a:cs typeface="Arial" panose="020B0604020202020204" pitchFamily="34" charset="0"/>
            </a:endParaRPr>
          </a:p>
        </p:txBody>
      </p:sp>
      <p:pic>
        <p:nvPicPr>
          <p:cNvPr id="4" name="2_calibration tool">
            <a:extLst>
              <a:ext uri="{FF2B5EF4-FFF2-40B4-BE49-F238E27FC236}">
                <a16:creationId xmlns:a16="http://schemas.microsoft.com/office/drawing/2014/main" id="{E0958FCA-6902-3F10-44FC-73ED76FB497F}"/>
              </a:ext>
            </a:extLst>
          </p:cNvPr>
          <p:cNvPicPr>
            <a:picLocks noChangeAspect="1"/>
          </p:cNvPicPr>
          <p:nvPr/>
        </p:nvPicPr>
        <p:blipFill>
          <a:blip r:embed="rId4"/>
          <a:stretch>
            <a:fillRect/>
          </a:stretch>
        </p:blipFill>
        <p:spPr>
          <a:xfrm>
            <a:off x="2234908" y="9153530"/>
            <a:ext cx="17098268" cy="13750989"/>
          </a:xfrm>
          <a:prstGeom prst="rect">
            <a:avLst/>
          </a:prstGeom>
        </p:spPr>
      </p:pic>
      <p:sp>
        <p:nvSpPr>
          <p:cNvPr id="14" name="2_Point 2">
            <a:extLst>
              <a:ext uri="{FF2B5EF4-FFF2-40B4-BE49-F238E27FC236}">
                <a16:creationId xmlns:a16="http://schemas.microsoft.com/office/drawing/2014/main" id="{F7302874-6FF6-4F12-9408-F903772FAD68}"/>
              </a:ext>
            </a:extLst>
          </p:cNvPr>
          <p:cNvSpPr txBox="1"/>
          <p:nvPr/>
        </p:nvSpPr>
        <p:spPr>
          <a:xfrm>
            <a:off x="1139952" y="7287979"/>
            <a:ext cx="37861196" cy="1631216"/>
          </a:xfrm>
          <a:prstGeom prst="rect">
            <a:avLst/>
          </a:prstGeom>
          <a:noFill/>
        </p:spPr>
        <p:txBody>
          <a:bodyPr wrap="square">
            <a:spAutoFit/>
          </a:bodyPr>
          <a:lstStyle/>
          <a:p>
            <a:r>
              <a:rPr lang="en-GB" sz="10000" dirty="0">
                <a:latin typeface="Arial" panose="020B0604020202020204" pitchFamily="34" charset="0"/>
                <a:cs typeface="Arial" panose="020B0604020202020204" pitchFamily="34" charset="0"/>
              </a:rPr>
              <a:t>Operating system may include </a:t>
            </a:r>
            <a:r>
              <a:rPr lang="en-GB" sz="10000" dirty="0" err="1">
                <a:latin typeface="Arial" panose="020B0604020202020204" pitchFamily="34" charset="0"/>
                <a:cs typeface="Arial" panose="020B0604020202020204" pitchFamily="34" charset="0"/>
              </a:rPr>
              <a:t>color</a:t>
            </a:r>
            <a:r>
              <a:rPr lang="en-GB" sz="10000" dirty="0">
                <a:latin typeface="Arial" panose="020B0604020202020204" pitchFamily="34" charset="0"/>
                <a:cs typeface="Arial" panose="020B0604020202020204" pitchFamily="34" charset="0"/>
              </a:rPr>
              <a:t> calibration</a:t>
            </a:r>
            <a:endParaRPr lang="en-US" sz="10000" dirty="0">
              <a:latin typeface="Arial" panose="020B0604020202020204" pitchFamily="34" charset="0"/>
              <a:cs typeface="Arial" panose="020B0604020202020204" pitchFamily="34" charset="0"/>
            </a:endParaRPr>
          </a:p>
        </p:txBody>
      </p:sp>
      <p:sp>
        <p:nvSpPr>
          <p:cNvPr id="20" name="3_Hardware calibration text">
            <a:extLst>
              <a:ext uri="{FF2B5EF4-FFF2-40B4-BE49-F238E27FC236}">
                <a16:creationId xmlns:a16="http://schemas.microsoft.com/office/drawing/2014/main" id="{42E6DBAE-25E9-4610-9149-430A69C02AA8}"/>
              </a:ext>
            </a:extLst>
          </p:cNvPr>
          <p:cNvSpPr txBox="1"/>
          <p:nvPr/>
        </p:nvSpPr>
        <p:spPr>
          <a:xfrm>
            <a:off x="21224064" y="23145982"/>
            <a:ext cx="20954973" cy="1631216"/>
          </a:xfrm>
          <a:prstGeom prst="rect">
            <a:avLst/>
          </a:prstGeom>
          <a:noFill/>
        </p:spPr>
        <p:txBody>
          <a:bodyPr wrap="square">
            <a:spAutoFit/>
          </a:bodyPr>
          <a:lstStyle/>
          <a:p>
            <a:pPr algn="ctr"/>
            <a:r>
              <a:rPr lang="en-US" sz="10000" dirty="0">
                <a:latin typeface="Arial" panose="020B0604020202020204" pitchFamily="34" charset="0"/>
                <a:cs typeface="Arial" panose="020B0604020202020204" pitchFamily="34" charset="0"/>
              </a:rPr>
              <a:t>Hardware display calibration system</a:t>
            </a:r>
          </a:p>
        </p:txBody>
      </p:sp>
      <p:pic>
        <p:nvPicPr>
          <p:cNvPr id="8" name="3_monitor back" descr="A cat sitting in front of a flat screen television&#10;&#10;Description automatically generated">
            <a:extLst>
              <a:ext uri="{FF2B5EF4-FFF2-40B4-BE49-F238E27FC236}">
                <a16:creationId xmlns:a16="http://schemas.microsoft.com/office/drawing/2014/main" id="{5F8C3CC4-1A55-B01B-58C1-CF237D0F50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25321" y="8825361"/>
            <a:ext cx="19152461" cy="13598847"/>
          </a:xfrm>
          <a:prstGeom prst="rect">
            <a:avLst/>
          </a:prstGeom>
        </p:spPr>
      </p:pic>
      <p:pic>
        <p:nvPicPr>
          <p:cNvPr id="2" name="5_Color patten">
            <a:extLst>
              <a:ext uri="{FF2B5EF4-FFF2-40B4-BE49-F238E27FC236}">
                <a16:creationId xmlns:a16="http://schemas.microsoft.com/office/drawing/2014/main" id="{CB50F8DA-E1D8-5879-1751-9609CBCAB9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63106" y="9153530"/>
            <a:ext cx="18676894" cy="10515629"/>
          </a:xfrm>
          <a:prstGeom prst="rect">
            <a:avLst/>
          </a:prstGeom>
        </p:spPr>
      </p:pic>
      <p:pic>
        <p:nvPicPr>
          <p:cNvPr id="3" name="4_Hardware calibration" descr="A picture containing guitar&#10;&#10;Description automatically generated">
            <a:extLst>
              <a:ext uri="{FF2B5EF4-FFF2-40B4-BE49-F238E27FC236}">
                <a16:creationId xmlns:a16="http://schemas.microsoft.com/office/drawing/2014/main" id="{1F653ACE-C85C-9434-D7D7-E16761C470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762400" y="9153530"/>
            <a:ext cx="6490850" cy="7953001"/>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801367" y="553465"/>
            <a:ext cx="44789489"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Color Calibration</a:t>
            </a:r>
          </a:p>
        </p:txBody>
      </p:sp>
    </p:spTree>
    <p:extLst>
      <p:ext uri="{BB962C8B-B14F-4D97-AF65-F5344CB8AC3E}">
        <p14:creationId xmlns:p14="http://schemas.microsoft.com/office/powerpoint/2010/main" val="4120867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 y="1715"/>
            <a:ext cx="48761903" cy="27428570"/>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2098221" y="20825727"/>
            <a:ext cx="38461949"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Video content: https://ITFreeTraining.com/ap/2b10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8656863" y="17776505"/>
            <a:ext cx="10474778" cy="2400657"/>
          </a:xfrm>
          <a:prstGeom prst="rect">
            <a:avLst/>
          </a:prstGeom>
          <a:noFill/>
        </p:spPr>
        <p:txBody>
          <a:bodyPr wrap="square">
            <a:spAutoFit/>
          </a:bodyPr>
          <a:lstStyle/>
          <a:p>
            <a:r>
              <a:rPr lang="en-US" sz="15000"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9636359" y="17776505"/>
            <a:ext cx="10474778" cy="2400657"/>
          </a:xfrm>
          <a:prstGeom prst="rect">
            <a:avLst/>
          </a:prstGeom>
          <a:noFill/>
        </p:spPr>
        <p:txBody>
          <a:bodyPr wrap="square">
            <a:spAutoFit/>
          </a:bodyPr>
          <a:lstStyle/>
          <a:p>
            <a:r>
              <a:rPr lang="en-US" sz="15000"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0"/>
            <a:ext cx="48768000" cy="4277031"/>
          </a:xfrm>
        </p:spPr>
      </p:pic>
      <p:sp>
        <p:nvSpPr>
          <p:cNvPr id="21" name="0_Copyright">
            <a:extLst>
              <a:ext uri="{FF2B5EF4-FFF2-40B4-BE49-F238E27FC236}">
                <a16:creationId xmlns:a16="http://schemas.microsoft.com/office/drawing/2014/main" id="{C13F93EA-72DA-4750-97E6-BC515AF470E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pic>
        <p:nvPicPr>
          <p:cNvPr id="2" name="1 Monitor_V Monitor1" descr="A picture containing text, monitor, electronics, screen&#10;&#10;Description automatically generated">
            <a:extLst>
              <a:ext uri="{FF2B5EF4-FFF2-40B4-BE49-F238E27FC236}">
                <a16:creationId xmlns:a16="http://schemas.microsoft.com/office/drawing/2014/main" id="{AF56AC4E-3375-24E5-6FA0-46A68235C2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85727" y="225372"/>
            <a:ext cx="14936989" cy="8402056"/>
          </a:xfrm>
          <a:prstGeom prst="rect">
            <a:avLst/>
          </a:prstGeom>
        </p:spPr>
      </p:pic>
      <p:pic>
        <p:nvPicPr>
          <p:cNvPr id="4" name="1_monitor_D 4.0" descr="Shape&#10;&#10;Description automatically generated with medium confidence">
            <a:extLst>
              <a:ext uri="{FF2B5EF4-FFF2-40B4-BE49-F238E27FC236}">
                <a16:creationId xmlns:a16="http://schemas.microsoft.com/office/drawing/2014/main" id="{ECE70ED6-2C67-53A6-6899-47CB099B52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57823" y="1248410"/>
            <a:ext cx="5464995" cy="5159206"/>
          </a:xfrm>
          <a:prstGeom prst="rect">
            <a:avLst/>
          </a:prstGeom>
        </p:spPr>
      </p:pic>
      <p:sp>
        <p:nvSpPr>
          <p:cNvPr id="19" name="2_Cable plugged in text">
            <a:extLst>
              <a:ext uri="{FF2B5EF4-FFF2-40B4-BE49-F238E27FC236}">
                <a16:creationId xmlns:a16="http://schemas.microsoft.com/office/drawing/2014/main" id="{50CF98DE-AC07-47F4-AA18-A7DB790D9E0E}"/>
              </a:ext>
            </a:extLst>
          </p:cNvPr>
          <p:cNvSpPr txBox="1"/>
          <p:nvPr/>
        </p:nvSpPr>
        <p:spPr>
          <a:xfrm>
            <a:off x="4845201" y="22131890"/>
            <a:ext cx="15491678" cy="2400657"/>
          </a:xfrm>
          <a:prstGeom prst="rect">
            <a:avLst/>
          </a:prstGeom>
          <a:noFill/>
        </p:spPr>
        <p:txBody>
          <a:bodyPr wrap="square">
            <a:spAutoFit/>
          </a:bodyPr>
          <a:lstStyle/>
          <a:p>
            <a:r>
              <a:rPr lang="en-US" sz="15000" dirty="0">
                <a:latin typeface="Arial" panose="020B0604020202020204" pitchFamily="34" charset="0"/>
                <a:cs typeface="Arial" panose="020B0604020202020204" pitchFamily="34" charset="0"/>
              </a:rPr>
              <a:t>Check plugged in</a:t>
            </a:r>
          </a:p>
        </p:txBody>
      </p:sp>
      <p:pic>
        <p:nvPicPr>
          <p:cNvPr id="8" name="2_Check Plug_V Check Plug">
            <a:extLst>
              <a:ext uri="{FF2B5EF4-FFF2-40B4-BE49-F238E27FC236}">
                <a16:creationId xmlns:a16="http://schemas.microsoft.com/office/drawing/2014/main" id="{B99A4474-6484-51B2-19EB-4F98E26BFF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088" y="8590852"/>
            <a:ext cx="23011904" cy="12944196"/>
          </a:xfrm>
          <a:prstGeom prst="rect">
            <a:avLst/>
          </a:prstGeom>
        </p:spPr>
      </p:pic>
      <p:sp>
        <p:nvSpPr>
          <p:cNvPr id="10" name="3_Plugged in correct port text">
            <a:extLst>
              <a:ext uri="{FF2B5EF4-FFF2-40B4-BE49-F238E27FC236}">
                <a16:creationId xmlns:a16="http://schemas.microsoft.com/office/drawing/2014/main" id="{7260A403-200D-5040-6532-04EA8497E2E3}"/>
              </a:ext>
            </a:extLst>
          </p:cNvPr>
          <p:cNvSpPr txBox="1"/>
          <p:nvPr/>
        </p:nvSpPr>
        <p:spPr>
          <a:xfrm>
            <a:off x="27460834" y="22078448"/>
            <a:ext cx="19723099" cy="2400657"/>
          </a:xfrm>
          <a:prstGeom prst="rect">
            <a:avLst/>
          </a:prstGeom>
          <a:noFill/>
        </p:spPr>
        <p:txBody>
          <a:bodyPr wrap="square">
            <a:spAutoFit/>
          </a:bodyPr>
          <a:lstStyle/>
          <a:p>
            <a:r>
              <a:rPr lang="en-US" sz="15000" dirty="0">
                <a:latin typeface="Arial" panose="020B0604020202020204" pitchFamily="34" charset="0"/>
                <a:cs typeface="Arial" panose="020B0604020202020204" pitchFamily="34" charset="0"/>
              </a:rPr>
              <a:t>Plugged in correct port</a:t>
            </a:r>
          </a:p>
        </p:txBody>
      </p:sp>
      <p:pic>
        <p:nvPicPr>
          <p:cNvPr id="16" name="3_Video card back">
            <a:extLst>
              <a:ext uri="{FF2B5EF4-FFF2-40B4-BE49-F238E27FC236}">
                <a16:creationId xmlns:a16="http://schemas.microsoft.com/office/drawing/2014/main" id="{79FB3099-6780-C292-3A9D-9BC9737FEED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5002744" y="7965929"/>
            <a:ext cx="4623816" cy="13540759"/>
          </a:xfrm>
          <a:prstGeom prst="rect">
            <a:avLst/>
          </a:prstGeom>
        </p:spPr>
      </p:pic>
      <p:pic>
        <p:nvPicPr>
          <p:cNvPr id="17" name="3_OSD Demo_V OSD Demo" descr="A screen shot of a hand&#10;&#10;Description automatically generated">
            <a:extLst>
              <a:ext uri="{FF2B5EF4-FFF2-40B4-BE49-F238E27FC236}">
                <a16:creationId xmlns:a16="http://schemas.microsoft.com/office/drawing/2014/main" id="{A0B78222-ABB1-32D4-FF0D-523FF4A6DCCC}"/>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33785727" y="14625485"/>
            <a:ext cx="7073315" cy="6609527"/>
          </a:xfrm>
          <a:prstGeom prst="rect">
            <a:avLst/>
          </a:prstGeom>
        </p:spPr>
      </p:pic>
      <p:pic>
        <p:nvPicPr>
          <p:cNvPr id="23" name="3_Monitor back" descr="A close up of electronics&#10;&#10;Description automatically generated">
            <a:extLst>
              <a:ext uri="{FF2B5EF4-FFF2-40B4-BE49-F238E27FC236}">
                <a16:creationId xmlns:a16="http://schemas.microsoft.com/office/drawing/2014/main" id="{81D85C6D-53D9-DA8B-876A-AF900A59560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223681" y="9067051"/>
            <a:ext cx="11594934" cy="4447306"/>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801367" y="553465"/>
            <a:ext cx="44789489"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No Image</a:t>
            </a:r>
          </a:p>
        </p:txBody>
      </p:sp>
    </p:spTree>
    <p:extLst>
      <p:ext uri="{BB962C8B-B14F-4D97-AF65-F5344CB8AC3E}">
        <p14:creationId xmlns:p14="http://schemas.microsoft.com/office/powerpoint/2010/main" val="3480158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16346" y="0"/>
            <a:ext cx="48735307" cy="4277031"/>
          </a:xfrm>
        </p:spPr>
      </p:pic>
      <p:sp>
        <p:nvSpPr>
          <p:cNvPr id="16" name="0_Copyright">
            <a:extLst>
              <a:ext uri="{FF2B5EF4-FFF2-40B4-BE49-F238E27FC236}">
                <a16:creationId xmlns:a16="http://schemas.microsoft.com/office/drawing/2014/main" id="{1376E169-CD38-4F14-BC68-8499D64623F6}"/>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44876575"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Cable Problems</a:t>
            </a:r>
          </a:p>
        </p:txBody>
      </p:sp>
      <p:pic>
        <p:nvPicPr>
          <p:cNvPr id="2" name="2_Cable long" descr="A picture containing indoor, cable, table, sitting&#10;&#10;Description automatically generated">
            <a:extLst>
              <a:ext uri="{FF2B5EF4-FFF2-40B4-BE49-F238E27FC236}">
                <a16:creationId xmlns:a16="http://schemas.microsoft.com/office/drawing/2014/main" id="{2F6119BA-93CF-D55E-85EE-10CD555E86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24959747" y="6233599"/>
            <a:ext cx="22954812" cy="14611882"/>
          </a:xfrm>
          <a:prstGeom prst="rect">
            <a:avLst/>
          </a:prstGeom>
        </p:spPr>
      </p:pic>
      <p:pic>
        <p:nvPicPr>
          <p:cNvPr id="3" name="1_damaged plug" descr="A close up of a car&#10;&#10;Description automatically generated">
            <a:extLst>
              <a:ext uri="{FF2B5EF4-FFF2-40B4-BE49-F238E27FC236}">
                <a16:creationId xmlns:a16="http://schemas.microsoft.com/office/drawing/2014/main" id="{2376691E-B351-5C9B-CE0C-A6B0829114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9249" y="5653875"/>
            <a:ext cx="16868184" cy="8931865"/>
          </a:xfrm>
          <a:prstGeom prst="rect">
            <a:avLst/>
          </a:prstGeom>
        </p:spPr>
      </p:pic>
      <p:pic>
        <p:nvPicPr>
          <p:cNvPr id="4" name="1_damged cable" descr="A picture containing monitor, screen, sitting, keyboard&#10;&#10;Description automatically generated">
            <a:extLst>
              <a:ext uri="{FF2B5EF4-FFF2-40B4-BE49-F238E27FC236}">
                <a16:creationId xmlns:a16="http://schemas.microsoft.com/office/drawing/2014/main" id="{EAABFD54-78DB-99F4-0E32-33B56E00A004}"/>
              </a:ext>
            </a:extLst>
          </p:cNvPr>
          <p:cNvPicPr>
            <a:picLocks noChangeAspect="1"/>
          </p:cNvPicPr>
          <p:nvPr/>
        </p:nvPicPr>
        <p:blipFill rotWithShape="1">
          <a:blip r:embed="rId6">
            <a:extLst>
              <a:ext uri="{28A0092B-C50C-407E-A947-70E740481C1C}">
                <a14:useLocalDpi xmlns:a14="http://schemas.microsoft.com/office/drawing/2010/main" val="0"/>
              </a:ext>
            </a:extLst>
          </a:blip>
          <a:srcRect t="-7910"/>
          <a:stretch/>
        </p:blipFill>
        <p:spPr>
          <a:xfrm>
            <a:off x="16346" y="14256556"/>
            <a:ext cx="23870072" cy="6668471"/>
          </a:xfrm>
          <a:prstGeom prst="rect">
            <a:avLst/>
          </a:prstGeom>
        </p:spPr>
      </p:pic>
      <p:sp>
        <p:nvSpPr>
          <p:cNvPr id="6" name="_Point 8">
            <a:extLst>
              <a:ext uri="{FF2B5EF4-FFF2-40B4-BE49-F238E27FC236}">
                <a16:creationId xmlns:a16="http://schemas.microsoft.com/office/drawing/2014/main" id="{B2E8E514-69BB-5E57-8E65-AA2612C5AC52}"/>
              </a:ext>
            </a:extLst>
          </p:cNvPr>
          <p:cNvSpPr txBox="1"/>
          <p:nvPr/>
        </p:nvSpPr>
        <p:spPr>
          <a:xfrm>
            <a:off x="7086275" y="21364838"/>
            <a:ext cx="10067869"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Cable damaged</a:t>
            </a:r>
          </a:p>
        </p:txBody>
      </p:sp>
      <p:sp>
        <p:nvSpPr>
          <p:cNvPr id="8" name="_Point 8">
            <a:extLst>
              <a:ext uri="{FF2B5EF4-FFF2-40B4-BE49-F238E27FC236}">
                <a16:creationId xmlns:a16="http://schemas.microsoft.com/office/drawing/2014/main" id="{9B9AAEF6-CEF4-418C-976E-B48340972462}"/>
              </a:ext>
            </a:extLst>
          </p:cNvPr>
          <p:cNvSpPr txBox="1"/>
          <p:nvPr/>
        </p:nvSpPr>
        <p:spPr>
          <a:xfrm>
            <a:off x="29653284" y="21364838"/>
            <a:ext cx="13567737" cy="3170099"/>
          </a:xfrm>
          <a:prstGeom prst="rect">
            <a:avLst/>
          </a:prstGeom>
          <a:noFill/>
        </p:spPr>
        <p:txBody>
          <a:bodyPr wrap="square">
            <a:spAutoFit/>
          </a:bodyPr>
          <a:lstStyle/>
          <a:p>
            <a:pPr algn="ctr"/>
            <a:r>
              <a:rPr lang="en-GB" sz="10000" dirty="0">
                <a:latin typeface="Arial" panose="020B0604020202020204" pitchFamily="34" charset="0"/>
                <a:cs typeface="Arial" panose="020B0604020202020204" pitchFamily="34" charset="0"/>
              </a:rPr>
              <a:t>Cable too long</a:t>
            </a:r>
          </a:p>
          <a:p>
            <a:pPr algn="ctr"/>
            <a:r>
              <a:rPr lang="en-GB" sz="10000" dirty="0">
                <a:latin typeface="Arial" panose="020B0604020202020204" pitchFamily="34" charset="0"/>
                <a:cs typeface="Arial" panose="020B0604020202020204" pitchFamily="34" charset="0"/>
              </a:rPr>
              <a:t>Too many adapters</a:t>
            </a:r>
          </a:p>
        </p:txBody>
      </p:sp>
    </p:spTree>
    <p:extLst>
      <p:ext uri="{BB962C8B-B14F-4D97-AF65-F5344CB8AC3E}">
        <p14:creationId xmlns:p14="http://schemas.microsoft.com/office/powerpoint/2010/main" val="3694439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0"/>
            <a:ext cx="48767999" cy="4277031"/>
          </a:xfrm>
        </p:spPr>
      </p:pic>
      <p:sp>
        <p:nvSpPr>
          <p:cNvPr id="16" name="0_Copyright">
            <a:extLst>
              <a:ext uri="{FF2B5EF4-FFF2-40B4-BE49-F238E27FC236}">
                <a16:creationId xmlns:a16="http://schemas.microsoft.com/office/drawing/2014/main" id="{1419BA4F-1F6E-44DB-A227-0B94D425C8B7}"/>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pic>
        <p:nvPicPr>
          <p:cNvPr id="2" name="1_Monitor">
            <a:extLst>
              <a:ext uri="{FF2B5EF4-FFF2-40B4-BE49-F238E27FC236}">
                <a16:creationId xmlns:a16="http://schemas.microsoft.com/office/drawing/2014/main" id="{136F9349-37C9-4110-CFC2-FA8DE22E6E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4171" y="6009248"/>
            <a:ext cx="33239989" cy="18697496"/>
          </a:xfrm>
          <a:prstGeom prst="rect">
            <a:avLst/>
          </a:prstGeom>
        </p:spPr>
      </p:pic>
      <p:pic>
        <p:nvPicPr>
          <p:cNvPr id="3" name="1_cat image" descr="A close up of a cat looking at the camera&#10;&#10;Description automatically generated">
            <a:extLst>
              <a:ext uri="{FF2B5EF4-FFF2-40B4-BE49-F238E27FC236}">
                <a16:creationId xmlns:a16="http://schemas.microsoft.com/office/drawing/2014/main" id="{23C61395-38A0-5E21-E577-BCDD1368DC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16096" y="7890257"/>
            <a:ext cx="17389504" cy="11258144"/>
          </a:xfrm>
          <a:prstGeom prst="rect">
            <a:avLst/>
          </a:prstGeom>
        </p:spPr>
      </p:pic>
      <p:sp>
        <p:nvSpPr>
          <p:cNvPr id="9" name="2_Point 1">
            <a:extLst>
              <a:ext uri="{FF2B5EF4-FFF2-40B4-BE49-F238E27FC236}">
                <a16:creationId xmlns:a16="http://schemas.microsoft.com/office/drawing/2014/main" id="{9AB0CD40-3F8C-4AD7-ABD2-0365709E7B83}"/>
              </a:ext>
            </a:extLst>
          </p:cNvPr>
          <p:cNvSpPr txBox="1"/>
          <p:nvPr/>
        </p:nvSpPr>
        <p:spPr>
          <a:xfrm>
            <a:off x="1139952" y="4816107"/>
            <a:ext cx="24377904"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Backlight needs replacing</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45268461"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Uneven Image</a:t>
            </a:r>
          </a:p>
        </p:txBody>
      </p:sp>
    </p:spTree>
    <p:extLst>
      <p:ext uri="{BB962C8B-B14F-4D97-AF65-F5344CB8AC3E}">
        <p14:creationId xmlns:p14="http://schemas.microsoft.com/office/powerpoint/2010/main" val="1576830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1" y="0"/>
            <a:ext cx="48768000" cy="4277031"/>
          </a:xfrm>
        </p:spPr>
      </p:pic>
      <p:sp>
        <p:nvSpPr>
          <p:cNvPr id="21" name="0_Copyright">
            <a:extLst>
              <a:ext uri="{FF2B5EF4-FFF2-40B4-BE49-F238E27FC236}">
                <a16:creationId xmlns:a16="http://schemas.microsoft.com/office/drawing/2014/main" id="{1D1C77CE-E6F3-4D8C-AEAC-451833E2C37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pic>
        <p:nvPicPr>
          <p:cNvPr id="3" name="1 Dimm Monitor_V Dimm Monitor" descr="A picture containing monitor, table, screen, large&#10;&#10;Description automatically generated">
            <a:extLst>
              <a:ext uri="{FF2B5EF4-FFF2-40B4-BE49-F238E27FC236}">
                <a16:creationId xmlns:a16="http://schemas.microsoft.com/office/drawing/2014/main" id="{F1C2DEF7-A853-E421-9081-CDA4115B06B2}"/>
              </a:ext>
            </a:extLst>
          </p:cNvPr>
          <p:cNvPicPr>
            <a:picLocks noChangeAspect="1"/>
          </p:cNvPicPr>
          <p:nvPr/>
        </p:nvPicPr>
        <p:blipFill rotWithShape="1">
          <a:blip r:embed="rId4">
            <a:extLst>
              <a:ext uri="{28A0092B-C50C-407E-A947-70E740481C1C}">
                <a14:useLocalDpi xmlns:a14="http://schemas.microsoft.com/office/drawing/2010/main" val="0"/>
              </a:ext>
            </a:extLst>
          </a:blip>
          <a:srcRect b="-1"/>
          <a:stretch/>
        </p:blipFill>
        <p:spPr>
          <a:xfrm>
            <a:off x="2353056" y="5415544"/>
            <a:ext cx="19320298" cy="16423333"/>
          </a:xfrm>
          <a:prstGeom prst="rect">
            <a:avLst/>
          </a:prstGeom>
        </p:spPr>
      </p:pic>
      <p:sp>
        <p:nvSpPr>
          <p:cNvPr id="4" name="1_Display Mode text">
            <a:extLst>
              <a:ext uri="{FF2B5EF4-FFF2-40B4-BE49-F238E27FC236}">
                <a16:creationId xmlns:a16="http://schemas.microsoft.com/office/drawing/2014/main" id="{52E5AB0F-3394-6D8D-2F8C-EFD5675DD9D1}"/>
              </a:ext>
            </a:extLst>
          </p:cNvPr>
          <p:cNvSpPr txBox="1"/>
          <p:nvPr/>
        </p:nvSpPr>
        <p:spPr>
          <a:xfrm>
            <a:off x="7264421" y="22172328"/>
            <a:ext cx="9497568" cy="1785104"/>
          </a:xfrm>
          <a:prstGeom prst="rect">
            <a:avLst/>
          </a:prstGeom>
          <a:noFill/>
        </p:spPr>
        <p:txBody>
          <a:bodyPr wrap="square">
            <a:spAutoFit/>
          </a:bodyPr>
          <a:lstStyle/>
          <a:p>
            <a:r>
              <a:rPr lang="en-US" sz="11000" dirty="0">
                <a:latin typeface="Arial" panose="020B0604020202020204" pitchFamily="34" charset="0"/>
                <a:cs typeface="Arial" panose="020B0604020202020204" pitchFamily="34" charset="0"/>
              </a:rPr>
              <a:t>Picture modes</a:t>
            </a:r>
          </a:p>
        </p:txBody>
      </p:sp>
      <p:pic>
        <p:nvPicPr>
          <p:cNvPr id="2" name="2 Bright and Contrast_V Bright and Contrast" descr="A picture containing sitting, television, monitor, green&#10;&#10;Description automatically generated">
            <a:extLst>
              <a:ext uri="{FF2B5EF4-FFF2-40B4-BE49-F238E27FC236}">
                <a16:creationId xmlns:a16="http://schemas.microsoft.com/office/drawing/2014/main" id="{466B30C2-4DC2-EFBB-F3B2-24BFF99D4B29}"/>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5118568" y="5415543"/>
            <a:ext cx="20601432" cy="16423333"/>
          </a:xfrm>
          <a:prstGeom prst="rect">
            <a:avLst/>
          </a:prstGeom>
        </p:spPr>
      </p:pic>
      <p:sp>
        <p:nvSpPr>
          <p:cNvPr id="6" name="2_Brightness and contrast">
            <a:extLst>
              <a:ext uri="{FF2B5EF4-FFF2-40B4-BE49-F238E27FC236}">
                <a16:creationId xmlns:a16="http://schemas.microsoft.com/office/drawing/2014/main" id="{5EB7C633-75E0-F74D-0EBF-20236FB706F0}"/>
              </a:ext>
            </a:extLst>
          </p:cNvPr>
          <p:cNvSpPr txBox="1"/>
          <p:nvPr/>
        </p:nvSpPr>
        <p:spPr>
          <a:xfrm>
            <a:off x="25680925" y="22255899"/>
            <a:ext cx="19476718" cy="1785104"/>
          </a:xfrm>
          <a:prstGeom prst="rect">
            <a:avLst/>
          </a:prstGeom>
          <a:noFill/>
        </p:spPr>
        <p:txBody>
          <a:bodyPr wrap="square">
            <a:spAutoFit/>
          </a:bodyPr>
          <a:lstStyle/>
          <a:p>
            <a:r>
              <a:rPr lang="en-US" sz="11000" dirty="0">
                <a:latin typeface="Arial" panose="020B0604020202020204" pitchFamily="34" charset="0"/>
                <a:cs typeface="Arial" panose="020B0604020202020204" pitchFamily="34" charset="0"/>
              </a:rPr>
              <a:t>Check image/contrast controls</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45616803"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Dim Image (Monitor)</a:t>
            </a:r>
          </a:p>
        </p:txBody>
      </p:sp>
    </p:spTree>
    <p:extLst>
      <p:ext uri="{BB962C8B-B14F-4D97-AF65-F5344CB8AC3E}">
        <p14:creationId xmlns:p14="http://schemas.microsoft.com/office/powerpoint/2010/main" val="292350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0"/>
            <a:ext cx="48768000" cy="4277031"/>
          </a:xfrm>
        </p:spPr>
      </p:pic>
      <p:sp>
        <p:nvSpPr>
          <p:cNvPr id="21" name="0_Copyright">
            <a:extLst>
              <a:ext uri="{FF2B5EF4-FFF2-40B4-BE49-F238E27FC236}">
                <a16:creationId xmlns:a16="http://schemas.microsoft.com/office/drawing/2014/main" id="{C13F93EA-72DA-4750-97E6-BC515AF470E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14" name="1_power saving text">
            <a:extLst>
              <a:ext uri="{FF2B5EF4-FFF2-40B4-BE49-F238E27FC236}">
                <a16:creationId xmlns:a16="http://schemas.microsoft.com/office/drawing/2014/main" id="{F7302874-6FF6-4F12-9408-F903772FAD68}"/>
              </a:ext>
            </a:extLst>
          </p:cNvPr>
          <p:cNvSpPr txBox="1"/>
          <p:nvPr/>
        </p:nvSpPr>
        <p:spPr>
          <a:xfrm>
            <a:off x="6519671" y="20674012"/>
            <a:ext cx="11073385" cy="3477875"/>
          </a:xfrm>
          <a:prstGeom prst="rect">
            <a:avLst/>
          </a:prstGeom>
          <a:noFill/>
        </p:spPr>
        <p:txBody>
          <a:bodyPr wrap="square">
            <a:spAutoFit/>
          </a:bodyPr>
          <a:lstStyle/>
          <a:p>
            <a:pPr algn="ctr"/>
            <a:r>
              <a:rPr lang="en-US" sz="11000" dirty="0">
                <a:latin typeface="Arial" panose="020B0604020202020204" pitchFamily="34" charset="0"/>
                <a:cs typeface="Arial" panose="020B0604020202020204" pitchFamily="34" charset="0"/>
              </a:rPr>
              <a:t>Power saving</a:t>
            </a:r>
          </a:p>
          <a:p>
            <a:pPr algn="ctr"/>
            <a:r>
              <a:rPr lang="en-US" sz="11000" dirty="0">
                <a:latin typeface="Arial" panose="020B0604020202020204" pitchFamily="34" charset="0"/>
                <a:cs typeface="Arial" panose="020B0604020202020204" pitchFamily="34" charset="0"/>
              </a:rPr>
              <a:t>Vendor settings</a:t>
            </a:r>
          </a:p>
        </p:txBody>
      </p:sp>
      <p:pic>
        <p:nvPicPr>
          <p:cNvPr id="2" name="1_Power saving 0_V Power saving 0_F 100" descr="An open computer sitting on top of a table&#10;&#10;Description automatically generated">
            <a:extLst>
              <a:ext uri="{FF2B5EF4-FFF2-40B4-BE49-F238E27FC236}">
                <a16:creationId xmlns:a16="http://schemas.microsoft.com/office/drawing/2014/main" id="{F9AAE2EA-2A82-8C52-554E-B206572563F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801367" y="6908578"/>
            <a:ext cx="19675645" cy="13614844"/>
          </a:xfrm>
          <a:prstGeom prst="rect">
            <a:avLst/>
          </a:prstGeom>
        </p:spPr>
      </p:pic>
      <p:pic>
        <p:nvPicPr>
          <p:cNvPr id="6" name="2_Power saving 1_V Power saving 1" descr="An open computer sitting on top of a table&#10;&#10;Description automatically generated">
            <a:extLst>
              <a:ext uri="{FF2B5EF4-FFF2-40B4-BE49-F238E27FC236}">
                <a16:creationId xmlns:a16="http://schemas.microsoft.com/office/drawing/2014/main" id="{BA10E980-C69C-F17A-E240-AD7A56EDB79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801367" y="6908578"/>
            <a:ext cx="19675645" cy="13614844"/>
          </a:xfrm>
          <a:prstGeom prst="rect">
            <a:avLst/>
          </a:prstGeom>
        </p:spPr>
      </p:pic>
      <p:pic>
        <p:nvPicPr>
          <p:cNvPr id="8" name="3_Power saving 2_V Power saving 2" descr="An open computer sitting on top of a table&#10;&#10;Description automatically generated">
            <a:extLst>
              <a:ext uri="{FF2B5EF4-FFF2-40B4-BE49-F238E27FC236}">
                <a16:creationId xmlns:a16="http://schemas.microsoft.com/office/drawing/2014/main" id="{6C6EB3B9-B9E5-7D1C-C70B-A9F318D1B7EE}"/>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801367" y="6908578"/>
            <a:ext cx="19675645" cy="13614844"/>
          </a:xfrm>
          <a:prstGeom prst="rect">
            <a:avLst/>
          </a:prstGeom>
        </p:spPr>
      </p:pic>
      <p:pic>
        <p:nvPicPr>
          <p:cNvPr id="10" name="4_Power saving 3_V Power saving 3" descr="An open computer sitting on top of a table&#10;&#10;Description automatically generated">
            <a:extLst>
              <a:ext uri="{FF2B5EF4-FFF2-40B4-BE49-F238E27FC236}">
                <a16:creationId xmlns:a16="http://schemas.microsoft.com/office/drawing/2014/main" id="{AB8B39BC-7BB2-6983-23FA-520AA38E0FEE}"/>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801367" y="6908578"/>
            <a:ext cx="19675645" cy="13614844"/>
          </a:xfrm>
          <a:prstGeom prst="rect">
            <a:avLst/>
          </a:prstGeom>
        </p:spPr>
      </p:pic>
      <p:pic>
        <p:nvPicPr>
          <p:cNvPr id="16" name="5_Power saving 4_V Power saving 4" descr="An open computer sitting on top of a table&#10;&#10;Description automatically generated">
            <a:extLst>
              <a:ext uri="{FF2B5EF4-FFF2-40B4-BE49-F238E27FC236}">
                <a16:creationId xmlns:a16="http://schemas.microsoft.com/office/drawing/2014/main" id="{52600A26-7816-4931-2736-9196B200E72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801367" y="6908578"/>
            <a:ext cx="19675645" cy="13614844"/>
          </a:xfrm>
          <a:prstGeom prst="rect">
            <a:avLst/>
          </a:prstGeom>
        </p:spPr>
      </p:pic>
      <p:pic>
        <p:nvPicPr>
          <p:cNvPr id="17" name="6_ Power saving 5_V Power saving 5" descr="An open computer sitting on top of a table&#10;&#10;Description automatically generated">
            <a:extLst>
              <a:ext uri="{FF2B5EF4-FFF2-40B4-BE49-F238E27FC236}">
                <a16:creationId xmlns:a16="http://schemas.microsoft.com/office/drawing/2014/main" id="{A77407A3-6BBD-2D60-13E7-13FAFA93E3E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801367" y="6908578"/>
            <a:ext cx="19675645" cy="13614844"/>
          </a:xfrm>
          <a:prstGeom prst="rect">
            <a:avLst/>
          </a:prstGeom>
        </p:spPr>
      </p:pic>
      <p:pic>
        <p:nvPicPr>
          <p:cNvPr id="23" name="7_Power saving 6_V Power saving 5" descr="An open computer sitting on top of a table&#10;&#10;Description automatically generated">
            <a:extLst>
              <a:ext uri="{FF2B5EF4-FFF2-40B4-BE49-F238E27FC236}">
                <a16:creationId xmlns:a16="http://schemas.microsoft.com/office/drawing/2014/main" id="{9A127E5B-7F4A-A3EC-A286-CD2412F9CCF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801367" y="6908578"/>
            <a:ext cx="19675645" cy="13614844"/>
          </a:xfrm>
          <a:prstGeom prst="rect">
            <a:avLst/>
          </a:prstGeom>
        </p:spPr>
      </p:pic>
      <p:pic>
        <p:nvPicPr>
          <p:cNvPr id="3" name="8_Power saving 0_V Power saving 0_F 100" descr="A screenshot of a computer&#10;&#10;Description automatically generated">
            <a:extLst>
              <a:ext uri="{FF2B5EF4-FFF2-40B4-BE49-F238E27FC236}">
                <a16:creationId xmlns:a16="http://schemas.microsoft.com/office/drawing/2014/main" id="{D1EBD244-E6A8-735A-49DC-9314A191F3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20251" y="6908578"/>
            <a:ext cx="24204166" cy="13614844"/>
          </a:xfrm>
          <a:prstGeom prst="rect">
            <a:avLst/>
          </a:prstGeom>
        </p:spPr>
      </p:pic>
      <p:sp>
        <p:nvSpPr>
          <p:cNvPr id="4" name="8_Night Light Text">
            <a:extLst>
              <a:ext uri="{FF2B5EF4-FFF2-40B4-BE49-F238E27FC236}">
                <a16:creationId xmlns:a16="http://schemas.microsoft.com/office/drawing/2014/main" id="{2C4BCEED-2500-7BBA-A4CD-D47E04154C0E}"/>
              </a:ext>
            </a:extLst>
          </p:cNvPr>
          <p:cNvSpPr txBox="1"/>
          <p:nvPr/>
        </p:nvSpPr>
        <p:spPr>
          <a:xfrm>
            <a:off x="25089614" y="20674012"/>
            <a:ext cx="20665439" cy="3477875"/>
          </a:xfrm>
          <a:prstGeom prst="rect">
            <a:avLst/>
          </a:prstGeom>
          <a:noFill/>
        </p:spPr>
        <p:txBody>
          <a:bodyPr wrap="square">
            <a:spAutoFit/>
          </a:bodyPr>
          <a:lstStyle/>
          <a:p>
            <a:pPr algn="ctr"/>
            <a:r>
              <a:rPr lang="en-GB" sz="11000" dirty="0">
                <a:latin typeface="Arial" panose="020B0604020202020204" pitchFamily="34" charset="0"/>
                <a:cs typeface="Arial" panose="020B0604020202020204" pitchFamily="34" charset="0"/>
              </a:rPr>
              <a:t>Night light</a:t>
            </a:r>
          </a:p>
          <a:p>
            <a:pPr algn="ctr"/>
            <a:r>
              <a:rPr lang="en-GB" sz="11000" dirty="0">
                <a:latin typeface="Arial" panose="020B0604020202020204" pitchFamily="34" charset="0"/>
                <a:cs typeface="Arial" panose="020B0604020202020204" pitchFamily="34" charset="0"/>
              </a:rPr>
              <a:t>Check image/contrast controls</a:t>
            </a:r>
          </a:p>
        </p:txBody>
      </p:sp>
      <p:pic>
        <p:nvPicPr>
          <p:cNvPr id="24" name="9_Display settings 1_V Display settings 01" descr="A screenshot of a computer&#10;&#10;Description automatically generated">
            <a:extLst>
              <a:ext uri="{FF2B5EF4-FFF2-40B4-BE49-F238E27FC236}">
                <a16:creationId xmlns:a16="http://schemas.microsoft.com/office/drawing/2014/main" id="{CBF046E4-5747-6026-3A00-DFCA0DDC17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20251" y="6908578"/>
            <a:ext cx="24204166" cy="13614844"/>
          </a:xfrm>
          <a:prstGeom prst="rect">
            <a:avLst/>
          </a:prstGeom>
        </p:spPr>
      </p:pic>
      <p:pic>
        <p:nvPicPr>
          <p:cNvPr id="25" name="10_Display settings 2_V Display settings 02" descr="A screenshot of a computer&#10;&#10;Description automatically generated">
            <a:extLst>
              <a:ext uri="{FF2B5EF4-FFF2-40B4-BE49-F238E27FC236}">
                <a16:creationId xmlns:a16="http://schemas.microsoft.com/office/drawing/2014/main" id="{CC713DD9-EFC2-25E7-E18C-1FDA24FB56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20251" y="6908578"/>
            <a:ext cx="24204166" cy="13614844"/>
          </a:xfrm>
          <a:prstGeom prst="rect">
            <a:avLst/>
          </a:prstGeom>
        </p:spPr>
      </p:pic>
      <p:pic>
        <p:nvPicPr>
          <p:cNvPr id="26" name="11_Display settings 3_V Display settings 03" descr="A screenshot of a computer&#10;&#10;Description automatically generated">
            <a:extLst>
              <a:ext uri="{FF2B5EF4-FFF2-40B4-BE49-F238E27FC236}">
                <a16:creationId xmlns:a16="http://schemas.microsoft.com/office/drawing/2014/main" id="{67037AFC-FC03-7A21-A056-00378074A9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20251" y="6908578"/>
            <a:ext cx="24204166" cy="13614844"/>
          </a:xfrm>
          <a:prstGeom prst="rect">
            <a:avLst/>
          </a:prstGeom>
        </p:spPr>
      </p:pic>
      <p:pic>
        <p:nvPicPr>
          <p:cNvPr id="27" name="12_Display settings 4_V Display settings 04" descr="A screenshot of a computer&#10;&#10;Description automatically generated">
            <a:extLst>
              <a:ext uri="{FF2B5EF4-FFF2-40B4-BE49-F238E27FC236}">
                <a16:creationId xmlns:a16="http://schemas.microsoft.com/office/drawing/2014/main" id="{F7DA6539-5775-EC2C-CC57-EEF40D974B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20251" y="6908578"/>
            <a:ext cx="24204166" cy="13614844"/>
          </a:xfrm>
          <a:prstGeom prst="rect">
            <a:avLst/>
          </a:prstGeom>
        </p:spPr>
      </p:pic>
      <p:pic>
        <p:nvPicPr>
          <p:cNvPr id="28" name="13_Display settings 5_V Display settings 05" descr="A screenshot of a computer&#10;&#10;Description automatically generated">
            <a:extLst>
              <a:ext uri="{FF2B5EF4-FFF2-40B4-BE49-F238E27FC236}">
                <a16:creationId xmlns:a16="http://schemas.microsoft.com/office/drawing/2014/main" id="{50B11C47-10A0-8A23-4D96-39DDBDDAF1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20251" y="6908578"/>
            <a:ext cx="24204166" cy="13614844"/>
          </a:xfrm>
          <a:prstGeom prst="rect">
            <a:avLst/>
          </a:prstGeom>
        </p:spPr>
      </p:pic>
      <p:pic>
        <p:nvPicPr>
          <p:cNvPr id="29" name="14_Display settings 6_V Display settings 06" descr="A screenshot of a computer&#10;&#10;Description automatically generated">
            <a:extLst>
              <a:ext uri="{FF2B5EF4-FFF2-40B4-BE49-F238E27FC236}">
                <a16:creationId xmlns:a16="http://schemas.microsoft.com/office/drawing/2014/main" id="{A8B64693-A179-C089-549F-3173D7B3AF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20251" y="6908578"/>
            <a:ext cx="24204166" cy="13614844"/>
          </a:xfrm>
          <a:prstGeom prst="rect">
            <a:avLst/>
          </a:prstGeom>
        </p:spPr>
      </p:pic>
      <p:pic>
        <p:nvPicPr>
          <p:cNvPr id="30" name="15_Display settings 7_V Display settings 07" descr="A screenshot of a computer&#10;&#10;Description automatically generated">
            <a:extLst>
              <a:ext uri="{FF2B5EF4-FFF2-40B4-BE49-F238E27FC236}">
                <a16:creationId xmlns:a16="http://schemas.microsoft.com/office/drawing/2014/main" id="{16C95A55-35D6-CFD7-0259-7AF0BDC5E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20251" y="6908578"/>
            <a:ext cx="24204166" cy="13614844"/>
          </a:xfrm>
          <a:prstGeom prst="rect">
            <a:avLst/>
          </a:prstGeom>
        </p:spPr>
      </p:pic>
      <p:pic>
        <p:nvPicPr>
          <p:cNvPr id="31" name="16_Display settings 8_V Display settings 08" descr="A screenshot of a computer&#10;&#10;Description automatically generated">
            <a:extLst>
              <a:ext uri="{FF2B5EF4-FFF2-40B4-BE49-F238E27FC236}">
                <a16:creationId xmlns:a16="http://schemas.microsoft.com/office/drawing/2014/main" id="{6AFEEAD7-85ED-9B99-299A-A88092C641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20251" y="6908578"/>
            <a:ext cx="24204166" cy="13614844"/>
          </a:xfrm>
          <a:prstGeom prst="rect">
            <a:avLst/>
          </a:prstGeom>
        </p:spPr>
      </p:pic>
      <p:pic>
        <p:nvPicPr>
          <p:cNvPr id="32" name="17_Display settings 9_V Display settings 09" descr="A screenshot of a computer&#10;&#10;Description automatically generated">
            <a:extLst>
              <a:ext uri="{FF2B5EF4-FFF2-40B4-BE49-F238E27FC236}">
                <a16:creationId xmlns:a16="http://schemas.microsoft.com/office/drawing/2014/main" id="{2FB7656B-B547-05A8-6A76-20819A6265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20251" y="6908578"/>
            <a:ext cx="24204166" cy="13614844"/>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801367" y="553465"/>
            <a:ext cx="44789489"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Dim Image (Computer)</a:t>
            </a:r>
          </a:p>
        </p:txBody>
      </p:sp>
    </p:spTree>
    <p:extLst>
      <p:ext uri="{BB962C8B-B14F-4D97-AF65-F5344CB8AC3E}">
        <p14:creationId xmlns:p14="http://schemas.microsoft.com/office/powerpoint/2010/main" val="2798778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16346" y="0"/>
            <a:ext cx="48735307" cy="4277031"/>
          </a:xfrm>
        </p:spPr>
      </p:pic>
      <p:sp>
        <p:nvSpPr>
          <p:cNvPr id="16" name="0_Copyright">
            <a:extLst>
              <a:ext uri="{FF2B5EF4-FFF2-40B4-BE49-F238E27FC236}">
                <a16:creationId xmlns:a16="http://schemas.microsoft.com/office/drawing/2014/main" id="{1376E169-CD38-4F14-BC68-8499D64623F6}"/>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10" name="1_server Text">
            <a:extLst>
              <a:ext uri="{FF2B5EF4-FFF2-40B4-BE49-F238E27FC236}">
                <a16:creationId xmlns:a16="http://schemas.microsoft.com/office/drawing/2014/main" id="{A2D67361-FFB1-D535-275B-6DB01F5D51A2}"/>
              </a:ext>
            </a:extLst>
          </p:cNvPr>
          <p:cNvSpPr txBox="1"/>
          <p:nvPr/>
        </p:nvSpPr>
        <p:spPr>
          <a:xfrm>
            <a:off x="587829" y="21190223"/>
            <a:ext cx="19970761" cy="3170099"/>
          </a:xfrm>
          <a:prstGeom prst="rect">
            <a:avLst/>
          </a:prstGeom>
          <a:noFill/>
        </p:spPr>
        <p:txBody>
          <a:bodyPr wrap="square">
            <a:spAutoFit/>
          </a:bodyPr>
          <a:lstStyle/>
          <a:p>
            <a:pPr algn="ctr"/>
            <a:r>
              <a:rPr lang="en-GB" sz="10000" dirty="0">
                <a:latin typeface="Arial" panose="020B0604020202020204" pitchFamily="34" charset="0"/>
                <a:cs typeface="Arial" panose="020B0604020202020204" pitchFamily="34" charset="0"/>
              </a:rPr>
              <a:t>Dull display</a:t>
            </a:r>
            <a:br>
              <a:rPr lang="en-GB" sz="10000" dirty="0">
                <a:latin typeface="Arial" panose="020B0604020202020204" pitchFamily="34" charset="0"/>
                <a:cs typeface="Arial" panose="020B0604020202020204" pitchFamily="34" charset="0"/>
              </a:rPr>
            </a:br>
            <a:r>
              <a:rPr lang="en-GB" sz="10000" dirty="0">
                <a:latin typeface="Arial" panose="020B0604020202020204" pitchFamily="34" charset="0"/>
                <a:cs typeface="Arial" panose="020B0604020202020204" pitchFamily="34" charset="0"/>
              </a:rPr>
              <a:t>(Computer configuration problem)</a:t>
            </a:r>
          </a:p>
        </p:txBody>
      </p:sp>
      <p:pic>
        <p:nvPicPr>
          <p:cNvPr id="8" name="1_server">
            <a:extLst>
              <a:ext uri="{FF2B5EF4-FFF2-40B4-BE49-F238E27FC236}">
                <a16:creationId xmlns:a16="http://schemas.microsoft.com/office/drawing/2014/main" id="{9D7B49B6-714C-559D-FA81-70D43EA670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626149" y="7278240"/>
            <a:ext cx="7956984" cy="13911983"/>
          </a:xfrm>
          <a:prstGeom prst="rect">
            <a:avLst/>
          </a:prstGeom>
        </p:spPr>
      </p:pic>
      <p:pic>
        <p:nvPicPr>
          <p:cNvPr id="3" name="1_monitor">
            <a:extLst>
              <a:ext uri="{FF2B5EF4-FFF2-40B4-BE49-F238E27FC236}">
                <a16:creationId xmlns:a16="http://schemas.microsoft.com/office/drawing/2014/main" id="{2B0CF476-DEAB-8C64-8356-5BF327ED28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4322" y="3475161"/>
            <a:ext cx="31266814" cy="17587586"/>
          </a:xfrm>
          <a:prstGeom prst="rect">
            <a:avLst/>
          </a:prstGeom>
        </p:spPr>
      </p:pic>
      <p:pic>
        <p:nvPicPr>
          <p:cNvPr id="4" name="1_Screen" descr="A cat sitting on top of a grass covered field&#10;&#10;Description automatically generated">
            <a:extLst>
              <a:ext uri="{FF2B5EF4-FFF2-40B4-BE49-F238E27FC236}">
                <a16:creationId xmlns:a16="http://schemas.microsoft.com/office/drawing/2014/main" id="{4A8134BA-2EC6-9957-23CD-BCE91D6920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59129" y="5279913"/>
            <a:ext cx="16533050" cy="10639904"/>
          </a:xfrm>
          <a:prstGeom prst="rect">
            <a:avLst/>
          </a:prstGeom>
        </p:spPr>
      </p:pic>
      <p:sp>
        <p:nvSpPr>
          <p:cNvPr id="21" name="2_console Text">
            <a:extLst>
              <a:ext uri="{FF2B5EF4-FFF2-40B4-BE49-F238E27FC236}">
                <a16:creationId xmlns:a16="http://schemas.microsoft.com/office/drawing/2014/main" id="{176B1F5C-DC4E-ADE7-5153-6A398A5651CA}"/>
              </a:ext>
            </a:extLst>
          </p:cNvPr>
          <p:cNvSpPr txBox="1"/>
          <p:nvPr/>
        </p:nvSpPr>
        <p:spPr>
          <a:xfrm>
            <a:off x="29047703" y="21356382"/>
            <a:ext cx="19970761" cy="3170099"/>
          </a:xfrm>
          <a:prstGeom prst="rect">
            <a:avLst/>
          </a:prstGeom>
          <a:noFill/>
        </p:spPr>
        <p:txBody>
          <a:bodyPr wrap="square">
            <a:spAutoFit/>
          </a:bodyPr>
          <a:lstStyle/>
          <a:p>
            <a:pPr algn="ctr"/>
            <a:r>
              <a:rPr lang="en-GB" sz="10000" dirty="0">
                <a:latin typeface="Arial" panose="020B0604020202020204" pitchFamily="34" charset="0"/>
                <a:cs typeface="Arial" panose="020B0604020202020204" pitchFamily="34" charset="0"/>
              </a:rPr>
              <a:t>Display good</a:t>
            </a:r>
            <a:br>
              <a:rPr lang="en-GB" sz="10000" dirty="0">
                <a:latin typeface="Arial" panose="020B0604020202020204" pitchFamily="34" charset="0"/>
                <a:cs typeface="Arial" panose="020B0604020202020204" pitchFamily="34" charset="0"/>
              </a:rPr>
            </a:br>
            <a:r>
              <a:rPr lang="en-GB" sz="10000" dirty="0">
                <a:latin typeface="Arial" panose="020B0604020202020204" pitchFamily="34" charset="0"/>
                <a:cs typeface="Arial" panose="020B0604020202020204" pitchFamily="34" charset="0"/>
              </a:rPr>
              <a:t>(Monitor working correctly)</a:t>
            </a:r>
          </a:p>
        </p:txBody>
      </p:sp>
      <p:pic>
        <p:nvPicPr>
          <p:cNvPr id="2" name="2_console" descr="A close up of a computer&#10;&#10;Description automatically generated">
            <a:extLst>
              <a:ext uri="{FF2B5EF4-FFF2-40B4-BE49-F238E27FC236}">
                <a16:creationId xmlns:a16="http://schemas.microsoft.com/office/drawing/2014/main" id="{21AC8C20-7B07-BFB5-5898-3A8213518F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492843" y="12268954"/>
            <a:ext cx="13810636" cy="7768483"/>
          </a:xfrm>
          <a:prstGeom prst="rect">
            <a:avLst/>
          </a:prstGeom>
        </p:spPr>
      </p:pic>
      <p:pic>
        <p:nvPicPr>
          <p:cNvPr id="6" name="2_Screen" descr="A cat sitting on top of a grass covered field&#10;&#10;Description automatically generated">
            <a:extLst>
              <a:ext uri="{FF2B5EF4-FFF2-40B4-BE49-F238E27FC236}">
                <a16:creationId xmlns:a16="http://schemas.microsoft.com/office/drawing/2014/main" id="{C74F8C2F-569B-32A3-76FF-0E30FA12D2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171447" y="5343081"/>
            <a:ext cx="16434895" cy="10576736"/>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801367" y="553465"/>
            <a:ext cx="44876575" cy="3170099"/>
          </a:xfrm>
          <a:prstGeom prst="rect">
            <a:avLst/>
          </a:prstGeom>
          <a:noFill/>
        </p:spPr>
        <p:txBody>
          <a:bodyPr wrap="square">
            <a:spAutoFit/>
          </a:bodyPr>
          <a:lstStyle/>
          <a:p>
            <a:r>
              <a:rPr lang="en-GB" sz="20000" b="1" dirty="0">
                <a:solidFill>
                  <a:schemeClr val="bg1"/>
                </a:solidFill>
                <a:latin typeface="Arial" panose="020B0604020202020204" pitchFamily="34" charset="0"/>
                <a:cs typeface="Arial" panose="020B0604020202020204" pitchFamily="34" charset="0"/>
              </a:rPr>
              <a:t>Try a Different Working Device</a:t>
            </a:r>
            <a:endParaRPr lang="en-US" sz="20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6956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0"/>
            <a:ext cx="48767999" cy="4277031"/>
          </a:xfrm>
        </p:spPr>
      </p:pic>
      <p:sp>
        <p:nvSpPr>
          <p:cNvPr id="16" name="0_Copyright">
            <a:extLst>
              <a:ext uri="{FF2B5EF4-FFF2-40B4-BE49-F238E27FC236}">
                <a16:creationId xmlns:a16="http://schemas.microsoft.com/office/drawing/2014/main" id="{1419BA4F-1F6E-44DB-A227-0B94D425C8B7}"/>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8" name="1_Flicker text">
            <a:extLst>
              <a:ext uri="{FF2B5EF4-FFF2-40B4-BE49-F238E27FC236}">
                <a16:creationId xmlns:a16="http://schemas.microsoft.com/office/drawing/2014/main" id="{57F3C276-7DFB-3F15-26DE-2E8973C7EE23}"/>
              </a:ext>
            </a:extLst>
          </p:cNvPr>
          <p:cNvSpPr txBox="1"/>
          <p:nvPr/>
        </p:nvSpPr>
        <p:spPr>
          <a:xfrm>
            <a:off x="8236768" y="14667316"/>
            <a:ext cx="9958214" cy="1631216"/>
          </a:xfrm>
          <a:prstGeom prst="rect">
            <a:avLst/>
          </a:prstGeom>
          <a:noFill/>
        </p:spPr>
        <p:txBody>
          <a:bodyPr wrap="square">
            <a:spAutoFit/>
          </a:bodyPr>
          <a:lstStyle/>
          <a:p>
            <a:pPr algn="ctr"/>
            <a:r>
              <a:rPr lang="en-US" sz="10000" dirty="0">
                <a:latin typeface="Arial" panose="020B0604020202020204" pitchFamily="34" charset="0"/>
                <a:cs typeface="Arial" panose="020B0604020202020204" pitchFamily="34" charset="0"/>
              </a:rPr>
              <a:t>Noise/Flickering</a:t>
            </a:r>
          </a:p>
        </p:txBody>
      </p:sp>
      <p:pic>
        <p:nvPicPr>
          <p:cNvPr id="6" name="1_Flicker_V Flicker_F 100">
            <a:extLst>
              <a:ext uri="{FF2B5EF4-FFF2-40B4-BE49-F238E27FC236}">
                <a16:creationId xmlns:a16="http://schemas.microsoft.com/office/drawing/2014/main" id="{030DFA00-8FC5-3B59-9C2A-F822259CBFF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745620" y="7080700"/>
            <a:ext cx="12940511" cy="7279038"/>
          </a:xfrm>
          <a:prstGeom prst="rect">
            <a:avLst/>
          </a:prstGeom>
        </p:spPr>
      </p:pic>
      <p:sp>
        <p:nvSpPr>
          <p:cNvPr id="10" name="2_Poor quality text">
            <a:extLst>
              <a:ext uri="{FF2B5EF4-FFF2-40B4-BE49-F238E27FC236}">
                <a16:creationId xmlns:a16="http://schemas.microsoft.com/office/drawing/2014/main" id="{EA226AC1-340E-96F0-B5C8-8A9E4C5DDFDF}"/>
              </a:ext>
            </a:extLst>
          </p:cNvPr>
          <p:cNvSpPr txBox="1"/>
          <p:nvPr/>
        </p:nvSpPr>
        <p:spPr>
          <a:xfrm>
            <a:off x="27432542" y="14667316"/>
            <a:ext cx="9958214" cy="1631216"/>
          </a:xfrm>
          <a:prstGeom prst="rect">
            <a:avLst/>
          </a:prstGeom>
          <a:noFill/>
        </p:spPr>
        <p:txBody>
          <a:bodyPr wrap="square">
            <a:spAutoFit/>
          </a:bodyPr>
          <a:lstStyle/>
          <a:p>
            <a:pPr algn="ctr"/>
            <a:r>
              <a:rPr lang="en-US" sz="10000" dirty="0">
                <a:latin typeface="Arial" panose="020B0604020202020204" pitchFamily="34" charset="0"/>
                <a:cs typeface="Arial" panose="020B0604020202020204" pitchFamily="34" charset="0"/>
              </a:rPr>
              <a:t>Poor quality</a:t>
            </a:r>
          </a:p>
        </p:txBody>
      </p:sp>
      <p:pic>
        <p:nvPicPr>
          <p:cNvPr id="4" name="2_Poor_V Poor_F 100" descr="A cat that is lying down and looking at the camera&#10;&#10;Description automatically generated">
            <a:extLst>
              <a:ext uri="{FF2B5EF4-FFF2-40B4-BE49-F238E27FC236}">
                <a16:creationId xmlns:a16="http://schemas.microsoft.com/office/drawing/2014/main" id="{2BA2FC1A-649F-90D6-FB4F-3520BAE0D4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14683" y="7112776"/>
            <a:ext cx="12940513" cy="7279038"/>
          </a:xfrm>
          <a:prstGeom prst="rect">
            <a:avLst/>
          </a:prstGeom>
        </p:spPr>
      </p:pic>
      <p:sp>
        <p:nvSpPr>
          <p:cNvPr id="21" name="3_Missing color text">
            <a:extLst>
              <a:ext uri="{FF2B5EF4-FFF2-40B4-BE49-F238E27FC236}">
                <a16:creationId xmlns:a16="http://schemas.microsoft.com/office/drawing/2014/main" id="{676CD144-65B6-6D5D-849E-5360657043A6}"/>
              </a:ext>
            </a:extLst>
          </p:cNvPr>
          <p:cNvSpPr txBox="1"/>
          <p:nvPr/>
        </p:nvSpPr>
        <p:spPr>
          <a:xfrm>
            <a:off x="8236768" y="23758717"/>
            <a:ext cx="9958214" cy="1631216"/>
          </a:xfrm>
          <a:prstGeom prst="rect">
            <a:avLst/>
          </a:prstGeom>
          <a:noFill/>
        </p:spPr>
        <p:txBody>
          <a:bodyPr wrap="square">
            <a:spAutoFit/>
          </a:bodyPr>
          <a:lstStyle/>
          <a:p>
            <a:pPr algn="ctr"/>
            <a:r>
              <a:rPr lang="en-US" sz="10000" dirty="0">
                <a:latin typeface="Arial" panose="020B0604020202020204" pitchFamily="34" charset="0"/>
                <a:cs typeface="Arial" panose="020B0604020202020204" pitchFamily="34" charset="0"/>
              </a:rPr>
              <a:t>Missing color</a:t>
            </a:r>
          </a:p>
        </p:txBody>
      </p:sp>
      <p:pic>
        <p:nvPicPr>
          <p:cNvPr id="3" name="3_Color_V Color_F 100" descr="A cat that is lying down and looking at the camera&#10;&#10;Description automatically generated">
            <a:extLst>
              <a:ext uri="{FF2B5EF4-FFF2-40B4-BE49-F238E27FC236}">
                <a16:creationId xmlns:a16="http://schemas.microsoft.com/office/drawing/2014/main" id="{353E672A-172F-3D71-8417-8408A2FD23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5620" y="16239286"/>
            <a:ext cx="12940511" cy="7279038"/>
          </a:xfrm>
          <a:prstGeom prst="rect">
            <a:avLst/>
          </a:prstGeom>
        </p:spPr>
      </p:pic>
      <p:sp>
        <p:nvSpPr>
          <p:cNvPr id="22" name="4_No high resolution text">
            <a:extLst>
              <a:ext uri="{FF2B5EF4-FFF2-40B4-BE49-F238E27FC236}">
                <a16:creationId xmlns:a16="http://schemas.microsoft.com/office/drawing/2014/main" id="{7D42FC1A-CE0E-4FCF-A80D-B0CC2527870B}"/>
              </a:ext>
            </a:extLst>
          </p:cNvPr>
          <p:cNvSpPr txBox="1"/>
          <p:nvPr/>
        </p:nvSpPr>
        <p:spPr>
          <a:xfrm>
            <a:off x="26035404" y="23992655"/>
            <a:ext cx="12678594" cy="1631216"/>
          </a:xfrm>
          <a:prstGeom prst="rect">
            <a:avLst/>
          </a:prstGeom>
          <a:noFill/>
        </p:spPr>
        <p:txBody>
          <a:bodyPr wrap="square">
            <a:spAutoFit/>
          </a:bodyPr>
          <a:lstStyle/>
          <a:p>
            <a:pPr algn="ctr"/>
            <a:r>
              <a:rPr lang="en-US" sz="10000" dirty="0">
                <a:latin typeface="Arial" panose="020B0604020202020204" pitchFamily="34" charset="0"/>
                <a:cs typeface="Arial" panose="020B0604020202020204" pitchFamily="34" charset="0"/>
              </a:rPr>
              <a:t>No high resolutions</a:t>
            </a:r>
          </a:p>
        </p:txBody>
      </p:sp>
      <p:pic>
        <p:nvPicPr>
          <p:cNvPr id="2" name="4_LowRes_V LowRes_F 100">
            <a:extLst>
              <a:ext uri="{FF2B5EF4-FFF2-40B4-BE49-F238E27FC236}">
                <a16:creationId xmlns:a16="http://schemas.microsoft.com/office/drawing/2014/main" id="{D69C8B28-2EDB-04C1-7E1E-7E4F7741432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5314683" y="16239286"/>
            <a:ext cx="13399315" cy="7537113"/>
          </a:xfrm>
          <a:prstGeom prst="rect">
            <a:avLst/>
          </a:prstGeom>
        </p:spPr>
      </p:pic>
      <p:sp>
        <p:nvSpPr>
          <p:cNvPr id="9" name="5_Bullet 1">
            <a:extLst>
              <a:ext uri="{FF2B5EF4-FFF2-40B4-BE49-F238E27FC236}">
                <a16:creationId xmlns:a16="http://schemas.microsoft.com/office/drawing/2014/main" id="{9AB0CD40-3F8C-4AD7-ABD2-0365709E7B83}"/>
              </a:ext>
            </a:extLst>
          </p:cNvPr>
          <p:cNvSpPr txBox="1"/>
          <p:nvPr/>
        </p:nvSpPr>
        <p:spPr>
          <a:xfrm>
            <a:off x="1139951" y="4816107"/>
            <a:ext cx="31738691" cy="2246769"/>
          </a:xfrm>
          <a:prstGeom prst="rect">
            <a:avLst/>
          </a:prstGeom>
          <a:noFill/>
        </p:spPr>
        <p:txBody>
          <a:bodyPr wrap="square">
            <a:spAutoFit/>
          </a:bodyPr>
          <a:lstStyle/>
          <a:p>
            <a:r>
              <a:rPr lang="en-GB" sz="14000" b="1" dirty="0">
                <a:solidFill>
                  <a:srgbClr val="1884C7"/>
                </a:solidFill>
                <a:latin typeface="Arial" panose="020B0604020202020204" pitchFamily="34" charset="0"/>
                <a:cs typeface="Arial" panose="020B0604020202020204" pitchFamily="34" charset="0"/>
              </a:rPr>
              <a:t>Check or replace the video cable</a:t>
            </a:r>
          </a:p>
        </p:txBody>
      </p:sp>
      <p:sp>
        <p:nvSpPr>
          <p:cNvPr id="7" name="0_Title">
            <a:extLst>
              <a:ext uri="{FF2B5EF4-FFF2-40B4-BE49-F238E27FC236}">
                <a16:creationId xmlns:a16="http://schemas.microsoft.com/office/drawing/2014/main" id="{C6A9A446-B5B1-43D9-8A9C-5F8306EFD223}"/>
              </a:ext>
            </a:extLst>
          </p:cNvPr>
          <p:cNvSpPr txBox="1"/>
          <p:nvPr/>
        </p:nvSpPr>
        <p:spPr>
          <a:xfrm>
            <a:off x="1801367" y="553465"/>
            <a:ext cx="45268461"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Image Quality</a:t>
            </a:r>
          </a:p>
        </p:txBody>
      </p:sp>
    </p:spTree>
    <p:extLst>
      <p:ext uri="{BB962C8B-B14F-4D97-AF65-F5344CB8AC3E}">
        <p14:creationId xmlns:p14="http://schemas.microsoft.com/office/powerpoint/2010/main" val="1178738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1" y="0"/>
            <a:ext cx="48768000" cy="4277031"/>
          </a:xfrm>
        </p:spPr>
      </p:pic>
      <p:sp>
        <p:nvSpPr>
          <p:cNvPr id="21" name="0_Copyright">
            <a:extLst>
              <a:ext uri="{FF2B5EF4-FFF2-40B4-BE49-F238E27FC236}">
                <a16:creationId xmlns:a16="http://schemas.microsoft.com/office/drawing/2014/main" id="{1D1C77CE-E6F3-4D8C-AEAC-451833E2C370}"/>
              </a:ext>
            </a:extLst>
          </p:cNvPr>
          <p:cNvSpPr txBox="1"/>
          <p:nvPr/>
        </p:nvSpPr>
        <p:spPr>
          <a:xfrm>
            <a:off x="40111136" y="25845427"/>
            <a:ext cx="8656864" cy="1131079"/>
          </a:xfrm>
          <a:prstGeom prst="rect">
            <a:avLst/>
          </a:prstGeom>
          <a:noFill/>
        </p:spPr>
        <p:txBody>
          <a:bodyPr wrap="square">
            <a:spAutoFit/>
          </a:bodyPr>
          <a:lstStyle/>
          <a:p>
            <a:r>
              <a:rPr lang="en-US" sz="6770">
                <a:solidFill>
                  <a:srgbClr val="A7A7A7"/>
                </a:solidFill>
                <a:latin typeface="Serpentine" pitchFamily="50" charset="0"/>
              </a:rPr>
              <a:t> © Copyright 2023</a:t>
            </a:r>
            <a:endParaRPr lang="en-US" sz="6770"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587829" y="25845427"/>
            <a:ext cx="8948057" cy="1131079"/>
          </a:xfrm>
          <a:prstGeom prst="rect">
            <a:avLst/>
          </a:prstGeom>
          <a:noFill/>
        </p:spPr>
        <p:txBody>
          <a:bodyPr wrap="square">
            <a:spAutoFit/>
          </a:bodyPr>
          <a:lstStyle/>
          <a:p>
            <a:r>
              <a:rPr lang="en-US" sz="6750"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1139952" y="4816107"/>
            <a:ext cx="24377904" cy="2246769"/>
          </a:xfrm>
          <a:prstGeom prst="rect">
            <a:avLst/>
          </a:prstGeom>
          <a:noFill/>
        </p:spPr>
        <p:txBody>
          <a:bodyPr wrap="square">
            <a:spAutoFit/>
          </a:bodyPr>
          <a:lstStyle/>
          <a:p>
            <a:r>
              <a:rPr lang="en-US" sz="14000" b="1" dirty="0">
                <a:solidFill>
                  <a:srgbClr val="1884C7"/>
                </a:solidFill>
                <a:latin typeface="Arial" panose="020B0604020202020204" pitchFamily="34" charset="0"/>
                <a:cs typeface="Arial" panose="020B0604020202020204" pitchFamily="34" charset="0"/>
              </a:rPr>
              <a:t>Check resolution and scale</a:t>
            </a:r>
          </a:p>
        </p:txBody>
      </p:sp>
      <p:pic>
        <p:nvPicPr>
          <p:cNvPr id="2" name="PDF display settings" descr="A screenshot of a cell phone&#10;&#10;Description automatically generated">
            <a:extLst>
              <a:ext uri="{FF2B5EF4-FFF2-40B4-BE49-F238E27FC236}">
                <a16:creationId xmlns:a16="http://schemas.microsoft.com/office/drawing/2014/main" id="{D0FF6EC4-2404-1CD6-F9B5-B490270581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5917" y="7601952"/>
            <a:ext cx="29563878" cy="15468473"/>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801367" y="553465"/>
            <a:ext cx="45616803" cy="3170099"/>
          </a:xfrm>
          <a:prstGeom prst="rect">
            <a:avLst/>
          </a:prstGeom>
          <a:noFill/>
        </p:spPr>
        <p:txBody>
          <a:bodyPr wrap="square">
            <a:spAutoFit/>
          </a:bodyPr>
          <a:lstStyle/>
          <a:p>
            <a:r>
              <a:rPr lang="en-US" sz="20000" b="1" dirty="0">
                <a:solidFill>
                  <a:schemeClr val="bg1"/>
                </a:solidFill>
                <a:latin typeface="Arial" panose="020B0604020202020204" pitchFamily="34" charset="0"/>
                <a:cs typeface="Arial" panose="020B0604020202020204" pitchFamily="34" charset="0"/>
              </a:rPr>
              <a:t>Display Fuzzy</a:t>
            </a:r>
          </a:p>
        </p:txBody>
      </p:sp>
    </p:spTree>
    <p:extLst>
      <p:ext uri="{BB962C8B-B14F-4D97-AF65-F5344CB8AC3E}">
        <p14:creationId xmlns:p14="http://schemas.microsoft.com/office/powerpoint/2010/main" val="205144860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0</TotalTime>
  <Words>5244</Words>
  <Application>Microsoft Office PowerPoint</Application>
  <PresentationFormat>Custom</PresentationFormat>
  <Paragraphs>220</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2023-03-02T11:43:57Z</dcterms:modified>
</cp:coreProperties>
</file>