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6"/>
  </p:notesMasterIdLst>
  <p:handoutMasterIdLst>
    <p:handoutMasterId r:id="rId7"/>
  </p:handoutMasterIdLst>
  <p:sldIdLst>
    <p:sldId id="280" r:id="rId2"/>
    <p:sldId id="290" r:id="rId3"/>
    <p:sldId id="291" r:id="rId4"/>
    <p:sldId id="292" r:id="rId5"/>
  </p:sldIdLst>
  <p:sldSz cx="24384000" cy="13716000"/>
  <p:notesSz cx="6858000" cy="9144000"/>
  <p:defaultTextStyle>
    <a:defPPr>
      <a:defRPr lang="en-US"/>
    </a:defPPr>
    <a:lvl1pPr marL="0" algn="l" defTabSz="2158902" rtl="0" eaLnBrk="1" latinLnBrk="0" hangingPunct="1">
      <a:defRPr sz="4266" kern="1200">
        <a:solidFill>
          <a:schemeClr val="tx1"/>
        </a:solidFill>
        <a:latin typeface="+mn-lt"/>
        <a:ea typeface="+mn-ea"/>
        <a:cs typeface="+mn-cs"/>
      </a:defRPr>
    </a:lvl1pPr>
    <a:lvl2pPr marL="1079451" algn="l" defTabSz="2158902" rtl="0" eaLnBrk="1" latinLnBrk="0" hangingPunct="1">
      <a:defRPr sz="4266" kern="1200">
        <a:solidFill>
          <a:schemeClr val="tx1"/>
        </a:solidFill>
        <a:latin typeface="+mn-lt"/>
        <a:ea typeface="+mn-ea"/>
        <a:cs typeface="+mn-cs"/>
      </a:defRPr>
    </a:lvl2pPr>
    <a:lvl3pPr marL="2158902" algn="l" defTabSz="2158902" rtl="0" eaLnBrk="1" latinLnBrk="0" hangingPunct="1">
      <a:defRPr sz="4266" kern="1200">
        <a:solidFill>
          <a:schemeClr val="tx1"/>
        </a:solidFill>
        <a:latin typeface="+mn-lt"/>
        <a:ea typeface="+mn-ea"/>
        <a:cs typeface="+mn-cs"/>
      </a:defRPr>
    </a:lvl3pPr>
    <a:lvl4pPr marL="3238353" algn="l" defTabSz="2158902" rtl="0" eaLnBrk="1" latinLnBrk="0" hangingPunct="1">
      <a:defRPr sz="4266" kern="1200">
        <a:solidFill>
          <a:schemeClr val="tx1"/>
        </a:solidFill>
        <a:latin typeface="+mn-lt"/>
        <a:ea typeface="+mn-ea"/>
        <a:cs typeface="+mn-cs"/>
      </a:defRPr>
    </a:lvl4pPr>
    <a:lvl5pPr marL="4317804" algn="l" defTabSz="2158902" rtl="0" eaLnBrk="1" latinLnBrk="0" hangingPunct="1">
      <a:defRPr sz="4266" kern="1200">
        <a:solidFill>
          <a:schemeClr val="tx1"/>
        </a:solidFill>
        <a:latin typeface="+mn-lt"/>
        <a:ea typeface="+mn-ea"/>
        <a:cs typeface="+mn-cs"/>
      </a:defRPr>
    </a:lvl5pPr>
    <a:lvl6pPr marL="5397255" algn="l" defTabSz="2158902" rtl="0" eaLnBrk="1" latinLnBrk="0" hangingPunct="1">
      <a:defRPr sz="4266" kern="1200">
        <a:solidFill>
          <a:schemeClr val="tx1"/>
        </a:solidFill>
        <a:latin typeface="+mn-lt"/>
        <a:ea typeface="+mn-ea"/>
        <a:cs typeface="+mn-cs"/>
      </a:defRPr>
    </a:lvl6pPr>
    <a:lvl7pPr marL="6476705" algn="l" defTabSz="2158902" rtl="0" eaLnBrk="1" latinLnBrk="0" hangingPunct="1">
      <a:defRPr sz="4266" kern="1200">
        <a:solidFill>
          <a:schemeClr val="tx1"/>
        </a:solidFill>
        <a:latin typeface="+mn-lt"/>
        <a:ea typeface="+mn-ea"/>
        <a:cs typeface="+mn-cs"/>
      </a:defRPr>
    </a:lvl7pPr>
    <a:lvl8pPr marL="7556156" algn="l" defTabSz="2158902" rtl="0" eaLnBrk="1" latinLnBrk="0" hangingPunct="1">
      <a:defRPr sz="4266" kern="1200">
        <a:solidFill>
          <a:schemeClr val="tx1"/>
        </a:solidFill>
        <a:latin typeface="+mn-lt"/>
        <a:ea typeface="+mn-ea"/>
        <a:cs typeface="+mn-cs"/>
      </a:defRPr>
    </a:lvl8pPr>
    <a:lvl9pPr marL="8635607" algn="l" defTabSz="2158902" rtl="0" eaLnBrk="1" latinLnBrk="0" hangingPunct="1">
      <a:defRPr sz="426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4988-921B-43C6-B70C-800560F1A231}">
          <p14:sldIdLst>
            <p14:sldId id="280"/>
            <p14:sldId id="290"/>
            <p14:sldId id="291"/>
            <p14:sldId id="292"/>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F0"/>
    <a:srgbClr val="FFFFFF"/>
    <a:srgbClr val="E1FFE1"/>
    <a:srgbClr val="D2FFD2"/>
    <a:srgbClr val="C3FFBE"/>
    <a:srgbClr val="E1FAE1"/>
    <a:srgbClr val="C3FFC3"/>
    <a:srgbClr val="B4FFB4"/>
    <a:srgbClr val="A5FFA5"/>
    <a:srgbClr val="96F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078" autoAdjust="0"/>
  </p:normalViewPr>
  <p:slideViewPr>
    <p:cSldViewPr>
      <p:cViewPr varScale="1">
        <p:scale>
          <a:sx n="34" d="100"/>
          <a:sy n="34" d="100"/>
        </p:scale>
        <p:origin x="2204" y="72"/>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5" d="100"/>
          <a:sy n="125" d="100"/>
        </p:scale>
        <p:origin x="4928"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CD8CBE-C1EC-48D9-85D8-4416F5921463}" type="datetimeFigureOut">
              <a:rPr lang="en-US" smtClean="0"/>
              <a:t>8/21/2022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4919A-1725-4138-B3E5-BFBE34E525DE}" type="slidenum">
              <a:rPr lang="en-US" smtClean="0"/>
              <a:t>‹#›</a:t>
            </a:fld>
            <a:endParaRPr lang="en-US"/>
          </a:p>
        </p:txBody>
      </p:sp>
    </p:spTree>
    <p:extLst>
      <p:ext uri="{BB962C8B-B14F-4D97-AF65-F5344CB8AC3E}">
        <p14:creationId xmlns:p14="http://schemas.microsoft.com/office/powerpoint/2010/main" val="344240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98DD4-7622-4E0F-9F4D-10EAC7C7D5B6}" type="datetimeFigureOut">
              <a:rPr lang="en-US" smtClean="0"/>
              <a:t>8/21/2022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267199"/>
            <a:ext cx="6096000" cy="441801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r>
              <a:rPr lang="en-GB"/>
              <a:t>Copyright 2022 © http://ITFreeTraining.com</a:t>
            </a:r>
            <a:endParaRPr lang="en-US" dirty="0"/>
          </a:p>
        </p:txBody>
      </p:sp>
      <p:sp>
        <p:nvSpPr>
          <p:cNvPr id="8" name="TextBox 7"/>
          <p:cNvSpPr txBox="1"/>
          <p:nvPr/>
        </p:nvSpPr>
        <p:spPr>
          <a:xfrm>
            <a:off x="1828800" y="6858000"/>
            <a:ext cx="1981200"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978052604"/>
      </p:ext>
    </p:extLst>
  </p:cSld>
  <p:clrMap bg1="lt1" tx1="dk1" bg2="lt2" tx2="dk2" accent1="accent1" accent2="accent2" accent3="accent3" accent4="accent4" accent5="accent5" accent6="accent6" hlink="hlink" folHlink="folHlink"/>
  <p:notesStyle>
    <a:lvl1pPr marL="0" algn="l" defTabSz="2158902" rtl="0" eaLnBrk="1" latinLnBrk="0" hangingPunct="1">
      <a:defRPr sz="2933" kern="1200">
        <a:solidFill>
          <a:schemeClr val="tx1"/>
        </a:solidFill>
        <a:latin typeface="+mn-lt"/>
        <a:ea typeface="+mn-ea"/>
        <a:cs typeface="+mn-cs"/>
      </a:defRPr>
    </a:lvl1pPr>
    <a:lvl2pPr marL="1079451" algn="l" defTabSz="2158902" rtl="0" eaLnBrk="1" latinLnBrk="0" hangingPunct="1">
      <a:defRPr sz="2933" kern="1200">
        <a:solidFill>
          <a:schemeClr val="tx1"/>
        </a:solidFill>
        <a:latin typeface="+mn-lt"/>
        <a:ea typeface="+mn-ea"/>
        <a:cs typeface="+mn-cs"/>
      </a:defRPr>
    </a:lvl2pPr>
    <a:lvl3pPr marL="2158902" algn="l" defTabSz="2158902" rtl="0" eaLnBrk="1" latinLnBrk="0" hangingPunct="1">
      <a:defRPr sz="2933" kern="1200">
        <a:solidFill>
          <a:schemeClr val="tx1"/>
        </a:solidFill>
        <a:latin typeface="+mn-lt"/>
        <a:ea typeface="+mn-ea"/>
        <a:cs typeface="+mn-cs"/>
      </a:defRPr>
    </a:lvl3pPr>
    <a:lvl4pPr marL="3238353" algn="l" defTabSz="2158902" rtl="0" eaLnBrk="1" latinLnBrk="0" hangingPunct="1">
      <a:defRPr sz="2933" kern="1200">
        <a:solidFill>
          <a:schemeClr val="tx1"/>
        </a:solidFill>
        <a:latin typeface="+mn-lt"/>
        <a:ea typeface="+mn-ea"/>
        <a:cs typeface="+mn-cs"/>
      </a:defRPr>
    </a:lvl4pPr>
    <a:lvl5pPr marL="4317804" algn="l" defTabSz="2158902" rtl="0" eaLnBrk="1" latinLnBrk="0" hangingPunct="1">
      <a:defRPr sz="2933" kern="1200">
        <a:solidFill>
          <a:schemeClr val="tx1"/>
        </a:solidFill>
        <a:latin typeface="+mn-lt"/>
        <a:ea typeface="+mn-ea"/>
        <a:cs typeface="+mn-cs"/>
      </a:defRPr>
    </a:lvl5pPr>
    <a:lvl6pPr marL="5397255" algn="l" defTabSz="2158902" rtl="0" eaLnBrk="1" latinLnBrk="0" hangingPunct="1">
      <a:defRPr sz="2933" kern="1200">
        <a:solidFill>
          <a:schemeClr val="tx1"/>
        </a:solidFill>
        <a:latin typeface="+mn-lt"/>
        <a:ea typeface="+mn-ea"/>
        <a:cs typeface="+mn-cs"/>
      </a:defRPr>
    </a:lvl6pPr>
    <a:lvl7pPr marL="6476705" algn="l" defTabSz="2158902" rtl="0" eaLnBrk="1" latinLnBrk="0" hangingPunct="1">
      <a:defRPr sz="2933" kern="1200">
        <a:solidFill>
          <a:schemeClr val="tx1"/>
        </a:solidFill>
        <a:latin typeface="+mn-lt"/>
        <a:ea typeface="+mn-ea"/>
        <a:cs typeface="+mn-cs"/>
      </a:defRPr>
    </a:lvl7pPr>
    <a:lvl8pPr marL="7556156" algn="l" defTabSz="2158902" rtl="0" eaLnBrk="1" latinLnBrk="0" hangingPunct="1">
      <a:defRPr sz="2933" kern="1200">
        <a:solidFill>
          <a:schemeClr val="tx1"/>
        </a:solidFill>
        <a:latin typeface="+mn-lt"/>
        <a:ea typeface="+mn-ea"/>
        <a:cs typeface="+mn-cs"/>
      </a:defRPr>
    </a:lvl8pPr>
    <a:lvl9pPr marL="8635607" algn="l" defTabSz="2158902" rtl="0" eaLnBrk="1" latinLnBrk="0" hangingPunct="1">
      <a:defRPr sz="2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In </a:t>
            </a:r>
            <a:r>
              <a:rPr lang="en-GB" sz="1200" dirty="0"/>
              <a:t>this video from ITFreeTraining, I will look at Video Graphics Array or VGA. This standard has been expanded on since it was first released and consider a legacy standard by todays standards, but still used in certain circumstances.</a:t>
            </a:r>
            <a:endParaRPr lang="en-AU" sz="1200" dirty="0"/>
          </a:p>
        </p:txBody>
      </p:sp>
      <p:sp>
        <p:nvSpPr>
          <p:cNvPr id="4" name="Slide Number Placeholder 3"/>
          <p:cNvSpPr>
            <a:spLocks noGrp="1"/>
          </p:cNvSpPr>
          <p:nvPr>
            <p:ph type="sldNum" sz="quarter" idx="10"/>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40746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0:15 Video Graphics Array or VGA, was first introduced in 1987. It used a 15-pin plug and connector. The VGA standard was the first standard to use a 256-color palette. This palette is a selection of colors out of 16 million colors. Before this, other standards could only display a small number of colors.</a:t>
            </a:r>
          </a:p>
          <a:p>
            <a:endParaRPr lang="en-GB" sz="1200"/>
          </a:p>
          <a:p>
            <a:r>
              <a:rPr lang="en-GB" sz="1200"/>
              <a:t>This was the last standard that the majority of PC manufacturers conformed to. Nowadays, it is expected that any video card will support the VGA standard. This is important because it provides a common way for all computers to display graphics. For example, when you first turn your computer on, a lot of older BIOS’s will use VGA when they start up. Once the computer is running it will switch to a different resolution, assuming there are drivers to support the video card, which brings us to our next point.</a:t>
            </a:r>
            <a:endParaRPr lang="en-US" sz="1200"/>
          </a:p>
        </p:txBody>
      </p:sp>
      <p:sp>
        <p:nvSpPr>
          <p:cNvPr id="4" name="Slide Number Placeholder 3"/>
          <p:cNvSpPr>
            <a:spLocks noGrp="1"/>
          </p:cNvSpPr>
          <p:nvPr>
            <p:ph type="sldNum" sz="quarter" idx="5"/>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260900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1:10 The VGA standard provides a common way for all computers to display graphics. A common resolution provided by VGA includes 640 by 480 with 16 </a:t>
            </a:r>
            <a:r>
              <a:rPr lang="en-GB" sz="1200" dirty="0" err="1"/>
              <a:t>colors</a:t>
            </a:r>
            <a:r>
              <a:rPr lang="en-GB" sz="1200" dirty="0"/>
              <a:t> and 320 by 200 with 256 </a:t>
            </a:r>
            <a:r>
              <a:rPr lang="en-GB" sz="1200" dirty="0" err="1"/>
              <a:t>colors</a:t>
            </a:r>
            <a:r>
              <a:rPr lang="en-GB" sz="1200" dirty="0"/>
              <a:t>. However, depending on what the manufacturer has implemented in their hardware, the resolutions can scale much higher.</a:t>
            </a:r>
          </a:p>
          <a:p>
            <a:endParaRPr lang="en-GB" sz="1200" dirty="0"/>
          </a:p>
          <a:p>
            <a:r>
              <a:rPr lang="en-GB" sz="1200" dirty="0"/>
              <a:t>When you install a new graphics card or install Windows, it is a good idea to check in device manager to see which device driver was installed. In this case, you can see the Standard VGA Graphics Adapter was installed. When it does not have a device driver for the graphics card, Windows and other operating systems, will install a default device driver, in this case the Standard VGA Graphics Adapter. Depending on which operating system you are using and if it is a physical or a virtual machine, the device driver may be called a different name. For example, on this version of Windows the device driver is called “Microsoft Basic Display Adapter”. Newer version of Windows has increased the minimum resolution supported to 800x600 resolution. So don’t be surprised if you see that resolution rather than 640x480.</a:t>
            </a:r>
          </a:p>
          <a:p>
            <a:endParaRPr lang="en-GB" sz="1200" dirty="0"/>
          </a:p>
          <a:p>
            <a:r>
              <a:rPr lang="en-GB" sz="1200" dirty="0"/>
              <a:t>The point to remember is that, when a default graphics device driver like these are installed, they will have limited performance and capabilities. For example, the device driver may be limited by what resolution it can display. When you first install Windows, if the resolution is lower than what the monitor supports this is an indication that the default graphics device driver was installed. For best performance, install the video device driver for the installed video card.</a:t>
            </a:r>
          </a:p>
          <a:p>
            <a:endParaRPr lang="en-GB" sz="1200" dirty="0"/>
          </a:p>
          <a:p>
            <a:r>
              <a:rPr lang="en-GB" sz="1200" dirty="0"/>
              <a:t>In some cases, the default device driver may support the same resolution that your monitor supports. For example, the “Microsoft Basic Display Adapter” in our testing supported our 2K monitor but not our 4K monitor at maximum resolution. Although you may think you don’t need to worry about changing the device driver since it appears to be working okay, the default device driver will most likely perform slower than the device driver for the specified graphics card. You may also find additional features will not be available, for example transparency effects may not be available. For this reason, I would recommend always updating the device driver to the correct device driver even if you are only planning to run the computer at low resolutions.</a:t>
            </a:r>
            <a:endParaRPr lang="en-US" sz="1200" dirty="0"/>
          </a:p>
        </p:txBody>
      </p:sp>
      <p:sp>
        <p:nvSpPr>
          <p:cNvPr id="4" name="Slide Number Placeholder 3"/>
          <p:cNvSpPr>
            <a:spLocks noGrp="1"/>
          </p:cNvSpPr>
          <p:nvPr>
            <p:ph type="sldNum" sz="quarter" idx="5"/>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12661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3:35 The VGA standard is now long obsolete, but still supported for backwards compatibility. For a while, Video Electronics Standards Association or VESA extended the capabilities of graphics cards and provided a standard for manufacturers to follow. However nowadays there is no such central standard and manufacturers of devices choose the resolutions they wish to support. I will now have a look at some of the popular resolutions that are used.</a:t>
            </a:r>
          </a:p>
          <a:p>
            <a:endParaRPr lang="en-GB" sz="1200" dirty="0"/>
          </a:p>
          <a:p>
            <a:r>
              <a:rPr lang="en-GB" sz="1200" dirty="0"/>
              <a:t>To start with, there is 4K. There are of course higher resolutions like 5K, 6K and 8K, but 4K illustrates the main points that help you understand these resolutions. To start with, notice that the resolution is 3840 by 2160. Numbers like these are hard to remember so you will often see these resolutions </a:t>
            </a:r>
            <a:r>
              <a:rPr lang="en-GB" sz="1200" dirty="0" err="1"/>
              <a:t>labeled</a:t>
            </a:r>
            <a:r>
              <a:rPr lang="en-GB" sz="1200" dirty="0"/>
              <a:t> as something else. In the case of 4K, it will often be called Ultra HD or UHD.</a:t>
            </a:r>
          </a:p>
          <a:p>
            <a:endParaRPr lang="en-GB" sz="1200" dirty="0"/>
          </a:p>
          <a:p>
            <a:r>
              <a:rPr lang="en-GB" sz="1200" dirty="0"/>
              <a:t>There are many different variations of 4K. Home users will use this resolution whereas movie projectors use a slightly larger resolution. The point to remember is that if the resolution is close to 4000 pixels horizontally, it is a 4K resolution. A 5K resolution is close to 5000 pixels and so forth for 6K and 8K. You can see why calling these resolutions 4K, 5K etc. has become popular as it is easier to remember than Ultra, UHD, or 3840 by 2160.</a:t>
            </a:r>
          </a:p>
          <a:p>
            <a:endParaRPr lang="en-GB" sz="1200" dirty="0"/>
          </a:p>
          <a:p>
            <a:r>
              <a:rPr lang="en-GB" sz="1200" dirty="0"/>
              <a:t>The next resolution I will look at is Quad HD otherwise known as QHD. You will notice that this resolution is about two and a half thousand pixels across, so the question is, is this considered a 2K resolution? The answer is, yes since it is more than 2000 pixels it would be, but it is not close enough to be considered 3K.</a:t>
            </a:r>
          </a:p>
          <a:p>
            <a:endParaRPr lang="en-GB" sz="1200" dirty="0"/>
          </a:p>
          <a:p>
            <a:r>
              <a:rPr lang="en-GB" sz="1200" dirty="0"/>
              <a:t>The next resolution, Full HD is what you will probably see a lot of. Since the resolution is 1920 by 1080 you will often see this resolution as 1080p, with the ‘p’ meaning progressive which means that on each redraw of the screen all scan lines are updated. If you see 1080i, this means that every second scan line is drawn when the screen is updated. Early monitors and TVs used 1080i; however, you don’t seem to see these types of screens on the market anymore.</a:t>
            </a:r>
          </a:p>
          <a:p>
            <a:endParaRPr lang="en-GB" sz="1200" dirty="0"/>
          </a:p>
          <a:p>
            <a:r>
              <a:rPr lang="en-GB" sz="1200" dirty="0"/>
              <a:t>You will notice that this is in reference to the number of vertical pixels rather than horizontal which is the opposite of resolutions like 4K. The only other common resolution that this standard was used with was 1280 by 720 or 720p. However, as Full HD became popular, you really stopped seeing 720p being used anymore. You will find that 1080p is still widely used, for example our videos are all done in 1080p. This resolution gives good quality for videos like training videos; however, if you are filming live action you may want to start looking at 2K and 4K.</a:t>
            </a:r>
          </a:p>
          <a:p>
            <a:endParaRPr lang="en-GB" sz="1200" dirty="0"/>
          </a:p>
          <a:p>
            <a:r>
              <a:rPr lang="en-GB" sz="1200" dirty="0"/>
              <a:t>The next few resolutions I will skip over pretty quickly because, nowadays, any new screens will probably be most likely 1080p or above. The next resolution is HD+. HD Plus is a widescreen format that you may find on small devices like DVD players or small laptops.</a:t>
            </a:r>
          </a:p>
          <a:p>
            <a:endParaRPr lang="en-GB" sz="1200" dirty="0"/>
          </a:p>
          <a:p>
            <a:r>
              <a:rPr lang="en-GB" sz="1200" dirty="0"/>
              <a:t>The next resolution is Wide Super XGA or WSXGA. As resolutions started getting higher, different abbreviations started to be used like this one. The problem was that every resolution had its own abbreviation and they are not easy to remember. Usually when I see an abbreviation like this, I do a search to find out what it means and what resolution it supports. You can see why industry started going for 1080p and 4K. These are just easier to remember and give you an idea of what resolution the screen supports.</a:t>
            </a:r>
          </a:p>
          <a:p>
            <a:endParaRPr lang="en-GB" sz="1200" dirty="0"/>
          </a:p>
          <a:p>
            <a:r>
              <a:rPr lang="en-GB" sz="1200" dirty="0"/>
              <a:t>The next resolution is HD, which was popular at the time, but you don’t tend to see it used that much nowadays except with small devices.</a:t>
            </a:r>
          </a:p>
          <a:p>
            <a:endParaRPr lang="en-GB" sz="1200" dirty="0"/>
          </a:p>
          <a:p>
            <a:r>
              <a:rPr lang="en-GB" sz="1200" dirty="0"/>
              <a:t>The next resolution is Super SXGA or Super XGA. You will notice that XGA is included a lot in these abbreviations, and I will look at why this is the case in a moment. These screens are rather box like and generally in the old days used for displaying video, for example from CCTV. Now devices like CCTV are adopting standards like 1080p and 4K so you don’t see these types of screens much these days.</a:t>
            </a:r>
          </a:p>
          <a:p>
            <a:endParaRPr lang="en-GB" sz="1200" dirty="0"/>
          </a:p>
          <a:p>
            <a:r>
              <a:rPr lang="en-GB" sz="1200" dirty="0"/>
              <a:t>Generally, I try to stay away from monitors that don’t use very common resolutions. Software is generally designed to run at particular resolutions, and I would generally try to stick with the standard widescreen resolutions rather than purchase an unusual one.</a:t>
            </a:r>
          </a:p>
          <a:p>
            <a:endParaRPr lang="en-GB" sz="1200" dirty="0"/>
          </a:p>
          <a:p>
            <a:r>
              <a:rPr lang="en-GB" sz="1200" dirty="0"/>
              <a:t>Next there is Widescreen XGA which is just a less box like version than the previous one. Now comes Extended Graphics Array or XGA. This resolution is 1024 by 768 and was very popular in the old days of computing. Since it is around 1000 pixels across, technically it would be 1K, however back than no one was using this terminology. It does however give you an idea how small 1K would be compared with 4K.</a:t>
            </a:r>
          </a:p>
          <a:p>
            <a:endParaRPr lang="en-GB" sz="1200" dirty="0"/>
          </a:p>
          <a:p>
            <a:r>
              <a:rPr lang="en-GB" sz="1200" dirty="0"/>
              <a:t>The last resolution I will look at is VGA which is 640 by 480. This resolution is now obsolete, however may still be used to display start-up screens. You will find that sometimes a slightly different variation of the resolution will be used, but is still called VGA. VGA is where everyone stopped following the standards set by IBM and started following VESA and now it is up to the manufacturers to decide what is going to happen next.</a:t>
            </a:r>
          </a:p>
          <a:p>
            <a:endParaRPr lang="en-GB" sz="1200" dirty="0"/>
          </a:p>
          <a:p>
            <a:r>
              <a:rPr lang="en-GB" sz="1200" dirty="0"/>
              <a:t>You can see that we have come a long way from the old VGA days. Nowadays widescreen formats like 16:9 are commonplace. You sometimes get people who prefer even wider format like 16:10. If you do, however, need to purchase an old screen, I would personally try to stick with one of the common aspect ratios rather than purchasing an unusual resolution.</a:t>
            </a:r>
          </a:p>
          <a:p>
            <a:endParaRPr lang="en-GB" sz="1200" dirty="0"/>
          </a:p>
          <a:p>
            <a:r>
              <a:rPr lang="en-GB" sz="1200" dirty="0"/>
              <a:t>This concludes this video from ITFreeTraining on VGA standards. I hope you have found this video informative and I hope to see you in other videos from us. Until the next video, I would like to thank you for watching.</a:t>
            </a:r>
          </a:p>
          <a:p>
            <a:endParaRPr lang="en-GB" sz="1200" dirty="0"/>
          </a:p>
          <a:p>
            <a:r>
              <a:rPr lang="en-GB" sz="1200" dirty="0"/>
              <a:t>References</a:t>
            </a:r>
          </a:p>
          <a:p>
            <a:r>
              <a:rPr lang="en-GB" sz="1200" dirty="0"/>
              <a:t>“The Official CompTIA A+ Core Study Guide (Exam 220-1001)” Chapter 5 Position 46 – 51</a:t>
            </a:r>
          </a:p>
          <a:p>
            <a:r>
              <a:rPr lang="en-GB" sz="1200" dirty="0"/>
              <a:t>https://en.wikipedia.org/wiki/Video_Graphics_Array</a:t>
            </a:r>
          </a:p>
          <a:p>
            <a:r>
              <a:rPr lang="en-GB" sz="1200" dirty="0"/>
              <a:t>“Picture: VGA cable” https://en.wikipedia.org/wiki/File:Vga-cable.jpg</a:t>
            </a:r>
          </a:p>
          <a:p>
            <a:r>
              <a:rPr lang="en-GB" sz="1200" dirty="0"/>
              <a:t>“Picture: VGA port” https://en.wikipedia.org/wiki/File:SVGA_port.jpg</a:t>
            </a:r>
          </a:p>
          <a:p>
            <a:endParaRPr lang="en-GB" sz="1200" dirty="0"/>
          </a:p>
          <a:p>
            <a:r>
              <a:rPr lang="en-GB" sz="1200" dirty="0"/>
              <a:t>Credits</a:t>
            </a:r>
          </a:p>
          <a:p>
            <a:r>
              <a:rPr lang="en-GB" sz="1200" dirty="0"/>
              <a:t>Trainer: Austin Mason http://ITFreeTraining.com</a:t>
            </a:r>
          </a:p>
          <a:p>
            <a:r>
              <a:rPr lang="en-GB" sz="1200" dirty="0"/>
              <a:t>Voice Talent: HP Lewis http://hplewis.com</a:t>
            </a:r>
          </a:p>
          <a:p>
            <a:r>
              <a:rPr lang="en-GB" sz="1200" dirty="0"/>
              <a:t>Quality Assurance: Brett Batson http://www.pbb-proofreading.uk</a:t>
            </a:r>
            <a:endParaRPr lang="en-US" sz="1200" dirty="0"/>
          </a:p>
        </p:txBody>
      </p:sp>
      <p:sp>
        <p:nvSpPr>
          <p:cNvPr id="4" name="Slide Number Placeholder 3"/>
          <p:cNvSpPr>
            <a:spLocks noGrp="1"/>
          </p:cNvSpPr>
          <p:nvPr>
            <p:ph type="sldNum" sz="quarter" idx="5"/>
          </p:nvPr>
        </p:nvSpPr>
        <p:spPr/>
        <p:txBody>
          <a:bodyPr/>
          <a:lstStyle/>
          <a:p>
            <a:r>
              <a:rPr lang="en-GB"/>
              <a:t>Copyright 2022 © http://ITFreeTraining.com</a:t>
            </a:r>
            <a:endParaRPr lang="en-US" dirty="0"/>
          </a:p>
        </p:txBody>
      </p:sp>
    </p:spTree>
    <p:extLst>
      <p:ext uri="{BB962C8B-B14F-4D97-AF65-F5344CB8AC3E}">
        <p14:creationId xmlns:p14="http://schemas.microsoft.com/office/powerpoint/2010/main" val="240498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4260853"/>
            <a:ext cx="20726400" cy="2940048"/>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611612" y="7772404"/>
            <a:ext cx="22754448" cy="3505197"/>
          </a:xfrm>
        </p:spPr>
        <p:txBody>
          <a:bodyPr/>
          <a:lstStyle>
            <a:lvl1pPr marL="0" indent="0" algn="ctr">
              <a:buNone/>
              <a:defRPr lang="en-US" dirty="0"/>
            </a:lvl1pPr>
            <a:lvl2pPr marL="1079235" indent="0" algn="ctr">
              <a:buNone/>
              <a:defRPr>
                <a:solidFill>
                  <a:schemeClr val="tx1">
                    <a:tint val="75000"/>
                  </a:schemeClr>
                </a:solidFill>
              </a:defRPr>
            </a:lvl2pPr>
            <a:lvl3pPr marL="2158470" indent="0" algn="ctr">
              <a:buNone/>
              <a:defRPr>
                <a:solidFill>
                  <a:schemeClr val="tx1">
                    <a:tint val="75000"/>
                  </a:schemeClr>
                </a:solidFill>
              </a:defRPr>
            </a:lvl3pPr>
            <a:lvl4pPr marL="3237705" indent="0" algn="ctr">
              <a:buNone/>
              <a:defRPr>
                <a:solidFill>
                  <a:schemeClr val="tx1">
                    <a:tint val="75000"/>
                  </a:schemeClr>
                </a:solidFill>
              </a:defRPr>
            </a:lvl4pPr>
            <a:lvl5pPr marL="4316940" indent="0" algn="ctr">
              <a:buNone/>
              <a:defRPr>
                <a:solidFill>
                  <a:schemeClr val="tx1">
                    <a:tint val="75000"/>
                  </a:schemeClr>
                </a:solidFill>
              </a:defRPr>
            </a:lvl5pPr>
            <a:lvl6pPr marL="5396176" indent="0" algn="ctr">
              <a:buNone/>
              <a:defRPr>
                <a:solidFill>
                  <a:schemeClr val="tx1">
                    <a:tint val="75000"/>
                  </a:schemeClr>
                </a:solidFill>
              </a:defRPr>
            </a:lvl6pPr>
            <a:lvl7pPr marL="6475411" indent="0" algn="ctr">
              <a:buNone/>
              <a:defRPr>
                <a:solidFill>
                  <a:schemeClr val="tx1">
                    <a:tint val="75000"/>
                  </a:schemeClr>
                </a:solidFill>
              </a:defRPr>
            </a:lvl7pPr>
            <a:lvl8pPr marL="7554646" indent="0" algn="ctr">
              <a:buNone/>
              <a:defRPr>
                <a:solidFill>
                  <a:schemeClr val="tx1">
                    <a:tint val="75000"/>
                  </a:schemeClr>
                </a:solidFill>
              </a:defRPr>
            </a:lvl8pPr>
            <a:lvl9pPr marL="8633881" indent="0" algn="ctr">
              <a:buNone/>
              <a:defRPr>
                <a:solidFill>
                  <a:schemeClr val="tx1">
                    <a:tint val="75000"/>
                  </a:schemeClr>
                </a:solidFill>
              </a:defRPr>
            </a:lvl9pPr>
          </a:lstStyle>
          <a:p>
            <a:r>
              <a:rPr lang="en-US" dirty="0"/>
              <a:t>For the free video please see</a:t>
            </a:r>
            <a:br>
              <a:rPr lang="en-US" dirty="0"/>
            </a:br>
            <a:r>
              <a:rPr lang="en-US" dirty="0"/>
              <a:t>http://itfreetraining.com/</a:t>
            </a:r>
          </a:p>
        </p:txBody>
      </p:sp>
      <p:sp>
        <p:nvSpPr>
          <p:cNvPr id="4" name="Date Placeholder 3"/>
          <p:cNvSpPr>
            <a:spLocks noGrp="1"/>
          </p:cNvSpPr>
          <p:nvPr>
            <p:ph type="dt" sz="half" idx="10"/>
          </p:nvPr>
        </p:nvSpPr>
        <p:spPr/>
        <p:txBody>
          <a:bodyPr/>
          <a:lstStyle/>
          <a:p>
            <a:fld id="{1D8BD707-D9CF-40AE-B4C6-C98DA3205C09}" type="datetimeFigureOut">
              <a:rPr lang="en-US" smtClean="0"/>
              <a:pPr/>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747383" y="12712701"/>
            <a:ext cx="7417419" cy="730251"/>
          </a:xfrm>
        </p:spPr>
        <p:txBody>
          <a:bodyPr/>
          <a:lstStyle/>
          <a:p>
            <a:endParaRPr lang="en-US" dirty="0"/>
          </a:p>
        </p:txBody>
      </p:sp>
    </p:spTree>
    <p:extLst>
      <p:ext uri="{BB962C8B-B14F-4D97-AF65-F5344CB8AC3E}">
        <p14:creationId xmlns:p14="http://schemas.microsoft.com/office/powerpoint/2010/main" val="3800978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96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3" y="549277"/>
            <a:ext cx="5486400"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3" y="549277"/>
            <a:ext cx="16052800"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80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21945601" cy="2286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219200" y="2184400"/>
            <a:ext cx="21945601" cy="10464000"/>
          </a:xfrm>
        </p:spPr>
        <p:txBody>
          <a:bodyPr>
            <a:normAutofit/>
          </a:bodyPr>
          <a:lstStyle>
            <a:lvl1pPr>
              <a:lnSpc>
                <a:spcPct val="100000"/>
              </a:lnSpc>
              <a:spcBef>
                <a:spcPts val="0"/>
              </a:spcBef>
              <a:defRPr sz="7999">
                <a:solidFill>
                  <a:schemeClr val="bg1"/>
                </a:solidFill>
              </a:defRPr>
            </a:lvl1pPr>
            <a:lvl2pPr>
              <a:lnSpc>
                <a:spcPct val="100000"/>
              </a:lnSpc>
              <a:spcBef>
                <a:spcPts val="0"/>
              </a:spcBef>
              <a:defRPr sz="7999">
                <a:solidFill>
                  <a:schemeClr val="bg1"/>
                </a:solidFill>
              </a:defRPr>
            </a:lvl2pPr>
            <a:lvl3pPr>
              <a:lnSpc>
                <a:spcPct val="100000"/>
              </a:lnSpc>
              <a:spcBef>
                <a:spcPts val="0"/>
              </a:spcBef>
              <a:defRPr sz="7999">
                <a:solidFill>
                  <a:schemeClr val="bg1"/>
                </a:solidFill>
              </a:defRPr>
            </a:lvl3pPr>
            <a:lvl4pPr>
              <a:lnSpc>
                <a:spcPct val="100000"/>
              </a:lnSpc>
              <a:spcBef>
                <a:spcPts val="0"/>
              </a:spcBef>
              <a:defRPr sz="7999">
                <a:solidFill>
                  <a:schemeClr val="bg1"/>
                </a:solidFill>
              </a:defRPr>
            </a:lvl4pPr>
            <a:lvl5pPr>
              <a:lnSpc>
                <a:spcPct val="100000"/>
              </a:lnSpc>
              <a:spcBef>
                <a:spcPts val="0"/>
              </a:spcBef>
              <a:defRPr sz="79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180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9" y="8813803"/>
            <a:ext cx="20726400" cy="2724149"/>
          </a:xfrm>
        </p:spPr>
        <p:txBody>
          <a:bodyPr anchor="t"/>
          <a:lstStyle>
            <a:lvl1pPr algn="l">
              <a:defRPr sz="9332" b="1" cap="all"/>
            </a:lvl1pPr>
          </a:lstStyle>
          <a:p>
            <a:r>
              <a:rPr lang="en-US"/>
              <a:t>Click to edit Master title style</a:t>
            </a:r>
          </a:p>
        </p:txBody>
      </p:sp>
      <p:sp>
        <p:nvSpPr>
          <p:cNvPr id="3" name="Text Placeholder 2"/>
          <p:cNvSpPr>
            <a:spLocks noGrp="1"/>
          </p:cNvSpPr>
          <p:nvPr>
            <p:ph type="body" idx="1"/>
          </p:nvPr>
        </p:nvSpPr>
        <p:spPr>
          <a:xfrm>
            <a:off x="1926169" y="5813430"/>
            <a:ext cx="20726400" cy="3000373"/>
          </a:xfrm>
        </p:spPr>
        <p:txBody>
          <a:bodyPr anchor="b"/>
          <a:lstStyle>
            <a:lvl1pPr marL="0" indent="0">
              <a:buNone/>
              <a:defRPr sz="4799">
                <a:solidFill>
                  <a:schemeClr val="tx1">
                    <a:tint val="75000"/>
                  </a:schemeClr>
                </a:solidFill>
              </a:defRPr>
            </a:lvl1pPr>
            <a:lvl2pPr marL="1079235" indent="0">
              <a:buNone/>
              <a:defRPr sz="4266">
                <a:solidFill>
                  <a:schemeClr val="tx1">
                    <a:tint val="75000"/>
                  </a:schemeClr>
                </a:solidFill>
              </a:defRPr>
            </a:lvl2pPr>
            <a:lvl3pPr marL="2158470" indent="0">
              <a:buNone/>
              <a:defRPr sz="3733">
                <a:solidFill>
                  <a:schemeClr val="tx1">
                    <a:tint val="75000"/>
                  </a:schemeClr>
                </a:solidFill>
              </a:defRPr>
            </a:lvl3pPr>
            <a:lvl4pPr marL="3237705" indent="0">
              <a:buNone/>
              <a:defRPr sz="3199">
                <a:solidFill>
                  <a:schemeClr val="tx1">
                    <a:tint val="75000"/>
                  </a:schemeClr>
                </a:solidFill>
              </a:defRPr>
            </a:lvl4pPr>
            <a:lvl5pPr marL="4316940" indent="0">
              <a:buNone/>
              <a:defRPr sz="3199">
                <a:solidFill>
                  <a:schemeClr val="tx1">
                    <a:tint val="75000"/>
                  </a:schemeClr>
                </a:solidFill>
              </a:defRPr>
            </a:lvl5pPr>
            <a:lvl6pPr marL="5396176" indent="0">
              <a:buNone/>
              <a:defRPr sz="3199">
                <a:solidFill>
                  <a:schemeClr val="tx1">
                    <a:tint val="75000"/>
                  </a:schemeClr>
                </a:solidFill>
              </a:defRPr>
            </a:lvl6pPr>
            <a:lvl7pPr marL="6475411" indent="0">
              <a:buNone/>
              <a:defRPr sz="3199">
                <a:solidFill>
                  <a:schemeClr val="tx1">
                    <a:tint val="75000"/>
                  </a:schemeClr>
                </a:solidFill>
              </a:defRPr>
            </a:lvl7pPr>
            <a:lvl8pPr marL="7554646" indent="0">
              <a:buNone/>
              <a:defRPr sz="3199">
                <a:solidFill>
                  <a:schemeClr val="tx1">
                    <a:tint val="75000"/>
                  </a:schemeClr>
                </a:solidFill>
              </a:defRPr>
            </a:lvl8pPr>
            <a:lvl9pPr marL="8633881" indent="0">
              <a:buNone/>
              <a:defRPr sz="31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85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3" y="3200403"/>
            <a:ext cx="10769600" cy="9051925"/>
          </a:xfrm>
        </p:spPr>
        <p:txBody>
          <a:bodyPr/>
          <a:lstStyle>
            <a:lvl1pPr>
              <a:defRPr sz="6666"/>
            </a:lvl1pPr>
            <a:lvl2pPr>
              <a:defRPr sz="5599"/>
            </a:lvl2pPr>
            <a:lvl3pPr>
              <a:defRPr sz="4799"/>
            </a:lvl3pPr>
            <a:lvl4pPr>
              <a:defRPr sz="4266"/>
            </a:lvl4pPr>
            <a:lvl5pPr>
              <a:defRPr sz="4266"/>
            </a:lvl5pPr>
            <a:lvl6pPr>
              <a:defRPr sz="4266"/>
            </a:lvl6pPr>
            <a:lvl7pPr>
              <a:defRPr sz="4266"/>
            </a:lvl7pPr>
            <a:lvl8pPr>
              <a:defRPr sz="4266"/>
            </a:lvl8pPr>
            <a:lvl9pPr>
              <a:defRPr sz="4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7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1" y="3070228"/>
            <a:ext cx="10773835"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4" name="Content Placeholder 3"/>
          <p:cNvSpPr>
            <a:spLocks noGrp="1"/>
          </p:cNvSpPr>
          <p:nvPr>
            <p:ph sz="half" idx="2"/>
          </p:nvPr>
        </p:nvSpPr>
        <p:spPr>
          <a:xfrm>
            <a:off x="1219201" y="4349752"/>
            <a:ext cx="10773835"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8" y="3070228"/>
            <a:ext cx="10778066" cy="1279523"/>
          </a:xfrm>
        </p:spPr>
        <p:txBody>
          <a:bodyPr anchor="b"/>
          <a:lstStyle>
            <a:lvl1pPr marL="0" indent="0">
              <a:buNone/>
              <a:defRPr sz="5599" b="1"/>
            </a:lvl1pPr>
            <a:lvl2pPr marL="1079235" indent="0">
              <a:buNone/>
              <a:defRPr sz="4799" b="1"/>
            </a:lvl2pPr>
            <a:lvl3pPr marL="2158470" indent="0">
              <a:buNone/>
              <a:defRPr sz="4266" b="1"/>
            </a:lvl3pPr>
            <a:lvl4pPr marL="3237705" indent="0">
              <a:buNone/>
              <a:defRPr sz="3733" b="1"/>
            </a:lvl4pPr>
            <a:lvl5pPr marL="4316940" indent="0">
              <a:buNone/>
              <a:defRPr sz="3733" b="1"/>
            </a:lvl5pPr>
            <a:lvl6pPr marL="5396176" indent="0">
              <a:buNone/>
              <a:defRPr sz="3733" b="1"/>
            </a:lvl6pPr>
            <a:lvl7pPr marL="6475411" indent="0">
              <a:buNone/>
              <a:defRPr sz="3733" b="1"/>
            </a:lvl7pPr>
            <a:lvl8pPr marL="7554646" indent="0">
              <a:buNone/>
              <a:defRPr sz="3733" b="1"/>
            </a:lvl8pPr>
            <a:lvl9pPr marL="8633881" indent="0">
              <a:buNone/>
              <a:defRPr sz="3733" b="1"/>
            </a:lvl9pPr>
          </a:lstStyle>
          <a:p>
            <a:pPr lvl="0"/>
            <a:r>
              <a:rPr lang="en-US"/>
              <a:t>Click to edit Master text styles</a:t>
            </a:r>
          </a:p>
        </p:txBody>
      </p:sp>
      <p:sp>
        <p:nvSpPr>
          <p:cNvPr id="6" name="Content Placeholder 5"/>
          <p:cNvSpPr>
            <a:spLocks noGrp="1"/>
          </p:cNvSpPr>
          <p:nvPr>
            <p:ph sz="quarter" idx="4"/>
          </p:nvPr>
        </p:nvSpPr>
        <p:spPr>
          <a:xfrm>
            <a:off x="12386738" y="4349752"/>
            <a:ext cx="10778066" cy="7902576"/>
          </a:xfrm>
        </p:spPr>
        <p:txBody>
          <a:bodyPr/>
          <a:lstStyle>
            <a:lvl1pPr>
              <a:defRPr sz="5599"/>
            </a:lvl1pPr>
            <a:lvl2pPr>
              <a:defRPr sz="4799"/>
            </a:lvl2pPr>
            <a:lvl3pPr>
              <a:defRPr sz="4266"/>
            </a:lvl3pPr>
            <a:lvl4pPr>
              <a:defRPr sz="3733"/>
            </a:lvl4pPr>
            <a:lvl5pPr>
              <a:defRPr sz="3733"/>
            </a:lvl5pPr>
            <a:lvl6pPr>
              <a:defRPr sz="3733"/>
            </a:lvl6pPr>
            <a:lvl7pPr>
              <a:defRPr sz="3733"/>
            </a:lvl7pPr>
            <a:lvl8pPr>
              <a:defRPr sz="3733"/>
            </a:lvl8pPr>
            <a:lvl9pPr>
              <a:defRPr sz="3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62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35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3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7" y="546103"/>
            <a:ext cx="8022169" cy="2324099"/>
          </a:xfrm>
        </p:spPr>
        <p:txBody>
          <a:bodyPr anchor="b"/>
          <a:lstStyle>
            <a:lvl1pPr algn="l">
              <a:defRPr sz="4799" b="1"/>
            </a:lvl1pPr>
          </a:lstStyle>
          <a:p>
            <a:r>
              <a:rPr lang="en-US"/>
              <a:t>Click to edit Master title style</a:t>
            </a:r>
          </a:p>
        </p:txBody>
      </p:sp>
      <p:sp>
        <p:nvSpPr>
          <p:cNvPr id="3" name="Content Placeholder 2"/>
          <p:cNvSpPr>
            <a:spLocks noGrp="1"/>
          </p:cNvSpPr>
          <p:nvPr>
            <p:ph idx="1"/>
          </p:nvPr>
        </p:nvSpPr>
        <p:spPr>
          <a:xfrm>
            <a:off x="9533467" y="546103"/>
            <a:ext cx="13631333" cy="11706227"/>
          </a:xfrm>
        </p:spPr>
        <p:txBody>
          <a:bodyPr/>
          <a:lstStyle>
            <a:lvl1pPr>
              <a:defRPr sz="7465"/>
            </a:lvl1pPr>
            <a:lvl2pPr>
              <a:defRPr sz="6666"/>
            </a:lvl2pPr>
            <a:lvl3pPr>
              <a:defRPr sz="5599"/>
            </a:lvl3pPr>
            <a:lvl4pPr>
              <a:defRPr sz="4799"/>
            </a:lvl4pPr>
            <a:lvl5pPr>
              <a:defRPr sz="4799"/>
            </a:lvl5pPr>
            <a:lvl6pPr>
              <a:defRPr sz="4799"/>
            </a:lvl6pPr>
            <a:lvl7pPr>
              <a:defRPr sz="4799"/>
            </a:lvl7pPr>
            <a:lvl8pPr>
              <a:defRPr sz="4799"/>
            </a:lvl8pPr>
            <a:lvl9pPr>
              <a:defRPr sz="4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7" y="2870204"/>
            <a:ext cx="8022169" cy="93821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747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8" y="9601204"/>
            <a:ext cx="14630400" cy="1133475"/>
          </a:xfrm>
        </p:spPr>
        <p:txBody>
          <a:bodyPr anchor="b"/>
          <a:lstStyle>
            <a:lvl1pPr algn="l">
              <a:defRPr sz="4799" b="1"/>
            </a:lvl1pPr>
          </a:lstStyle>
          <a:p>
            <a:r>
              <a:rPr lang="en-US"/>
              <a:t>Click to edit Master title style</a:t>
            </a:r>
          </a:p>
        </p:txBody>
      </p:sp>
      <p:sp>
        <p:nvSpPr>
          <p:cNvPr id="3" name="Picture Placeholder 2"/>
          <p:cNvSpPr>
            <a:spLocks noGrp="1"/>
          </p:cNvSpPr>
          <p:nvPr>
            <p:ph type="pic" idx="1"/>
          </p:nvPr>
        </p:nvSpPr>
        <p:spPr>
          <a:xfrm>
            <a:off x="4779438" y="1225552"/>
            <a:ext cx="14630400" cy="8229600"/>
          </a:xfrm>
        </p:spPr>
        <p:txBody>
          <a:bodyPr/>
          <a:lstStyle>
            <a:lvl1pPr marL="0" indent="0">
              <a:buNone/>
              <a:defRPr sz="7465"/>
            </a:lvl1pPr>
            <a:lvl2pPr marL="1079235" indent="0">
              <a:buNone/>
              <a:defRPr sz="6666"/>
            </a:lvl2pPr>
            <a:lvl3pPr marL="2158470" indent="0">
              <a:buNone/>
              <a:defRPr sz="5599"/>
            </a:lvl3pPr>
            <a:lvl4pPr marL="3237705" indent="0">
              <a:buNone/>
              <a:defRPr sz="4799"/>
            </a:lvl4pPr>
            <a:lvl5pPr marL="4316940" indent="0">
              <a:buNone/>
              <a:defRPr sz="4799"/>
            </a:lvl5pPr>
            <a:lvl6pPr marL="5396176" indent="0">
              <a:buNone/>
              <a:defRPr sz="4799"/>
            </a:lvl6pPr>
            <a:lvl7pPr marL="6475411" indent="0">
              <a:buNone/>
              <a:defRPr sz="4799"/>
            </a:lvl7pPr>
            <a:lvl8pPr marL="7554646" indent="0">
              <a:buNone/>
              <a:defRPr sz="4799"/>
            </a:lvl8pPr>
            <a:lvl9pPr marL="8633881" indent="0">
              <a:buNone/>
              <a:defRPr sz="4799"/>
            </a:lvl9pPr>
          </a:lstStyle>
          <a:p>
            <a:r>
              <a:rPr lang="en-US"/>
              <a:t>Click icon to add picture</a:t>
            </a:r>
          </a:p>
        </p:txBody>
      </p:sp>
      <p:sp>
        <p:nvSpPr>
          <p:cNvPr id="4" name="Text Placeholder 3"/>
          <p:cNvSpPr>
            <a:spLocks noGrp="1"/>
          </p:cNvSpPr>
          <p:nvPr>
            <p:ph type="body" sz="half" idx="2"/>
          </p:nvPr>
        </p:nvSpPr>
        <p:spPr>
          <a:xfrm>
            <a:off x="4779438" y="10734679"/>
            <a:ext cx="14630400" cy="1609725"/>
          </a:xfrm>
        </p:spPr>
        <p:txBody>
          <a:bodyPr/>
          <a:lstStyle>
            <a:lvl1pPr marL="0" indent="0">
              <a:buNone/>
              <a:defRPr sz="3199"/>
            </a:lvl1pPr>
            <a:lvl2pPr marL="1079235" indent="0">
              <a:buNone/>
              <a:defRPr sz="2933"/>
            </a:lvl2pPr>
            <a:lvl3pPr marL="2158470" indent="0">
              <a:buNone/>
              <a:defRPr sz="2400"/>
            </a:lvl3pPr>
            <a:lvl4pPr marL="3237705" indent="0">
              <a:buNone/>
              <a:defRPr sz="2133"/>
            </a:lvl4pPr>
            <a:lvl5pPr marL="4316940" indent="0">
              <a:buNone/>
              <a:defRPr sz="2133"/>
            </a:lvl5pPr>
            <a:lvl6pPr marL="5396176" indent="0">
              <a:buNone/>
              <a:defRPr sz="2133"/>
            </a:lvl6pPr>
            <a:lvl7pPr marL="6475411" indent="0">
              <a:buNone/>
              <a:defRPr sz="2133"/>
            </a:lvl7pPr>
            <a:lvl8pPr marL="7554646" indent="0">
              <a:buNone/>
              <a:defRPr sz="2133"/>
            </a:lvl8pPr>
            <a:lvl9pPr marL="8633881" indent="0">
              <a:buNone/>
              <a:defRPr sz="21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84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7"/>
            <a:ext cx="21945601" cy="2286000"/>
          </a:xfrm>
          <a:prstGeom prst="rect">
            <a:avLst/>
          </a:prstGeom>
        </p:spPr>
        <p:txBody>
          <a:bodyPr vert="horz" lIns="80957" tIns="40478" rIns="80957" bIns="40478" rtlCol="0" anchor="ctr">
            <a:normAutofit/>
          </a:bodyPr>
          <a:lstStyle/>
          <a:p>
            <a:r>
              <a:rPr lang="en-US" dirty="0"/>
              <a:t>Click to edit Master title style</a:t>
            </a:r>
          </a:p>
        </p:txBody>
      </p:sp>
      <p:sp>
        <p:nvSpPr>
          <p:cNvPr id="3" name="Text Placeholder 2"/>
          <p:cNvSpPr>
            <a:spLocks noGrp="1"/>
          </p:cNvSpPr>
          <p:nvPr>
            <p:ph type="body" idx="1"/>
          </p:nvPr>
        </p:nvSpPr>
        <p:spPr>
          <a:xfrm>
            <a:off x="1219200" y="3200403"/>
            <a:ext cx="21945601" cy="9051925"/>
          </a:xfrm>
          <a:prstGeom prst="rect">
            <a:avLst/>
          </a:prstGeom>
        </p:spPr>
        <p:txBody>
          <a:bodyPr vert="horz" lIns="80957" tIns="40478" rIns="80957" bIns="404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6" y="12712701"/>
            <a:ext cx="5689600" cy="730251"/>
          </a:xfrm>
          <a:prstGeom prst="rect">
            <a:avLst/>
          </a:prstGeom>
        </p:spPr>
        <p:txBody>
          <a:bodyPr vert="horz" lIns="80957" tIns="40478" rIns="80957" bIns="40478" rtlCol="0" anchor="ctr"/>
          <a:lstStyle>
            <a:lvl1pPr algn="l">
              <a:defRPr sz="2933">
                <a:solidFill>
                  <a:schemeClr val="tx1">
                    <a:tint val="75000"/>
                  </a:schemeClr>
                </a:solidFill>
              </a:defRPr>
            </a:lvl1pPr>
          </a:lstStyle>
          <a:p>
            <a:fld id="{1D8BD707-D9CF-40AE-B4C6-C98DA3205C09}" type="datetimeFigureOut">
              <a:rPr lang="en-US" smtClean="0"/>
              <a:pPr/>
              <a:t>8/21/2022</a:t>
            </a:fld>
            <a:endParaRPr lang="en-US"/>
          </a:p>
        </p:txBody>
      </p:sp>
      <p:sp>
        <p:nvSpPr>
          <p:cNvPr id="5" name="Footer Placeholder 4"/>
          <p:cNvSpPr>
            <a:spLocks noGrp="1"/>
          </p:cNvSpPr>
          <p:nvPr>
            <p:ph type="ftr" sz="quarter" idx="3"/>
          </p:nvPr>
        </p:nvSpPr>
        <p:spPr>
          <a:xfrm>
            <a:off x="8331201" y="12712701"/>
            <a:ext cx="7721599" cy="730251"/>
          </a:xfrm>
          <a:prstGeom prst="rect">
            <a:avLst/>
          </a:prstGeom>
        </p:spPr>
        <p:txBody>
          <a:bodyPr vert="horz" lIns="80957" tIns="40478" rIns="80957" bIns="40478" rtlCol="0" anchor="ctr"/>
          <a:lstStyle>
            <a:lvl1pPr algn="ctr">
              <a:defRPr sz="29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3" y="12712701"/>
            <a:ext cx="5689600" cy="730251"/>
          </a:xfrm>
          <a:prstGeom prst="rect">
            <a:avLst/>
          </a:prstGeom>
        </p:spPr>
        <p:txBody>
          <a:bodyPr vert="horz" lIns="80957" tIns="40478" rIns="80957" bIns="40478" rtlCol="0" anchor="ctr"/>
          <a:lstStyle>
            <a:lvl1pPr algn="r">
              <a:defRPr sz="293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42469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2158470" rtl="0" eaLnBrk="1" latinLnBrk="0" hangingPunct="1">
        <a:spcBef>
          <a:spcPct val="0"/>
        </a:spcBef>
        <a:buNone/>
        <a:defRPr sz="10398" kern="1200">
          <a:solidFill>
            <a:schemeClr val="tx1"/>
          </a:solidFill>
          <a:latin typeface="+mj-lt"/>
          <a:ea typeface="+mj-ea"/>
          <a:cs typeface="+mj-cs"/>
        </a:defRPr>
      </a:lvl1pPr>
    </p:titleStyle>
    <p:bodyStyle>
      <a:lvl1pPr marL="809426" indent="-809426" algn="l" defTabSz="2158470" rtl="0" eaLnBrk="1" latinLnBrk="0" hangingPunct="1">
        <a:spcBef>
          <a:spcPct val="20000"/>
        </a:spcBef>
        <a:buFont typeface="Arial" pitchFamily="34" charset="0"/>
        <a:buChar char="•"/>
        <a:defRPr sz="7465" kern="1200">
          <a:solidFill>
            <a:schemeClr val="tx1"/>
          </a:solidFill>
          <a:latin typeface="+mn-lt"/>
          <a:ea typeface="+mn-ea"/>
          <a:cs typeface="+mn-cs"/>
        </a:defRPr>
      </a:lvl1pPr>
      <a:lvl2pPr marL="1753757" indent="-674522" algn="l" defTabSz="2158470" rtl="0" eaLnBrk="1" latinLnBrk="0" hangingPunct="1">
        <a:spcBef>
          <a:spcPct val="20000"/>
        </a:spcBef>
        <a:buFont typeface="Arial" pitchFamily="34" charset="0"/>
        <a:buChar char="–"/>
        <a:defRPr sz="6666" kern="1200">
          <a:solidFill>
            <a:schemeClr val="tx1"/>
          </a:solidFill>
          <a:latin typeface="+mn-lt"/>
          <a:ea typeface="+mn-ea"/>
          <a:cs typeface="+mn-cs"/>
        </a:defRPr>
      </a:lvl2pPr>
      <a:lvl3pPr marL="2698088" indent="-539618" algn="l" defTabSz="2158470" rtl="0" eaLnBrk="1" latinLnBrk="0" hangingPunct="1">
        <a:spcBef>
          <a:spcPct val="20000"/>
        </a:spcBef>
        <a:buFont typeface="Arial" pitchFamily="34" charset="0"/>
        <a:buChar char="•"/>
        <a:defRPr sz="5599" kern="1200">
          <a:solidFill>
            <a:schemeClr val="tx1"/>
          </a:solidFill>
          <a:latin typeface="+mn-lt"/>
          <a:ea typeface="+mn-ea"/>
          <a:cs typeface="+mn-cs"/>
        </a:defRPr>
      </a:lvl3pPr>
      <a:lvl4pPr marL="377732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4pPr>
      <a:lvl5pPr marL="485655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p:bodyStyle>
    <p:otherStyle>
      <a:defPPr>
        <a:defRPr lang="en-US"/>
      </a:defPPr>
      <a:lvl1pPr marL="0" algn="l" defTabSz="2158470" rtl="0" eaLnBrk="1" latinLnBrk="0" hangingPunct="1">
        <a:defRPr sz="4266" kern="1200">
          <a:solidFill>
            <a:schemeClr val="tx1"/>
          </a:solidFill>
          <a:latin typeface="+mn-lt"/>
          <a:ea typeface="+mn-ea"/>
          <a:cs typeface="+mn-cs"/>
        </a:defRPr>
      </a:lvl1pPr>
      <a:lvl2pPr marL="1079235" algn="l" defTabSz="2158470" rtl="0" eaLnBrk="1" latinLnBrk="0" hangingPunct="1">
        <a:defRPr sz="4266" kern="1200">
          <a:solidFill>
            <a:schemeClr val="tx1"/>
          </a:solidFill>
          <a:latin typeface="+mn-lt"/>
          <a:ea typeface="+mn-ea"/>
          <a:cs typeface="+mn-cs"/>
        </a:defRPr>
      </a:lvl2pPr>
      <a:lvl3pPr marL="2158470" algn="l" defTabSz="2158470" rtl="0" eaLnBrk="1" latinLnBrk="0" hangingPunct="1">
        <a:defRPr sz="4266" kern="1200">
          <a:solidFill>
            <a:schemeClr val="tx1"/>
          </a:solidFill>
          <a:latin typeface="+mn-lt"/>
          <a:ea typeface="+mn-ea"/>
          <a:cs typeface="+mn-cs"/>
        </a:defRPr>
      </a:lvl3pPr>
      <a:lvl4pPr marL="3237705" algn="l" defTabSz="2158470" rtl="0" eaLnBrk="1" latinLnBrk="0" hangingPunct="1">
        <a:defRPr sz="4266" kern="1200">
          <a:solidFill>
            <a:schemeClr val="tx1"/>
          </a:solidFill>
          <a:latin typeface="+mn-lt"/>
          <a:ea typeface="+mn-ea"/>
          <a:cs typeface="+mn-cs"/>
        </a:defRPr>
      </a:lvl4pPr>
      <a:lvl5pPr marL="4316940" algn="l" defTabSz="2158470" rtl="0" eaLnBrk="1" latinLnBrk="0" hangingPunct="1">
        <a:defRPr sz="4266" kern="1200">
          <a:solidFill>
            <a:schemeClr val="tx1"/>
          </a:solidFill>
          <a:latin typeface="+mn-lt"/>
          <a:ea typeface="+mn-ea"/>
          <a:cs typeface="+mn-cs"/>
        </a:defRPr>
      </a:lvl5pPr>
      <a:lvl6pPr marL="5396176" algn="l" defTabSz="2158470" rtl="0" eaLnBrk="1" latinLnBrk="0" hangingPunct="1">
        <a:defRPr sz="4266" kern="1200">
          <a:solidFill>
            <a:schemeClr val="tx1"/>
          </a:solidFill>
          <a:latin typeface="+mn-lt"/>
          <a:ea typeface="+mn-ea"/>
          <a:cs typeface="+mn-cs"/>
        </a:defRPr>
      </a:lvl6pPr>
      <a:lvl7pPr marL="6475411" algn="l" defTabSz="2158470" rtl="0" eaLnBrk="1" latinLnBrk="0" hangingPunct="1">
        <a:defRPr sz="4266" kern="1200">
          <a:solidFill>
            <a:schemeClr val="tx1"/>
          </a:solidFill>
          <a:latin typeface="+mn-lt"/>
          <a:ea typeface="+mn-ea"/>
          <a:cs typeface="+mn-cs"/>
        </a:defRPr>
      </a:lvl7pPr>
      <a:lvl8pPr marL="7554646" algn="l" defTabSz="2158470" rtl="0" eaLnBrk="1" latinLnBrk="0" hangingPunct="1">
        <a:defRPr sz="4266" kern="1200">
          <a:solidFill>
            <a:schemeClr val="tx1"/>
          </a:solidFill>
          <a:latin typeface="+mn-lt"/>
          <a:ea typeface="+mn-ea"/>
          <a:cs typeface="+mn-cs"/>
        </a:defRPr>
      </a:lvl8pPr>
      <a:lvl9pPr marL="8633881" algn="l" defTabSz="2158470" rtl="0" eaLnBrk="1" latinLnBrk="0" hangingPunct="1">
        <a:defRPr sz="4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freetraining.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RL">
            <a:extLst>
              <a:ext uri="{FF2B5EF4-FFF2-40B4-BE49-F238E27FC236}">
                <a16:creationId xmlns:a16="http://schemas.microsoft.com/office/drawing/2014/main" id="{1083576D-BE46-4C79-BC0B-BD52405B6B9E}"/>
              </a:ext>
            </a:extLst>
          </p:cNvPr>
          <p:cNvSpPr txBox="1">
            <a:spLocks/>
          </p:cNvSpPr>
          <p:nvPr/>
        </p:nvSpPr>
        <p:spPr>
          <a:xfrm>
            <a:off x="611612" y="10210803"/>
            <a:ext cx="22754448" cy="2438397"/>
          </a:xfrm>
          <a:prstGeom prst="rect">
            <a:avLst/>
          </a:prstGeom>
        </p:spPr>
        <p:txBody>
          <a:bodyPr vert="horz" lIns="80957" tIns="40478" rIns="80957" bIns="40478" rtlCol="0">
            <a:normAutofit lnSpcReduction="10000"/>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pPr marL="0" indent="0" algn="ctr">
              <a:buNone/>
            </a:pPr>
            <a:r>
              <a:rPr lang="en-US" dirty="0"/>
              <a:t>For the free video please see</a:t>
            </a:r>
            <a:br>
              <a:rPr lang="en-US" dirty="0"/>
            </a:br>
            <a:r>
              <a:rPr lang="en-US" dirty="0"/>
              <a:t>http://itfreetraining.com/ap/2a50</a:t>
            </a:r>
          </a:p>
        </p:txBody>
      </p:sp>
      <p:pic>
        <p:nvPicPr>
          <p:cNvPr id="5" name="Graphic">
            <a:hlinkClick r:id="rId3"/>
            <a:extLst>
              <a:ext uri="{FF2B5EF4-FFF2-40B4-BE49-F238E27FC236}">
                <a16:creationId xmlns:a16="http://schemas.microsoft.com/office/drawing/2014/main" id="{90C74D84-C9A9-45EE-B04F-4E3D30FC96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89865" y="304799"/>
            <a:ext cx="17204271" cy="9677402"/>
          </a:xfrm>
          <a:prstGeom prst="rect">
            <a:avLst/>
          </a:prstGeom>
        </p:spPr>
      </p:pic>
    </p:spTree>
    <p:extLst>
      <p:ext uri="{BB962C8B-B14F-4D97-AF65-F5344CB8AC3E}">
        <p14:creationId xmlns:p14="http://schemas.microsoft.com/office/powerpoint/2010/main" val="147979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_Bullet 2">
            <a:extLst>
              <a:ext uri="{FF2B5EF4-FFF2-40B4-BE49-F238E27FC236}">
                <a16:creationId xmlns:a16="http://schemas.microsoft.com/office/drawing/2014/main" id="{5EE5B605-C097-46EE-BB43-C7D2DCDBB314}"/>
              </a:ext>
            </a:extLst>
          </p:cNvPr>
          <p:cNvSpPr>
            <a:spLocks noGrp="1"/>
          </p:cNvSpPr>
          <p:nvPr>
            <p:ph idx="1"/>
          </p:nvPr>
        </p:nvSpPr>
        <p:spPr>
          <a:xfrm>
            <a:off x="609600" y="2133600"/>
            <a:ext cx="23088600" cy="3657600"/>
          </a:xfrm>
        </p:spPr>
        <p:txBody>
          <a:bodyPr>
            <a:normAutofit/>
          </a:bodyPr>
          <a:lstStyle/>
          <a:p>
            <a:endParaRPr lang="en-US" dirty="0"/>
          </a:p>
          <a:p>
            <a:r>
              <a:rPr lang="en-US" dirty="0"/>
              <a:t>First to use 256 colors palette (From 16 million colors)</a:t>
            </a:r>
          </a:p>
        </p:txBody>
      </p:sp>
      <p:sp>
        <p:nvSpPr>
          <p:cNvPr id="8" name="2_Picture Text">
            <a:extLst>
              <a:ext uri="{FF2B5EF4-FFF2-40B4-BE49-F238E27FC236}">
                <a16:creationId xmlns:a16="http://schemas.microsoft.com/office/drawing/2014/main" id="{90B44BF3-0CE6-45AC-A824-98077D09BC4A}"/>
              </a:ext>
            </a:extLst>
          </p:cNvPr>
          <p:cNvSpPr txBox="1"/>
          <p:nvPr/>
        </p:nvSpPr>
        <p:spPr>
          <a:xfrm>
            <a:off x="6205676" y="10481156"/>
            <a:ext cx="10737235" cy="1938992"/>
          </a:xfrm>
          <a:prstGeom prst="rect">
            <a:avLst/>
          </a:prstGeom>
          <a:noFill/>
        </p:spPr>
        <p:txBody>
          <a:bodyPr wrap="none" rtlCol="0">
            <a:spAutoFit/>
          </a:bodyPr>
          <a:lstStyle/>
          <a:p>
            <a:r>
              <a:rPr lang="en-US" sz="12000" dirty="0">
                <a:solidFill>
                  <a:schemeClr val="bg1"/>
                </a:solidFill>
              </a:rPr>
              <a:t>Used 15-pin plug</a:t>
            </a:r>
          </a:p>
        </p:txBody>
      </p:sp>
      <p:pic>
        <p:nvPicPr>
          <p:cNvPr id="7" name="2_Picture 2" descr="A picture containing indoor, sitting, car, table&#10;&#10;Description automatically generated">
            <a:extLst>
              <a:ext uri="{FF2B5EF4-FFF2-40B4-BE49-F238E27FC236}">
                <a16:creationId xmlns:a16="http://schemas.microsoft.com/office/drawing/2014/main" id="{1047AE56-BF22-43A2-A5B8-33B7DED85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627" y="6029171"/>
            <a:ext cx="10572750" cy="3657600"/>
          </a:xfrm>
          <a:prstGeom prst="rect">
            <a:avLst/>
          </a:prstGeom>
        </p:spPr>
      </p:pic>
      <p:pic>
        <p:nvPicPr>
          <p:cNvPr id="5" name="2_Picture 1" descr="A picture containing sitting, close, table, cake&#10;&#10;Description automatically generated">
            <a:extLst>
              <a:ext uri="{FF2B5EF4-FFF2-40B4-BE49-F238E27FC236}">
                <a16:creationId xmlns:a16="http://schemas.microsoft.com/office/drawing/2014/main" id="{EFC72DE5-49EB-46B4-ABB4-01E4D2493F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5234786"/>
            <a:ext cx="6697494" cy="5246370"/>
          </a:xfrm>
          <a:prstGeom prst="rect">
            <a:avLst/>
          </a:prstGeom>
        </p:spPr>
      </p:pic>
      <p:sp>
        <p:nvSpPr>
          <p:cNvPr id="9" name="1_Bullet 1">
            <a:extLst>
              <a:ext uri="{FF2B5EF4-FFF2-40B4-BE49-F238E27FC236}">
                <a16:creationId xmlns:a16="http://schemas.microsoft.com/office/drawing/2014/main" id="{9F385B76-7F52-4D56-8841-B4F59A8CA974}"/>
              </a:ext>
            </a:extLst>
          </p:cNvPr>
          <p:cNvSpPr txBox="1">
            <a:spLocks/>
          </p:cNvSpPr>
          <p:nvPr/>
        </p:nvSpPr>
        <p:spPr>
          <a:xfrm>
            <a:off x="609600" y="2133600"/>
            <a:ext cx="23088600" cy="36576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r>
              <a:rPr lang="en-US" dirty="0"/>
              <a:t>Standard released in 1987</a:t>
            </a:r>
          </a:p>
        </p:txBody>
      </p:sp>
      <p:sp>
        <p:nvSpPr>
          <p:cNvPr id="2" name="0_Ttile">
            <a:extLst>
              <a:ext uri="{FF2B5EF4-FFF2-40B4-BE49-F238E27FC236}">
                <a16:creationId xmlns:a16="http://schemas.microsoft.com/office/drawing/2014/main" id="{65104CD0-ECB8-4237-B846-1D35C80AF749}"/>
              </a:ext>
            </a:extLst>
          </p:cNvPr>
          <p:cNvSpPr>
            <a:spLocks noGrp="1"/>
          </p:cNvSpPr>
          <p:nvPr>
            <p:ph type="title"/>
          </p:nvPr>
        </p:nvSpPr>
        <p:spPr/>
        <p:txBody>
          <a:bodyPr/>
          <a:lstStyle/>
          <a:p>
            <a:r>
              <a:rPr lang="en-US" dirty="0"/>
              <a:t>Video Graphics Array (VGA)</a:t>
            </a:r>
          </a:p>
        </p:txBody>
      </p:sp>
    </p:spTree>
    <p:extLst>
      <p:ext uri="{BB962C8B-B14F-4D97-AF65-F5344CB8AC3E}">
        <p14:creationId xmlns:p14="http://schemas.microsoft.com/office/powerpoint/2010/main" val="128381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_Bullet 2">
            <a:extLst>
              <a:ext uri="{FF2B5EF4-FFF2-40B4-BE49-F238E27FC236}">
                <a16:creationId xmlns:a16="http://schemas.microsoft.com/office/drawing/2014/main" id="{862CBB87-E20A-43B2-B04D-96165EB0C39A}"/>
              </a:ext>
            </a:extLst>
          </p:cNvPr>
          <p:cNvSpPr txBox="1">
            <a:spLocks/>
          </p:cNvSpPr>
          <p:nvPr/>
        </p:nvSpPr>
        <p:spPr>
          <a:xfrm>
            <a:off x="381000" y="2184400"/>
            <a:ext cx="24003401" cy="3454400"/>
          </a:xfrm>
          <a:prstGeom prst="rect">
            <a:avLst/>
          </a:prstGeom>
        </p:spPr>
        <p:txBody>
          <a:bodyPr vert="horz" lIns="80957" tIns="40478" rIns="80957" bIns="40478" rtlCol="0">
            <a:normAutofit/>
          </a:bodyPr>
          <a:lstStyle>
            <a:lvl1pPr marL="809426" indent="-809426"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1pPr>
            <a:lvl2pPr marL="1753757" indent="-674522"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2pPr>
            <a:lvl3pPr marL="269808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3pPr>
            <a:lvl4pPr marL="3777323"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4pPr>
            <a:lvl5pPr marL="4856558" indent="-539618" algn="l" defTabSz="2158470" rtl="0" eaLnBrk="1" latinLnBrk="0" hangingPunct="1">
              <a:lnSpc>
                <a:spcPct val="100000"/>
              </a:lnSpc>
              <a:spcBef>
                <a:spcPts val="0"/>
              </a:spcBef>
              <a:buFont typeface="Arial" pitchFamily="34" charset="0"/>
              <a:buChar char="»"/>
              <a:defRPr sz="7999" kern="1200">
                <a:solidFill>
                  <a:schemeClr val="bg1"/>
                </a:solidFill>
                <a:latin typeface="+mn-lt"/>
                <a:ea typeface="+mn-ea"/>
                <a:cs typeface="+mn-cs"/>
              </a:defRPr>
            </a:lvl5pPr>
            <a:lvl6pPr marL="593579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6pPr>
            <a:lvl7pPr marL="701502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7pPr>
            <a:lvl8pPr marL="8094263"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8pPr>
            <a:lvl9pPr marL="9173498" indent="-539618" algn="l" defTabSz="2158470" rtl="0" eaLnBrk="1" latinLnBrk="0" hangingPunct="1">
              <a:spcBef>
                <a:spcPct val="20000"/>
              </a:spcBef>
              <a:buFont typeface="Arial" pitchFamily="34" charset="0"/>
              <a:buChar char="•"/>
              <a:defRPr sz="4799" kern="1200">
                <a:solidFill>
                  <a:schemeClr val="tx1"/>
                </a:solidFill>
                <a:latin typeface="+mn-lt"/>
                <a:ea typeface="+mn-ea"/>
                <a:cs typeface="+mn-cs"/>
              </a:defRPr>
            </a:lvl9pPr>
          </a:lstStyle>
          <a:p>
            <a:endParaRPr lang="en-US" dirty="0"/>
          </a:p>
          <a:p>
            <a:r>
              <a:rPr lang="en-US" dirty="0"/>
              <a:t>Install manufacturer device driver for best performance</a:t>
            </a:r>
          </a:p>
          <a:p>
            <a:endParaRPr lang="en-US" dirty="0"/>
          </a:p>
        </p:txBody>
      </p:sp>
      <p:pic>
        <p:nvPicPr>
          <p:cNvPr id="5" name="4_Right Device" descr="A screenshot of a cell phone&#10;&#10;Description automatically generated">
            <a:extLst>
              <a:ext uri="{FF2B5EF4-FFF2-40B4-BE49-F238E27FC236}">
                <a16:creationId xmlns:a16="http://schemas.microsoft.com/office/drawing/2014/main" id="{C7695C30-2648-4BDD-82F4-554F6BBF9A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20800" y="5240521"/>
            <a:ext cx="9779807" cy="6603999"/>
          </a:xfrm>
          <a:prstGeom prst="rect">
            <a:avLst/>
          </a:prstGeom>
        </p:spPr>
      </p:pic>
      <p:sp>
        <p:nvSpPr>
          <p:cNvPr id="10" name="5_Highlight right">
            <a:extLst>
              <a:ext uri="{FF2B5EF4-FFF2-40B4-BE49-F238E27FC236}">
                <a16:creationId xmlns:a16="http://schemas.microsoft.com/office/drawing/2014/main" id="{C5241AB7-423E-49E2-8537-47A16C953CB4}"/>
              </a:ext>
            </a:extLst>
          </p:cNvPr>
          <p:cNvSpPr/>
          <p:nvPr/>
        </p:nvSpPr>
        <p:spPr>
          <a:xfrm>
            <a:off x="15392400" y="9837920"/>
            <a:ext cx="4724400" cy="457200"/>
          </a:xfrm>
          <a:prstGeom prst="rect">
            <a:avLst/>
          </a:prstGeom>
          <a:noFill/>
          <a:ln w="95250">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2_Device Left" descr="A screenshot of a computer&#10;&#10;Description automatically generated">
            <a:extLst>
              <a:ext uri="{FF2B5EF4-FFF2-40B4-BE49-F238E27FC236}">
                <a16:creationId xmlns:a16="http://schemas.microsoft.com/office/drawing/2014/main" id="{69C42743-450B-4A5E-8A25-7AAEE3FAF8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1993" y="5261965"/>
            <a:ext cx="12649200" cy="6625235"/>
          </a:xfrm>
          <a:prstGeom prst="rect">
            <a:avLst/>
          </a:prstGeom>
        </p:spPr>
      </p:pic>
      <p:sp>
        <p:nvSpPr>
          <p:cNvPr id="8" name="3_Highlight">
            <a:extLst>
              <a:ext uri="{FF2B5EF4-FFF2-40B4-BE49-F238E27FC236}">
                <a16:creationId xmlns:a16="http://schemas.microsoft.com/office/drawing/2014/main" id="{3F4EE128-E0F2-4F24-BE0D-D505BCB85264}"/>
              </a:ext>
            </a:extLst>
          </p:cNvPr>
          <p:cNvSpPr/>
          <p:nvPr/>
        </p:nvSpPr>
        <p:spPr>
          <a:xfrm>
            <a:off x="2209800" y="9609320"/>
            <a:ext cx="4343400" cy="533400"/>
          </a:xfrm>
          <a:prstGeom prst="rect">
            <a:avLst/>
          </a:prstGeom>
          <a:noFill/>
          <a:ln w="95250">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_Bullet 1">
            <a:extLst>
              <a:ext uri="{FF2B5EF4-FFF2-40B4-BE49-F238E27FC236}">
                <a16:creationId xmlns:a16="http://schemas.microsoft.com/office/drawing/2014/main" id="{32A18E81-1182-4929-B0B6-746C2370E550}"/>
              </a:ext>
            </a:extLst>
          </p:cNvPr>
          <p:cNvSpPr>
            <a:spLocks noGrp="1"/>
          </p:cNvSpPr>
          <p:nvPr>
            <p:ph idx="1"/>
          </p:nvPr>
        </p:nvSpPr>
        <p:spPr>
          <a:xfrm>
            <a:off x="392637" y="2184400"/>
            <a:ext cx="23572007" cy="3454400"/>
          </a:xfrm>
        </p:spPr>
        <p:txBody>
          <a:bodyPr/>
          <a:lstStyle/>
          <a:p>
            <a:r>
              <a:rPr lang="en-US" dirty="0"/>
              <a:t>640x480 16 colors/320x200 256 colors (Common)</a:t>
            </a:r>
          </a:p>
          <a:p>
            <a:endParaRPr lang="en-US" dirty="0"/>
          </a:p>
        </p:txBody>
      </p:sp>
      <p:sp>
        <p:nvSpPr>
          <p:cNvPr id="2" name="0_TItle">
            <a:extLst>
              <a:ext uri="{FF2B5EF4-FFF2-40B4-BE49-F238E27FC236}">
                <a16:creationId xmlns:a16="http://schemas.microsoft.com/office/drawing/2014/main" id="{0A410AE5-F225-447D-A78B-5D79BC88EE67}"/>
              </a:ext>
            </a:extLst>
          </p:cNvPr>
          <p:cNvSpPr>
            <a:spLocks noGrp="1"/>
          </p:cNvSpPr>
          <p:nvPr>
            <p:ph type="title"/>
          </p:nvPr>
        </p:nvSpPr>
        <p:spPr/>
        <p:txBody>
          <a:bodyPr/>
          <a:lstStyle/>
          <a:p>
            <a:r>
              <a:rPr lang="en-US" dirty="0"/>
              <a:t>VGA Compatibility</a:t>
            </a:r>
          </a:p>
        </p:txBody>
      </p:sp>
    </p:spTree>
    <p:extLst>
      <p:ext uri="{BB962C8B-B14F-4D97-AF65-F5344CB8AC3E}">
        <p14:creationId xmlns:p14="http://schemas.microsoft.com/office/powerpoint/2010/main" val="183127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f Guide" descr="A screenshot of a social media post&#10;&#10;Description automatically generated">
            <a:extLst>
              <a:ext uri="{FF2B5EF4-FFF2-40B4-BE49-F238E27FC236}">
                <a16:creationId xmlns:a16="http://schemas.microsoft.com/office/drawing/2014/main" id="{6D31FAD8-531A-4C08-97A0-B88F5AC857FA}"/>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4175904" y="2971800"/>
            <a:ext cx="15773400" cy="8872538"/>
          </a:xfrm>
          <a:prstGeom prst="rect">
            <a:avLst/>
          </a:prstGeom>
        </p:spPr>
      </p:pic>
      <p:sp>
        <p:nvSpPr>
          <p:cNvPr id="9" name="1_Res 4K">
            <a:extLst>
              <a:ext uri="{FF2B5EF4-FFF2-40B4-BE49-F238E27FC236}">
                <a16:creationId xmlns:a16="http://schemas.microsoft.com/office/drawing/2014/main" id="{B5929D17-DE47-4285-9BB9-4A0F638E8429}"/>
              </a:ext>
            </a:extLst>
          </p:cNvPr>
          <p:cNvSpPr/>
          <p:nvPr/>
        </p:nvSpPr>
        <p:spPr>
          <a:xfrm>
            <a:off x="4175904" y="2971800"/>
            <a:ext cx="15773400" cy="8872538"/>
          </a:xfrm>
          <a:prstGeom prst="rect">
            <a:avLst/>
          </a:prstGeom>
          <a:solidFill>
            <a:srgbClr val="87F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1_Res 4K Text">
            <a:extLst>
              <a:ext uri="{FF2B5EF4-FFF2-40B4-BE49-F238E27FC236}">
                <a16:creationId xmlns:a16="http://schemas.microsoft.com/office/drawing/2014/main" id="{6CBE22E6-CFBA-4A40-8A53-49024C77B1F5}"/>
              </a:ext>
            </a:extLst>
          </p:cNvPr>
          <p:cNvSpPr txBox="1"/>
          <p:nvPr/>
        </p:nvSpPr>
        <p:spPr>
          <a:xfrm>
            <a:off x="4480704" y="11247943"/>
            <a:ext cx="6797054" cy="748795"/>
          </a:xfrm>
          <a:prstGeom prst="rect">
            <a:avLst/>
          </a:prstGeom>
          <a:noFill/>
        </p:spPr>
        <p:txBody>
          <a:bodyPr wrap="none" rtlCol="0">
            <a:spAutoFit/>
          </a:bodyPr>
          <a:lstStyle/>
          <a:p>
            <a:r>
              <a:rPr lang="en-US" dirty="0"/>
              <a:t>4K UHD (Ultra HD) 3840x2160</a:t>
            </a:r>
          </a:p>
        </p:txBody>
      </p:sp>
      <p:sp>
        <p:nvSpPr>
          <p:cNvPr id="11" name="2_Res QHD">
            <a:extLst>
              <a:ext uri="{FF2B5EF4-FFF2-40B4-BE49-F238E27FC236}">
                <a16:creationId xmlns:a16="http://schemas.microsoft.com/office/drawing/2014/main" id="{65A7D22E-4583-49C3-9AE5-36233D47B55A}"/>
              </a:ext>
            </a:extLst>
          </p:cNvPr>
          <p:cNvSpPr/>
          <p:nvPr/>
        </p:nvSpPr>
        <p:spPr>
          <a:xfrm>
            <a:off x="4175904" y="2971800"/>
            <a:ext cx="10515600" cy="5867400"/>
          </a:xfrm>
          <a:prstGeom prst="rect">
            <a:avLst/>
          </a:prstGeom>
          <a:solidFill>
            <a:srgbClr val="96F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2_Res QHD Text">
            <a:extLst>
              <a:ext uri="{FF2B5EF4-FFF2-40B4-BE49-F238E27FC236}">
                <a16:creationId xmlns:a16="http://schemas.microsoft.com/office/drawing/2014/main" id="{AB9D37C1-4848-4C4A-AE76-4771E55DEEB1}"/>
              </a:ext>
            </a:extLst>
          </p:cNvPr>
          <p:cNvSpPr txBox="1"/>
          <p:nvPr/>
        </p:nvSpPr>
        <p:spPr>
          <a:xfrm>
            <a:off x="4192605" y="8099800"/>
            <a:ext cx="6269665" cy="748795"/>
          </a:xfrm>
          <a:prstGeom prst="rect">
            <a:avLst/>
          </a:prstGeom>
          <a:noFill/>
        </p:spPr>
        <p:txBody>
          <a:bodyPr wrap="none" rtlCol="0">
            <a:spAutoFit/>
          </a:bodyPr>
          <a:lstStyle/>
          <a:p>
            <a:r>
              <a:rPr lang="en-US" dirty="0"/>
              <a:t>QHD (Quad HD) 2560x1440</a:t>
            </a:r>
          </a:p>
        </p:txBody>
      </p:sp>
      <p:sp>
        <p:nvSpPr>
          <p:cNvPr id="14" name="3_Full HD Text">
            <a:extLst>
              <a:ext uri="{FF2B5EF4-FFF2-40B4-BE49-F238E27FC236}">
                <a16:creationId xmlns:a16="http://schemas.microsoft.com/office/drawing/2014/main" id="{7D95848B-864C-42BD-87DF-3EB23B5CCCA8}"/>
              </a:ext>
            </a:extLst>
          </p:cNvPr>
          <p:cNvSpPr txBox="1"/>
          <p:nvPr/>
        </p:nvSpPr>
        <p:spPr>
          <a:xfrm>
            <a:off x="13091304" y="6337805"/>
            <a:ext cx="6203942" cy="748795"/>
          </a:xfrm>
          <a:prstGeom prst="rect">
            <a:avLst/>
          </a:prstGeom>
          <a:noFill/>
        </p:spPr>
        <p:txBody>
          <a:bodyPr wrap="none" rtlCol="0">
            <a:spAutoFit/>
          </a:bodyPr>
          <a:lstStyle/>
          <a:p>
            <a:r>
              <a:rPr lang="en-US" dirty="0"/>
              <a:t>Full HD (1080p) 1920x1080</a:t>
            </a:r>
          </a:p>
        </p:txBody>
      </p:sp>
      <p:sp>
        <p:nvSpPr>
          <p:cNvPr id="13" name="3_Full HD">
            <a:extLst>
              <a:ext uri="{FF2B5EF4-FFF2-40B4-BE49-F238E27FC236}">
                <a16:creationId xmlns:a16="http://schemas.microsoft.com/office/drawing/2014/main" id="{B193FD3A-BDD0-41B6-BAB9-57F047316FCE}"/>
              </a:ext>
            </a:extLst>
          </p:cNvPr>
          <p:cNvSpPr/>
          <p:nvPr/>
        </p:nvSpPr>
        <p:spPr>
          <a:xfrm>
            <a:off x="4175904" y="2971800"/>
            <a:ext cx="7848600" cy="4495800"/>
          </a:xfrm>
          <a:prstGeom prst="rect">
            <a:avLst/>
          </a:prstGeom>
          <a:solidFill>
            <a:srgbClr val="A5FF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_HD Plus Text">
            <a:extLst>
              <a:ext uri="{FF2B5EF4-FFF2-40B4-BE49-F238E27FC236}">
                <a16:creationId xmlns:a16="http://schemas.microsoft.com/office/drawing/2014/main" id="{40D77D73-C113-4712-B687-5EF7FFB70166}"/>
              </a:ext>
            </a:extLst>
          </p:cNvPr>
          <p:cNvSpPr txBox="1"/>
          <p:nvPr/>
        </p:nvSpPr>
        <p:spPr>
          <a:xfrm>
            <a:off x="10644745" y="1873750"/>
            <a:ext cx="3437159" cy="748795"/>
          </a:xfrm>
          <a:prstGeom prst="rect">
            <a:avLst/>
          </a:prstGeom>
          <a:noFill/>
        </p:spPr>
        <p:txBody>
          <a:bodyPr wrap="none" rtlCol="0">
            <a:spAutoFit/>
          </a:bodyPr>
          <a:lstStyle/>
          <a:p>
            <a:r>
              <a:rPr lang="en-US" dirty="0"/>
              <a:t>HD+ 1600x900</a:t>
            </a:r>
          </a:p>
        </p:txBody>
      </p:sp>
      <p:cxnSp>
        <p:nvCxnSpPr>
          <p:cNvPr id="18" name="3_Full HD Text Arrow">
            <a:extLst>
              <a:ext uri="{FF2B5EF4-FFF2-40B4-BE49-F238E27FC236}">
                <a16:creationId xmlns:a16="http://schemas.microsoft.com/office/drawing/2014/main" id="{D44948D2-7273-4D09-9009-8A3693383204}"/>
              </a:ext>
            </a:extLst>
          </p:cNvPr>
          <p:cNvCxnSpPr>
            <a:cxnSpLocks/>
          </p:cNvCxnSpPr>
          <p:nvPr/>
        </p:nvCxnSpPr>
        <p:spPr>
          <a:xfrm flipH="1">
            <a:off x="11125358" y="7086600"/>
            <a:ext cx="8214346" cy="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sp>
        <p:nvSpPr>
          <p:cNvPr id="21" name="4_HD Plus">
            <a:extLst>
              <a:ext uri="{FF2B5EF4-FFF2-40B4-BE49-F238E27FC236}">
                <a16:creationId xmlns:a16="http://schemas.microsoft.com/office/drawing/2014/main" id="{BD736DCE-A48F-47D6-91FE-30C07313C233}"/>
              </a:ext>
            </a:extLst>
          </p:cNvPr>
          <p:cNvSpPr/>
          <p:nvPr/>
        </p:nvSpPr>
        <p:spPr>
          <a:xfrm>
            <a:off x="4175904" y="2971800"/>
            <a:ext cx="6553200" cy="3733800"/>
          </a:xfrm>
          <a:prstGeom prst="rect">
            <a:avLst/>
          </a:prstGeom>
          <a:solidFill>
            <a:srgbClr val="B4FF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4_HD Plus Arrow">
            <a:extLst>
              <a:ext uri="{FF2B5EF4-FFF2-40B4-BE49-F238E27FC236}">
                <a16:creationId xmlns:a16="http://schemas.microsoft.com/office/drawing/2014/main" id="{B6D47D72-29C0-409C-BDFB-11E0B23C8E00}"/>
              </a:ext>
            </a:extLst>
          </p:cNvPr>
          <p:cNvGrpSpPr/>
          <p:nvPr/>
        </p:nvGrpSpPr>
        <p:grpSpPr>
          <a:xfrm>
            <a:off x="10342766" y="2559055"/>
            <a:ext cx="3815338" cy="1799650"/>
            <a:chOff x="11958062" y="2559055"/>
            <a:chExt cx="3815338" cy="1799650"/>
          </a:xfrm>
        </p:grpSpPr>
        <p:cxnSp>
          <p:nvCxnSpPr>
            <p:cNvPr id="23" name="Straight Arrow Connector 22">
              <a:extLst>
                <a:ext uri="{FF2B5EF4-FFF2-40B4-BE49-F238E27FC236}">
                  <a16:creationId xmlns:a16="http://schemas.microsoft.com/office/drawing/2014/main" id="{ACD5550A-C52C-4F60-B796-6929CB724667}"/>
                </a:ext>
              </a:extLst>
            </p:cNvPr>
            <p:cNvCxnSpPr>
              <a:cxnSpLocks/>
            </p:cNvCxnSpPr>
            <p:nvPr/>
          </p:nvCxnSpPr>
          <p:spPr>
            <a:xfrm>
              <a:off x="11958062" y="2559055"/>
              <a:ext cx="0" cy="179965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EB18E36-4F27-4F0E-B853-66BCF579CBA7}"/>
                </a:ext>
              </a:extLst>
            </p:cNvPr>
            <p:cNvCxnSpPr>
              <a:cxnSpLocks/>
            </p:cNvCxnSpPr>
            <p:nvPr/>
          </p:nvCxnSpPr>
          <p:spPr>
            <a:xfrm flipH="1">
              <a:off x="11958062" y="2590800"/>
              <a:ext cx="3815338" cy="14314"/>
            </a:xfrm>
            <a:prstGeom prst="straightConnector1">
              <a:avLst/>
            </a:prstGeom>
            <a:ln w="127000">
              <a:tailEnd type="none"/>
            </a:ln>
          </p:spPr>
          <p:style>
            <a:lnRef idx="1">
              <a:schemeClr val="dk1"/>
            </a:lnRef>
            <a:fillRef idx="0">
              <a:schemeClr val="dk1"/>
            </a:fillRef>
            <a:effectRef idx="0">
              <a:schemeClr val="dk1"/>
            </a:effectRef>
            <a:fontRef idx="minor">
              <a:schemeClr val="tx1"/>
            </a:fontRef>
          </p:style>
        </p:cxnSp>
      </p:grpSp>
      <p:sp>
        <p:nvSpPr>
          <p:cNvPr id="35" name="5_WSXGA Text">
            <a:extLst>
              <a:ext uri="{FF2B5EF4-FFF2-40B4-BE49-F238E27FC236}">
                <a16:creationId xmlns:a16="http://schemas.microsoft.com/office/drawing/2014/main" id="{1B0943C1-09F6-41E6-910F-B8C2BB845C2F}"/>
              </a:ext>
            </a:extLst>
          </p:cNvPr>
          <p:cNvSpPr txBox="1"/>
          <p:nvPr/>
        </p:nvSpPr>
        <p:spPr>
          <a:xfrm>
            <a:off x="15072504" y="5522047"/>
            <a:ext cx="4146200" cy="748795"/>
          </a:xfrm>
          <a:prstGeom prst="rect">
            <a:avLst/>
          </a:prstGeom>
          <a:noFill/>
        </p:spPr>
        <p:txBody>
          <a:bodyPr wrap="none" rtlCol="0">
            <a:spAutoFit/>
          </a:bodyPr>
          <a:lstStyle/>
          <a:p>
            <a:r>
              <a:rPr lang="en-US" dirty="0"/>
              <a:t>WSXGA 1440x900</a:t>
            </a:r>
          </a:p>
        </p:txBody>
      </p:sp>
      <p:sp>
        <p:nvSpPr>
          <p:cNvPr id="49" name="5_WSXGA">
            <a:extLst>
              <a:ext uri="{FF2B5EF4-FFF2-40B4-BE49-F238E27FC236}">
                <a16:creationId xmlns:a16="http://schemas.microsoft.com/office/drawing/2014/main" id="{47DB24F7-4CFF-4EE2-A76E-81408D119C3B}"/>
              </a:ext>
            </a:extLst>
          </p:cNvPr>
          <p:cNvSpPr/>
          <p:nvPr/>
        </p:nvSpPr>
        <p:spPr>
          <a:xfrm>
            <a:off x="4165232" y="2963664"/>
            <a:ext cx="5728679" cy="3733800"/>
          </a:xfrm>
          <a:prstGeom prst="rect">
            <a:avLst/>
          </a:prstGeom>
          <a:solidFill>
            <a:srgbClr val="C3F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5_WSXGA Arrow">
            <a:extLst>
              <a:ext uri="{FF2B5EF4-FFF2-40B4-BE49-F238E27FC236}">
                <a16:creationId xmlns:a16="http://schemas.microsoft.com/office/drawing/2014/main" id="{EB714496-64F8-4E21-8A29-099D8F398B15}"/>
              </a:ext>
            </a:extLst>
          </p:cNvPr>
          <p:cNvCxnSpPr>
            <a:cxnSpLocks/>
          </p:cNvCxnSpPr>
          <p:nvPr/>
        </p:nvCxnSpPr>
        <p:spPr>
          <a:xfrm flipH="1">
            <a:off x="9448800" y="6337805"/>
            <a:ext cx="9890904" cy="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sp>
        <p:nvSpPr>
          <p:cNvPr id="38" name="6_HD">
            <a:extLst>
              <a:ext uri="{FF2B5EF4-FFF2-40B4-BE49-F238E27FC236}">
                <a16:creationId xmlns:a16="http://schemas.microsoft.com/office/drawing/2014/main" id="{79F88F90-6062-4792-8FC9-A154537149F3}"/>
              </a:ext>
            </a:extLst>
          </p:cNvPr>
          <p:cNvSpPr/>
          <p:nvPr/>
        </p:nvSpPr>
        <p:spPr>
          <a:xfrm>
            <a:off x="4175904" y="2971799"/>
            <a:ext cx="5662807" cy="3124199"/>
          </a:xfrm>
          <a:prstGeom prst="rect">
            <a:avLst/>
          </a:prstGeom>
          <a:solidFill>
            <a:srgbClr val="D2F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6_HD Arrow">
            <a:extLst>
              <a:ext uri="{FF2B5EF4-FFF2-40B4-BE49-F238E27FC236}">
                <a16:creationId xmlns:a16="http://schemas.microsoft.com/office/drawing/2014/main" id="{699439FF-0F5B-4B76-B451-1B29F1DC22F6}"/>
              </a:ext>
            </a:extLst>
          </p:cNvPr>
          <p:cNvGrpSpPr/>
          <p:nvPr/>
        </p:nvGrpSpPr>
        <p:grpSpPr>
          <a:xfrm>
            <a:off x="5857404" y="2604005"/>
            <a:ext cx="3815338" cy="1799650"/>
            <a:chOff x="7472700" y="2604005"/>
            <a:chExt cx="3815338" cy="1799650"/>
          </a:xfrm>
        </p:grpSpPr>
        <p:cxnSp>
          <p:nvCxnSpPr>
            <p:cNvPr id="39" name="Straight Arrow Connector 38">
              <a:extLst>
                <a:ext uri="{FF2B5EF4-FFF2-40B4-BE49-F238E27FC236}">
                  <a16:creationId xmlns:a16="http://schemas.microsoft.com/office/drawing/2014/main" id="{02812119-4DDD-433B-A180-6462A752C966}"/>
                </a:ext>
              </a:extLst>
            </p:cNvPr>
            <p:cNvCxnSpPr>
              <a:cxnSpLocks/>
            </p:cNvCxnSpPr>
            <p:nvPr/>
          </p:nvCxnSpPr>
          <p:spPr>
            <a:xfrm>
              <a:off x="11229583" y="2604005"/>
              <a:ext cx="0" cy="179965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87950F3E-06FF-4C60-A70A-D640FC2EB2F2}"/>
                </a:ext>
              </a:extLst>
            </p:cNvPr>
            <p:cNvCxnSpPr>
              <a:cxnSpLocks/>
            </p:cNvCxnSpPr>
            <p:nvPr/>
          </p:nvCxnSpPr>
          <p:spPr>
            <a:xfrm flipH="1">
              <a:off x="7472700" y="2604005"/>
              <a:ext cx="3815338" cy="14314"/>
            </a:xfrm>
            <a:prstGeom prst="straightConnector1">
              <a:avLst/>
            </a:prstGeom>
            <a:ln w="127000">
              <a:tailEnd type="none"/>
            </a:ln>
          </p:spPr>
          <p:style>
            <a:lnRef idx="1">
              <a:schemeClr val="dk1"/>
            </a:lnRef>
            <a:fillRef idx="0">
              <a:schemeClr val="dk1"/>
            </a:fillRef>
            <a:effectRef idx="0">
              <a:schemeClr val="dk1"/>
            </a:effectRef>
            <a:fontRef idx="minor">
              <a:schemeClr val="tx1"/>
            </a:fontRef>
          </p:style>
        </p:cxnSp>
      </p:grpSp>
      <p:sp>
        <p:nvSpPr>
          <p:cNvPr id="10" name="6_HD Text">
            <a:extLst>
              <a:ext uri="{FF2B5EF4-FFF2-40B4-BE49-F238E27FC236}">
                <a16:creationId xmlns:a16="http://schemas.microsoft.com/office/drawing/2014/main" id="{666C88F7-7558-4CAF-82E6-9188711D28AF}"/>
              </a:ext>
            </a:extLst>
          </p:cNvPr>
          <p:cNvSpPr txBox="1"/>
          <p:nvPr/>
        </p:nvSpPr>
        <p:spPr>
          <a:xfrm>
            <a:off x="5802532" y="1906904"/>
            <a:ext cx="3164649" cy="748795"/>
          </a:xfrm>
          <a:prstGeom prst="rect">
            <a:avLst/>
          </a:prstGeom>
          <a:noFill/>
        </p:spPr>
        <p:txBody>
          <a:bodyPr wrap="none" rtlCol="0">
            <a:spAutoFit/>
          </a:bodyPr>
          <a:lstStyle/>
          <a:p>
            <a:r>
              <a:rPr lang="en-US" dirty="0"/>
              <a:t>HD 1366x768</a:t>
            </a:r>
          </a:p>
        </p:txBody>
      </p:sp>
      <p:sp>
        <p:nvSpPr>
          <p:cNvPr id="41" name="7_SXVGA">
            <a:extLst>
              <a:ext uri="{FF2B5EF4-FFF2-40B4-BE49-F238E27FC236}">
                <a16:creationId xmlns:a16="http://schemas.microsoft.com/office/drawing/2014/main" id="{2113D8CB-8934-48EF-9AA7-0785DFA87AC9}"/>
              </a:ext>
            </a:extLst>
          </p:cNvPr>
          <p:cNvSpPr/>
          <p:nvPr/>
        </p:nvSpPr>
        <p:spPr>
          <a:xfrm>
            <a:off x="4175904" y="2958875"/>
            <a:ext cx="5213956" cy="4203923"/>
          </a:xfrm>
          <a:prstGeom prst="rect">
            <a:avLst/>
          </a:prstGeom>
          <a:solidFill>
            <a:srgbClr val="E1F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7_SXVGA Text">
            <a:extLst>
              <a:ext uri="{FF2B5EF4-FFF2-40B4-BE49-F238E27FC236}">
                <a16:creationId xmlns:a16="http://schemas.microsoft.com/office/drawing/2014/main" id="{78B9AAC5-9D8A-4B8F-BA88-98EE66A91391}"/>
              </a:ext>
            </a:extLst>
          </p:cNvPr>
          <p:cNvSpPr txBox="1"/>
          <p:nvPr/>
        </p:nvSpPr>
        <p:spPr>
          <a:xfrm>
            <a:off x="4264920" y="6578025"/>
            <a:ext cx="5107680" cy="584775"/>
          </a:xfrm>
          <a:prstGeom prst="rect">
            <a:avLst/>
          </a:prstGeom>
          <a:noFill/>
        </p:spPr>
        <p:txBody>
          <a:bodyPr wrap="none" rtlCol="0">
            <a:spAutoFit/>
          </a:bodyPr>
          <a:lstStyle/>
          <a:p>
            <a:r>
              <a:rPr lang="en-US" sz="3200" dirty="0"/>
              <a:t>SXGA (Super XGA) 1280x1024</a:t>
            </a:r>
          </a:p>
        </p:txBody>
      </p:sp>
      <p:sp>
        <p:nvSpPr>
          <p:cNvPr id="44" name="8_WXGA">
            <a:extLst>
              <a:ext uri="{FF2B5EF4-FFF2-40B4-BE49-F238E27FC236}">
                <a16:creationId xmlns:a16="http://schemas.microsoft.com/office/drawing/2014/main" id="{484C3EA9-8FFD-4FDD-B299-3CCF3B302893}"/>
              </a:ext>
            </a:extLst>
          </p:cNvPr>
          <p:cNvSpPr/>
          <p:nvPr/>
        </p:nvSpPr>
        <p:spPr>
          <a:xfrm>
            <a:off x="4149333" y="2975557"/>
            <a:ext cx="5240526" cy="3248987"/>
          </a:xfrm>
          <a:prstGeom prst="rect">
            <a:avLst/>
          </a:prstGeom>
          <a:solidFill>
            <a:srgbClr val="E1F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_WXGA Text">
            <a:extLst>
              <a:ext uri="{FF2B5EF4-FFF2-40B4-BE49-F238E27FC236}">
                <a16:creationId xmlns:a16="http://schemas.microsoft.com/office/drawing/2014/main" id="{B226A6BC-5497-42CC-B282-129EBBCCCB3B}"/>
              </a:ext>
            </a:extLst>
          </p:cNvPr>
          <p:cNvSpPr txBox="1"/>
          <p:nvPr/>
        </p:nvSpPr>
        <p:spPr>
          <a:xfrm>
            <a:off x="4149333" y="5692168"/>
            <a:ext cx="5343707" cy="523220"/>
          </a:xfrm>
          <a:prstGeom prst="rect">
            <a:avLst/>
          </a:prstGeom>
          <a:noFill/>
        </p:spPr>
        <p:txBody>
          <a:bodyPr wrap="none" rtlCol="0">
            <a:spAutoFit/>
          </a:bodyPr>
          <a:lstStyle/>
          <a:p>
            <a:r>
              <a:rPr lang="en-US" sz="2800" dirty="0"/>
              <a:t>WXGA (Widescreen XGA) 1280x800</a:t>
            </a:r>
          </a:p>
        </p:txBody>
      </p:sp>
      <p:sp>
        <p:nvSpPr>
          <p:cNvPr id="52" name="9_XGA">
            <a:extLst>
              <a:ext uri="{FF2B5EF4-FFF2-40B4-BE49-F238E27FC236}">
                <a16:creationId xmlns:a16="http://schemas.microsoft.com/office/drawing/2014/main" id="{ACA3006B-1CC5-4028-89DF-0E66E8DA6338}"/>
              </a:ext>
            </a:extLst>
          </p:cNvPr>
          <p:cNvSpPr/>
          <p:nvPr/>
        </p:nvSpPr>
        <p:spPr>
          <a:xfrm>
            <a:off x="4116964" y="2958873"/>
            <a:ext cx="4544065" cy="2723900"/>
          </a:xfrm>
          <a:prstGeom prst="rect">
            <a:avLst/>
          </a:prstGeom>
          <a:solidFill>
            <a:srgbClr val="F0FF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9_XGA Text">
            <a:extLst>
              <a:ext uri="{FF2B5EF4-FFF2-40B4-BE49-F238E27FC236}">
                <a16:creationId xmlns:a16="http://schemas.microsoft.com/office/drawing/2014/main" id="{2924BF9B-2FD4-4665-B984-96AF2DD02848}"/>
              </a:ext>
            </a:extLst>
          </p:cNvPr>
          <p:cNvSpPr txBox="1"/>
          <p:nvPr/>
        </p:nvSpPr>
        <p:spPr>
          <a:xfrm>
            <a:off x="4087338" y="4837093"/>
            <a:ext cx="4674293" cy="954107"/>
          </a:xfrm>
          <a:prstGeom prst="rect">
            <a:avLst/>
          </a:prstGeom>
          <a:noFill/>
        </p:spPr>
        <p:txBody>
          <a:bodyPr wrap="none" rtlCol="0">
            <a:spAutoFit/>
          </a:bodyPr>
          <a:lstStyle/>
          <a:p>
            <a:r>
              <a:rPr lang="en-US" sz="2800" dirty="0"/>
              <a:t>XGA (Extended Graphics Array)</a:t>
            </a:r>
          </a:p>
          <a:p>
            <a:r>
              <a:rPr lang="en-US" sz="2800" dirty="0"/>
              <a:t>1024x768 (Technically 1K)</a:t>
            </a:r>
          </a:p>
        </p:txBody>
      </p:sp>
      <p:sp>
        <p:nvSpPr>
          <p:cNvPr id="46" name="10_VGA">
            <a:extLst>
              <a:ext uri="{FF2B5EF4-FFF2-40B4-BE49-F238E27FC236}">
                <a16:creationId xmlns:a16="http://schemas.microsoft.com/office/drawing/2014/main" id="{F232510F-4B02-4987-9D96-B9C7ADBC2FC9}"/>
              </a:ext>
            </a:extLst>
          </p:cNvPr>
          <p:cNvSpPr/>
          <p:nvPr/>
        </p:nvSpPr>
        <p:spPr>
          <a:xfrm>
            <a:off x="4165986" y="2949479"/>
            <a:ext cx="2676905" cy="1976931"/>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10_VGA Text">
            <a:extLst>
              <a:ext uri="{FF2B5EF4-FFF2-40B4-BE49-F238E27FC236}">
                <a16:creationId xmlns:a16="http://schemas.microsoft.com/office/drawing/2014/main" id="{631A14C9-D397-4910-9E1F-EBC2DAF83C48}"/>
              </a:ext>
            </a:extLst>
          </p:cNvPr>
          <p:cNvSpPr txBox="1"/>
          <p:nvPr/>
        </p:nvSpPr>
        <p:spPr>
          <a:xfrm>
            <a:off x="4268856" y="4377193"/>
            <a:ext cx="2430281" cy="584775"/>
          </a:xfrm>
          <a:prstGeom prst="rect">
            <a:avLst/>
          </a:prstGeom>
          <a:noFill/>
        </p:spPr>
        <p:txBody>
          <a:bodyPr wrap="none" rtlCol="0">
            <a:spAutoFit/>
          </a:bodyPr>
          <a:lstStyle/>
          <a:p>
            <a:r>
              <a:rPr lang="en-US" sz="3200" dirty="0"/>
              <a:t>VGA 640x480</a:t>
            </a:r>
          </a:p>
        </p:txBody>
      </p:sp>
      <p:sp>
        <p:nvSpPr>
          <p:cNvPr id="2" name="0_Title">
            <a:extLst>
              <a:ext uri="{FF2B5EF4-FFF2-40B4-BE49-F238E27FC236}">
                <a16:creationId xmlns:a16="http://schemas.microsoft.com/office/drawing/2014/main" id="{378231A4-485F-4E52-B8B5-FAFE1E2FF798}"/>
              </a:ext>
            </a:extLst>
          </p:cNvPr>
          <p:cNvSpPr>
            <a:spLocks noGrp="1"/>
          </p:cNvSpPr>
          <p:nvPr>
            <p:ph type="title"/>
          </p:nvPr>
        </p:nvSpPr>
        <p:spPr/>
        <p:txBody>
          <a:bodyPr/>
          <a:lstStyle/>
          <a:p>
            <a:r>
              <a:rPr lang="en-US" dirty="0"/>
              <a:t>Popular Resolutions</a:t>
            </a:r>
          </a:p>
        </p:txBody>
      </p:sp>
    </p:spTree>
    <p:extLst>
      <p:ext uri="{BB962C8B-B14F-4D97-AF65-F5344CB8AC3E}">
        <p14:creationId xmlns:p14="http://schemas.microsoft.com/office/powerpoint/2010/main" val="973164905"/>
      </p:ext>
    </p:extLst>
  </p:cSld>
  <p:clrMapOvr>
    <a:masterClrMapping/>
  </p:clrMapOvr>
</p:sld>
</file>

<file path=ppt/theme/theme1.xml><?xml version="1.0" encoding="utf-8"?>
<a:theme xmlns:a="http://schemas.openxmlformats.org/drawingml/2006/main" name="ITFreeTraining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TFreeTrainingVideo" id="{31EFEC64-CE70-4228-A51C-F6C5EC4D5398}" vid="{F73C4215-3E08-49A4-BE94-191820725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ITFreeTrainingVideo</Template>
  <TotalTime>0</TotalTime>
  <Words>2009</Words>
  <Application>Microsoft Office PowerPoint</Application>
  <PresentationFormat>Custom</PresentationFormat>
  <Paragraphs>77</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ITFreeTrainingVideo</vt:lpstr>
      <vt:lpstr>PowerPoint Presentation</vt:lpstr>
      <vt:lpstr>Video Graphics Array (VGA)</vt:lpstr>
      <vt:lpstr>VGA Compatibility</vt:lpstr>
      <vt:lpstr>Popular Resolutions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2022-07-10T04:28:13Z</dcterms:created>
  <dcterms:modified xsi:type="dcterms:W3CDTF">2022-08-21T07:18:30Z</dcterms:modified>
</cp:coreProperties>
</file>