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2"/>
  </p:notesMasterIdLst>
  <p:sldIdLst>
    <p:sldId id="274" r:id="rId2"/>
    <p:sldId id="285" r:id="rId3"/>
    <p:sldId id="286" r:id="rId4"/>
    <p:sldId id="287" r:id="rId5"/>
    <p:sldId id="288" r:id="rId6"/>
    <p:sldId id="292" r:id="rId7"/>
    <p:sldId id="290" r:id="rId8"/>
    <p:sldId id="291" r:id="rId9"/>
    <p:sldId id="294" r:id="rId10"/>
    <p:sldId id="273" r:id="rId11"/>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055" autoAdjust="0"/>
  </p:normalViewPr>
  <p:slideViewPr>
    <p:cSldViewPr snapToGrid="0">
      <p:cViewPr varScale="1">
        <p:scale>
          <a:sx n="23" d="100"/>
          <a:sy n="23" d="100"/>
        </p:scale>
        <p:origin x="617"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power supply issues.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09:25 That concludes this video on power supply problems. I hope this video has helped you understand what to look for if you are having problems with your power supply. Until the next video, I would like to thank you for watching.</a:t>
            </a:r>
          </a:p>
          <a:p>
            <a:endParaRPr lang="en-GB"/>
          </a:p>
          <a:p>
            <a:r>
              <a:rPr lang="en-GB"/>
              <a:t>References</a:t>
            </a:r>
          </a:p>
          <a:p>
            <a:r>
              <a:rPr lang="en-GB"/>
              <a:t>“The Official CompTIA A+ Core Study Guide (Exam 220-1101)” pages 98 to 99</a:t>
            </a:r>
          </a:p>
          <a:p>
            <a:r>
              <a:rPr lang="en-GB"/>
              <a:t>“Picture: Blue screen stop error” https://commons.wikimedia.org/wiki/File:Bsodwindows10.png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When dealing with power problems, they will generally take two forms. First, when there is no power. No power essentially means the computer won’t start up. Generally, this occurs due to cabling problems or a dead power supply.</a:t>
            </a:r>
          </a:p>
          <a:p>
            <a:endParaRPr lang="en-GB"/>
          </a:p>
          <a:p>
            <a:r>
              <a:rPr lang="en-GB"/>
              <a:t>The other type of problem is intermittent. These problems appear to happen randomly. Usually, this is either a stop error, otherwise known as a blue screen of death, or in the second case, a random unexpected restart where the screen suddenly goes black and the computer reboots.</a:t>
            </a:r>
          </a:p>
          <a:p>
            <a:endParaRPr lang="en-GB"/>
          </a:p>
          <a:p>
            <a:r>
              <a:rPr lang="en-GB"/>
              <a:t>Let’s have a look at how to troubleshoot these problems.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0973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00:39 The first step is to check for any sign of power going to the computer. So, let’s have a look at the front of the computer and see if there are any lights on. If there aren’t any, press the power button right in. If you are getting nothing, make sure you push it all the way in and hold it for a second or so. If the computer is sleeping or hibernating, sometimes it may have trouble waking up from a quick button push and so you may need to hold it down for a bit longer.</a:t>
            </a:r>
          </a:p>
          <a:p>
            <a:endParaRPr lang="en-GB"/>
          </a:p>
          <a:p>
            <a:r>
              <a:rPr lang="en-GB"/>
              <a:t>The next thing to check for is are there any fans spinning? In a lot of computers, the power supply fan will be spinning when the computer is working. However, some power supplies are designed to be as quiet as possible. Thus, if the power supply is not very hot, the fan may not be spinning. So, don’t assume that because the fan is not spinning that there is a power problem.</a:t>
            </a:r>
          </a:p>
          <a:p>
            <a:endParaRPr lang="en-GB"/>
          </a:p>
          <a:p>
            <a:r>
              <a:rPr lang="en-GB"/>
              <a:t>You will notice on this computer, when I plug the power into the computer it will spin the fans up briefly to test them. This is not the case with all computers. If your computer does do this, unplugging the computer and plugging it back in is a good test to make sure it has power. Keep in mind that, with some computers, the capacitors in them will need to drain before this approach works. Therefore, you may need to leave it unplugged for 20-30 seconds to allow the capacitors to drain before plugging the power cable back in.</a:t>
            </a:r>
          </a:p>
          <a:p>
            <a:endParaRPr lang="en-GB"/>
          </a:p>
          <a:p>
            <a:r>
              <a:rPr lang="en-GB"/>
              <a:t>Another thing you can look for is motherboard lights or lights on other devices. If you have a see-through panel on your computer case, you should be able to see the lights on the motherboard. In this video we are trying to find power problems, thus we are simply trying to identify any lights on the motherboard that may show that it is getting power.</a:t>
            </a:r>
          </a:p>
          <a:p>
            <a:endParaRPr lang="en-GB"/>
          </a:p>
          <a:p>
            <a:r>
              <a:rPr lang="en-GB"/>
              <a:t>In computing, you want to work out what is working and what is not. If the power supply is completely dead, no power will be going to the motherboard. At this stage, we are just trying to find any sign of life to indicate that the power supply is working.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8853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02:33 If you can’t see any signs of life in the computer, check if other equipment is working. Make sure equipment on the same circuit is working. Don’t assume that power outlets next to each other are on the same circuit. Different outlets may be on different circuits. If the outlet is a different color, then that is generally a good sign it is on a different circuit. Different color outlets may indicate that a circuit is on a UPS or a backup generator. Standard color power outlets are generally just connected to a regular power supply.</a:t>
            </a:r>
          </a:p>
          <a:p>
            <a:endParaRPr lang="en-GB"/>
          </a:p>
          <a:p>
            <a:r>
              <a:rPr lang="en-GB"/>
              <a:t>If you are not sure or the outlet is difficult to get to, you can always test that the power cable works. One of the simplest ways to do this is to unplug the computer and plug it into the monitor. This will test the power cable going to the computer and also that the power outlet is working. By doing this, we have now troubleshooted and shown that power is getting to the computer.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94104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03:27 If all this fails, you can consider removing extra devices to see if any of them are causing the problem. This will reduce the power draw on the computer and also possibly remove any damaged devices that may be causing the issue.</a:t>
            </a:r>
          </a:p>
          <a:p>
            <a:endParaRPr lang="en-GB"/>
          </a:p>
          <a:p>
            <a:r>
              <a:rPr lang="en-GB"/>
              <a:t>If the computer is drawing more power than the power supply can provide, it may not start up. This is not a common problem.  Although the computer draws a lot of power at start up, this is less than when the computer is under a high load. Usually, you will see this problem as random crashes when you put the computer under load. But you never know, maybe someone has built the computer with a very underrated power supply.</a:t>
            </a:r>
          </a:p>
          <a:p>
            <a:endParaRPr lang="en-GB"/>
          </a:p>
          <a:p>
            <a:r>
              <a:rPr lang="en-GB"/>
              <a:t>I would start with any high drawing power devices. For example, removing high performance video cards as these generally have the biggest power draw on a modern computer.</a:t>
            </a:r>
          </a:p>
          <a:p>
            <a:endParaRPr lang="en-GB"/>
          </a:p>
          <a:p>
            <a:r>
              <a:rPr lang="en-GB"/>
              <a:t>Even if your computer does not have integrated video, it is still worth turning the computer on to see if you get any beeps indicating it has detected a missing video card. If you get these beeps, you know the motherboard is getting power and the problem may be the video card. To test if this is the case, you can plug in a low-power video card. Since this video card does not use a lot of power, it is useful to test if power draw is the problem.</a:t>
            </a:r>
          </a:p>
          <a:p>
            <a:endParaRPr lang="en-GB"/>
          </a:p>
          <a:p>
            <a:r>
              <a:rPr lang="en-GB"/>
              <a:t>Typically, a power supply wouldn't hinder a computer from starting unless it's significantly underpowered for the system's requirements. More often, the issue lies with a damaged component within the computer. By methodically removing each device, you can isolate and identify the malfunctioning component that's preventing the startup.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26660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05:04 Let’s now have a look at intermittent power problems. These are problems that seem to occur randomly. The power supply will provide power to the electronics in the computer. If the draw on the power supply is too great, the Power Supply Unit, known as a PSU, can become overloaded.</a:t>
            </a:r>
          </a:p>
          <a:p>
            <a:endParaRPr lang="en-GB"/>
          </a:p>
          <a:p>
            <a:r>
              <a:rPr lang="en-GB"/>
              <a:t>When the power supply becomes overloaded, generally two things will occur. The PSU circuit breaker may trip. A circuit breaker is tripped when too much current is being pulled through it. In the case of electronics, a malfunctioning component can start pulling more power than normal or the computer could have too many components that are drawing more power than the power supply is rated to provide.</a:t>
            </a:r>
          </a:p>
          <a:p>
            <a:endParaRPr lang="en-GB"/>
          </a:p>
          <a:p>
            <a:r>
              <a:rPr lang="en-GB"/>
              <a:t>Modern power supplies will generally use resettable circuit breakers rather than manual ones. These circuit breakers may take some time to reset themselves. Usually, they will reset in less than a minute. During this period, the power supply won’t provide any power to the computer and will appear to be dead. No matter how many times you press the power button, the power supply won’t start up. Once the circuit breaker resets, the power supply will start and run like nothing ever happened.</a:t>
            </a:r>
          </a:p>
          <a:p>
            <a:endParaRPr lang="en-GB"/>
          </a:p>
          <a:p>
            <a:r>
              <a:rPr lang="en-GB"/>
              <a:t>Thus, if your computer suddenly switches itself off without warning, it may be that the power supply is overloaded and the circuit breaker has tripped. If the computer won’t restart for a little while, this tends to indicate the circuit breaker has tripped.</a:t>
            </a:r>
          </a:p>
          <a:p>
            <a:endParaRPr lang="en-GB"/>
          </a:p>
          <a:p>
            <a:r>
              <a:rPr lang="en-GB"/>
              <a:t>If the circuit breaker does not trip, the power output from the power supply may become unstable. Essentially, the power supply’s output is above what it is rated at. Thus, it is having trouble keeping the power stable. When this occurs, you may get hardware-related blue-screen stop errors.</a:t>
            </a:r>
          </a:p>
          <a:p>
            <a:endParaRPr lang="en-GB"/>
          </a:p>
          <a:p>
            <a:r>
              <a:rPr lang="en-GB"/>
              <a:t>It can be hard to work out if these stop errors are related to the power supply. This is because there will generally be different hardware errors each time. So, if you see a lot of random stop errors that seem to be hardware related on the computer, it could be your power supply is overloaded.</a:t>
            </a:r>
          </a:p>
          <a:p>
            <a:endParaRPr lang="en-GB"/>
          </a:p>
          <a:p>
            <a:r>
              <a:rPr lang="en-GB"/>
              <a:t>As power supplies age, they become less capable of outputting power. This is one of the reasons why a power supply unit may start becoming overloaded when previously there was not a problem.</a:t>
            </a:r>
          </a:p>
          <a:p>
            <a:endParaRPr lang="en-GB"/>
          </a:p>
          <a:p>
            <a:r>
              <a:rPr lang="en-GB"/>
              <a:t>It is difficult to determine if this is the case, but I will have a look at a device that may help.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5041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07:25 You can plug a power supply meter between your power outlet and computer. You won’t be tested on this in the CompTIA A+ exam, but it is good to know they exist because they can be useful when troubleshooting. A power supply meter will measure Voltage, Amps and Watts. This can be in real time, or you can set it to report the maximum and minimum values. Before you purchase one, make sure that it is rated high enough for your power supply unit. Computer power supplies can draw a lot of power and cheap power supply meters may not support a high-power draw.</a:t>
            </a:r>
          </a:p>
          <a:p>
            <a:endParaRPr lang="en-GB"/>
          </a:p>
          <a:p>
            <a:r>
              <a:rPr lang="en-GB"/>
              <a:t>I will now open a 3D application and you will notice how the power usage goes up. If you start having random blue screens or crashes when the power draw is high, it may be that the power supply is not able to provide enough power.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30142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08:17 Another way to test your power supply is with a power supply tester. CompTIA has removed power supply testers as an exam objective but wants to make you aware they exist. They are simple tools to use, just plug the power supply cables into the tester.</a:t>
            </a:r>
          </a:p>
          <a:p>
            <a:endParaRPr lang="en-GB"/>
          </a:p>
          <a:p>
            <a:r>
              <a:rPr lang="en-GB"/>
              <a:t>The power supply tester will tell you if your power supply is outputting the correct voltages. Keep in mind that the power supply tester does not test the power supply under load, it simply checks the voltages that the power supply outputs to make sure they are in the allowable range.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7105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08:51 The last tool I will look at is the Multimeter. Like the power supply tester, this has been removed from the A+ exam objectives and thus CompTIA just wants you to have a basic awareness of it. The multimeter can measure voltages, resistance and current. If using a multimeter, make sure you use the proper settings, particularly when measuring voltages.</a:t>
            </a:r>
          </a:p>
          <a:p>
            <a:endParaRPr lang="en-GB"/>
          </a:p>
          <a:p>
            <a:r>
              <a:rPr lang="en-GB"/>
              <a:t>In the case of power supplies, you could use it to test the voltage output but in my opinion it is much safer and simpler to use a power supply tester.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5815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5/25/2024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https://ITFreeTraining.com/ap11/3c05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0_Background">
            <a:extLst>
              <a:ext uri="{FF2B5EF4-FFF2-40B4-BE49-F238E27FC236}">
                <a16:creationId xmlns:a16="http://schemas.microsoft.com/office/drawing/2014/main" id="{10FF288B-CBCD-895C-01F5-0FDCEC9C6118}"/>
              </a:ext>
            </a:extLst>
          </p:cNvPr>
          <p:cNvGrpSpPr/>
          <p:nvPr/>
        </p:nvGrpSpPr>
        <p:grpSpPr>
          <a:xfrm>
            <a:off x="0" y="-97797"/>
            <a:ext cx="36576000" cy="20674971"/>
            <a:chOff x="0" y="-97796"/>
            <a:chExt cx="36576000" cy="20635702"/>
          </a:xfrm>
        </p:grpSpPr>
        <p:pic>
          <p:nvPicPr>
            <p:cNvPr id="3" name="0_Background">
              <a:extLst>
                <a:ext uri="{FF2B5EF4-FFF2-40B4-BE49-F238E27FC236}">
                  <a16:creationId xmlns:a16="http://schemas.microsoft.com/office/drawing/2014/main" id="{9BB13D47-82BB-BC0E-54D9-87A2A5D082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9269"/>
              <a:ext cx="36575999" cy="20498637"/>
            </a:xfrm>
            <a:prstGeom prst="rect">
              <a:avLst/>
            </a:prstGeom>
          </p:spPr>
        </p:pic>
        <p:pic>
          <p:nvPicPr>
            <p:cNvPr id="27" name="0_Header">
              <a:extLst>
                <a:ext uri="{FF2B5EF4-FFF2-40B4-BE49-F238E27FC236}">
                  <a16:creationId xmlns:a16="http://schemas.microsoft.com/office/drawing/2014/main" id="{BB2B1E34-B39E-3DB5-2023-91A629E606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97796"/>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Problems</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16" name="1_No Power">
            <a:extLst>
              <a:ext uri="{FF2B5EF4-FFF2-40B4-BE49-F238E27FC236}">
                <a16:creationId xmlns:a16="http://schemas.microsoft.com/office/drawing/2014/main" id="{F17E6537-7339-A53A-521E-DC28E4A4F436}"/>
              </a:ext>
            </a:extLst>
          </p:cNvPr>
          <p:cNvGrpSpPr/>
          <p:nvPr/>
        </p:nvGrpSpPr>
        <p:grpSpPr>
          <a:xfrm>
            <a:off x="3771900" y="3587342"/>
            <a:ext cx="11201400" cy="14586358"/>
            <a:chOff x="3771900" y="3587342"/>
            <a:chExt cx="11201400" cy="14586358"/>
          </a:xfrm>
        </p:grpSpPr>
        <p:sp>
          <p:nvSpPr>
            <p:cNvPr id="8" name="Rectangle 7">
              <a:extLst>
                <a:ext uri="{FF2B5EF4-FFF2-40B4-BE49-F238E27FC236}">
                  <a16:creationId xmlns:a16="http://schemas.microsoft.com/office/drawing/2014/main" id="{1CD6A6AB-2B8D-9ACF-965D-0FC7D617A2AE}"/>
                </a:ext>
              </a:extLst>
            </p:cNvPr>
            <p:cNvSpPr/>
            <p:nvPr/>
          </p:nvSpPr>
          <p:spPr>
            <a:xfrm>
              <a:off x="3771900" y="3587342"/>
              <a:ext cx="11201400" cy="145863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cartoon of a grim reaper holding a scythe and a computer&#10;&#10;Description automatically generated with medium confidence">
              <a:extLst>
                <a:ext uri="{FF2B5EF4-FFF2-40B4-BE49-F238E27FC236}">
                  <a16:creationId xmlns:a16="http://schemas.microsoft.com/office/drawing/2014/main" id="{8180475C-9A7C-9FD5-EBDB-DC76332037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250" r="6163"/>
            <a:stretch/>
          </p:blipFill>
          <p:spPr>
            <a:xfrm>
              <a:off x="4114799" y="5680472"/>
              <a:ext cx="10694211" cy="11937190"/>
            </a:xfrm>
            <a:prstGeom prst="rect">
              <a:avLst/>
            </a:prstGeom>
          </p:spPr>
        </p:pic>
        <p:sp>
          <p:nvSpPr>
            <p:cNvPr id="10" name="_Point 1">
              <a:extLst>
                <a:ext uri="{FF2B5EF4-FFF2-40B4-BE49-F238E27FC236}">
                  <a16:creationId xmlns:a16="http://schemas.microsoft.com/office/drawing/2014/main" id="{66DD2D90-1558-409D-35BC-5D367224D19D}"/>
                </a:ext>
              </a:extLst>
            </p:cNvPr>
            <p:cNvSpPr txBox="1"/>
            <p:nvPr/>
          </p:nvSpPr>
          <p:spPr>
            <a:xfrm>
              <a:off x="5885064" y="4029309"/>
              <a:ext cx="719940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 power</a:t>
              </a:r>
            </a:p>
          </p:txBody>
        </p:sp>
      </p:grpSp>
      <p:grpSp>
        <p:nvGrpSpPr>
          <p:cNvPr id="26" name="2_Intermittent">
            <a:extLst>
              <a:ext uri="{FF2B5EF4-FFF2-40B4-BE49-F238E27FC236}">
                <a16:creationId xmlns:a16="http://schemas.microsoft.com/office/drawing/2014/main" id="{340D6568-9350-049C-FB9A-E8F7FB1121DB}"/>
              </a:ext>
            </a:extLst>
          </p:cNvPr>
          <p:cNvGrpSpPr/>
          <p:nvPr/>
        </p:nvGrpSpPr>
        <p:grpSpPr>
          <a:xfrm>
            <a:off x="21259801" y="3537542"/>
            <a:ext cx="11201400" cy="14586358"/>
            <a:chOff x="21259801" y="3537542"/>
            <a:chExt cx="11201400" cy="14586358"/>
          </a:xfrm>
        </p:grpSpPr>
        <p:sp>
          <p:nvSpPr>
            <p:cNvPr id="17" name="Rectangle 16">
              <a:extLst>
                <a:ext uri="{FF2B5EF4-FFF2-40B4-BE49-F238E27FC236}">
                  <a16:creationId xmlns:a16="http://schemas.microsoft.com/office/drawing/2014/main" id="{4064DADE-001C-830C-FE88-4D2F96A3877A}"/>
                </a:ext>
              </a:extLst>
            </p:cNvPr>
            <p:cNvSpPr/>
            <p:nvPr/>
          </p:nvSpPr>
          <p:spPr>
            <a:xfrm>
              <a:off x="21259801" y="3537542"/>
              <a:ext cx="11201400" cy="145863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3" name="_Point 1">
              <a:extLst>
                <a:ext uri="{FF2B5EF4-FFF2-40B4-BE49-F238E27FC236}">
                  <a16:creationId xmlns:a16="http://schemas.microsoft.com/office/drawing/2014/main" id="{9AADC7D0-0084-45C1-F88B-10EAE801CD49}"/>
                </a:ext>
              </a:extLst>
            </p:cNvPr>
            <p:cNvSpPr txBox="1"/>
            <p:nvPr/>
          </p:nvSpPr>
          <p:spPr>
            <a:xfrm>
              <a:off x="23144228" y="4194640"/>
              <a:ext cx="822246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Intermittent</a:t>
              </a:r>
            </a:p>
          </p:txBody>
        </p:sp>
        <p:pic>
          <p:nvPicPr>
            <p:cNvPr id="25" name="Picture 24" descr="A picture containing text, computer, computer hardware, computer keyboard&#10;&#10;Description automatically generated">
              <a:extLst>
                <a:ext uri="{FF2B5EF4-FFF2-40B4-BE49-F238E27FC236}">
                  <a16:creationId xmlns:a16="http://schemas.microsoft.com/office/drawing/2014/main" id="{DBBC7485-9EAA-3702-46FB-3C3E11246C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1509182" y="6025141"/>
              <a:ext cx="10661073" cy="11014492"/>
            </a:xfrm>
            <a:prstGeom prst="rect">
              <a:avLst/>
            </a:prstGeom>
          </p:spPr>
        </p:pic>
      </p:grpSp>
    </p:spTree>
    <p:extLst>
      <p:ext uri="{BB962C8B-B14F-4D97-AF65-F5344CB8AC3E}">
        <p14:creationId xmlns:p14="http://schemas.microsoft.com/office/powerpoint/2010/main" val="722371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0_Background">
            <a:extLst>
              <a:ext uri="{FF2B5EF4-FFF2-40B4-BE49-F238E27FC236}">
                <a16:creationId xmlns:a16="http://schemas.microsoft.com/office/drawing/2014/main" id="{2E3CA60E-DE42-2E0A-EDFE-E3146DB870CE}"/>
              </a:ext>
            </a:extLst>
          </p:cNvPr>
          <p:cNvGrpSpPr/>
          <p:nvPr/>
        </p:nvGrpSpPr>
        <p:grpSpPr>
          <a:xfrm>
            <a:off x="0" y="-1"/>
            <a:ext cx="36631418" cy="20577175"/>
            <a:chOff x="0" y="0"/>
            <a:chExt cx="36631418" cy="20537906"/>
          </a:xfrm>
        </p:grpSpPr>
        <p:pic>
          <p:nvPicPr>
            <p:cNvPr id="3" name="Picture 2" descr="A cartoon of a child holding a sword with a cat on his back&#10;&#10;Description automatically generated with low confidence">
              <a:extLst>
                <a:ext uri="{FF2B5EF4-FFF2-40B4-BE49-F238E27FC236}">
                  <a16:creationId xmlns:a16="http://schemas.microsoft.com/office/drawing/2014/main" id="{38B2A1CA-72C3-C0B9-6980-BF70BC39B3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8"/>
              <a:ext cx="36576000" cy="20498638"/>
            </a:xfrm>
            <a:prstGeom prst="rect">
              <a:avLst/>
            </a:prstGeom>
          </p:spPr>
        </p:pic>
        <p:pic>
          <p:nvPicPr>
            <p:cNvPr id="24" name="0_Header">
              <a:extLst>
                <a:ext uri="{FF2B5EF4-FFF2-40B4-BE49-F238E27FC236}">
                  <a16:creationId xmlns:a16="http://schemas.microsoft.com/office/drawing/2014/main" id="{C8D080E9-EB73-3E87-52B0-49617A17E64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5400" y="0"/>
              <a:ext cx="36606018"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Check for Any Signs of Life</a:t>
              </a:r>
            </a:p>
          </p:txBody>
        </p:sp>
      </p:grpSp>
      <p:grpSp>
        <p:nvGrpSpPr>
          <p:cNvPr id="29" name="1_Front lights">
            <a:extLst>
              <a:ext uri="{FF2B5EF4-FFF2-40B4-BE49-F238E27FC236}">
                <a16:creationId xmlns:a16="http://schemas.microsoft.com/office/drawing/2014/main" id="{5C6E9BD3-DFA2-0EF2-2869-3407515D674D}"/>
              </a:ext>
            </a:extLst>
          </p:cNvPr>
          <p:cNvGrpSpPr/>
          <p:nvPr/>
        </p:nvGrpSpPr>
        <p:grpSpPr>
          <a:xfrm>
            <a:off x="783340" y="3480672"/>
            <a:ext cx="11086109" cy="15001291"/>
            <a:chOff x="440873" y="3480673"/>
            <a:chExt cx="11086109" cy="15001291"/>
          </a:xfrm>
        </p:grpSpPr>
        <p:sp>
          <p:nvSpPr>
            <p:cNvPr id="8" name="Rectangle 7">
              <a:extLst>
                <a:ext uri="{FF2B5EF4-FFF2-40B4-BE49-F238E27FC236}">
                  <a16:creationId xmlns:a16="http://schemas.microsoft.com/office/drawing/2014/main" id="{FE9DD836-24C6-E450-37FF-D7727CD8073F}"/>
                </a:ext>
              </a:extLst>
            </p:cNvPr>
            <p:cNvSpPr/>
            <p:nvPr/>
          </p:nvSpPr>
          <p:spPr>
            <a:xfrm>
              <a:off x="440873" y="3480673"/>
              <a:ext cx="11086109" cy="150012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9" name="_Point 1">
              <a:extLst>
                <a:ext uri="{FF2B5EF4-FFF2-40B4-BE49-F238E27FC236}">
                  <a16:creationId xmlns:a16="http://schemas.microsoft.com/office/drawing/2014/main" id="{9AB0CD40-3F8C-4AD7-ABD2-0365709E7B83}"/>
                </a:ext>
              </a:extLst>
            </p:cNvPr>
            <p:cNvSpPr txBox="1"/>
            <p:nvPr/>
          </p:nvSpPr>
          <p:spPr>
            <a:xfrm>
              <a:off x="854965" y="3674636"/>
              <a:ext cx="10463149" cy="1554272"/>
            </a:xfrm>
            <a:prstGeom prst="rect">
              <a:avLst/>
            </a:prstGeom>
            <a:no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Front panel lights</a:t>
              </a:r>
            </a:p>
          </p:txBody>
        </p:sp>
        <p:pic>
          <p:nvPicPr>
            <p:cNvPr id="28" name="Picture 27">
              <a:extLst>
                <a:ext uri="{FF2B5EF4-FFF2-40B4-BE49-F238E27FC236}">
                  <a16:creationId xmlns:a16="http://schemas.microsoft.com/office/drawing/2014/main" id="{4325AF58-9314-84F7-713D-764C90BDB94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45177" y="5268176"/>
              <a:ext cx="10477500" cy="12382500"/>
            </a:xfrm>
            <a:prstGeom prst="rect">
              <a:avLst/>
            </a:prstGeom>
          </p:spPr>
        </p:pic>
      </p:grpSp>
      <p:pic>
        <p:nvPicPr>
          <p:cNvPr id="30" name="2_Demo01_V Demo01 02">
            <a:extLst>
              <a:ext uri="{FF2B5EF4-FFF2-40B4-BE49-F238E27FC236}">
                <a16:creationId xmlns:a16="http://schemas.microsoft.com/office/drawing/2014/main" id="{53063FD4-87E2-38CE-2720-A28B557F38D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053377" y="5228907"/>
            <a:ext cx="10477500" cy="12382500"/>
          </a:xfrm>
          <a:prstGeom prst="rect">
            <a:avLst/>
          </a:prstGeom>
        </p:spPr>
      </p:pic>
      <p:grpSp>
        <p:nvGrpSpPr>
          <p:cNvPr id="34" name="3_Fan spinning">
            <a:extLst>
              <a:ext uri="{FF2B5EF4-FFF2-40B4-BE49-F238E27FC236}">
                <a16:creationId xmlns:a16="http://schemas.microsoft.com/office/drawing/2014/main" id="{77D4F5A7-8E62-E8C0-C6CD-E7F7D2334531}"/>
              </a:ext>
            </a:extLst>
          </p:cNvPr>
          <p:cNvGrpSpPr/>
          <p:nvPr/>
        </p:nvGrpSpPr>
        <p:grpSpPr>
          <a:xfrm>
            <a:off x="12690950" y="3480672"/>
            <a:ext cx="11086109" cy="15001291"/>
            <a:chOff x="12386151" y="3480672"/>
            <a:chExt cx="11086109" cy="15001291"/>
          </a:xfrm>
        </p:grpSpPr>
        <p:sp>
          <p:nvSpPr>
            <p:cNvPr id="22" name="Rectangle 21">
              <a:extLst>
                <a:ext uri="{FF2B5EF4-FFF2-40B4-BE49-F238E27FC236}">
                  <a16:creationId xmlns:a16="http://schemas.microsoft.com/office/drawing/2014/main" id="{357B6E63-768A-35E8-C121-6F4FFBB26E81}"/>
                </a:ext>
              </a:extLst>
            </p:cNvPr>
            <p:cNvSpPr/>
            <p:nvPr/>
          </p:nvSpPr>
          <p:spPr>
            <a:xfrm>
              <a:off x="12386151" y="3480672"/>
              <a:ext cx="11086109" cy="150012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 name="_Point 1">
              <a:extLst>
                <a:ext uri="{FF2B5EF4-FFF2-40B4-BE49-F238E27FC236}">
                  <a16:creationId xmlns:a16="http://schemas.microsoft.com/office/drawing/2014/main" id="{D0192F57-22A6-DEA5-DDF1-6BE439CC9E18}"/>
                </a:ext>
              </a:extLst>
            </p:cNvPr>
            <p:cNvSpPr txBox="1"/>
            <p:nvPr/>
          </p:nvSpPr>
          <p:spPr>
            <a:xfrm>
              <a:off x="14314658" y="3674636"/>
              <a:ext cx="7963450" cy="1554272"/>
            </a:xfrm>
            <a:prstGeom prst="rect">
              <a:avLst/>
            </a:prstGeom>
            <a:no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Fan spinning</a:t>
              </a:r>
            </a:p>
          </p:txBody>
        </p:sp>
        <p:pic>
          <p:nvPicPr>
            <p:cNvPr id="32" name="Picture 31">
              <a:extLst>
                <a:ext uri="{FF2B5EF4-FFF2-40B4-BE49-F238E27FC236}">
                  <a16:creationId xmlns:a16="http://schemas.microsoft.com/office/drawing/2014/main" id="{CC990240-3F62-F820-0AF3-C781506CC2D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2595019" y="5268176"/>
              <a:ext cx="10477500" cy="12382500"/>
            </a:xfrm>
            <a:prstGeom prst="rect">
              <a:avLst/>
            </a:prstGeom>
          </p:spPr>
        </p:pic>
      </p:grpSp>
      <p:pic>
        <p:nvPicPr>
          <p:cNvPr id="33" name="4_Demo2_V Demo02 02" descr="A picture containing fan, mechanical fan, circle, machine&#10;&#10;Description automatically generated">
            <a:extLst>
              <a:ext uri="{FF2B5EF4-FFF2-40B4-BE49-F238E27FC236}">
                <a16:creationId xmlns:a16="http://schemas.microsoft.com/office/drawing/2014/main" id="{74216660-74A4-3AE1-DC53-F5A4D6209B4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899818" y="5268176"/>
            <a:ext cx="10477500" cy="12382500"/>
          </a:xfrm>
          <a:prstGeom prst="rect">
            <a:avLst/>
          </a:prstGeom>
        </p:spPr>
      </p:pic>
      <p:grpSp>
        <p:nvGrpSpPr>
          <p:cNvPr id="38" name="5_MB Lights">
            <a:extLst>
              <a:ext uri="{FF2B5EF4-FFF2-40B4-BE49-F238E27FC236}">
                <a16:creationId xmlns:a16="http://schemas.microsoft.com/office/drawing/2014/main" id="{CA4DF690-5FC6-12D5-567D-010F92537C69}"/>
              </a:ext>
            </a:extLst>
          </p:cNvPr>
          <p:cNvGrpSpPr/>
          <p:nvPr/>
        </p:nvGrpSpPr>
        <p:grpSpPr>
          <a:xfrm>
            <a:off x="24706551" y="3480673"/>
            <a:ext cx="11086109" cy="15001291"/>
            <a:chOff x="24706551" y="3480673"/>
            <a:chExt cx="11086109" cy="15001291"/>
          </a:xfrm>
        </p:grpSpPr>
        <p:sp>
          <p:nvSpPr>
            <p:cNvPr id="23" name="Rectangle 22">
              <a:extLst>
                <a:ext uri="{FF2B5EF4-FFF2-40B4-BE49-F238E27FC236}">
                  <a16:creationId xmlns:a16="http://schemas.microsoft.com/office/drawing/2014/main" id="{0FE53603-7C08-E43C-ECCF-DB3D0C4DD071}"/>
                </a:ext>
              </a:extLst>
            </p:cNvPr>
            <p:cNvSpPr/>
            <p:nvPr/>
          </p:nvSpPr>
          <p:spPr>
            <a:xfrm>
              <a:off x="24706551" y="3480673"/>
              <a:ext cx="11086109" cy="150012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 name="_Point 1">
              <a:extLst>
                <a:ext uri="{FF2B5EF4-FFF2-40B4-BE49-F238E27FC236}">
                  <a16:creationId xmlns:a16="http://schemas.microsoft.com/office/drawing/2014/main" id="{71DC7E91-90BD-1F5D-F07C-4472BA40BAA2}"/>
                </a:ext>
              </a:extLst>
            </p:cNvPr>
            <p:cNvSpPr txBox="1"/>
            <p:nvPr/>
          </p:nvSpPr>
          <p:spPr>
            <a:xfrm>
              <a:off x="27331001" y="3674636"/>
              <a:ext cx="6252417" cy="1554272"/>
            </a:xfrm>
            <a:prstGeom prst="rect">
              <a:avLst/>
            </a:prstGeom>
            <a:no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MB Lights</a:t>
              </a:r>
            </a:p>
          </p:txBody>
        </p:sp>
        <p:pic>
          <p:nvPicPr>
            <p:cNvPr id="36" name="Picture 35">
              <a:extLst>
                <a:ext uri="{FF2B5EF4-FFF2-40B4-BE49-F238E27FC236}">
                  <a16:creationId xmlns:a16="http://schemas.microsoft.com/office/drawing/2014/main" id="{D21EF292-8087-9C75-D754-C4F3C50BFF2B}"/>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25010855" y="5228908"/>
              <a:ext cx="10477500" cy="12382500"/>
            </a:xfrm>
            <a:prstGeom prst="rect">
              <a:avLst/>
            </a:prstGeom>
          </p:spPr>
        </p:pic>
      </p:grpSp>
      <p:pic>
        <p:nvPicPr>
          <p:cNvPr id="37" name="6_Demo03 2_V Demo03 2" descr="A close up of a circuit board&#10;&#10;Description automatically generated with medium confidence">
            <a:extLst>
              <a:ext uri="{FF2B5EF4-FFF2-40B4-BE49-F238E27FC236}">
                <a16:creationId xmlns:a16="http://schemas.microsoft.com/office/drawing/2014/main" id="{232A828A-575F-F2F1-244D-0FACD922EF1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5034916" y="5228908"/>
            <a:ext cx="10477500" cy="12382500"/>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60141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0_Background">
            <a:extLst>
              <a:ext uri="{FF2B5EF4-FFF2-40B4-BE49-F238E27FC236}">
                <a16:creationId xmlns:a16="http://schemas.microsoft.com/office/drawing/2014/main" id="{406CA695-A5DD-2FD2-9787-2EF2012227C1}"/>
              </a:ext>
            </a:extLst>
          </p:cNvPr>
          <p:cNvGrpSpPr/>
          <p:nvPr/>
        </p:nvGrpSpPr>
        <p:grpSpPr>
          <a:xfrm>
            <a:off x="0" y="-125547"/>
            <a:ext cx="36614698" cy="20701134"/>
            <a:chOff x="0" y="-125547"/>
            <a:chExt cx="36614698" cy="20701134"/>
          </a:xfrm>
        </p:grpSpPr>
        <p:pic>
          <p:nvPicPr>
            <p:cNvPr id="6" name="Picture 5" descr="A picture containing indoor, furniture, computer, chair&#10;&#10;Description automatically generated">
              <a:extLst>
                <a:ext uri="{FF2B5EF4-FFF2-40B4-BE49-F238E27FC236}">
                  <a16:creationId xmlns:a16="http://schemas.microsoft.com/office/drawing/2014/main" id="{3843D614-4392-87A0-68F9-6D66AEC58C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8" name="0_Header">
              <a:extLst>
                <a:ext uri="{FF2B5EF4-FFF2-40B4-BE49-F238E27FC236}">
                  <a16:creationId xmlns:a16="http://schemas.microsoft.com/office/drawing/2014/main" id="{0A111C18-5024-45C5-40C7-232283E665A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698" y="-12554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Check Other Equipment is Working</a:t>
              </a:r>
            </a:p>
          </p:txBody>
        </p:sp>
      </p:grpSp>
      <p:sp>
        <p:nvSpPr>
          <p:cNvPr id="18" name="1_point right 1">
            <a:extLst>
              <a:ext uri="{FF2B5EF4-FFF2-40B4-BE49-F238E27FC236}">
                <a16:creationId xmlns:a16="http://schemas.microsoft.com/office/drawing/2014/main" id="{885F3228-611E-4537-915F-A671698DC49F}"/>
              </a:ext>
            </a:extLst>
          </p:cNvPr>
          <p:cNvSpPr txBox="1"/>
          <p:nvPr/>
        </p:nvSpPr>
        <p:spPr>
          <a:xfrm>
            <a:off x="20766900" y="11862033"/>
            <a:ext cx="15738762"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Make sure - same circuit</a:t>
            </a:r>
          </a:p>
        </p:txBody>
      </p:sp>
      <p:pic>
        <p:nvPicPr>
          <p:cNvPr id="22" name="1_Power2" descr="A close up of a wall outlet&#10;&#10;Description automatically generated with low confidence">
            <a:extLst>
              <a:ext uri="{FF2B5EF4-FFF2-40B4-BE49-F238E27FC236}">
                <a16:creationId xmlns:a16="http://schemas.microsoft.com/office/drawing/2014/main" id="{744C8FF5-9BF2-801B-CC95-A984A23FF6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86050" y="3357946"/>
            <a:ext cx="5273838" cy="8161241"/>
          </a:xfrm>
          <a:prstGeom prst="rect">
            <a:avLst/>
          </a:prstGeom>
        </p:spPr>
      </p:pic>
      <p:pic>
        <p:nvPicPr>
          <p:cNvPr id="24" name="1_Power1" descr="A close up of a wall outlet&#10;&#10;Description automatically generated with low confidence">
            <a:extLst>
              <a:ext uri="{FF2B5EF4-FFF2-40B4-BE49-F238E27FC236}">
                <a16:creationId xmlns:a16="http://schemas.microsoft.com/office/drawing/2014/main" id="{E9363E2A-C424-0404-1795-A37736D43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93899" y="3497889"/>
            <a:ext cx="4872231" cy="8161242"/>
          </a:xfrm>
          <a:prstGeom prst="rect">
            <a:avLst/>
          </a:prstGeom>
        </p:spPr>
      </p:pic>
      <p:sp>
        <p:nvSpPr>
          <p:cNvPr id="26" name="2_point right 2">
            <a:extLst>
              <a:ext uri="{FF2B5EF4-FFF2-40B4-BE49-F238E27FC236}">
                <a16:creationId xmlns:a16="http://schemas.microsoft.com/office/drawing/2014/main" id="{43300C37-326D-576C-2E26-FF522AF573A4}"/>
              </a:ext>
            </a:extLst>
          </p:cNvPr>
          <p:cNvSpPr txBox="1"/>
          <p:nvPr/>
        </p:nvSpPr>
        <p:spPr>
          <a:xfrm>
            <a:off x="20766899" y="13747209"/>
            <a:ext cx="14954137" cy="1092607"/>
          </a:xfrm>
          <a:prstGeom prst="rect">
            <a:avLst/>
          </a:prstGeom>
          <a:solidFill>
            <a:srgbClr val="FFFFFF">
              <a:alpha val="89804"/>
            </a:srgbClr>
          </a:solidFill>
        </p:spPr>
        <p:txBody>
          <a:bodyPr wrap="square">
            <a:spAutoFit/>
          </a:bodyPr>
          <a:lstStyle/>
          <a:p>
            <a:r>
              <a:rPr lang="en-US" sz="6500" dirty="0">
                <a:latin typeface="Arial" panose="020B0604020202020204" pitchFamily="34" charset="0"/>
                <a:cs typeface="Arial" panose="020B0604020202020204" pitchFamily="34" charset="0"/>
              </a:rPr>
              <a:t>Different outlets - maybe different circuit</a:t>
            </a:r>
          </a:p>
        </p:txBody>
      </p:sp>
      <p:pic>
        <p:nvPicPr>
          <p:cNvPr id="28" name="3_Monitor" descr="A picture containing text, electronics, monitor, display device&#10;&#10;Description automatically generated">
            <a:extLst>
              <a:ext uri="{FF2B5EF4-FFF2-40B4-BE49-F238E27FC236}">
                <a16:creationId xmlns:a16="http://schemas.microsoft.com/office/drawing/2014/main" id="{43B28D68-A566-48DC-72FD-9A0243CA96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4" y="6076683"/>
            <a:ext cx="19848702" cy="11164895"/>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854964" y="3613667"/>
            <a:ext cx="15327145"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Test power cable works</a:t>
            </a:r>
          </a:p>
        </p:txBody>
      </p:sp>
      <p:pic>
        <p:nvPicPr>
          <p:cNvPr id="30" name="4_Demo04 02_V Demo04 02" descr="A picture containing text, electronics, computer monitor, output device&#10;&#10;Description automatically generated">
            <a:extLst>
              <a:ext uri="{FF2B5EF4-FFF2-40B4-BE49-F238E27FC236}">
                <a16:creationId xmlns:a16="http://schemas.microsoft.com/office/drawing/2014/main" id="{B548CE2A-90F7-56A0-7D23-8DB6D57AF0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2936" y="6076683"/>
            <a:ext cx="19846400" cy="11163600"/>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7510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1_Demo05_V Demo05 01" descr="A picture containing electronics, electronic engineering, computer hardware, computer component&#10;&#10;Description automatically generated">
            <a:extLst>
              <a:ext uri="{FF2B5EF4-FFF2-40B4-BE49-F238E27FC236}">
                <a16:creationId xmlns:a16="http://schemas.microsoft.com/office/drawing/2014/main" id="{7AD96CE0-5C08-475B-8650-D17D7A5BD4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7198" y="7038343"/>
            <a:ext cx="21252873" cy="11954741"/>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57210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Reduce the power draw and possible damaged devices</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Computer may not start up with power supply underrated (Not common problem)</a:t>
            </a:r>
          </a:p>
        </p:txBody>
      </p:sp>
      <p:pic>
        <p:nvPicPr>
          <p:cNvPr id="4" name="4_Demo05_V Demo05 02-03" descr="A picture containing electronics, electronic engineering, computer hardware, computer component&#10;&#10;Description automatically generated">
            <a:extLst>
              <a:ext uri="{FF2B5EF4-FFF2-40B4-BE49-F238E27FC236}">
                <a16:creationId xmlns:a16="http://schemas.microsoft.com/office/drawing/2014/main" id="{BE99BF57-6AF9-0215-9AAD-2A2904825D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7198" y="7038343"/>
            <a:ext cx="21252873" cy="1195474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Disconnect Extra Devices</a:t>
            </a:r>
          </a:p>
        </p:txBody>
      </p:sp>
    </p:spTree>
    <p:extLst>
      <p:ext uri="{BB962C8B-B14F-4D97-AF65-F5344CB8AC3E}">
        <p14:creationId xmlns:p14="http://schemas.microsoft.com/office/powerpoint/2010/main" val="142234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4" name="2_Power cable 3">
            <a:extLst>
              <a:ext uri="{FF2B5EF4-FFF2-40B4-BE49-F238E27FC236}">
                <a16:creationId xmlns:a16="http://schemas.microsoft.com/office/drawing/2014/main" id="{F8047598-DE53-5222-A0A0-DE0C2F2ADDB9}"/>
              </a:ext>
            </a:extLst>
          </p:cNvPr>
          <p:cNvSpPr/>
          <p:nvPr/>
        </p:nvSpPr>
        <p:spPr>
          <a:xfrm>
            <a:off x="12040397" y="12004663"/>
            <a:ext cx="16417734" cy="83256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23" name="2_Power cable 2">
            <a:extLst>
              <a:ext uri="{FF2B5EF4-FFF2-40B4-BE49-F238E27FC236}">
                <a16:creationId xmlns:a16="http://schemas.microsoft.com/office/drawing/2014/main" id="{CBC5B7D7-59C5-2D4B-7E16-63616A9A7DA9}"/>
              </a:ext>
            </a:extLst>
          </p:cNvPr>
          <p:cNvSpPr/>
          <p:nvPr/>
        </p:nvSpPr>
        <p:spPr>
          <a:xfrm rot="21303679">
            <a:off x="12040397" y="9701647"/>
            <a:ext cx="16417734" cy="67463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sp>
        <p:nvSpPr>
          <p:cNvPr id="17" name="2_Power cable 1">
            <a:extLst>
              <a:ext uri="{FF2B5EF4-FFF2-40B4-BE49-F238E27FC236}">
                <a16:creationId xmlns:a16="http://schemas.microsoft.com/office/drawing/2014/main" id="{C464B4C9-EFAB-5E87-3C0C-43B6E02F0884}"/>
              </a:ext>
            </a:extLst>
          </p:cNvPr>
          <p:cNvSpPr/>
          <p:nvPr/>
        </p:nvSpPr>
        <p:spPr>
          <a:xfrm rot="20975110">
            <a:off x="10603691" y="6497891"/>
            <a:ext cx="17985527" cy="155437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AU"/>
          </a:p>
        </p:txBody>
      </p:sp>
      <p:pic>
        <p:nvPicPr>
          <p:cNvPr id="10" name="1_Hard disk_V HDD1">
            <a:extLst>
              <a:ext uri="{FF2B5EF4-FFF2-40B4-BE49-F238E27FC236}">
                <a16:creationId xmlns:a16="http://schemas.microsoft.com/office/drawing/2014/main" id="{CE42378D-B1A9-2CCA-FAD2-6567BA46CB3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702221" y="9952728"/>
            <a:ext cx="10260962" cy="5771791"/>
          </a:xfrm>
          <a:prstGeom prst="rect">
            <a:avLst/>
          </a:prstGeom>
        </p:spPr>
      </p:pic>
      <p:pic>
        <p:nvPicPr>
          <p:cNvPr id="8" name="1_Memory__V Memory1" descr="A picture containing text&#10;&#10;Description automatically generated">
            <a:extLst>
              <a:ext uri="{FF2B5EF4-FFF2-40B4-BE49-F238E27FC236}">
                <a16:creationId xmlns:a16="http://schemas.microsoft.com/office/drawing/2014/main" id="{6DB60A01-8888-ECE6-88CC-565DB2F266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18843" y="5754988"/>
            <a:ext cx="10579828" cy="5951153"/>
          </a:xfrm>
          <a:prstGeom prst="rect">
            <a:avLst/>
          </a:prstGeom>
        </p:spPr>
      </p:pic>
      <p:pic>
        <p:nvPicPr>
          <p:cNvPr id="3" name="1_Video card_V VideoCard1">
            <a:extLst>
              <a:ext uri="{FF2B5EF4-FFF2-40B4-BE49-F238E27FC236}">
                <a16:creationId xmlns:a16="http://schemas.microsoft.com/office/drawing/2014/main" id="{366D5741-3BD1-B843-4D31-474BFE4B27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78055">
            <a:off x="23667366" y="1323887"/>
            <a:ext cx="12831971" cy="7217983"/>
          </a:xfrm>
          <a:prstGeom prst="rect">
            <a:avLst/>
          </a:prstGeom>
        </p:spPr>
      </p:pic>
      <p:pic>
        <p:nvPicPr>
          <p:cNvPr id="2" name="1_PSU_V PSU1" descr="A picture containing text&#10;&#10;Description automatically generated">
            <a:extLst>
              <a:ext uri="{FF2B5EF4-FFF2-40B4-BE49-F238E27FC236}">
                <a16:creationId xmlns:a16="http://schemas.microsoft.com/office/drawing/2014/main" id="{18F76331-B44B-D833-87AD-5810763003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557" y="6441034"/>
            <a:ext cx="18212598" cy="10244587"/>
          </a:xfrm>
          <a:prstGeom prst="rect">
            <a:avLst/>
          </a:prstGeom>
        </p:spPr>
      </p:pic>
      <p:sp>
        <p:nvSpPr>
          <p:cNvPr id="9" name="3_Overload graphic text">
            <a:extLst>
              <a:ext uri="{FF2B5EF4-FFF2-40B4-BE49-F238E27FC236}">
                <a16:creationId xmlns:a16="http://schemas.microsoft.com/office/drawing/2014/main" id="{9AB0CD40-3F8C-4AD7-ABD2-0365709E7B83}"/>
              </a:ext>
            </a:extLst>
          </p:cNvPr>
          <p:cNvSpPr txBox="1"/>
          <p:nvPr/>
        </p:nvSpPr>
        <p:spPr>
          <a:xfrm>
            <a:off x="6529520" y="3563195"/>
            <a:ext cx="11021754"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PSU overloaded</a:t>
            </a:r>
            <a:endParaRPr lang="en-US" sz="10500" b="1" dirty="0">
              <a:solidFill>
                <a:srgbClr val="1884C7"/>
              </a:solidFill>
              <a:latin typeface="Arial" panose="020B0604020202020204" pitchFamily="34" charset="0"/>
              <a:cs typeface="Arial" panose="020B0604020202020204" pitchFamily="34" charset="0"/>
            </a:endParaRPr>
          </a:p>
        </p:txBody>
      </p:sp>
      <p:pic>
        <p:nvPicPr>
          <p:cNvPr id="26" name="3_Overload graphic" descr="A picture containing clock, cartoon, illustration&#10;&#10;Description automatically generated">
            <a:extLst>
              <a:ext uri="{FF2B5EF4-FFF2-40B4-BE49-F238E27FC236}">
                <a16:creationId xmlns:a16="http://schemas.microsoft.com/office/drawing/2014/main" id="{B9F2C71D-334B-11B8-D0DE-09DEAC91AF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71775" y="3305563"/>
            <a:ext cx="3052005" cy="4953979"/>
          </a:xfrm>
          <a:prstGeom prst="rect">
            <a:avLst/>
          </a:prstGeom>
        </p:spPr>
      </p:pic>
      <p:sp>
        <p:nvSpPr>
          <p:cNvPr id="28" name="4_Point left 1">
            <a:extLst>
              <a:ext uri="{FF2B5EF4-FFF2-40B4-BE49-F238E27FC236}">
                <a16:creationId xmlns:a16="http://schemas.microsoft.com/office/drawing/2014/main" id="{2A312D50-6283-BA89-161D-1854A0DBFB4C}"/>
              </a:ext>
            </a:extLst>
          </p:cNvPr>
          <p:cNvSpPr txBox="1"/>
          <p:nvPr/>
        </p:nvSpPr>
        <p:spPr>
          <a:xfrm>
            <a:off x="593396" y="15276077"/>
            <a:ext cx="13898459" cy="1323439"/>
          </a:xfrm>
          <a:prstGeom prst="rect">
            <a:avLst/>
          </a:prstGeom>
          <a:noFill/>
        </p:spPr>
        <p:txBody>
          <a:bodyPr wrap="square">
            <a:spAutoFit/>
          </a:bodyPr>
          <a:lstStyle/>
          <a:p>
            <a:r>
              <a:rPr lang="en-GB" sz="8000" b="1" dirty="0">
                <a:solidFill>
                  <a:srgbClr val="1884C7"/>
                </a:solidFill>
                <a:latin typeface="Arial" panose="020B0604020202020204" pitchFamily="34" charset="0"/>
                <a:cs typeface="Arial" panose="020B0604020202020204" pitchFamily="34" charset="0"/>
              </a:rPr>
              <a:t>PSU circuit breaker may trip</a:t>
            </a:r>
          </a:p>
        </p:txBody>
      </p:sp>
      <p:sp>
        <p:nvSpPr>
          <p:cNvPr id="6" name="5_Point left 2">
            <a:extLst>
              <a:ext uri="{FF2B5EF4-FFF2-40B4-BE49-F238E27FC236}">
                <a16:creationId xmlns:a16="http://schemas.microsoft.com/office/drawing/2014/main" id="{651F86B0-11C3-FD45-3A26-964E54FE331D}"/>
              </a:ext>
            </a:extLst>
          </p:cNvPr>
          <p:cNvSpPr txBox="1"/>
          <p:nvPr/>
        </p:nvSpPr>
        <p:spPr>
          <a:xfrm>
            <a:off x="554433" y="16781259"/>
            <a:ext cx="1260739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PSU may take time to reset</a:t>
            </a:r>
          </a:p>
        </p:txBody>
      </p:sp>
      <p:sp>
        <p:nvSpPr>
          <p:cNvPr id="32" name="6_BSOD point 2">
            <a:extLst>
              <a:ext uri="{FF2B5EF4-FFF2-40B4-BE49-F238E27FC236}">
                <a16:creationId xmlns:a16="http://schemas.microsoft.com/office/drawing/2014/main" id="{6E37F200-AA22-E122-3C0E-562ECEA72CE1}"/>
              </a:ext>
            </a:extLst>
          </p:cNvPr>
          <p:cNvSpPr txBox="1"/>
          <p:nvPr/>
        </p:nvSpPr>
        <p:spPr>
          <a:xfrm>
            <a:off x="16790484" y="16781259"/>
            <a:ext cx="1260739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Random blue screens</a:t>
            </a:r>
          </a:p>
        </p:txBody>
      </p:sp>
      <p:sp>
        <p:nvSpPr>
          <p:cNvPr id="31" name="6_BSOD point 1">
            <a:extLst>
              <a:ext uri="{FF2B5EF4-FFF2-40B4-BE49-F238E27FC236}">
                <a16:creationId xmlns:a16="http://schemas.microsoft.com/office/drawing/2014/main" id="{4E1E8518-046C-B461-918B-B1DFE33E6F0C}"/>
              </a:ext>
            </a:extLst>
          </p:cNvPr>
          <p:cNvSpPr txBox="1"/>
          <p:nvPr/>
        </p:nvSpPr>
        <p:spPr>
          <a:xfrm>
            <a:off x="16790484" y="15276077"/>
            <a:ext cx="13898459" cy="1323439"/>
          </a:xfrm>
          <a:prstGeom prst="rect">
            <a:avLst/>
          </a:prstGeom>
          <a:noFill/>
        </p:spPr>
        <p:txBody>
          <a:bodyPr wrap="square">
            <a:spAutoFit/>
          </a:bodyPr>
          <a:lstStyle/>
          <a:p>
            <a:r>
              <a:rPr lang="en-GB" sz="8000" b="1" dirty="0">
                <a:solidFill>
                  <a:srgbClr val="1884C7"/>
                </a:solidFill>
                <a:latin typeface="Arial" panose="020B0604020202020204" pitchFamily="34" charset="0"/>
                <a:cs typeface="Arial" panose="020B0604020202020204" pitchFamily="34" charset="0"/>
              </a:rPr>
              <a:t>Power unstable</a:t>
            </a:r>
          </a:p>
        </p:txBody>
      </p:sp>
      <p:pic>
        <p:nvPicPr>
          <p:cNvPr id="30" name="6_BSOD" descr="A computer monitor with a blue screen&#10;&#10;Description automatically generated with low confidence">
            <a:extLst>
              <a:ext uri="{FF2B5EF4-FFF2-40B4-BE49-F238E27FC236}">
                <a16:creationId xmlns:a16="http://schemas.microsoft.com/office/drawing/2014/main" id="{4D9AC586-143E-778A-9F01-80DA839FE64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468515" y="9199470"/>
            <a:ext cx="7108845" cy="600368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Intermittent Power Problems</a:t>
            </a:r>
          </a:p>
        </p:txBody>
      </p:sp>
    </p:spTree>
    <p:extLst>
      <p:ext uri="{BB962C8B-B14F-4D97-AF65-F5344CB8AC3E}">
        <p14:creationId xmlns:p14="http://schemas.microsoft.com/office/powerpoint/2010/main" val="1324437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_Demo06_V Demo06 01" descr="A close-up of a device&#10;&#10;Description automatically generated with medium confidence">
            <a:extLst>
              <a:ext uri="{FF2B5EF4-FFF2-40B4-BE49-F238E27FC236}">
                <a16:creationId xmlns:a16="http://schemas.microsoft.com/office/drawing/2014/main" id="{6935358C-6787-A456-D979-B0B2807B1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97436" y="5212479"/>
            <a:ext cx="24498854" cy="13780605"/>
          </a:xfrm>
          <a:prstGeom prst="rect">
            <a:avLst/>
          </a:prstGeom>
        </p:spPr>
      </p:pic>
      <p:pic>
        <p:nvPicPr>
          <p:cNvPr id="8" name="2_Demo06_V Demo06 02" descr="A close-up of a device&#10;&#10;Description automatically generated with medium confidence">
            <a:extLst>
              <a:ext uri="{FF2B5EF4-FFF2-40B4-BE49-F238E27FC236}">
                <a16:creationId xmlns:a16="http://schemas.microsoft.com/office/drawing/2014/main" id="{E69F8E38-E92C-828D-4C02-F7F3E11355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097436" y="5212479"/>
            <a:ext cx="24498854" cy="1378060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Real-time power consumption monitor</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29739"/>
            <a:ext cx="2355674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Measures Volts/Amps/Watts</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784144"/>
            <a:ext cx="134706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Measures maximum/minimum</a:t>
            </a:r>
          </a:p>
        </p:txBody>
      </p:sp>
      <p:sp>
        <p:nvSpPr>
          <p:cNvPr id="12" name="4_Point 3">
            <a:extLst>
              <a:ext uri="{FF2B5EF4-FFF2-40B4-BE49-F238E27FC236}">
                <a16:creationId xmlns:a16="http://schemas.microsoft.com/office/drawing/2014/main" id="{97EAF12F-B867-4C15-8390-FCF105AAB49B}"/>
              </a:ext>
            </a:extLst>
          </p:cNvPr>
          <p:cNvSpPr txBox="1"/>
          <p:nvPr/>
        </p:nvSpPr>
        <p:spPr>
          <a:xfrm>
            <a:off x="854963" y="8138610"/>
            <a:ext cx="1831972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Rated high enough for your PSU</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Supply Meter</a:t>
            </a:r>
          </a:p>
        </p:txBody>
      </p:sp>
    </p:spTree>
    <p:extLst>
      <p:ext uri="{BB962C8B-B14F-4D97-AF65-F5344CB8AC3E}">
        <p14:creationId xmlns:p14="http://schemas.microsoft.com/office/powerpoint/2010/main" val="321695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pic>
        <p:nvPicPr>
          <p:cNvPr id="3" name="0_Tester graphic" descr="A close up of a power supply tester&#10;&#10;Description automatically generated with low confidence">
            <a:extLst>
              <a:ext uri="{FF2B5EF4-FFF2-40B4-BE49-F238E27FC236}">
                <a16:creationId xmlns:a16="http://schemas.microsoft.com/office/drawing/2014/main" id="{63F9963E-0984-D8D3-BE44-B0A64542CF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12335" y="236995"/>
            <a:ext cx="6858865" cy="3376672"/>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Simple device to test if the power supply is working</a:t>
            </a:r>
          </a:p>
        </p:txBody>
      </p:sp>
      <p:pic>
        <p:nvPicPr>
          <p:cNvPr id="6" name="1_Demo07_V Demo07 01_F 100" descr="A close up of a power supply tester&#10;&#10;Description automatically generated with medium confidence">
            <a:extLst>
              <a:ext uri="{FF2B5EF4-FFF2-40B4-BE49-F238E27FC236}">
                <a16:creationId xmlns:a16="http://schemas.microsoft.com/office/drawing/2014/main" id="{A96F7DB6-F09D-BB72-682F-E8674AEC42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7255" y="6714033"/>
            <a:ext cx="24876857" cy="12308862"/>
          </a:xfrm>
          <a:prstGeom prst="rect">
            <a:avLst/>
          </a:prstGeom>
        </p:spPr>
      </p:pic>
      <p:pic>
        <p:nvPicPr>
          <p:cNvPr id="2" name="2_Demo07_V Demo07 02" descr="A close up of a power supply tester&#10;&#10;Description automatically generated with medium confidence">
            <a:extLst>
              <a:ext uri="{FF2B5EF4-FFF2-40B4-BE49-F238E27FC236}">
                <a16:creationId xmlns:a16="http://schemas.microsoft.com/office/drawing/2014/main" id="{2123B837-224F-0FF2-DEDC-3783D8797D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7255" y="6714033"/>
            <a:ext cx="24876857" cy="12308862"/>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Does not test the power supply under load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Supply Tester</a:t>
            </a:r>
          </a:p>
        </p:txBody>
      </p:sp>
    </p:spTree>
    <p:extLst>
      <p:ext uri="{BB962C8B-B14F-4D97-AF65-F5344CB8AC3E}">
        <p14:creationId xmlns:p14="http://schemas.microsoft.com/office/powerpoint/2010/main" val="4175722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Graphic" descr="A digital multimeter with wires&#10;&#10;Description automatically generated with low confidence">
            <a:extLst>
              <a:ext uri="{FF2B5EF4-FFF2-40B4-BE49-F238E27FC236}">
                <a16:creationId xmlns:a16="http://schemas.microsoft.com/office/drawing/2014/main" id="{10FC7353-0820-5184-9DF1-D7B940341F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37146" y="6897844"/>
            <a:ext cx="8991886" cy="13262645"/>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9057997" y="5321733"/>
            <a:ext cx="1635018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Measures voltage, resistance, current</a:t>
            </a:r>
          </a:p>
        </p:txBody>
      </p:sp>
      <p:sp>
        <p:nvSpPr>
          <p:cNvPr id="9" name="0_Point 1">
            <a:extLst>
              <a:ext uri="{FF2B5EF4-FFF2-40B4-BE49-F238E27FC236}">
                <a16:creationId xmlns:a16="http://schemas.microsoft.com/office/drawing/2014/main" id="{9AB0CD40-3F8C-4AD7-ABD2-0365709E7B83}"/>
              </a:ext>
            </a:extLst>
          </p:cNvPr>
          <p:cNvSpPr txBox="1"/>
          <p:nvPr/>
        </p:nvSpPr>
        <p:spPr>
          <a:xfrm>
            <a:off x="1790918" y="3625023"/>
            <a:ext cx="30884341"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 measuring instrument for electrical properties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Multimeter</a:t>
            </a:r>
          </a:p>
        </p:txBody>
      </p:sp>
    </p:spTree>
    <p:extLst>
      <p:ext uri="{BB962C8B-B14F-4D97-AF65-F5344CB8AC3E}">
        <p14:creationId xmlns:p14="http://schemas.microsoft.com/office/powerpoint/2010/main" val="9093701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2242</Words>
  <Application>Microsoft Office PowerPoint</Application>
  <PresentationFormat>Custom</PresentationFormat>
  <Paragraphs>122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2024-05-24T23:00:55Z</dcterms:modified>
</cp:coreProperties>
</file>